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00" r:id="rId4"/>
  </p:sldMasterIdLst>
  <p:notesMasterIdLst>
    <p:notesMasterId r:id="rId12"/>
  </p:notesMasterIdLst>
  <p:sldIdLst>
    <p:sldId id="256" r:id="rId5"/>
    <p:sldId id="257" r:id="rId6"/>
    <p:sldId id="258" r:id="rId7"/>
    <p:sldId id="284" r:id="rId8"/>
    <p:sldId id="285" r:id="rId9"/>
    <p:sldId id="286" r:id="rId10"/>
    <p:sldId id="28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93F4B-CCA6-4CCD-948F-65C29F56B153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4CCFE-2FFD-4F9A-AB50-D95AA3E9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29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41" name="Picture 4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119" name="Picture 118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48680" y="3938040"/>
            <a:ext cx="959400" cy="1823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2" cstate="print"/>
          <a:stretch/>
        </p:blipFill>
        <p:spPr>
          <a:xfrm>
            <a:off x="489240" y="4738680"/>
            <a:ext cx="277920" cy="22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4868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22176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40440" y="485460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4868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40440" y="4738680"/>
            <a:ext cx="4680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148680" y="4854600"/>
            <a:ext cx="959400" cy="1054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23"/>
          <p:cNvPicPr/>
          <p:nvPr/>
        </p:nvPicPr>
        <p:blipFill>
          <a:blip r:embed="rId14" cstate="print"/>
          <a:stretch/>
        </p:blipFill>
        <p:spPr>
          <a:xfrm>
            <a:off x="6361920" y="297720"/>
            <a:ext cx="2357640" cy="735840"/>
          </a:xfrm>
          <a:prstGeom prst="rect">
            <a:avLst/>
          </a:prstGeom>
          <a:ln>
            <a:noFill/>
          </a:ln>
        </p:spPr>
      </p:pic>
      <p:pic>
        <p:nvPicPr>
          <p:cNvPr id="9" name="Google Shape;17;p23"/>
          <p:cNvPicPr/>
          <p:nvPr/>
        </p:nvPicPr>
        <p:blipFill>
          <a:blip r:embed="rId15" cstate="print"/>
          <a:stretch/>
        </p:blipFill>
        <p:spPr>
          <a:xfrm>
            <a:off x="311760" y="152280"/>
            <a:ext cx="2603520" cy="135252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111840" y="1956240"/>
            <a:ext cx="280656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Welcome to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2"/>
          <p:cNvSpPr/>
          <p:nvPr/>
        </p:nvSpPr>
        <p:spPr>
          <a:xfrm>
            <a:off x="2520000" y="2340720"/>
            <a:ext cx="399024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3600" b="1" strike="noStrike" spc="-1">
                <a:solidFill>
                  <a:srgbClr val="EA7F25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PES University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2197440" y="3024000"/>
            <a:ext cx="4748760" cy="82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112344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Ring Road Campus, Bengaluru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A675BA-681B-445E-960E-24E3756386C3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36;p26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0" name="Google Shape;38;p26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C29F4A-3F3E-4F97-B8C4-CD564B71136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311760" y="1928520"/>
            <a:ext cx="8520120" cy="792360"/>
          </a:xfrm>
          <a:prstGeom prst="rect">
            <a:avLst/>
          </a:prstGeom>
        </p:spPr>
        <p:txBody>
          <a:bodyPr anchor="ctr"/>
          <a:lstStyle/>
          <a:p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326160" y="2871000"/>
            <a:ext cx="8032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E6913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5440" y="3006720"/>
            <a:ext cx="8507160" cy="356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46;p27"/>
          <p:cNvPicPr/>
          <p:nvPr/>
        </p:nvPicPr>
        <p:blipFill>
          <a:blip r:embed="rId14" cstate="print"/>
          <a:stretch/>
        </p:blipFill>
        <p:spPr>
          <a:xfrm>
            <a:off x="8335800" y="93960"/>
            <a:ext cx="730800" cy="227880"/>
          </a:xfrm>
          <a:prstGeom prst="rect">
            <a:avLst/>
          </a:prstGeom>
          <a:ln>
            <a:noFill/>
          </a:ln>
        </p:spPr>
      </p:pic>
      <p:sp>
        <p:nvSpPr>
          <p:cNvPr id="163" name="CustomShape 1"/>
          <p:cNvSpPr/>
          <p:nvPr/>
        </p:nvSpPr>
        <p:spPr>
          <a:xfrm>
            <a:off x="8283600" y="69840"/>
            <a:ext cx="360" cy="276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B7B7B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4" name="Google Shape;48;p27"/>
          <p:cNvPicPr/>
          <p:nvPr/>
        </p:nvPicPr>
        <p:blipFill>
          <a:blip r:embed="rId15" cstate="print"/>
          <a:stretch/>
        </p:blipFill>
        <p:spPr>
          <a:xfrm>
            <a:off x="7934400" y="45000"/>
            <a:ext cx="258120" cy="362880"/>
          </a:xfrm>
          <a:prstGeom prst="rect">
            <a:avLst/>
          </a:prstGeom>
          <a:ln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0BA11B-A6FF-4C52-99A9-420A1A96608B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148680" y="4738680"/>
            <a:ext cx="959400" cy="221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0264A07-6818-414E-85BF-E1412816F71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1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594640" y="4662360"/>
            <a:ext cx="549000" cy="3934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2B82FC8-5969-4F0D-9038-75E7266D8484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2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153;p2"/>
          <p:cNvPicPr/>
          <p:nvPr/>
        </p:nvPicPr>
        <p:blipFill>
          <a:blip r:embed="rId2"/>
          <a:stretch/>
        </p:blipFill>
        <p:spPr>
          <a:xfrm>
            <a:off x="0" y="9360"/>
            <a:ext cx="9143640" cy="169020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1963800" y="1731240"/>
            <a:ext cx="5544000" cy="313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3967200" y="2670480"/>
            <a:ext cx="156132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IN" sz="2100" b="0" strike="noStrike" spc="-1" dirty="0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Lecture 53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1636200" y="1352550"/>
            <a:ext cx="5616000" cy="13179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000" b="1" strike="noStrike" spc="-1">
                <a:solidFill>
                  <a:srgbClr val="ED7D31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APPLIED CRYPTOGRAPHY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EF4050D-7393-4746-AD12-E07E111200BA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3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11760" y="192852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IN" sz="3600" b="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CBC</a:t>
            </a:r>
            <a:r>
              <a:rPr lang="en-IN" sz="36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-</a:t>
            </a:r>
            <a:r>
              <a:rPr lang="en-IN" sz="3600" b="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Open Sans"/>
              </a:rPr>
              <a:t>MAC</a:t>
            </a:r>
            <a:endParaRPr lang="en-IN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380880" y="3029040"/>
            <a:ext cx="57391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5BDE7-D9BB-4539-B8FD-17E24C797D3A}"/>
              </a:ext>
            </a:extLst>
          </p:cNvPr>
          <p:cNvSpPr txBox="1"/>
          <p:nvPr/>
        </p:nvSpPr>
        <p:spPr>
          <a:xfrm>
            <a:off x="311760" y="3072434"/>
            <a:ext cx="319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Message Authentication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0E8E-A613-4F4E-B509-FB8C38F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CBC-MAC</a:t>
            </a:r>
            <a:endParaRPr lang="en-IN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8E4BA519-A438-46B1-80A7-BBA2A25A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66520"/>
            <a:ext cx="6328719" cy="41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0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C400-27FF-4222-BB9F-359EB352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the last encryption step?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830139-970A-40D1-A019-34E6C4DA3D3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686800" cy="5638800"/>
          </a:xfrm>
          <a:prstGeom prst="rect">
            <a:avLst/>
          </a:prstGeom>
        </p:spPr>
        <p:txBody>
          <a:bodyPr/>
          <a:lstStyle/>
          <a:p>
            <a:r>
              <a:rPr lang="en-US" altLang="en-US" sz="1600" kern="0" dirty="0">
                <a:solidFill>
                  <a:sysClr val="windowText" lastClr="000000"/>
                </a:solidFill>
              </a:rPr>
              <a:t>Suppose we define a MAC    I</a:t>
            </a:r>
            <a:r>
              <a:rPr lang="en-US" altLang="en-US" sz="1600" kern="0" baseline="-25000" dirty="0">
                <a:solidFill>
                  <a:sysClr val="windowText" lastClr="000000"/>
                </a:solidFill>
              </a:rPr>
              <a:t>RAW</a:t>
            </a:r>
            <a:r>
              <a:rPr lang="en-US" altLang="en-US" sz="1600" kern="0" dirty="0">
                <a:solidFill>
                  <a:sysClr val="windowText" lastClr="000000"/>
                </a:solidFill>
              </a:rPr>
              <a:t> =  (S,V)     where</a:t>
            </a:r>
          </a:p>
          <a:p>
            <a:pPr>
              <a:spcBef>
                <a:spcPct val="80000"/>
              </a:spcBef>
            </a:pPr>
            <a:r>
              <a:rPr lang="en-US" altLang="en-US" sz="1600" kern="0" dirty="0">
                <a:solidFill>
                  <a:sysClr val="windowText" lastClr="000000"/>
                </a:solidFill>
              </a:rPr>
              <a:t>			S(</a:t>
            </a:r>
            <a:r>
              <a:rPr lang="en-US" altLang="en-US" sz="1600" kern="0" dirty="0" err="1">
                <a:solidFill>
                  <a:sysClr val="windowText" lastClr="000000"/>
                </a:solidFill>
              </a:rPr>
              <a:t>k,m</a:t>
            </a:r>
            <a:r>
              <a:rPr lang="en-US" altLang="en-US" sz="1600" kern="0" dirty="0">
                <a:solidFill>
                  <a:sysClr val="windowText" lastClr="000000"/>
                </a:solidFill>
              </a:rPr>
              <a:t>) = </a:t>
            </a:r>
            <a:r>
              <a:rPr lang="en-US" altLang="en-US" sz="1600" kern="0" dirty="0" err="1">
                <a:solidFill>
                  <a:sysClr val="windowText" lastClr="000000"/>
                </a:solidFill>
              </a:rPr>
              <a:t>RawCBC</a:t>
            </a:r>
            <a:r>
              <a:rPr lang="en-US" altLang="en-US" sz="1600" kern="0" dirty="0">
                <a:solidFill>
                  <a:sysClr val="windowText" lastClr="000000"/>
                </a:solidFill>
              </a:rPr>
              <a:t>(</a:t>
            </a:r>
            <a:r>
              <a:rPr lang="en-US" altLang="en-US" sz="1600" kern="0" dirty="0" err="1">
                <a:solidFill>
                  <a:sysClr val="windowText" lastClr="000000"/>
                </a:solidFill>
              </a:rPr>
              <a:t>k,m</a:t>
            </a:r>
            <a:r>
              <a:rPr lang="en-US" altLang="en-US" sz="1600" kern="0" dirty="0">
                <a:solidFill>
                  <a:sysClr val="windowText" lastClr="000000"/>
                </a:solidFill>
              </a:rPr>
              <a:t>)</a:t>
            </a:r>
          </a:p>
          <a:p>
            <a:pPr>
              <a:spcBef>
                <a:spcPct val="80000"/>
              </a:spcBef>
            </a:pPr>
            <a:r>
              <a:rPr lang="en-US" altLang="en-US" sz="1600" u="sng" kern="0" dirty="0">
                <a:solidFill>
                  <a:sysClr val="windowText" lastClr="000000"/>
                </a:solidFill>
              </a:rPr>
              <a:t>Fact</a:t>
            </a:r>
            <a:r>
              <a:rPr lang="en-US" altLang="en-US" sz="1600" kern="0" dirty="0">
                <a:solidFill>
                  <a:sysClr val="windowText" lastClr="000000"/>
                </a:solidFill>
              </a:rPr>
              <a:t>:     I</a:t>
            </a:r>
            <a:r>
              <a:rPr lang="en-US" altLang="en-US" sz="1600" kern="0" baseline="-25000" dirty="0">
                <a:solidFill>
                  <a:sysClr val="windowText" lastClr="000000"/>
                </a:solidFill>
              </a:rPr>
              <a:t>RAW</a:t>
            </a:r>
            <a:r>
              <a:rPr lang="en-US" altLang="en-US" sz="1600" kern="0" dirty="0">
                <a:solidFill>
                  <a:sysClr val="windowText" lastClr="000000"/>
                </a:solidFill>
              </a:rPr>
              <a:t> is easily broken using a chosen msg attack.</a:t>
            </a:r>
          </a:p>
          <a:p>
            <a:pPr>
              <a:spcBef>
                <a:spcPct val="80000"/>
              </a:spcBef>
            </a:pPr>
            <a:r>
              <a:rPr lang="en-US" altLang="en-US" sz="1600" kern="0" dirty="0">
                <a:solidFill>
                  <a:sysClr val="windowText" lastClr="000000"/>
                </a:solidFill>
              </a:rPr>
              <a:t>Adversary works as follows:</a:t>
            </a:r>
          </a:p>
          <a:p>
            <a:pPr marL="0" lvl="1">
              <a:spcBef>
                <a:spcPct val="40000"/>
              </a:spcBef>
            </a:pPr>
            <a:r>
              <a:rPr lang="en-US" altLang="en-US" sz="1600" kern="0" dirty="0">
                <a:solidFill>
                  <a:sysClr val="windowText" lastClr="000000"/>
                </a:solidFill>
              </a:rPr>
              <a:t>Pick an arbitrary one-block message   </a:t>
            </a:r>
            <a:r>
              <a:rPr lang="en-US" altLang="en-US" sz="1600" kern="0" dirty="0" err="1">
                <a:solidFill>
                  <a:sysClr val="windowText" lastClr="000000"/>
                </a:solidFill>
              </a:rPr>
              <a:t>m</a:t>
            </a:r>
            <a:r>
              <a:rPr lang="en-US" altLang="en-US" sz="1600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M</a:t>
            </a:r>
            <a:endParaRPr lang="en-US" altLang="en-US" sz="1600" kern="0" dirty="0">
              <a:solidFill>
                <a:sysClr val="windowText" lastClr="000000"/>
              </a:solidFill>
              <a:sym typeface="Symbol" panose="05050102010706020507" pitchFamily="18" charset="2"/>
            </a:endParaRPr>
          </a:p>
          <a:p>
            <a:pPr marL="0" lvl="1">
              <a:spcBef>
                <a:spcPct val="40000"/>
              </a:spcBef>
            </a:pPr>
            <a:r>
              <a:rPr lang="en-US" altLang="en-US" sz="16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Request tag for m.    Get   t = F(</a:t>
            </a:r>
            <a:r>
              <a:rPr lang="en-US" altLang="en-US" sz="1600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k,m</a:t>
            </a:r>
            <a:r>
              <a:rPr lang="en-US" altLang="en-US" sz="16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)</a:t>
            </a:r>
          </a:p>
          <a:p>
            <a:pPr marL="0" lvl="1">
              <a:spcBef>
                <a:spcPct val="40000"/>
              </a:spcBef>
            </a:pPr>
            <a:r>
              <a:rPr lang="en-US" altLang="en-US" sz="16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Output  t  as MAC forgery for the message  (m,  </a:t>
            </a:r>
            <a:r>
              <a:rPr lang="en-US" altLang="en-US" sz="1600" kern="0" dirty="0" err="1">
                <a:solidFill>
                  <a:sysClr val="windowText" lastClr="000000"/>
                </a:solidFill>
                <a:sym typeface="Symbol" panose="05050102010706020507" pitchFamily="18" charset="2"/>
              </a:rPr>
              <a:t>tm</a:t>
            </a:r>
            <a:r>
              <a:rPr lang="en-US" altLang="en-US" sz="1600" kern="0" dirty="0">
                <a:solidFill>
                  <a:sysClr val="windowText" lastClr="000000"/>
                </a:solidFill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08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79A5-5CE0-4175-AF01-658346FA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CBC-MAC Padding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5D16A-7912-49B9-93C5-B8452933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23335"/>
            <a:ext cx="6476640" cy="3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00000"/>
              </a:lnSpc>
            </a:pPr>
            <a:fld id="{4B8347FF-D94C-4B2C-83EF-701D8E9D1A45}" type="slidenum">
              <a:rPr lang="en-IN" sz="900" b="0" strike="noStrike" spc="-1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pPr algn="r">
                <a:lnSpc>
                  <a:spcPct val="100000"/>
                </a:lnSpc>
              </a:pPr>
              <a:t>7</a:t>
            </a:fld>
            <a:endParaRPr lang="en-IN" sz="9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320" name="Google Shape;267;p21"/>
          <p:cNvPicPr/>
          <p:nvPr/>
        </p:nvPicPr>
        <p:blipFill>
          <a:blip r:embed="rId2" cstate="print"/>
          <a:stretch/>
        </p:blipFill>
        <p:spPr>
          <a:xfrm>
            <a:off x="1976760" y="3729960"/>
            <a:ext cx="1990080" cy="932040"/>
          </a:xfrm>
          <a:prstGeom prst="rect">
            <a:avLst/>
          </a:prstGeom>
          <a:ln>
            <a:noFill/>
          </a:ln>
        </p:spPr>
      </p:pic>
      <p:pic>
        <p:nvPicPr>
          <p:cNvPr id="321" name="Google Shape;268;p21"/>
          <p:cNvPicPr/>
          <p:nvPr/>
        </p:nvPicPr>
        <p:blipFill>
          <a:blip r:embed="rId3" cstate="print"/>
          <a:srcRect b="13963"/>
          <a:stretch/>
        </p:blipFill>
        <p:spPr>
          <a:xfrm>
            <a:off x="4867920" y="3800520"/>
            <a:ext cx="2298960" cy="861840"/>
          </a:xfrm>
          <a:prstGeom prst="rect">
            <a:avLst/>
          </a:prstGeom>
          <a:ln>
            <a:noFill/>
          </a:ln>
        </p:spPr>
      </p:pic>
      <p:sp>
        <p:nvSpPr>
          <p:cNvPr id="322" name="CustomShape 2"/>
          <p:cNvSpPr/>
          <p:nvPr/>
        </p:nvSpPr>
        <p:spPr>
          <a:xfrm>
            <a:off x="279000" y="248400"/>
            <a:ext cx="8523720" cy="32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</a:rPr>
              <a:t>Rajashree S</a:t>
            </a: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Computer Science and Engineering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 algn="ctr">
              <a:lnSpc>
                <a:spcPct val="101000"/>
              </a:lnSpc>
            </a:pPr>
            <a:r>
              <a:rPr lang="en-IN" sz="2000" b="1" strike="noStrike" spc="-1" dirty="0">
                <a:solidFill>
                  <a:srgbClr val="EA7F26"/>
                </a:solidFill>
                <a:uFill>
                  <a:solidFill>
                    <a:srgbClr val="FFFFFF"/>
                  </a:solidFill>
                </a:uFill>
                <a:latin typeface="Calibri" pitchFamily="34" charset="0"/>
                <a:ea typeface="Calibri"/>
              </a:rPr>
              <a:t>PES University, Bengaluru</a:t>
            </a:r>
            <a:endParaRPr lang="en-IN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148680" y="4738680"/>
            <a:ext cx="959400" cy="221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N" sz="1000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 June 2020</a:t>
            </a:r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</TotalTime>
  <Words>117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CBC-MAC</vt:lpstr>
      <vt:lpstr>Why the last encryption step?</vt:lpstr>
      <vt:lpstr>CBC-MAC Padding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Shashank Prabhakar</dc:creator>
  <dc:description/>
  <cp:lastModifiedBy>rajashree soman</cp:lastModifiedBy>
  <cp:revision>133</cp:revision>
  <dcterms:created xsi:type="dcterms:W3CDTF">2020-06-08T19:20:40Z</dcterms:created>
  <dcterms:modified xsi:type="dcterms:W3CDTF">2020-11-20T16:50:49Z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28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28</vt:i4>
  </property>
</Properties>
</file>