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</p:sldMasterIdLst>
  <p:notesMasterIdLst>
    <p:notesMasterId r:id="rId15"/>
  </p:notesMasterIdLst>
  <p:sldIdLst>
    <p:sldId id="256" r:id="rId5"/>
    <p:sldId id="257" r:id="rId6"/>
    <p:sldId id="258" r:id="rId7"/>
    <p:sldId id="338" r:id="rId8"/>
    <p:sldId id="339" r:id="rId9"/>
    <p:sldId id="340" r:id="rId10"/>
    <p:sldId id="341" r:id="rId11"/>
    <p:sldId id="342" r:id="rId12"/>
    <p:sldId id="343" r:id="rId13"/>
    <p:sldId id="283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F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93F4B-CCA6-4CCD-948F-65C29F56B153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4CCFE-2FFD-4F9A-AB50-D95AA3E94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29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Picture 19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201" name="Picture 20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6;p23"/>
          <p:cNvPicPr/>
          <p:nvPr/>
        </p:nvPicPr>
        <p:blipFill>
          <a:blip r:embed="rId14" cstate="print"/>
          <a:stretch/>
        </p:blipFill>
        <p:spPr>
          <a:xfrm>
            <a:off x="6361920" y="297720"/>
            <a:ext cx="2357640" cy="735840"/>
          </a:xfrm>
          <a:prstGeom prst="rect">
            <a:avLst/>
          </a:prstGeom>
          <a:ln>
            <a:noFill/>
          </a:ln>
        </p:spPr>
      </p:pic>
      <p:pic>
        <p:nvPicPr>
          <p:cNvPr id="9" name="Google Shape;17;p23"/>
          <p:cNvPicPr/>
          <p:nvPr/>
        </p:nvPicPr>
        <p:blipFill>
          <a:blip r:embed="rId15" cstate="print"/>
          <a:stretch/>
        </p:blipFill>
        <p:spPr>
          <a:xfrm>
            <a:off x="311760" y="152280"/>
            <a:ext cx="2603520" cy="135252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3111840" y="1956240"/>
            <a:ext cx="280656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Welcome to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2520000" y="2340720"/>
            <a:ext cx="399024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EA7F25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PES University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197440" y="3024000"/>
            <a:ext cx="4748760" cy="82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Ring Road Campus, Bengaluru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1A675BA-681B-445E-960E-24E3756386C3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36;p26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0" name="Google Shape;38;p26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8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DC29F4A-3F3E-4F97-B8C4-CD564B711364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311760" y="1928520"/>
            <a:ext cx="8520120" cy="792360"/>
          </a:xfrm>
          <a:prstGeom prst="rect">
            <a:avLst/>
          </a:prstGeom>
        </p:spPr>
        <p:txBody>
          <a:bodyPr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26160" y="2871000"/>
            <a:ext cx="8032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6913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5440" y="3006720"/>
            <a:ext cx="8507160" cy="356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46;p27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4" name="Google Shape;48;p27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165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B0BA11B-A6FF-4C52-99A9-420A1A96608B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0264A07-6818-414E-85BF-E1412816F71A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1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4B8347FF-D94C-4B2C-83EF-701D8E9D1A45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10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20" name="Google Shape;267;p21"/>
          <p:cNvPicPr/>
          <p:nvPr/>
        </p:nvPicPr>
        <p:blipFill>
          <a:blip r:embed="rId2" cstate="print"/>
          <a:stretch/>
        </p:blipFill>
        <p:spPr>
          <a:xfrm>
            <a:off x="1976760" y="3729960"/>
            <a:ext cx="1990080" cy="932040"/>
          </a:xfrm>
          <a:prstGeom prst="rect">
            <a:avLst/>
          </a:prstGeom>
          <a:ln>
            <a:noFill/>
          </a:ln>
        </p:spPr>
      </p:pic>
      <p:pic>
        <p:nvPicPr>
          <p:cNvPr id="321" name="Google Shape;268;p21"/>
          <p:cNvPicPr/>
          <p:nvPr/>
        </p:nvPicPr>
        <p:blipFill>
          <a:blip r:embed="rId3" cstate="print"/>
          <a:srcRect b="13963"/>
          <a:stretch/>
        </p:blipFill>
        <p:spPr>
          <a:xfrm>
            <a:off x="4867920" y="3800520"/>
            <a:ext cx="2298960" cy="861840"/>
          </a:xfrm>
          <a:prstGeom prst="rect">
            <a:avLst/>
          </a:prstGeom>
          <a:ln>
            <a:noFill/>
          </a:ln>
        </p:spPr>
      </p:pic>
      <p:sp>
        <p:nvSpPr>
          <p:cNvPr id="322" name="CustomShape 2"/>
          <p:cNvSpPr/>
          <p:nvPr/>
        </p:nvSpPr>
        <p:spPr>
          <a:xfrm>
            <a:off x="279000" y="248400"/>
            <a:ext cx="8523720" cy="324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Rajashree S</a:t>
            </a:r>
          </a:p>
          <a:p>
            <a:pPr algn="ctr">
              <a:lnSpc>
                <a:spcPct val="101000"/>
              </a:lnSpc>
            </a:pPr>
            <a:r>
              <a:rPr lang="en-IN" sz="2000" b="1" strike="noStrike" spc="-1" dirty="0">
                <a:solidFill>
                  <a:srgbClr val="EA7F26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</a:rPr>
              <a:t>Computer Science and Engineering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ctr">
              <a:lnSpc>
                <a:spcPct val="101000"/>
              </a:lnSpc>
            </a:pPr>
            <a:r>
              <a:rPr lang="en-IN" sz="2000" b="1" strike="noStrike" spc="-1" dirty="0">
                <a:solidFill>
                  <a:srgbClr val="EA7F26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</a:rPr>
              <a:t>PES University, Bengaluru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 June 2020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594640" y="4662360"/>
            <a:ext cx="549000" cy="3934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2B82FC8-5969-4F0D-9038-75E7266D8484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2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5" name="Google Shape;153;p2"/>
          <p:cNvPicPr/>
          <p:nvPr/>
        </p:nvPicPr>
        <p:blipFill>
          <a:blip r:embed="rId2"/>
          <a:stretch/>
        </p:blipFill>
        <p:spPr>
          <a:xfrm>
            <a:off x="0" y="9360"/>
            <a:ext cx="9143640" cy="169020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1963800" y="1731240"/>
            <a:ext cx="5544000" cy="313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967200" y="2670480"/>
            <a:ext cx="1561320" cy="34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90000"/>
              </a:lnSpc>
            </a:pPr>
            <a:r>
              <a:rPr lang="en-IN" sz="2100" b="0" strike="noStrike" spc="-1" dirty="0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Lecture 54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1636200" y="1352550"/>
            <a:ext cx="5616000" cy="13179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APPLIED CRYPTOGRAPHY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EF4050D-7393-4746-AD12-E07E111200BA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3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500760" y="1822171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360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Cryptography Applications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380880" y="3029040"/>
            <a:ext cx="57391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400" b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/>
              <a:ea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A6D3-22C3-43B5-A018-11C97BEDC5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90500"/>
            <a:ext cx="7886700" cy="954088"/>
          </a:xfrm>
        </p:spPr>
        <p:txBody>
          <a:bodyPr>
            <a:normAutofit/>
          </a:bodyPr>
          <a:lstStyle/>
          <a:p>
            <a:pPr algn="ctr"/>
            <a:r>
              <a:rPr lang="en-IN" sz="3000" dirty="0">
                <a:solidFill>
                  <a:srgbClr val="00B0F0"/>
                </a:solidFill>
              </a:rPr>
              <a:t>Domains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FCEB1-C669-43AB-86AA-B8BF023AEF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2000" y="1428750"/>
            <a:ext cx="7886700" cy="277018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50" dirty="0"/>
              <a:t>AI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50" dirty="0"/>
              <a:t>Big data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50" dirty="0"/>
              <a:t>Machine learning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50" dirty="0"/>
              <a:t>Network communication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50" dirty="0"/>
              <a:t>Cloud storage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50" dirty="0"/>
              <a:t>Internet of things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sz="1650" dirty="0"/>
          </a:p>
        </p:txBody>
      </p:sp>
    </p:spTree>
    <p:extLst>
      <p:ext uri="{BB962C8B-B14F-4D97-AF65-F5344CB8AC3E}">
        <p14:creationId xmlns:p14="http://schemas.microsoft.com/office/powerpoint/2010/main" val="297396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FC41-8A9A-4958-929D-DD930C14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Cryptography in AI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D6156F-1930-4E71-AE36-1CF40E32F2B0}"/>
              </a:ext>
            </a:extLst>
          </p:cNvPr>
          <p:cNvSpPr txBox="1"/>
          <p:nvPr/>
        </p:nvSpPr>
        <p:spPr>
          <a:xfrm>
            <a:off x="375597" y="112395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Neural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cryptography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branch of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cryptography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dedicated to analyzing the application of stochastic algorithms, especially artificial neural network algorithms, for use in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encryption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and cryptanalysis.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935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0E5C-F29A-48A8-8E7A-EAEA6F05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/>
              <a:t>Cryptography in Big data</a:t>
            </a:r>
            <a:br>
              <a:rPr lang="en-IN" sz="1800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63311-9328-451E-AA07-D8F49C945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896" y="1773105"/>
            <a:ext cx="6834208" cy="1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8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CDAC-BDFE-475C-B897-2DA62DDD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Cryptography in Machine learning</a:t>
            </a:r>
            <a:br>
              <a:rPr lang="en-IN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BDFE8-6C5E-4FE6-B635-8004F142E106}"/>
              </a:ext>
            </a:extLst>
          </p:cNvPr>
          <p:cNvSpPr txBox="1"/>
          <p:nvPr/>
        </p:nvSpPr>
        <p:spPr>
          <a:xfrm>
            <a:off x="457200" y="1428750"/>
            <a:ext cx="640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Adversarial machine learning is a machine learning technique that attempts to fool models by supplying deceptive input. The most common reason is to cause a malfunction in a machine learning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86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65F6-23AA-4DC6-B832-6EFBACB2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Cryptography in network communication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26C78-B3CC-41A7-8F02-4456B9A97F44}"/>
              </a:ext>
            </a:extLst>
          </p:cNvPr>
          <p:cNvSpPr txBox="1"/>
          <p:nvPr/>
        </p:nvSpPr>
        <p:spPr>
          <a:xfrm>
            <a:off x="437350" y="819150"/>
            <a:ext cx="7086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Since online security threats evolve so quickly, there are dozens of different schools of thought on how best to use encryption to enhance network security -- not just for governments, but for businesses and end users, too.</a:t>
            </a:r>
          </a:p>
          <a:p>
            <a:r>
              <a:rPr lang="en-US" dirty="0"/>
              <a:t>In each layer of OSI model cryptography is applied in one way or other to enhance security 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7EEF8-9E03-4940-B021-866578A9397E}"/>
              </a:ext>
            </a:extLst>
          </p:cNvPr>
          <p:cNvSpPr txBox="1"/>
          <p:nvPr/>
        </p:nvSpPr>
        <p:spPr>
          <a:xfrm>
            <a:off x="412377" y="2571750"/>
            <a:ext cx="9220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N" b="0" i="0" dirty="0">
                <a:solidFill>
                  <a:srgbClr val="282829"/>
                </a:solidFill>
                <a:effectLst/>
                <a:latin typeface="-apple-system"/>
              </a:rPr>
              <a:t>physical hardware encryption solutions</a:t>
            </a:r>
            <a:endParaRPr lang="en-US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Link encryption - 2 Link (everything including original headers is encrypted)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Network encryption - 3 network (everything in the packet is encrypted)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Protocol encryption - 4 Transport (specific protocols are entirely encrypted </a:t>
            </a:r>
            <a:r>
              <a:rPr lang="en-US" b="0" i="0" dirty="0" err="1">
                <a:solidFill>
                  <a:srgbClr val="282829"/>
                </a:solidFill>
                <a:effectLst/>
                <a:latin typeface="-apple-system"/>
              </a:rPr>
              <a:t>eg.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 SSL)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Service based encryption - 5 Session (encryption for specific services on specific hosts)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Data encryption - 6 Presentation Layer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Application based information encryption - 7 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350854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3566-1270-4E78-925C-32E123C8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/>
              <a:t>Cloud storage </a:t>
            </a:r>
            <a:br>
              <a:rPr lang="en-IN" sz="1800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40A6C-7E58-402E-8AC5-B92CA428DB7D}"/>
              </a:ext>
            </a:extLst>
          </p:cNvPr>
          <p:cNvSpPr txBox="1"/>
          <p:nvPr/>
        </p:nvSpPr>
        <p:spPr>
          <a:xfrm>
            <a:off x="457200" y="1504950"/>
            <a:ext cx="8229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Benefits of a Cryptographic Storage Service</a:t>
            </a:r>
          </a:p>
          <a:p>
            <a:pPr algn="just"/>
            <a:r>
              <a:rPr lang="en-US" dirty="0"/>
              <a:t>The core properties of a cryptographic storage service are that</a:t>
            </a:r>
          </a:p>
          <a:p>
            <a:pPr algn="just"/>
            <a:r>
              <a:rPr lang="en-US" dirty="0"/>
              <a:t> (1) control of the data is maintained by the customer and</a:t>
            </a:r>
          </a:p>
          <a:p>
            <a:pPr algn="just"/>
            <a:r>
              <a:rPr lang="en-US" dirty="0"/>
              <a:t> (2) the security properties are derived from cryptography, as opposed</a:t>
            </a:r>
          </a:p>
          <a:p>
            <a:pPr algn="just"/>
            <a:r>
              <a:rPr lang="en-US" dirty="0"/>
              <a:t>to legal mechanisms, physical security or access control. </a:t>
            </a:r>
          </a:p>
          <a:p>
            <a:pPr algn="just"/>
            <a:r>
              <a:rPr lang="en-US" dirty="0"/>
              <a:t>Therefore, such a service provides several compelling advantages over other storage services based on public cloud infrastructures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67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1612</TotalTime>
  <Words>322</Words>
  <Application>Microsoft Office PowerPoint</Application>
  <PresentationFormat>On-screen Show (16:9)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-apple-system</vt:lpstr>
      <vt:lpstr>Arial</vt:lpstr>
      <vt:lpstr>Arial</vt:lpstr>
      <vt:lpstr>Calibri</vt:lpstr>
      <vt:lpstr>Open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Domains </vt:lpstr>
      <vt:lpstr>Cryptography in AI</vt:lpstr>
      <vt:lpstr>Cryptography in Big data </vt:lpstr>
      <vt:lpstr>Cryptography in Machine learning </vt:lpstr>
      <vt:lpstr>Cryptography in network communication</vt:lpstr>
      <vt:lpstr>Cloud storage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Shashank Prabhakar</dc:creator>
  <dc:description/>
  <cp:lastModifiedBy>rajashree soman</cp:lastModifiedBy>
  <cp:revision>124</cp:revision>
  <dcterms:created xsi:type="dcterms:W3CDTF">2020-06-08T19:20:40Z</dcterms:created>
  <dcterms:modified xsi:type="dcterms:W3CDTF">2020-11-20T15:48:41Z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28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