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59" r:id="rId4"/>
    <p:sldId id="360" r:id="rId5"/>
    <p:sldId id="371" r:id="rId6"/>
    <p:sldId id="372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70" r:id="rId16"/>
    <p:sldId id="369" r:id="rId17"/>
    <p:sldId id="34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DATABASE </a:t>
            </a: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TECHNOLOGIES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Query Processing and Optimization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2598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Computation Model for Physical Operators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7679" y="1751604"/>
            <a:ext cx="115308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Iterators for Implementation of Physical Operators</a:t>
            </a:r>
            <a:r>
              <a:rPr lang="en-US" sz="2000" dirty="0"/>
              <a:t>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Iterators support efficient execution when they are composed within query plans.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iterators are used, many operations are active at once.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Tuples </a:t>
            </a:r>
            <a:r>
              <a:rPr lang="en-US" sz="2000" dirty="0"/>
              <a:t>pass between operators as needed, thus reducing the need for storage.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Not </a:t>
            </a:r>
            <a:r>
              <a:rPr lang="en-US" sz="2000" dirty="0"/>
              <a:t>all physical operators support the iteration approach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Many </a:t>
            </a:r>
            <a:r>
              <a:rPr lang="en-US" sz="2000" dirty="0"/>
              <a:t>physical operators can be implemented as an iterator, which is a group of three methods that allows a consumer of the result of the physical operator to get the result one tuple at a </a:t>
            </a:r>
            <a:r>
              <a:rPr lang="en-US" sz="2000" dirty="0" smtClean="0"/>
              <a:t>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three methods forming the iterator for an operation are: </a:t>
            </a:r>
            <a:endParaRPr lang="en-US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Open()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 err="1"/>
              <a:t>GetNext</a:t>
            </a:r>
            <a:r>
              <a:rPr lang="en-IN" sz="1600" dirty="0" smtClean="0"/>
              <a:t>()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892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Computation Model for Physical Operators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7679" y="1751604"/>
            <a:ext cx="93929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Iterators for Implementation of Physical Operators</a:t>
            </a:r>
            <a:r>
              <a:rPr lang="en-US" sz="2000" dirty="0"/>
              <a:t>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Open</a:t>
            </a:r>
            <a:r>
              <a:rPr lang="en-US" sz="2000" b="1" dirty="0"/>
              <a:t>()</a:t>
            </a:r>
            <a:r>
              <a:rPr lang="en-US" sz="2000" dirty="0"/>
              <a:t>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{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b </a:t>
            </a:r>
            <a:r>
              <a:rPr lang="en-US" sz="2000" dirty="0"/>
              <a:t>:= the first block of R;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t </a:t>
            </a:r>
            <a:r>
              <a:rPr lang="en-US" sz="2000" dirty="0"/>
              <a:t>:= the first tuple of block b;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}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method starts the process of getting tuples, but does not get a tuple.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initializes any data structures needed to perform the operation and calls Open() for any arguments of the operation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575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Computation Model for Physical Operators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7680" y="1751604"/>
            <a:ext cx="55679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Iterators for Implementation of Physical Operators</a:t>
            </a:r>
            <a:r>
              <a:rPr lang="en-US" sz="2000" dirty="0"/>
              <a:t>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err="1"/>
              <a:t>GetNext</a:t>
            </a:r>
            <a:r>
              <a:rPr lang="en-US" sz="2000" b="1" dirty="0"/>
              <a:t>() 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{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 IF </a:t>
            </a:r>
            <a:r>
              <a:rPr lang="en-US" sz="1400" dirty="0"/>
              <a:t>(t is past the last tuple on block b)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 { </a:t>
            </a:r>
            <a:r>
              <a:rPr lang="en-US" sz="1400" dirty="0"/>
              <a:t>increment b to the next block;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    IF </a:t>
            </a:r>
            <a:r>
              <a:rPr lang="en-US" sz="1400" dirty="0"/>
              <a:t>(there is no next block)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        RETURN </a:t>
            </a:r>
            <a:r>
              <a:rPr lang="en-US" sz="1400" dirty="0" err="1"/>
              <a:t>NotFound</a:t>
            </a:r>
            <a:r>
              <a:rPr lang="en-US" sz="1400" dirty="0"/>
              <a:t>;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    ELSE </a:t>
            </a:r>
            <a:r>
              <a:rPr lang="en-US" sz="1400" dirty="0"/>
              <a:t>/* b is a new block */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         t </a:t>
            </a:r>
            <a:r>
              <a:rPr lang="en-US" sz="1400" dirty="0"/>
              <a:t>:= first tuple on block b;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  } </a:t>
            </a:r>
            <a:r>
              <a:rPr lang="en-US" sz="1400" dirty="0"/>
              <a:t>/* now we are ready to return t and increment */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 err="1" smtClean="0"/>
              <a:t>oldt</a:t>
            </a:r>
            <a:r>
              <a:rPr lang="en-US" sz="1400" dirty="0" smtClean="0"/>
              <a:t> </a:t>
            </a:r>
            <a:r>
              <a:rPr lang="en-US" sz="1400" dirty="0"/>
              <a:t>:= t;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      increment </a:t>
            </a:r>
            <a:r>
              <a:rPr lang="en-US" sz="1400" dirty="0"/>
              <a:t>t to the next tuple of b;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  RETURN </a:t>
            </a:r>
            <a:r>
              <a:rPr lang="en-US" sz="1400" dirty="0" err="1"/>
              <a:t>oldt</a:t>
            </a:r>
            <a:r>
              <a:rPr lang="en-US" sz="1400" dirty="0"/>
              <a:t>;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25791" y="2936383"/>
            <a:ext cx="553372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method returns the next tuple in the result and adjusts data structures as necessary to allow subsequent tuples to be </a:t>
            </a:r>
            <a:r>
              <a:rPr lang="en-US" dirty="0" smtClean="0"/>
              <a:t>obtained.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there are no more tuples to return, </a:t>
            </a:r>
            <a:r>
              <a:rPr lang="en-US" dirty="0" err="1"/>
              <a:t>GetNext</a:t>
            </a:r>
            <a:r>
              <a:rPr lang="en-US" dirty="0"/>
              <a:t>() returns a special value </a:t>
            </a:r>
            <a:r>
              <a:rPr lang="en-US" dirty="0" err="1"/>
              <a:t>NotFound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1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Computation Model for Physical Operators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7680" y="1751604"/>
            <a:ext cx="79740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Iterators for Implementation of Physical Operators</a:t>
            </a:r>
            <a:r>
              <a:rPr lang="en-US" sz="2000" dirty="0"/>
              <a:t>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Close() 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{ 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}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method ends the iteration after all tuples, or after all tuples that the consumer wanted have been obtained</a:t>
            </a:r>
            <a:endParaRPr lang="en-IN" sz="2000" dirty="0"/>
          </a:p>
          <a:p>
            <a:pPr>
              <a:lnSpc>
                <a:spcPct val="150000"/>
              </a:lnSpc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553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Computation Model for Physical Operators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7679" y="1751604"/>
            <a:ext cx="1019148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Iterators for Implementation of Physical Operators</a:t>
            </a:r>
            <a:r>
              <a:rPr lang="en-US" sz="2000" dirty="0"/>
              <a:t>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Example R U S</a:t>
            </a:r>
          </a:p>
          <a:p>
            <a:pPr>
              <a:lnSpc>
                <a:spcPct val="150000"/>
              </a:lnSpc>
            </a:pP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Open</a:t>
            </a:r>
            <a:r>
              <a:rPr lang="en-US" sz="2000" dirty="0"/>
              <a:t>()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{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R.Open</a:t>
            </a:r>
            <a:r>
              <a:rPr lang="en-US" sz="2000" dirty="0"/>
              <a:t>();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/>
              <a:t> </a:t>
            </a:r>
            <a:r>
              <a:rPr lang="en-US" sz="2000" smtClean="0"/>
              <a:t> </a:t>
            </a:r>
            <a:r>
              <a:rPr lang="en-US" sz="2000" smtClean="0"/>
              <a:t> CurRel</a:t>
            </a:r>
            <a:r>
              <a:rPr lang="en-US" sz="2000" dirty="0" smtClean="0"/>
              <a:t> </a:t>
            </a:r>
            <a:r>
              <a:rPr lang="en-US" sz="2000" dirty="0"/>
              <a:t>:= R;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718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Computation Model for Physical Operators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7678" y="1751604"/>
            <a:ext cx="1068087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Iterators for Implementation of Physical Operators</a:t>
            </a:r>
            <a:r>
              <a:rPr lang="en-US" sz="2000" dirty="0"/>
              <a:t>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Example R U S</a:t>
            </a:r>
          </a:p>
          <a:p>
            <a:pPr>
              <a:lnSpc>
                <a:spcPct val="150000"/>
              </a:lnSpc>
            </a:pPr>
            <a:r>
              <a:rPr lang="en-US" sz="1200" dirty="0" err="1" smtClean="0"/>
              <a:t>GetNext</a:t>
            </a:r>
            <a:r>
              <a:rPr lang="en-US" sz="1200" dirty="0"/>
              <a:t>() </a:t>
            </a: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sz="1200" dirty="0" smtClean="0"/>
              <a:t>{ 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IF </a:t>
            </a:r>
            <a:r>
              <a:rPr lang="en-US" sz="1200" dirty="0"/>
              <a:t>(</a:t>
            </a:r>
            <a:r>
              <a:rPr lang="en-US" sz="1200" dirty="0" err="1"/>
              <a:t>CurRel</a:t>
            </a:r>
            <a:r>
              <a:rPr lang="en-US" sz="1200" dirty="0"/>
              <a:t> = R) </a:t>
            </a: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200" dirty="0" smtClean="0"/>
              <a:t>   {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200" dirty="0" smtClean="0"/>
              <a:t>        t </a:t>
            </a:r>
            <a:r>
              <a:rPr lang="en-US" sz="1200" dirty="0"/>
              <a:t>:= </a:t>
            </a:r>
            <a:r>
              <a:rPr lang="en-US" sz="1200" dirty="0" err="1"/>
              <a:t>R.GetNext</a:t>
            </a:r>
            <a:r>
              <a:rPr lang="en-US" sz="1200" dirty="0"/>
              <a:t>(); </a:t>
            </a: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200" dirty="0" smtClean="0"/>
              <a:t>        IF </a:t>
            </a:r>
            <a:r>
              <a:rPr lang="en-US" sz="1200" dirty="0"/>
              <a:t>(t &lt;&gt; </a:t>
            </a:r>
            <a:r>
              <a:rPr lang="en-US" sz="1200" dirty="0" err="1"/>
              <a:t>NotFound</a:t>
            </a:r>
            <a:r>
              <a:rPr lang="en-US" sz="1200" dirty="0"/>
              <a:t>) /* R is not exhausted */ </a:t>
            </a: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200" dirty="0" smtClean="0"/>
              <a:t>            RETURN </a:t>
            </a:r>
            <a:r>
              <a:rPr lang="en-US" sz="1200" dirty="0"/>
              <a:t>t; </a:t>
            </a: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200" dirty="0" smtClean="0"/>
              <a:t>        ELSE </a:t>
            </a:r>
            <a:r>
              <a:rPr lang="en-US" sz="1200" dirty="0"/>
              <a:t>/* R is exhausted */ </a:t>
            </a: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200" dirty="0" smtClean="0"/>
              <a:t>        {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200" dirty="0" smtClean="0"/>
              <a:t>             </a:t>
            </a:r>
            <a:r>
              <a:rPr lang="en-US" sz="1200" dirty="0" err="1" smtClean="0"/>
              <a:t>S.Open</a:t>
            </a:r>
            <a:r>
              <a:rPr lang="en-US" sz="1200" dirty="0"/>
              <a:t>(); </a:t>
            </a: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200" dirty="0" smtClean="0"/>
              <a:t>             </a:t>
            </a:r>
            <a:r>
              <a:rPr lang="en-US" sz="1200" dirty="0" err="1" smtClean="0"/>
              <a:t>CurRel</a:t>
            </a:r>
            <a:r>
              <a:rPr lang="en-US" sz="1200" dirty="0" smtClean="0"/>
              <a:t> </a:t>
            </a:r>
            <a:r>
              <a:rPr lang="en-US" sz="1200" dirty="0"/>
              <a:t>:= S; </a:t>
            </a: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200" dirty="0" smtClean="0"/>
              <a:t>         }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200" dirty="0" smtClean="0"/>
              <a:t>    } </a:t>
            </a:r>
            <a:r>
              <a:rPr lang="en-US" sz="1200" dirty="0"/>
              <a:t>/* here, we must read from S */ </a:t>
            </a: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sz="1200" dirty="0" smtClean="0"/>
              <a:t>     RETURN </a:t>
            </a:r>
            <a:r>
              <a:rPr lang="en-US" sz="1200" dirty="0" err="1"/>
              <a:t>S.GetNext</a:t>
            </a:r>
            <a:r>
              <a:rPr lang="en-US" sz="1200" dirty="0"/>
              <a:t>(); /* notice that if S is exhausted, </a:t>
            </a:r>
            <a:r>
              <a:rPr lang="en-US" sz="1200" dirty="0" err="1"/>
              <a:t>S.GetNext</a:t>
            </a:r>
            <a:r>
              <a:rPr lang="en-US" sz="1200" dirty="0"/>
              <a:t>() will return </a:t>
            </a:r>
            <a:r>
              <a:rPr lang="en-US" sz="1200" dirty="0" err="1"/>
              <a:t>NotFound</a:t>
            </a:r>
            <a:r>
              <a:rPr lang="en-US" sz="1200" dirty="0"/>
              <a:t>, which is the correct action for our </a:t>
            </a:r>
            <a:r>
              <a:rPr lang="en-US" sz="1200" dirty="0" err="1"/>
              <a:t>GetNext</a:t>
            </a:r>
            <a:r>
              <a:rPr lang="en-US" sz="1200" dirty="0"/>
              <a:t> as well */ </a:t>
            </a: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sz="1200" dirty="0" smtClean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6318" y="34129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7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Computation Model for Physical Operators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7679" y="1751604"/>
            <a:ext cx="11170276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Iterators for Implementation of Physical Operators</a:t>
            </a:r>
            <a:r>
              <a:rPr lang="en-US" sz="2000" dirty="0"/>
              <a:t>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Example R U S</a:t>
            </a:r>
          </a:p>
          <a:p>
            <a:pPr>
              <a:lnSpc>
                <a:spcPct val="150000"/>
              </a:lnSpc>
            </a:pPr>
            <a:endParaRPr lang="en-US" sz="7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Close</a:t>
            </a:r>
            <a:r>
              <a:rPr lang="en-US" sz="2000" dirty="0"/>
              <a:t>()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{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R.Close</a:t>
            </a:r>
            <a:r>
              <a:rPr lang="en-US" sz="2000" dirty="0"/>
              <a:t>();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     </a:t>
            </a:r>
            <a:r>
              <a:rPr lang="en-US" sz="2000" dirty="0" err="1" smtClean="0"/>
              <a:t>S.Close</a:t>
            </a:r>
            <a:r>
              <a:rPr lang="en-US" sz="2000" dirty="0"/>
              <a:t>();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60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sureshjamadagni@pes.edu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DATABASE TECHNOLOGIES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Query processing and optimization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751604"/>
            <a:ext cx="79997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query processor</a:t>
            </a:r>
            <a:r>
              <a:rPr lang="en-US" sz="2000" dirty="0"/>
              <a:t> is </a:t>
            </a:r>
            <a:r>
              <a:rPr lang="en-US" sz="2000" dirty="0" smtClean="0"/>
              <a:t>a very important component </a:t>
            </a:r>
            <a:r>
              <a:rPr lang="en-US" sz="2000" dirty="0"/>
              <a:t>of </a:t>
            </a:r>
            <a:r>
              <a:rPr lang="en-US" sz="2000" dirty="0" smtClean="0"/>
              <a:t>the </a:t>
            </a:r>
            <a:r>
              <a:rPr lang="en-US" sz="2000" dirty="0"/>
              <a:t>DBMS that turns user queries and data-modification commands into a sequence of database operations and executes those </a:t>
            </a:r>
            <a:r>
              <a:rPr lang="en-US" sz="2000" dirty="0" smtClean="0"/>
              <a:t>operations.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query processor determines the execution strategy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94" y="1751604"/>
            <a:ext cx="2257425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3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751604"/>
            <a:ext cx="79997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Parsing</a:t>
            </a:r>
            <a:r>
              <a:rPr lang="en-US" sz="2000" dirty="0" smtClean="0"/>
              <a:t> - A </a:t>
            </a:r>
            <a:r>
              <a:rPr lang="en-US" sz="2000" dirty="0"/>
              <a:t>parse tree for the query is </a:t>
            </a:r>
            <a:r>
              <a:rPr lang="en-US" sz="2000" dirty="0" smtClean="0"/>
              <a:t>constructed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Query </a:t>
            </a:r>
            <a:r>
              <a:rPr lang="en-US" sz="2000" b="1" dirty="0" smtClean="0"/>
              <a:t>Rewrite </a:t>
            </a:r>
            <a:r>
              <a:rPr lang="en-US" sz="2000" dirty="0" smtClean="0"/>
              <a:t>- The </a:t>
            </a:r>
            <a:r>
              <a:rPr lang="en-US" sz="2000" dirty="0"/>
              <a:t>parse tree is converted to an initial query plan, which is </a:t>
            </a:r>
            <a:r>
              <a:rPr lang="en-US" sz="2000" dirty="0" smtClean="0"/>
              <a:t>an </a:t>
            </a:r>
            <a:r>
              <a:rPr lang="en-US" sz="2000" dirty="0"/>
              <a:t>algebraic representation of the query.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Physical Plan </a:t>
            </a:r>
            <a:r>
              <a:rPr lang="en-US" sz="2000" b="1" dirty="0" smtClean="0"/>
              <a:t>Generation</a:t>
            </a:r>
            <a:r>
              <a:rPr lang="en-US" sz="2000" dirty="0" smtClean="0"/>
              <a:t> - The </a:t>
            </a:r>
            <a:r>
              <a:rPr lang="en-US" sz="2000" dirty="0"/>
              <a:t>abstract query plan </a:t>
            </a:r>
            <a:r>
              <a:rPr lang="en-US" sz="2000" dirty="0" smtClean="0"/>
              <a:t> is then turned </a:t>
            </a:r>
            <a:r>
              <a:rPr lang="en-US" sz="2000" dirty="0"/>
              <a:t>into a physical query plan by selecting algorithms to implement each of the operators of the logical </a:t>
            </a:r>
            <a:r>
              <a:rPr lang="en-US" sz="2000" dirty="0" smtClean="0"/>
              <a:t>plan </a:t>
            </a:r>
            <a:r>
              <a:rPr lang="en-US" sz="2000" dirty="0"/>
              <a:t>and by selecting an order of execution for these operators</a:t>
            </a:r>
            <a:r>
              <a:rPr lang="en-US" sz="20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822" y="1868853"/>
            <a:ext cx="27336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9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Processing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- Example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751604"/>
            <a:ext cx="799975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Select Name, Salary </a:t>
            </a:r>
            <a:r>
              <a:rPr lang="en-US" sz="2000" b="1" dirty="0"/>
              <a:t>f</a:t>
            </a:r>
            <a:r>
              <a:rPr lang="en-US" sz="2000" b="1" dirty="0" smtClean="0"/>
              <a:t>rom Employee where ID = 123;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 smtClean="0"/>
              <a:t>Logical query plan: π </a:t>
            </a:r>
            <a:r>
              <a:rPr lang="en-US" sz="2000" b="1" baseline="-25000" dirty="0" smtClean="0"/>
              <a:t>NAME, SALARY</a:t>
            </a:r>
            <a:r>
              <a:rPr lang="en-US" sz="2000" b="1" dirty="0" smtClean="0"/>
              <a:t> </a:t>
            </a:r>
            <a:r>
              <a:rPr lang="en-US" sz="2000" b="1" dirty="0"/>
              <a:t>(σ </a:t>
            </a:r>
            <a:r>
              <a:rPr lang="en-US" sz="2000" b="1" baseline="-25000" dirty="0" smtClean="0"/>
              <a:t>ID = 123</a:t>
            </a:r>
            <a:r>
              <a:rPr lang="en-US" sz="2000" b="1" dirty="0" smtClean="0"/>
              <a:t> </a:t>
            </a:r>
            <a:r>
              <a:rPr lang="en-US" sz="2000" b="1" dirty="0"/>
              <a:t>(</a:t>
            </a:r>
            <a:r>
              <a:rPr lang="en-US" sz="2000" b="1" dirty="0" smtClean="0"/>
              <a:t>EMPLOYEE))</a:t>
            </a:r>
            <a:endParaRPr lang="en-IN" sz="2000" b="1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b="1" dirty="0" smtClean="0"/>
              <a:t>Physical query plan:</a:t>
            </a:r>
          </a:p>
          <a:p>
            <a:pPr lvl="2">
              <a:lnSpc>
                <a:spcPct val="150000"/>
              </a:lnSpc>
            </a:pPr>
            <a:r>
              <a:rPr lang="en-US" sz="2000" b="1" dirty="0" smtClean="0"/>
              <a:t>Operators : Selection, Projection</a:t>
            </a:r>
            <a:r>
              <a:rPr lang="en-US" sz="20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822" y="1868853"/>
            <a:ext cx="27336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8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Processing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- Example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751604"/>
            <a:ext cx="78630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Select </a:t>
            </a:r>
            <a:r>
              <a:rPr lang="en-US" sz="2000" b="1" dirty="0" err="1" smtClean="0"/>
              <a:t>E.Name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E.Salary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D.Dept_Name</a:t>
            </a:r>
            <a:r>
              <a:rPr lang="en-US" sz="2000" b="1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from Employee E, Department D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where E.ID between 100 and 200 and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 </a:t>
            </a:r>
            <a:r>
              <a:rPr lang="en-US" sz="2000" b="1" dirty="0" smtClean="0"/>
              <a:t>            </a:t>
            </a:r>
            <a:r>
              <a:rPr lang="en-US" sz="2000" b="1" dirty="0" err="1" smtClean="0"/>
              <a:t>D.Dept_Name</a:t>
            </a:r>
            <a:r>
              <a:rPr lang="en-US" sz="2000" b="1" dirty="0" smtClean="0"/>
              <a:t> in (‘CSE’, ‘ME’);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 smtClean="0"/>
              <a:t>Logical query plan: </a:t>
            </a:r>
          </a:p>
          <a:p>
            <a:pPr lvl="1"/>
            <a:r>
              <a:rPr lang="en-US" sz="2000" b="1" dirty="0" smtClean="0"/>
              <a:t>π </a:t>
            </a:r>
            <a:r>
              <a:rPr lang="en-US" sz="2000" b="1" baseline="-25000" dirty="0" smtClean="0"/>
              <a:t>NAME, SALARY, DEPT_NAME</a:t>
            </a:r>
            <a:r>
              <a:rPr lang="en-US" sz="2000" b="1" dirty="0" smtClean="0"/>
              <a:t> ((</a:t>
            </a:r>
            <a:r>
              <a:rPr lang="en-US" sz="2000" b="1" dirty="0"/>
              <a:t>σ </a:t>
            </a:r>
            <a:r>
              <a:rPr lang="en-US" sz="2000" b="1" baseline="-25000" dirty="0" smtClean="0"/>
              <a:t>ID &gt;= 100 AND </a:t>
            </a:r>
            <a:r>
              <a:rPr lang="en-US" sz="2000" b="1" baseline="-25000" dirty="0"/>
              <a:t>ID </a:t>
            </a:r>
            <a:r>
              <a:rPr lang="en-US" sz="2000" b="1" baseline="-25000" dirty="0" smtClean="0"/>
              <a:t>&lt;= 200 </a:t>
            </a:r>
            <a:r>
              <a:rPr lang="en-US" sz="2000" b="1" dirty="0" smtClean="0"/>
              <a:t> (EMPLOYEE)     </a:t>
            </a:r>
          </a:p>
          <a:p>
            <a:pPr lvl="1"/>
            <a:r>
              <a:rPr lang="en-US" sz="2000" b="1" dirty="0" smtClean="0"/>
              <a:t>(</a:t>
            </a:r>
            <a:r>
              <a:rPr lang="en-US" sz="2000" b="1" dirty="0"/>
              <a:t>σ </a:t>
            </a:r>
            <a:r>
              <a:rPr lang="en-US" sz="2000" b="1" baseline="-25000" dirty="0" smtClean="0"/>
              <a:t>DEPT_NAME = ‘CSE’ OR </a:t>
            </a:r>
            <a:r>
              <a:rPr lang="en-US" sz="2000" b="1" baseline="-25000" dirty="0"/>
              <a:t>DEPT_NAME = </a:t>
            </a:r>
            <a:r>
              <a:rPr lang="en-US" sz="2000" b="1" baseline="-25000" dirty="0" smtClean="0"/>
              <a:t>‘</a:t>
            </a:r>
            <a:r>
              <a:rPr lang="en-US" sz="2000" b="1" baseline="-25000" dirty="0"/>
              <a:t>M</a:t>
            </a:r>
            <a:r>
              <a:rPr lang="en-US" sz="2000" b="1" baseline="-25000" dirty="0" smtClean="0"/>
              <a:t>E</a:t>
            </a:r>
            <a:r>
              <a:rPr lang="en-US" sz="2000" b="1" baseline="-25000" dirty="0"/>
              <a:t>’ 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 (DEPARTMENT))</a:t>
            </a:r>
            <a:endParaRPr lang="en-IN" sz="2000" b="1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b="1" dirty="0" smtClean="0"/>
              <a:t>Physical query plan:</a:t>
            </a:r>
          </a:p>
          <a:p>
            <a:pPr lvl="2">
              <a:lnSpc>
                <a:spcPct val="150000"/>
              </a:lnSpc>
            </a:pPr>
            <a:r>
              <a:rPr lang="en-US" sz="2000" b="1" dirty="0" smtClean="0"/>
              <a:t>Operators : Selection, Projection</a:t>
            </a:r>
            <a:r>
              <a:rPr lang="en-US" sz="2000" dirty="0" smtClean="0"/>
              <a:t>, </a:t>
            </a:r>
            <a:r>
              <a:rPr lang="en-US" sz="2000" b="1" dirty="0" smtClean="0"/>
              <a:t>Join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822" y="1868853"/>
            <a:ext cx="27336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6730273" y="4466697"/>
            <a:ext cx="244475" cy="174625"/>
            <a:chOff x="377" y="2904"/>
            <a:chExt cx="154" cy="110"/>
          </a:xfrm>
        </p:grpSpPr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9661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Physical Query Plan - Operators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751604"/>
            <a:ext cx="102301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Physical query plans are built from operators, each of which implements one step of the </a:t>
            </a:r>
            <a:r>
              <a:rPr lang="en-US" sz="2000" dirty="0" smtClean="0"/>
              <a:t>plan</a:t>
            </a:r>
          </a:p>
          <a:p>
            <a:pPr>
              <a:lnSpc>
                <a:spcPct val="150000"/>
              </a:lnSpc>
            </a:pP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Scanning - </a:t>
            </a:r>
            <a:r>
              <a:rPr lang="en-US" sz="2000" dirty="0"/>
              <a:t>read the </a:t>
            </a:r>
            <a:r>
              <a:rPr lang="en-US" sz="2000" dirty="0" smtClean="0"/>
              <a:t>contents </a:t>
            </a:r>
            <a:r>
              <a:rPr lang="en-US" sz="2000" dirty="0"/>
              <a:t>of a relation </a:t>
            </a:r>
            <a:r>
              <a:rPr lang="en-US" sz="2000" dirty="0" smtClean="0"/>
              <a:t>R. There </a:t>
            </a:r>
            <a:r>
              <a:rPr lang="en-US" sz="2000" dirty="0"/>
              <a:t>are two </a:t>
            </a:r>
            <a:r>
              <a:rPr lang="en-US" sz="2000" dirty="0" smtClean="0"/>
              <a:t>approaches </a:t>
            </a:r>
            <a:r>
              <a:rPr lang="en-US" sz="2000" dirty="0"/>
              <a:t>to locating the tuples of a relation R.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Table scan </a:t>
            </a:r>
            <a:r>
              <a:rPr lang="en-US" sz="2000" dirty="0"/>
              <a:t>– </a:t>
            </a:r>
            <a:r>
              <a:rPr lang="en-US" sz="2000" dirty="0" smtClean="0"/>
              <a:t>Read the </a:t>
            </a:r>
            <a:r>
              <a:rPr lang="en-US" sz="2000" dirty="0"/>
              <a:t>blocks containing the tuples of R </a:t>
            </a:r>
            <a:r>
              <a:rPr lang="en-US" sz="2000" dirty="0" smtClean="0"/>
              <a:t>one </a:t>
            </a:r>
            <a:r>
              <a:rPr lang="en-US" sz="2000" dirty="0"/>
              <a:t>by </a:t>
            </a:r>
            <a:r>
              <a:rPr lang="en-US" sz="2000" dirty="0" smtClean="0"/>
              <a:t>one from secondary storage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Index scan </a:t>
            </a:r>
            <a:r>
              <a:rPr lang="en-US" sz="2000" dirty="0"/>
              <a:t>– If there is an index on any attribute of R, </a:t>
            </a:r>
            <a:r>
              <a:rPr lang="en-US" sz="2000" dirty="0" smtClean="0"/>
              <a:t>use </a:t>
            </a:r>
            <a:r>
              <a:rPr lang="en-US" sz="2000" dirty="0"/>
              <a:t>this index to get all the tuples of R.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IN" sz="2000" b="1" dirty="0"/>
              <a:t>Sorting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The physical-query-plan operator sort-scan takes a relation R and a specification of the attributes on which the sort is to be </a:t>
            </a:r>
            <a:r>
              <a:rPr lang="en-US" sz="2000" dirty="0" smtClean="0"/>
              <a:t>made </a:t>
            </a:r>
            <a:r>
              <a:rPr lang="en-US" sz="2000" dirty="0"/>
              <a:t>and produces R in that sorted order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29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Computation Model for Physical Operators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7679" y="1751604"/>
            <a:ext cx="102301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 physical </a:t>
            </a:r>
            <a:r>
              <a:rPr lang="en-US" sz="2000" dirty="0"/>
              <a:t>query plan is composed of several physical </a:t>
            </a:r>
            <a:r>
              <a:rPr lang="en-US" sz="2000" dirty="0" smtClean="0"/>
              <a:t>operators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Need to estimate </a:t>
            </a:r>
            <a:r>
              <a:rPr lang="en-US" sz="2000" dirty="0"/>
              <a:t>the “</a:t>
            </a:r>
            <a:r>
              <a:rPr lang="en-US" sz="2000" b="1" dirty="0"/>
              <a:t>cost</a:t>
            </a:r>
            <a:r>
              <a:rPr lang="en-US" sz="2000" dirty="0"/>
              <a:t>” of each operator </a:t>
            </a:r>
            <a:r>
              <a:rPr lang="en-US" sz="2000" dirty="0" smtClean="0"/>
              <a:t>used in a physical query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number of disk I/O’s </a:t>
            </a:r>
            <a:r>
              <a:rPr lang="en-US" sz="2000" dirty="0" smtClean="0"/>
              <a:t>is used as a </a:t>
            </a:r>
            <a:r>
              <a:rPr lang="en-US" sz="2000" dirty="0"/>
              <a:t>measure of </a:t>
            </a:r>
            <a:r>
              <a:rPr lang="en-US" sz="2000" b="1" dirty="0"/>
              <a:t>cost</a:t>
            </a:r>
            <a:r>
              <a:rPr lang="en-US" sz="2000" dirty="0"/>
              <a:t> for an </a:t>
            </a:r>
            <a:r>
              <a:rPr lang="en-US" sz="2000" dirty="0" smtClean="0"/>
              <a:t>operation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When comparing algorithms for the same operations, </a:t>
            </a:r>
            <a:r>
              <a:rPr lang="en-US" sz="2000" dirty="0" smtClean="0"/>
              <a:t>assume that the arguments for the operation is in secondary storage and the result will be in main memory.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Parameters considered for computing the cost.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number of blocks </a:t>
            </a:r>
            <a:r>
              <a:rPr lang="en-US" sz="2000" b="1" dirty="0" smtClean="0"/>
              <a:t>B</a:t>
            </a:r>
            <a:r>
              <a:rPr lang="en-US" sz="2000" dirty="0" smtClean="0"/>
              <a:t> that </a:t>
            </a:r>
            <a:r>
              <a:rPr lang="en-US" sz="2000" dirty="0"/>
              <a:t>are needed to hold all the tuples of </a:t>
            </a:r>
            <a:r>
              <a:rPr lang="en-US" sz="2000" dirty="0" smtClean="0"/>
              <a:t>R = B(R)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The number of tuples </a:t>
            </a:r>
            <a:r>
              <a:rPr lang="en-US" sz="2000" b="1" dirty="0" smtClean="0"/>
              <a:t>T</a:t>
            </a:r>
            <a:r>
              <a:rPr lang="en-US" sz="2000" dirty="0" smtClean="0"/>
              <a:t> in the relation R = T(R)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number of distinct values that appear in a column </a:t>
            </a:r>
            <a:r>
              <a:rPr lang="en-US" sz="2000" b="1" dirty="0" smtClean="0"/>
              <a:t>a</a:t>
            </a:r>
            <a:r>
              <a:rPr lang="en-US" sz="2000" dirty="0" smtClean="0"/>
              <a:t> of </a:t>
            </a:r>
            <a:r>
              <a:rPr lang="en-US" sz="2000" dirty="0"/>
              <a:t>a </a:t>
            </a:r>
            <a:r>
              <a:rPr lang="en-US" sz="2000" dirty="0" smtClean="0"/>
              <a:t>relation R = </a:t>
            </a:r>
            <a:r>
              <a:rPr lang="en-IN" sz="2000" b="1" dirty="0"/>
              <a:t>V</a:t>
            </a:r>
            <a:r>
              <a:rPr lang="en-IN" sz="2000" dirty="0"/>
              <a:t> (</a:t>
            </a:r>
            <a:r>
              <a:rPr lang="en-IN" sz="2000" dirty="0" err="1"/>
              <a:t>R,a</a:t>
            </a:r>
            <a:r>
              <a:rPr lang="en-IN" sz="2000" dirty="0"/>
              <a:t>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050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Computation Model for Physical Operators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7679" y="1751604"/>
            <a:ext cx="102301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I/O Cost for Scan </a:t>
            </a:r>
            <a:r>
              <a:rPr lang="en-US" sz="2000" b="1" dirty="0" smtClean="0"/>
              <a:t>Operators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relation R is clustered, then the number of disk I/O’s for the table-scan operator is approximately </a:t>
            </a:r>
            <a:r>
              <a:rPr lang="en-US" sz="2000" dirty="0" smtClean="0"/>
              <a:t>B.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If relation R is clustered</a:t>
            </a:r>
            <a:r>
              <a:rPr lang="en-US" sz="2000" b="1" dirty="0" smtClean="0"/>
              <a:t>, </a:t>
            </a:r>
            <a:r>
              <a:rPr lang="en-US" sz="2000" dirty="0"/>
              <a:t>then the number of disk I/O’s for the </a:t>
            </a:r>
            <a:r>
              <a:rPr lang="en-US" sz="2000" dirty="0" smtClean="0"/>
              <a:t>sort-scan </a:t>
            </a:r>
            <a:r>
              <a:rPr lang="en-US" sz="2000" dirty="0"/>
              <a:t>operator is approximately </a:t>
            </a:r>
            <a:r>
              <a:rPr lang="en-US" sz="2000" dirty="0" smtClean="0"/>
              <a:t>B if the relation R can be housed in memory for sorting. 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relation R is </a:t>
            </a:r>
            <a:r>
              <a:rPr lang="en-US" sz="2000" dirty="0" smtClean="0"/>
              <a:t>not clustered</a:t>
            </a:r>
            <a:r>
              <a:rPr lang="en-US" sz="2000" dirty="0"/>
              <a:t>, then the number of disk I/O’s for the table-scan operator is </a:t>
            </a:r>
            <a:r>
              <a:rPr lang="en-US" sz="2000" dirty="0" smtClean="0"/>
              <a:t>much higher </a:t>
            </a:r>
            <a:r>
              <a:rPr lang="en-US" sz="2000" dirty="0"/>
              <a:t>than B. </a:t>
            </a:r>
            <a:r>
              <a:rPr lang="en-US" sz="2000" dirty="0" smtClean="0"/>
              <a:t>A </a:t>
            </a:r>
            <a:r>
              <a:rPr lang="en-US" sz="2000" dirty="0"/>
              <a:t>table-scan for R may require reading as many blocks as there are tuples of R. </a:t>
            </a:r>
            <a:r>
              <a:rPr lang="en-US" sz="2000" dirty="0" err="1" smtClean="0"/>
              <a:t>ie</a:t>
            </a:r>
            <a:r>
              <a:rPr lang="en-US" sz="2000" dirty="0" smtClean="0"/>
              <a:t>, the </a:t>
            </a:r>
            <a:r>
              <a:rPr lang="en-US" sz="2000" dirty="0"/>
              <a:t>I/O cost </a:t>
            </a:r>
            <a:r>
              <a:rPr lang="en-US" sz="2000" dirty="0" smtClean="0"/>
              <a:t>could be T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Similarly, if the relation </a:t>
            </a:r>
            <a:r>
              <a:rPr lang="en-US" sz="2000" dirty="0"/>
              <a:t>R is not clustered, then the number of disk I/O’s for </a:t>
            </a:r>
            <a:r>
              <a:rPr lang="en-US" sz="2000" dirty="0" smtClean="0"/>
              <a:t>the sort-scan </a:t>
            </a:r>
            <a:r>
              <a:rPr lang="en-US" sz="2000" dirty="0"/>
              <a:t>operator </a:t>
            </a:r>
            <a:r>
              <a:rPr lang="en-US" sz="2000" dirty="0" smtClean="0"/>
              <a:t> could be T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534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5123</TotalTime>
  <Words>1207</Words>
  <Application>Microsoft Office PowerPoint</Application>
  <PresentationFormat>Custom</PresentationFormat>
  <Paragraphs>160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190</cp:revision>
  <dcterms:created xsi:type="dcterms:W3CDTF">2020-06-03T14:19:11Z</dcterms:created>
  <dcterms:modified xsi:type="dcterms:W3CDTF">2020-08-24T03:33:08Z</dcterms:modified>
</cp:coreProperties>
</file>