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7" r:id="rId11"/>
    <p:sldId id="368" r:id="rId12"/>
    <p:sldId id="369" r:id="rId13"/>
    <p:sldId id="34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05-08-2020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05-08-2020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05-08-2020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05-08-2020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05-08-2020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05-08-2020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05-08-2020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DATABASE </a:t>
            </a: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TECHNOLOGIES 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Query Processing and Optimization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2598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04801" y="1545540"/>
            <a:ext cx="9663447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Example of Estimating </a:t>
            </a:r>
            <a:r>
              <a:rPr lang="en-US" sz="2000" b="1" dirty="0"/>
              <a:t>the Size of a </a:t>
            </a:r>
            <a:r>
              <a:rPr lang="en-US" sz="2000" b="1" dirty="0" smtClean="0"/>
              <a:t>Join of many relations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Consider the join </a:t>
            </a:r>
            <a:r>
              <a:rPr lang="pt-BR" sz="2000" dirty="0"/>
              <a:t>R(a, b, c</a:t>
            </a:r>
            <a:r>
              <a:rPr lang="pt-BR" sz="2000" dirty="0" smtClean="0"/>
              <a:t>)      S(b</a:t>
            </a:r>
            <a:r>
              <a:rPr lang="pt-BR" sz="2000" dirty="0"/>
              <a:t>, c, d) </a:t>
            </a:r>
            <a:r>
              <a:rPr lang="pt-BR" sz="2000" dirty="0" smtClean="0"/>
              <a:t>      U(b</a:t>
            </a:r>
            <a:r>
              <a:rPr lang="pt-BR" sz="2000" dirty="0"/>
              <a:t>, e)</a:t>
            </a:r>
            <a:r>
              <a:rPr lang="en-IN" sz="2000" dirty="0" smtClean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Multiplying </a:t>
            </a:r>
            <a:r>
              <a:rPr lang="en-US" sz="2000" dirty="0"/>
              <a:t>the relation </a:t>
            </a:r>
            <a:r>
              <a:rPr lang="en-US" sz="2000" dirty="0" smtClean="0"/>
              <a:t>sizes </a:t>
            </a:r>
            <a:r>
              <a:rPr lang="en-US" sz="2000" dirty="0"/>
              <a:t>1000 × 2000 × </a:t>
            </a:r>
            <a:r>
              <a:rPr lang="en-US" sz="2000" dirty="0" smtClean="0"/>
              <a:t>5000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Look </a:t>
            </a:r>
            <a:r>
              <a:rPr lang="en-US" sz="2000" dirty="0"/>
              <a:t>at the attributes that appear more than once; these are </a:t>
            </a:r>
            <a:r>
              <a:rPr lang="en-US" sz="2000" dirty="0" smtClean="0"/>
              <a:t>b </a:t>
            </a:r>
            <a:r>
              <a:rPr lang="en-US" sz="2000" dirty="0"/>
              <a:t>which appears three </a:t>
            </a:r>
            <a:r>
              <a:rPr lang="en-US" sz="2000" dirty="0" smtClean="0"/>
              <a:t>times </a:t>
            </a:r>
            <a:r>
              <a:rPr lang="en-US" sz="2000" dirty="0"/>
              <a:t>and </a:t>
            </a:r>
            <a:r>
              <a:rPr lang="en-US" sz="2000" dirty="0" smtClean="0"/>
              <a:t>c </a:t>
            </a:r>
            <a:r>
              <a:rPr lang="en-US" sz="2000" dirty="0"/>
              <a:t>which appears twice. </a:t>
            </a:r>
            <a:r>
              <a:rPr lang="en-IN" sz="2000" dirty="0" smtClean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Divide </a:t>
            </a:r>
            <a:r>
              <a:rPr lang="en-US" sz="2000" dirty="0"/>
              <a:t>by the two largest of V (</a:t>
            </a:r>
            <a:r>
              <a:rPr lang="en-US" sz="2000" dirty="0" err="1"/>
              <a:t>R,b</a:t>
            </a:r>
            <a:r>
              <a:rPr lang="en-US" sz="2000" dirty="0"/>
              <a:t>), V (</a:t>
            </a:r>
            <a:r>
              <a:rPr lang="en-US" sz="2000" dirty="0" err="1"/>
              <a:t>S,b</a:t>
            </a:r>
            <a:r>
              <a:rPr lang="en-US" sz="2000" dirty="0" smtClean="0"/>
              <a:t>) </a:t>
            </a:r>
            <a:r>
              <a:rPr lang="en-US" sz="2000" dirty="0"/>
              <a:t>and V (U, b); these are 50 and </a:t>
            </a:r>
            <a:r>
              <a:rPr lang="en-US" sz="2000" dirty="0" smtClean="0"/>
              <a:t>200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Finally, </a:t>
            </a:r>
            <a:r>
              <a:rPr lang="en-US" sz="2000" dirty="0" smtClean="0"/>
              <a:t>divide </a:t>
            </a:r>
            <a:r>
              <a:rPr lang="en-US" sz="2000" dirty="0"/>
              <a:t>by the larger of V (</a:t>
            </a:r>
            <a:r>
              <a:rPr lang="en-US" sz="2000" dirty="0" err="1"/>
              <a:t>R,c</a:t>
            </a:r>
            <a:r>
              <a:rPr lang="en-US" sz="2000" dirty="0"/>
              <a:t>) and V (</a:t>
            </a:r>
            <a:r>
              <a:rPr lang="en-US" sz="2000" dirty="0" err="1"/>
              <a:t>S,c</a:t>
            </a:r>
            <a:r>
              <a:rPr lang="en-US" sz="2000" dirty="0" smtClean="0"/>
              <a:t>) </a:t>
            </a:r>
            <a:r>
              <a:rPr lang="en-US" sz="2000" dirty="0"/>
              <a:t>which is 200</a:t>
            </a:r>
            <a:r>
              <a:rPr lang="en-IN" sz="2000" dirty="0" smtClean="0"/>
              <a:t>   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resulting estimate is 1000 × 2000 × 5000/(50 × 200 × 200) = 5000</a:t>
            </a:r>
            <a:endParaRPr lang="en-IN" sz="2000" baseline="-25000" dirty="0" smtClean="0"/>
          </a:p>
        </p:txBody>
      </p:sp>
      <p:grpSp>
        <p:nvGrpSpPr>
          <p:cNvPr id="9" name="Group 35"/>
          <p:cNvGrpSpPr>
            <a:grpSpLocks noChangeAspect="1"/>
          </p:cNvGrpSpPr>
          <p:nvPr/>
        </p:nvGrpSpPr>
        <p:grpSpPr bwMode="auto">
          <a:xfrm>
            <a:off x="3536318" y="2259099"/>
            <a:ext cx="195580" cy="139700"/>
            <a:chOff x="377" y="2904"/>
            <a:chExt cx="154" cy="110"/>
          </a:xfrm>
        </p:grpSpPr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1" name="Group 35"/>
          <p:cNvGrpSpPr>
            <a:grpSpLocks noChangeAspect="1"/>
          </p:cNvGrpSpPr>
          <p:nvPr/>
        </p:nvGrpSpPr>
        <p:grpSpPr bwMode="auto">
          <a:xfrm>
            <a:off x="4796312" y="2259099"/>
            <a:ext cx="195580" cy="139700"/>
            <a:chOff x="377" y="2904"/>
            <a:chExt cx="154" cy="110"/>
          </a:xfrm>
        </p:grpSpPr>
        <p:sp>
          <p:nvSpPr>
            <p:cNvPr id="42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183" y="2529556"/>
            <a:ext cx="3371850" cy="139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5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04801" y="1545540"/>
            <a:ext cx="966344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Estimating </a:t>
            </a:r>
            <a:r>
              <a:rPr lang="en-US" sz="2000" b="1" dirty="0"/>
              <a:t>the Size of </a:t>
            </a:r>
            <a:r>
              <a:rPr lang="en-US" sz="2000" b="1" dirty="0" smtClean="0"/>
              <a:t>UNION operation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set union can be as large as the sum of the sizes or as small as the larger of the two arguments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Estimate</a:t>
            </a:r>
            <a:r>
              <a:rPr lang="en-US" sz="2000" b="1" dirty="0" smtClean="0"/>
              <a:t> </a:t>
            </a:r>
            <a:r>
              <a:rPr lang="en-US" sz="2000" dirty="0" smtClean="0"/>
              <a:t>= T(larger) + (T(smaller)/2)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b="1" dirty="0"/>
              <a:t>Estimating the Size of </a:t>
            </a:r>
            <a:r>
              <a:rPr lang="en-US" sz="2000" b="1" dirty="0" smtClean="0"/>
              <a:t>INTERSECTION operation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result can have as few as 0 tuples or as many as the smaller of the two </a:t>
            </a:r>
            <a:r>
              <a:rPr lang="en-US" sz="2000" dirty="0" smtClean="0"/>
              <a:t>arguments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Estimate = T(smaller</a:t>
            </a:r>
            <a:r>
              <a:rPr lang="en-US" sz="2000" dirty="0"/>
              <a:t>)/2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Estimating the Size of </a:t>
            </a:r>
            <a:r>
              <a:rPr lang="en-US" sz="2000" b="1" dirty="0" smtClean="0"/>
              <a:t>DIFFERENCE </a:t>
            </a:r>
            <a:r>
              <a:rPr lang="en-US" sz="2000" b="1" dirty="0"/>
              <a:t>operation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result set of R </a:t>
            </a:r>
            <a:r>
              <a:rPr lang="en-US" sz="2000" dirty="0"/>
              <a:t>− </a:t>
            </a:r>
            <a:r>
              <a:rPr lang="en-US" sz="2000" dirty="0" smtClean="0"/>
              <a:t>S </a:t>
            </a:r>
            <a:r>
              <a:rPr lang="en-US" sz="2000" dirty="0"/>
              <a:t>can have between T(R) and T(R) − T(S</a:t>
            </a:r>
            <a:r>
              <a:rPr lang="en-US" sz="20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Estimate = </a:t>
            </a:r>
            <a:r>
              <a:rPr lang="en-IN" sz="2000" dirty="0"/>
              <a:t>T(R) − T(S)/2.</a:t>
            </a:r>
          </a:p>
        </p:txBody>
      </p:sp>
    </p:spTree>
    <p:extLst>
      <p:ext uri="{BB962C8B-B14F-4D97-AF65-F5344CB8AC3E}">
        <p14:creationId xmlns:p14="http://schemas.microsoft.com/office/powerpoint/2010/main" val="32943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04801" y="1545540"/>
            <a:ext cx="96634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Estimating </a:t>
            </a:r>
            <a:r>
              <a:rPr lang="en-US" sz="2000" b="1" dirty="0"/>
              <a:t>the Size of </a:t>
            </a:r>
            <a:r>
              <a:rPr lang="en-IN" sz="2000" b="1" dirty="0"/>
              <a:t>Duplicate Elimination</a:t>
            </a:r>
            <a:r>
              <a:rPr lang="en-US" sz="2000" b="1" dirty="0" smtClean="0"/>
              <a:t> operation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Consider relation R(a</a:t>
            </a:r>
            <a:r>
              <a:rPr lang="en-US" sz="2000" baseline="-25000" dirty="0" smtClean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</a:t>
            </a:r>
            <a:r>
              <a:rPr lang="en-US" sz="2000" dirty="0"/>
              <a:t>,...,a</a:t>
            </a:r>
            <a:r>
              <a:rPr lang="en-US" sz="2000" baseline="-25000" dirty="0"/>
              <a:t>n</a:t>
            </a:r>
            <a:r>
              <a:rPr lang="en-US" sz="2000" dirty="0"/>
              <a:t>) </a:t>
            </a:r>
            <a:r>
              <a:rPr lang="en-US" sz="2000" dirty="0" smtClean="0"/>
              <a:t>. Then </a:t>
            </a:r>
            <a:r>
              <a:rPr lang="en-US" sz="2000" dirty="0"/>
              <a:t>V (R, [a</a:t>
            </a:r>
            <a:r>
              <a:rPr lang="en-US" sz="2000" baseline="-25000" dirty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</a:t>
            </a:r>
            <a:r>
              <a:rPr lang="en-US" sz="2000" dirty="0"/>
              <a:t>,...,a</a:t>
            </a:r>
            <a:r>
              <a:rPr lang="en-US" sz="2000" baseline="-25000" dirty="0"/>
              <a:t>n</a:t>
            </a:r>
            <a:r>
              <a:rPr lang="en-US" sz="2000" dirty="0"/>
              <a:t>]) is the size of δ(R</a:t>
            </a:r>
            <a:r>
              <a:rPr lang="en-US" sz="2000" dirty="0" smtClean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size of δ(R) could be the same as the size of R </a:t>
            </a:r>
            <a:r>
              <a:rPr lang="en-US" sz="2000" dirty="0" smtClean="0"/>
              <a:t>if there are no duplicates </a:t>
            </a:r>
            <a:r>
              <a:rPr lang="en-US" sz="2000" dirty="0"/>
              <a:t>or as small as 1 </a:t>
            </a:r>
            <a:r>
              <a:rPr lang="en-US" sz="2000" dirty="0" smtClean="0"/>
              <a:t>if all the tuples </a:t>
            </a:r>
            <a:r>
              <a:rPr lang="en-US" sz="2000" dirty="0"/>
              <a:t>in R are the </a:t>
            </a:r>
            <a:r>
              <a:rPr lang="en-US" sz="2000" dirty="0" smtClean="0"/>
              <a:t>same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Estimate = the smaller of T(R)/2 and the product of all the V (</a:t>
            </a:r>
            <a:r>
              <a:rPr lang="en-US" sz="2000" dirty="0" err="1"/>
              <a:t>R,a</a:t>
            </a:r>
            <a:r>
              <a:rPr lang="en-US" sz="2000" baseline="-25000" dirty="0" err="1"/>
              <a:t>i</a:t>
            </a:r>
            <a:r>
              <a:rPr lang="en-US" sz="2000" dirty="0"/>
              <a:t>)’s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Estimating the Size of </a:t>
            </a:r>
            <a:r>
              <a:rPr lang="en-US" sz="2000" b="1" dirty="0" smtClean="0"/>
              <a:t>Grouping and Aggregation operation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number of tuples in </a:t>
            </a:r>
            <a:r>
              <a:rPr lang="en-US" sz="2000" dirty="0" err="1"/>
              <a:t>γ</a:t>
            </a:r>
            <a:r>
              <a:rPr lang="en-US" sz="2000" baseline="-25000" dirty="0" err="1"/>
              <a:t>L</a:t>
            </a:r>
            <a:r>
              <a:rPr lang="en-US" sz="2000" dirty="0"/>
              <a:t>(R) is the same as the number of groups. There could be as few as one group in the result or as many groups as there are tuples in R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Estimate = the smaller of T(R)/2 and the product of all the V (</a:t>
            </a:r>
            <a:r>
              <a:rPr lang="en-US" sz="2000" dirty="0" err="1"/>
              <a:t>R,a</a:t>
            </a:r>
            <a:r>
              <a:rPr lang="en-US" sz="2000" baseline="-25000" dirty="0" err="1"/>
              <a:t>i</a:t>
            </a:r>
            <a:r>
              <a:rPr lang="en-US" sz="2000"/>
              <a:t>)’s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217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sureshjamadagni@pes.edu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DATABASE TECHNOLOGIES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Query processing and optimization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Suresh Jamadagni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1545540"/>
            <a:ext cx="101399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/>
              <a:t>Estimating the Cost of Operations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selected </a:t>
            </a:r>
            <a:r>
              <a:rPr lang="en-US" sz="2000" dirty="0" smtClean="0"/>
              <a:t>logical </a:t>
            </a:r>
            <a:r>
              <a:rPr lang="en-US" sz="2000" dirty="0"/>
              <a:t>plan </a:t>
            </a:r>
            <a:r>
              <a:rPr lang="en-US" sz="2000" dirty="0" smtClean="0"/>
              <a:t>is to be converted into </a:t>
            </a:r>
            <a:r>
              <a:rPr lang="en-US" sz="2000" dirty="0"/>
              <a:t>a physical </a:t>
            </a:r>
            <a:r>
              <a:rPr lang="en-US" sz="2000" dirty="0" smtClean="0"/>
              <a:t>plan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Many physical </a:t>
            </a:r>
            <a:r>
              <a:rPr lang="en-US" sz="2000" dirty="0"/>
              <a:t>plans </a:t>
            </a:r>
            <a:r>
              <a:rPr lang="en-US" sz="2000" dirty="0" smtClean="0"/>
              <a:t>are </a:t>
            </a:r>
            <a:r>
              <a:rPr lang="en-US" sz="2000" dirty="0"/>
              <a:t>derived from the logical </a:t>
            </a:r>
            <a:r>
              <a:rPr lang="en-US" sz="2000" dirty="0" smtClean="0"/>
              <a:t>plan.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Need to evaluate or estimate </a:t>
            </a:r>
            <a:r>
              <a:rPr lang="en-US" sz="2000" dirty="0"/>
              <a:t>the cost of </a:t>
            </a:r>
            <a:r>
              <a:rPr lang="en-US" sz="2000" dirty="0" smtClean="0"/>
              <a:t>each plan.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After </a:t>
            </a:r>
            <a:r>
              <a:rPr lang="en-US" sz="2000" dirty="0" smtClean="0"/>
              <a:t>the evaluation (cost-based enumeration) the </a:t>
            </a:r>
            <a:r>
              <a:rPr lang="en-US" sz="2000" dirty="0"/>
              <a:t>physical query plan with the least estimated </a:t>
            </a:r>
            <a:r>
              <a:rPr lang="en-US" sz="2000" dirty="0" smtClean="0"/>
              <a:t>cost is chosen and passed </a:t>
            </a:r>
            <a:r>
              <a:rPr lang="en-US" sz="2000" dirty="0"/>
              <a:t>to the query-execution engine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903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1545540"/>
            <a:ext cx="101399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/>
              <a:t>Enumeration of Physical Plans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 order and grouping for associative-and-commutative operations like joins, unions, and </a:t>
            </a:r>
            <a:r>
              <a:rPr lang="en-US" sz="2000" dirty="0" smtClean="0"/>
              <a:t>intersections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 algorithm for each operator in the logical </a:t>
            </a:r>
            <a:r>
              <a:rPr lang="en-US" sz="2000" dirty="0" smtClean="0"/>
              <a:t>plan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Additional operators — scanning, </a:t>
            </a:r>
            <a:r>
              <a:rPr lang="en-IN" sz="2000" dirty="0" smtClean="0"/>
              <a:t>sorting that are needed </a:t>
            </a:r>
            <a:r>
              <a:rPr lang="en-US" sz="2000" dirty="0" smtClean="0"/>
              <a:t>for </a:t>
            </a:r>
            <a:r>
              <a:rPr lang="en-US" sz="2000" dirty="0"/>
              <a:t>the physical plan but that were not present explicitly in the logical </a:t>
            </a:r>
            <a:r>
              <a:rPr lang="en-US" sz="2000" dirty="0" smtClean="0"/>
              <a:t>plan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way in which arguments are passed from one operator to the next, </a:t>
            </a:r>
            <a:r>
              <a:rPr lang="en-US" sz="2000" dirty="0" smtClean="0"/>
              <a:t>by </a:t>
            </a:r>
            <a:r>
              <a:rPr lang="en-US" sz="2000" dirty="0"/>
              <a:t>storing the intermediate result on disk or by using iterators and passing an argument one tuple or one main-memory buffer at a time</a:t>
            </a:r>
            <a:r>
              <a:rPr lang="en-US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840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799" y="1545540"/>
            <a:ext cx="101399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Estimating Sizes of Intermediate </a:t>
            </a:r>
            <a:r>
              <a:rPr lang="en-US" sz="2000" b="1" dirty="0" smtClean="0"/>
              <a:t>Relations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Need to estimate </a:t>
            </a:r>
            <a:r>
              <a:rPr lang="en-US" sz="2000" dirty="0"/>
              <a:t>the number of tuples in an intermediate </a:t>
            </a:r>
            <a:r>
              <a:rPr lang="en-US" sz="2000" dirty="0" smtClean="0"/>
              <a:t>relation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There </a:t>
            </a:r>
            <a:r>
              <a:rPr lang="en-US" sz="2000" dirty="0"/>
              <a:t>is no universally agreed-upon way to </a:t>
            </a:r>
            <a:r>
              <a:rPr lang="en-US" sz="2000" dirty="0" smtClean="0"/>
              <a:t>estimate the cost of creating intermediate relations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Each database has its own way of estimating the cost based on the statistics available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b="1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10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1" y="1545615"/>
            <a:ext cx="9637689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Estimating </a:t>
            </a:r>
            <a:r>
              <a:rPr lang="en-US" sz="2000" b="1" dirty="0"/>
              <a:t>the Size of a </a:t>
            </a:r>
            <a:r>
              <a:rPr lang="en-US" sz="2000" b="1" dirty="0" smtClean="0"/>
              <a:t>Projection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Normally, tuples shrink during a </a:t>
            </a:r>
            <a:r>
              <a:rPr lang="en-US" dirty="0" smtClean="0"/>
              <a:t>projection as </a:t>
            </a:r>
            <a:r>
              <a:rPr lang="en-US" dirty="0"/>
              <a:t>some </a:t>
            </a:r>
            <a:r>
              <a:rPr lang="en-US" dirty="0" smtClean="0"/>
              <a:t>attributes are not projected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xtended </a:t>
            </a:r>
            <a:r>
              <a:rPr lang="en-US" dirty="0"/>
              <a:t>projection allows the creation of new components that are combinations of </a:t>
            </a:r>
            <a:r>
              <a:rPr lang="en-US" dirty="0" smtClean="0"/>
              <a:t>attributes </a:t>
            </a:r>
            <a:r>
              <a:rPr lang="en-US" dirty="0"/>
              <a:t>and so there are situations where a </a:t>
            </a:r>
            <a:r>
              <a:rPr lang="en-US" b="1" dirty="0"/>
              <a:t>π</a:t>
            </a:r>
            <a:r>
              <a:rPr lang="en-US" dirty="0"/>
              <a:t> operator actually increases the size of the </a:t>
            </a:r>
            <a:r>
              <a:rPr lang="en-US" dirty="0" smtClean="0"/>
              <a:t>relation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Example: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Suppose R(a, b, c) is a </a:t>
            </a:r>
            <a:r>
              <a:rPr lang="en-US" sz="1500" dirty="0" smtClean="0"/>
              <a:t>relation </a:t>
            </a:r>
            <a:r>
              <a:rPr lang="en-US" sz="1500" dirty="0"/>
              <a:t>where a and b are integers of four bytes </a:t>
            </a:r>
            <a:r>
              <a:rPr lang="en-US" sz="1500" dirty="0" smtClean="0"/>
              <a:t>each </a:t>
            </a:r>
            <a:r>
              <a:rPr lang="en-US" sz="1500" dirty="0"/>
              <a:t>and c is a string of 100 bytes</a:t>
            </a:r>
            <a:r>
              <a:rPr lang="en-US" sz="15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Tuple </a:t>
            </a:r>
            <a:r>
              <a:rPr lang="en-US" sz="1500" dirty="0"/>
              <a:t>headers require 12 bytes. Then each tuple of R requires </a:t>
            </a:r>
            <a:r>
              <a:rPr lang="en-US" sz="1500" dirty="0" smtClean="0"/>
              <a:t>12 + 4  + 4 + 100 = 120 bytes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smtClean="0"/>
              <a:t>Consider block size is 1024 bytes </a:t>
            </a:r>
            <a:r>
              <a:rPr lang="en-US" sz="1500" dirty="0"/>
              <a:t>with block headers of 24 bytes. We can </a:t>
            </a:r>
            <a:r>
              <a:rPr lang="en-US" sz="1500" dirty="0" smtClean="0"/>
              <a:t>fit (1024 – 24) / 120 = 8 </a:t>
            </a:r>
            <a:r>
              <a:rPr lang="en-US" sz="1500" dirty="0"/>
              <a:t>tuples in one </a:t>
            </a:r>
            <a:r>
              <a:rPr lang="en-US" sz="1500" dirty="0" smtClean="0"/>
              <a:t>block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If T(R) = </a:t>
            </a:r>
            <a:r>
              <a:rPr lang="en-US" sz="1500" dirty="0" smtClean="0"/>
              <a:t>10,000,then </a:t>
            </a:r>
            <a:r>
              <a:rPr lang="en-US" sz="1500" dirty="0"/>
              <a:t>B(R) = </a:t>
            </a:r>
            <a:r>
              <a:rPr lang="en-US" sz="1500" dirty="0" smtClean="0"/>
              <a:t>(10000/8) = 1250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 smtClean="0"/>
              <a:t>Consider </a:t>
            </a:r>
            <a:r>
              <a:rPr lang="en-IN" sz="1500" dirty="0"/>
              <a:t>U = </a:t>
            </a:r>
            <a:r>
              <a:rPr lang="el-GR" sz="1500" dirty="0"/>
              <a:t>π</a:t>
            </a:r>
            <a:r>
              <a:rPr lang="en-IN" sz="1500" baseline="-25000" dirty="0" err="1"/>
              <a:t>a,b</a:t>
            </a:r>
            <a:r>
              <a:rPr lang="en-IN" sz="1500" dirty="0"/>
              <a:t>(R</a:t>
            </a:r>
            <a:r>
              <a:rPr lang="en-IN" sz="1500" dirty="0" smtClean="0"/>
              <a:t>). </a:t>
            </a:r>
            <a:r>
              <a:rPr lang="en-US" sz="1500" dirty="0"/>
              <a:t>Tuples of U are </a:t>
            </a:r>
            <a:r>
              <a:rPr lang="en-US" sz="1500" dirty="0" smtClean="0"/>
              <a:t>12 + 4 + 4 =  </a:t>
            </a:r>
            <a:r>
              <a:rPr lang="en-US" sz="1500" dirty="0"/>
              <a:t>20 bytes long. </a:t>
            </a:r>
            <a:r>
              <a:rPr lang="en-US" sz="1500" dirty="0" smtClean="0"/>
              <a:t>We </a:t>
            </a:r>
            <a:r>
              <a:rPr lang="en-US" sz="1500" dirty="0"/>
              <a:t>can now pack </a:t>
            </a:r>
            <a:r>
              <a:rPr lang="en-US" sz="1500" dirty="0" smtClean="0"/>
              <a:t>(1024 – 24)/20 = 50 </a:t>
            </a:r>
            <a:r>
              <a:rPr lang="en-US" sz="1500" dirty="0"/>
              <a:t>tuples of U into one block, so B(U) = (10000/50) = 200. This projection thus </a:t>
            </a:r>
            <a:r>
              <a:rPr lang="en-US" sz="1500" dirty="0" smtClean="0"/>
              <a:t>needs less space than relation 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/>
              <a:t>Consider U = </a:t>
            </a:r>
            <a:r>
              <a:rPr lang="el-GR" sz="1500" dirty="0"/>
              <a:t>π</a:t>
            </a:r>
            <a:r>
              <a:rPr lang="en-IN" sz="1500" baseline="-25000" dirty="0" err="1" smtClean="0"/>
              <a:t>a,b,c,a+b,a-b</a:t>
            </a:r>
            <a:r>
              <a:rPr lang="en-IN" sz="1500" dirty="0" smtClean="0"/>
              <a:t>(R</a:t>
            </a:r>
            <a:r>
              <a:rPr lang="en-IN" sz="1500" dirty="0"/>
              <a:t>). </a:t>
            </a:r>
            <a:r>
              <a:rPr lang="en-US" sz="1500" dirty="0"/>
              <a:t>Tuples of U are 12 + 4 + </a:t>
            </a:r>
            <a:r>
              <a:rPr lang="en-US" sz="1500" dirty="0" smtClean="0"/>
              <a:t>4 + 100 + 4 + 4 </a:t>
            </a:r>
            <a:r>
              <a:rPr lang="en-US" sz="1500" dirty="0"/>
              <a:t>=  </a:t>
            </a:r>
            <a:r>
              <a:rPr lang="en-US" sz="1500" dirty="0" smtClean="0"/>
              <a:t>128 </a:t>
            </a:r>
            <a:r>
              <a:rPr lang="en-US" sz="1500" dirty="0"/>
              <a:t>bytes long. We can now pack (1024 – 24</a:t>
            </a:r>
            <a:r>
              <a:rPr lang="en-US" sz="1500" dirty="0" smtClean="0"/>
              <a:t>)/128 </a:t>
            </a:r>
            <a:r>
              <a:rPr lang="en-US" sz="1500" dirty="0"/>
              <a:t>= </a:t>
            </a:r>
            <a:r>
              <a:rPr lang="en-US" sz="1500" dirty="0" smtClean="0"/>
              <a:t>7 </a:t>
            </a:r>
            <a:r>
              <a:rPr lang="en-US" sz="1500" dirty="0"/>
              <a:t>tuples of U into one block, so B(U) = (</a:t>
            </a:r>
            <a:r>
              <a:rPr lang="en-US" sz="1500" dirty="0" smtClean="0"/>
              <a:t>10000/7) </a:t>
            </a:r>
            <a:r>
              <a:rPr lang="en-US" sz="1500" dirty="0"/>
              <a:t>= </a:t>
            </a:r>
            <a:r>
              <a:rPr lang="en-US" sz="1500" dirty="0" smtClean="0"/>
              <a:t>1428. </a:t>
            </a:r>
            <a:r>
              <a:rPr lang="en-US" sz="1500" dirty="0"/>
              <a:t>This projection thus </a:t>
            </a:r>
            <a:r>
              <a:rPr lang="en-US" sz="1500" dirty="0" smtClean="0"/>
              <a:t>needs more space than </a:t>
            </a:r>
            <a:r>
              <a:rPr lang="en-US" sz="1500" dirty="0"/>
              <a:t>relation </a:t>
            </a:r>
            <a:r>
              <a:rPr lang="en-US" sz="1500" dirty="0" smtClean="0"/>
              <a:t>R.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331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1" y="1545540"/>
            <a:ext cx="96634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Estimating </a:t>
            </a:r>
            <a:r>
              <a:rPr lang="en-US" sz="2000" b="1" dirty="0"/>
              <a:t>the Size of a </a:t>
            </a:r>
            <a:r>
              <a:rPr lang="en-US" sz="2000" b="1" dirty="0" smtClean="0"/>
              <a:t>Selection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Normally, </a:t>
            </a:r>
            <a:r>
              <a:rPr lang="en-US" sz="2000" dirty="0" smtClean="0"/>
              <a:t>the number of tuples </a:t>
            </a:r>
            <a:r>
              <a:rPr lang="en-US" sz="2000" dirty="0"/>
              <a:t>are reduced although the sizes of tuples remain the same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Let S = </a:t>
            </a:r>
            <a:r>
              <a:rPr lang="en-US" sz="2000" dirty="0" smtClean="0"/>
              <a:t>σ </a:t>
            </a:r>
            <a:r>
              <a:rPr lang="en-US" sz="2000" baseline="-25000" dirty="0" smtClean="0"/>
              <a:t>A = c </a:t>
            </a:r>
            <a:r>
              <a:rPr lang="en-US" sz="2000" dirty="0" smtClean="0"/>
              <a:t>(R) </a:t>
            </a:r>
            <a:r>
              <a:rPr lang="en-US" sz="2000" dirty="0"/>
              <a:t>where A is an attribute of R and c is a constant</a:t>
            </a:r>
            <a:r>
              <a:rPr lang="en-US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T(S) = T(R)/V (R,A)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Let S </a:t>
            </a:r>
            <a:r>
              <a:rPr lang="en-IN" sz="2000" dirty="0"/>
              <a:t>= </a:t>
            </a:r>
            <a:r>
              <a:rPr lang="el-GR" sz="2000" dirty="0"/>
              <a:t>σ</a:t>
            </a:r>
            <a:r>
              <a:rPr lang="en-IN" sz="2000" baseline="-25000" dirty="0" smtClean="0"/>
              <a:t>a &lt; 10 </a:t>
            </a:r>
            <a:r>
              <a:rPr lang="en-IN" sz="2000" dirty="0" smtClean="0"/>
              <a:t>(R). </a:t>
            </a:r>
            <a:r>
              <a:rPr lang="en-US" sz="2000" dirty="0" smtClean="0"/>
              <a:t>Assuming that an inequality </a:t>
            </a:r>
            <a:r>
              <a:rPr lang="en-US" sz="2000" dirty="0"/>
              <a:t>will return about one third of the tuples, 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IN" sz="2000" dirty="0"/>
              <a:t>T(S) = T(R)/</a:t>
            </a:r>
            <a:r>
              <a:rPr lang="en-IN" sz="2000" dirty="0" smtClean="0"/>
              <a:t>3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Let S </a:t>
            </a:r>
            <a:r>
              <a:rPr lang="en-IN" sz="2000" dirty="0"/>
              <a:t>= </a:t>
            </a:r>
            <a:r>
              <a:rPr lang="el-GR" sz="2000" dirty="0"/>
              <a:t>σ</a:t>
            </a:r>
            <a:r>
              <a:rPr lang="en-IN" sz="2000" baseline="-25000" dirty="0" smtClean="0"/>
              <a:t>a &lt;&gt; 10</a:t>
            </a:r>
            <a:r>
              <a:rPr lang="en-IN" sz="2000" dirty="0" smtClean="0"/>
              <a:t>(R). </a:t>
            </a:r>
            <a:r>
              <a:rPr lang="en-US" sz="2000" dirty="0" smtClean="0"/>
              <a:t>Assuming </a:t>
            </a:r>
            <a:r>
              <a:rPr lang="en-US" sz="2000" dirty="0"/>
              <a:t>that essentially all tuples will satisfy the </a:t>
            </a:r>
            <a:r>
              <a:rPr lang="en-US" sz="2000" dirty="0" smtClean="0"/>
              <a:t>condition</a:t>
            </a:r>
          </a:p>
          <a:p>
            <a:pPr lvl="1">
              <a:lnSpc>
                <a:spcPct val="150000"/>
              </a:lnSpc>
            </a:pPr>
            <a:r>
              <a:rPr lang="en-IN" sz="2000" dirty="0"/>
              <a:t>T(S) = T(R</a:t>
            </a:r>
            <a:r>
              <a:rPr lang="en-IN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04801" y="1545540"/>
            <a:ext cx="966344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Estimating </a:t>
            </a:r>
            <a:r>
              <a:rPr lang="en-US" sz="2000" b="1" dirty="0"/>
              <a:t>the Size of a </a:t>
            </a:r>
            <a:r>
              <a:rPr lang="en-US" sz="2000" b="1" dirty="0" smtClean="0"/>
              <a:t>Join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Consider the join </a:t>
            </a:r>
            <a:r>
              <a:rPr lang="en-IN" sz="2000" dirty="0"/>
              <a:t>R(X,Y ) </a:t>
            </a:r>
            <a:r>
              <a:rPr lang="en-IN" sz="2000" dirty="0" smtClean="0"/>
              <a:t>     S(Y,Z)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two relations could have disjoint sets of Y </a:t>
            </a:r>
            <a:r>
              <a:rPr lang="en-US" sz="2000" dirty="0" smtClean="0"/>
              <a:t>values</a:t>
            </a:r>
            <a:r>
              <a:rPr lang="en-US" sz="2000" dirty="0"/>
              <a:t>, in which case the join is empty and T(R </a:t>
            </a:r>
            <a:r>
              <a:rPr lang="en-US" sz="2000" dirty="0" smtClean="0"/>
              <a:t>    S</a:t>
            </a:r>
            <a:r>
              <a:rPr lang="en-US" sz="2000" dirty="0"/>
              <a:t>) = 0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Y might be the key of S and the corresponding foreign key of R, so each tuple of R joins with exactly one tuple of S, and T(R </a:t>
            </a:r>
            <a:r>
              <a:rPr lang="en-US" sz="2000" dirty="0" smtClean="0"/>
              <a:t>    S</a:t>
            </a:r>
            <a:r>
              <a:rPr lang="en-US" sz="2000" dirty="0"/>
              <a:t>) = T(R</a:t>
            </a:r>
            <a:r>
              <a:rPr lang="en-US" sz="2000" dirty="0" smtClean="0"/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Almost all the tuples of R and S could have the same Y -value, in which case </a:t>
            </a:r>
            <a:r>
              <a:rPr lang="en-US" sz="2000" dirty="0" smtClean="0"/>
              <a:t>T(R    </a:t>
            </a:r>
            <a:r>
              <a:rPr lang="en-US" sz="2000" dirty="0"/>
              <a:t>S) is about T(R)T(S</a:t>
            </a:r>
            <a:r>
              <a:rPr lang="en-US" sz="2000" dirty="0" smtClean="0"/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 general, the </a:t>
            </a:r>
            <a:r>
              <a:rPr lang="en-US" sz="2000" dirty="0"/>
              <a:t>estimated number of tuples in T(R </a:t>
            </a:r>
            <a:r>
              <a:rPr lang="en-US" sz="2000" dirty="0" smtClean="0"/>
              <a:t>    S</a:t>
            </a:r>
            <a:r>
              <a:rPr lang="en-US" sz="2000" dirty="0"/>
              <a:t>) is the number of pairs of tuples — one from R and one from </a:t>
            </a:r>
            <a:r>
              <a:rPr lang="en-US" sz="2000" dirty="0" smtClean="0"/>
              <a:t>S </a:t>
            </a:r>
            <a:r>
              <a:rPr lang="en-US" sz="2000" dirty="0"/>
              <a:t>times the probability that such a pair shares a common Y value</a:t>
            </a:r>
            <a:r>
              <a:rPr lang="en-US" sz="2000" dirty="0" smtClean="0"/>
              <a:t>. </a:t>
            </a:r>
            <a:r>
              <a:rPr lang="pt-BR" sz="2000" dirty="0"/>
              <a:t>T(R S) = T(R)T(S</a:t>
            </a:r>
            <a:r>
              <a:rPr lang="pt-BR" sz="2000" dirty="0" smtClean="0"/>
              <a:t>) / </a:t>
            </a:r>
            <a:r>
              <a:rPr lang="pt-BR" sz="2000" dirty="0"/>
              <a:t>max </a:t>
            </a:r>
            <a:r>
              <a:rPr lang="pt-BR" sz="2000" dirty="0" smtClean="0"/>
              <a:t>(V </a:t>
            </a:r>
            <a:r>
              <a:rPr lang="pt-BR" sz="2000" dirty="0"/>
              <a:t>(</a:t>
            </a:r>
            <a:r>
              <a:rPr lang="pt-BR" sz="2000" dirty="0" smtClean="0"/>
              <a:t>R,Y), </a:t>
            </a:r>
            <a:r>
              <a:rPr lang="pt-BR" sz="2000" dirty="0"/>
              <a:t>V (</a:t>
            </a:r>
            <a:r>
              <a:rPr lang="pt-BR" sz="2000" dirty="0" smtClean="0"/>
              <a:t>S,Y))</a:t>
            </a:r>
            <a:endParaRPr lang="en-US" sz="2000" dirty="0" smtClean="0"/>
          </a:p>
        </p:txBody>
      </p:sp>
      <p:grpSp>
        <p:nvGrpSpPr>
          <p:cNvPr id="9" name="Group 35"/>
          <p:cNvGrpSpPr>
            <a:grpSpLocks noChangeAspect="1"/>
          </p:cNvGrpSpPr>
          <p:nvPr/>
        </p:nvGrpSpPr>
        <p:grpSpPr bwMode="auto">
          <a:xfrm>
            <a:off x="3265856" y="2251532"/>
            <a:ext cx="195580" cy="139700"/>
            <a:chOff x="377" y="2904"/>
            <a:chExt cx="154" cy="110"/>
          </a:xfrm>
        </p:grpSpPr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0" name="Group 35"/>
          <p:cNvGrpSpPr>
            <a:grpSpLocks noChangeAspect="1"/>
          </p:cNvGrpSpPr>
          <p:nvPr/>
        </p:nvGrpSpPr>
        <p:grpSpPr bwMode="auto">
          <a:xfrm>
            <a:off x="1138673" y="3150914"/>
            <a:ext cx="195580" cy="139700"/>
            <a:chOff x="377" y="2904"/>
            <a:chExt cx="154" cy="110"/>
          </a:xfrm>
        </p:grpSpPr>
        <p:sp>
          <p:nvSpPr>
            <p:cNvPr id="21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26" name="Group 35"/>
          <p:cNvGrpSpPr>
            <a:grpSpLocks noChangeAspect="1"/>
          </p:cNvGrpSpPr>
          <p:nvPr/>
        </p:nvGrpSpPr>
        <p:grpSpPr bwMode="auto">
          <a:xfrm>
            <a:off x="4420670" y="4076054"/>
            <a:ext cx="195580" cy="139700"/>
            <a:chOff x="377" y="2904"/>
            <a:chExt cx="154" cy="110"/>
          </a:xfrm>
        </p:grpSpPr>
        <p:sp>
          <p:nvSpPr>
            <p:cNvPr id="27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1" name="Group 35"/>
          <p:cNvGrpSpPr>
            <a:grpSpLocks noChangeAspect="1"/>
          </p:cNvGrpSpPr>
          <p:nvPr/>
        </p:nvGrpSpPr>
        <p:grpSpPr bwMode="auto">
          <a:xfrm>
            <a:off x="8913293" y="4537550"/>
            <a:ext cx="195580" cy="139700"/>
            <a:chOff x="377" y="2904"/>
            <a:chExt cx="154" cy="110"/>
          </a:xfrm>
        </p:grpSpPr>
        <p:sp>
          <p:nvSpPr>
            <p:cNvPr id="32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 bwMode="auto">
          <a:xfrm>
            <a:off x="5860970" y="5451959"/>
            <a:ext cx="195580" cy="139700"/>
            <a:chOff x="377" y="2904"/>
            <a:chExt cx="154" cy="110"/>
          </a:xfrm>
        </p:grpSpPr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16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04801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Query Execution –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Query Compiler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0480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DATABASE TECHNOLOGIES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304801" y="1545540"/>
            <a:ext cx="96634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Estimating </a:t>
            </a:r>
            <a:r>
              <a:rPr lang="en-US" sz="2000" b="1" dirty="0"/>
              <a:t>the Size of a </a:t>
            </a:r>
            <a:r>
              <a:rPr lang="en-US" sz="2000" b="1" dirty="0" smtClean="0"/>
              <a:t>Join of many relations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smtClean="0"/>
              <a:t>Consider the join R</a:t>
            </a:r>
            <a:r>
              <a:rPr lang="en-IN" sz="2000" baseline="-25000" dirty="0" smtClean="0"/>
              <a:t>1</a:t>
            </a:r>
            <a:r>
              <a:rPr lang="en-IN" sz="2000" dirty="0" smtClean="0"/>
              <a:t>      R</a:t>
            </a:r>
            <a:r>
              <a:rPr lang="en-IN" sz="2000" baseline="-25000" dirty="0" smtClean="0"/>
              <a:t>2</a:t>
            </a:r>
            <a:r>
              <a:rPr lang="en-IN" sz="2000" dirty="0" smtClean="0"/>
              <a:t>      R</a:t>
            </a:r>
            <a:r>
              <a:rPr lang="en-IN" sz="2000" baseline="-25000" dirty="0" smtClean="0"/>
              <a:t>3</a:t>
            </a:r>
            <a:r>
              <a:rPr lang="en-IN" sz="2000" dirty="0" smtClean="0"/>
              <a:t>      …        </a:t>
            </a:r>
            <a:r>
              <a:rPr lang="en-IN" sz="2000" dirty="0" err="1" smtClean="0"/>
              <a:t>R</a:t>
            </a:r>
            <a:r>
              <a:rPr lang="en-IN" sz="2000" baseline="-25000" dirty="0" err="1" smtClean="0"/>
              <a:t>n</a:t>
            </a:r>
            <a:endParaRPr lang="en-IN" sz="2000" baseline="-25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Suppose </a:t>
            </a:r>
            <a:r>
              <a:rPr lang="en-US" sz="2000" dirty="0"/>
              <a:t>that attribute A appears in k of the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’s</a:t>
            </a:r>
            <a:r>
              <a:rPr lang="en-US" sz="2000" dirty="0"/>
              <a:t> and various values of V (</a:t>
            </a:r>
            <a:r>
              <a:rPr lang="en-US" sz="2000" dirty="0" err="1"/>
              <a:t>R</a:t>
            </a:r>
            <a:r>
              <a:rPr lang="en-US" sz="2000" baseline="-25000" dirty="0" err="1"/>
              <a:t>i</a:t>
            </a:r>
            <a:r>
              <a:rPr lang="en-US" sz="2000" dirty="0"/>
              <a:t>, A) for i = 1, 2,...,k </a:t>
            </a:r>
            <a:r>
              <a:rPr lang="en-US" sz="2000" dirty="0" smtClean="0"/>
              <a:t>are </a:t>
            </a:r>
            <a:r>
              <a:rPr lang="en-US" sz="2000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 ≤ v</a:t>
            </a:r>
            <a:r>
              <a:rPr lang="en-US" sz="2000" baseline="-25000" dirty="0"/>
              <a:t>2</a:t>
            </a:r>
            <a:r>
              <a:rPr lang="en-US" sz="2000" dirty="0"/>
              <a:t> ≤ ··· ≤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k</a:t>
            </a:r>
            <a:endParaRPr lang="en-US" sz="2000" baseline="-25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Consider the relation that has v</a:t>
            </a:r>
            <a:r>
              <a:rPr lang="en-US" sz="2000" baseline="-25000" dirty="0"/>
              <a:t>i</a:t>
            </a:r>
            <a:r>
              <a:rPr lang="en-US" sz="2000" dirty="0"/>
              <a:t> values in attribute A. Its selected tuple </a:t>
            </a:r>
            <a:r>
              <a:rPr lang="en-US" sz="2000" dirty="0" err="1"/>
              <a:t>t</a:t>
            </a:r>
            <a:r>
              <a:rPr lang="en-US" sz="2000" baseline="-25000" dirty="0" err="1"/>
              <a:t>i</a:t>
            </a:r>
            <a:r>
              <a:rPr lang="en-US" sz="2000" dirty="0"/>
              <a:t> has probability 1/v</a:t>
            </a:r>
            <a:r>
              <a:rPr lang="en-US" sz="2000" baseline="-25000" dirty="0"/>
              <a:t>i</a:t>
            </a:r>
            <a:r>
              <a:rPr lang="en-US" sz="2000" dirty="0"/>
              <a:t> of agreeing with t</a:t>
            </a:r>
            <a:r>
              <a:rPr lang="en-US" sz="2000" baseline="-25000" dirty="0"/>
              <a:t>1</a:t>
            </a:r>
            <a:r>
              <a:rPr lang="en-US" sz="2000" dirty="0"/>
              <a:t> on A. Since this claim is true for all i = 2, 3,...,</a:t>
            </a:r>
            <a:r>
              <a:rPr lang="en-US" sz="2000" dirty="0" smtClean="0"/>
              <a:t>k </a:t>
            </a:r>
            <a:r>
              <a:rPr lang="en-US" sz="2000" dirty="0"/>
              <a:t>the probability that all k tuples agree on A is the product 1/v</a:t>
            </a:r>
            <a:r>
              <a:rPr lang="en-US" sz="2000" baseline="-25000" dirty="0"/>
              <a:t>2</a:t>
            </a:r>
            <a:r>
              <a:rPr lang="en-US" sz="2000" dirty="0"/>
              <a:t>v</a:t>
            </a:r>
            <a:r>
              <a:rPr lang="en-US" sz="2000" baseline="-25000" dirty="0"/>
              <a:t>3</a:t>
            </a:r>
            <a:r>
              <a:rPr lang="en-US" sz="2000" dirty="0"/>
              <a:t> ··· </a:t>
            </a:r>
            <a:r>
              <a:rPr lang="en-US" sz="2000" dirty="0" err="1" smtClean="0"/>
              <a:t>v</a:t>
            </a:r>
            <a:r>
              <a:rPr lang="en-US" sz="2000" baseline="-25000" dirty="0" err="1" smtClean="0"/>
              <a:t>k</a:t>
            </a:r>
            <a:endParaRPr lang="en-US" sz="2000" baseline="-25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Find </a:t>
            </a:r>
            <a:r>
              <a:rPr lang="en-US" sz="2000" dirty="0"/>
              <a:t>the product of the number of tuples in each relation. Then, for each attribute A appearing at least twice, divide by all but the least of the V (R,A)’s.</a:t>
            </a:r>
            <a:endParaRPr lang="en-IN" sz="2000" baseline="-25000" dirty="0" smtClean="0"/>
          </a:p>
        </p:txBody>
      </p:sp>
      <p:grpSp>
        <p:nvGrpSpPr>
          <p:cNvPr id="9" name="Group 35"/>
          <p:cNvGrpSpPr>
            <a:grpSpLocks noChangeAspect="1"/>
          </p:cNvGrpSpPr>
          <p:nvPr/>
        </p:nvGrpSpPr>
        <p:grpSpPr bwMode="auto">
          <a:xfrm>
            <a:off x="2840852" y="2247294"/>
            <a:ext cx="195580" cy="139700"/>
            <a:chOff x="377" y="2904"/>
            <a:chExt cx="154" cy="110"/>
          </a:xfrm>
        </p:grpSpPr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1" name="Group 35"/>
          <p:cNvGrpSpPr>
            <a:grpSpLocks noChangeAspect="1"/>
          </p:cNvGrpSpPr>
          <p:nvPr/>
        </p:nvGrpSpPr>
        <p:grpSpPr bwMode="auto">
          <a:xfrm>
            <a:off x="3444017" y="2245146"/>
            <a:ext cx="195580" cy="139700"/>
            <a:chOff x="377" y="2904"/>
            <a:chExt cx="154" cy="110"/>
          </a:xfrm>
        </p:grpSpPr>
        <p:sp>
          <p:nvSpPr>
            <p:cNvPr id="42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46" name="Group 35"/>
          <p:cNvGrpSpPr>
            <a:grpSpLocks noChangeAspect="1"/>
          </p:cNvGrpSpPr>
          <p:nvPr/>
        </p:nvGrpSpPr>
        <p:grpSpPr bwMode="auto">
          <a:xfrm>
            <a:off x="3995666" y="2255877"/>
            <a:ext cx="195580" cy="139700"/>
            <a:chOff x="377" y="2904"/>
            <a:chExt cx="154" cy="110"/>
          </a:xfrm>
        </p:grpSpPr>
        <p:sp>
          <p:nvSpPr>
            <p:cNvPr id="47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51" name="Group 35"/>
          <p:cNvGrpSpPr>
            <a:grpSpLocks noChangeAspect="1"/>
          </p:cNvGrpSpPr>
          <p:nvPr/>
        </p:nvGrpSpPr>
        <p:grpSpPr bwMode="auto">
          <a:xfrm>
            <a:off x="4613858" y="2255877"/>
            <a:ext cx="195580" cy="139700"/>
            <a:chOff x="377" y="2904"/>
            <a:chExt cx="154" cy="110"/>
          </a:xfrm>
        </p:grpSpPr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6432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6593</TotalTime>
  <Words>1357</Words>
  <Application>Microsoft Office PowerPoint</Application>
  <PresentationFormat>Custom</PresentationFormat>
  <Paragraphs>105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371</cp:revision>
  <dcterms:created xsi:type="dcterms:W3CDTF">2020-06-03T14:19:11Z</dcterms:created>
  <dcterms:modified xsi:type="dcterms:W3CDTF">2020-08-05T07:50:41Z</dcterms:modified>
</cp:coreProperties>
</file>