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68" r:id="rId4"/>
    <p:sldId id="369" r:id="rId5"/>
    <p:sldId id="374" r:id="rId6"/>
    <p:sldId id="370" r:id="rId7"/>
    <p:sldId id="371" r:id="rId8"/>
    <p:sldId id="372" r:id="rId9"/>
    <p:sldId id="373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506903"/>
            <a:ext cx="9817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Nested Loop Join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 this approach, one </a:t>
            </a:r>
            <a:r>
              <a:rPr lang="en-US" sz="2000" dirty="0"/>
              <a:t>of the two arguments has its tuples read only once, while the other argument will be read </a:t>
            </a:r>
            <a:r>
              <a:rPr lang="en-US" sz="2000" dirty="0" smtClean="0"/>
              <a:t>repeatedly.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Nested-loop joins can be used for relations of any size; it is not necessary that one relation </a:t>
            </a:r>
            <a:r>
              <a:rPr lang="en-US" sz="2000" dirty="0" smtClean="0"/>
              <a:t>has to fit </a:t>
            </a:r>
            <a:r>
              <a:rPr lang="en-US" sz="2000"/>
              <a:t>in </a:t>
            </a:r>
            <a:r>
              <a:rPr lang="en-US" sz="2000" smtClean="0"/>
              <a:t>the main </a:t>
            </a:r>
            <a:r>
              <a:rPr lang="en-US" sz="2000" dirty="0" smtClean="0"/>
              <a:t>memory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261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661451"/>
            <a:ext cx="98179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Tuple-Based Nested-Loop </a:t>
            </a:r>
            <a:r>
              <a:rPr lang="en-IN" sz="2000" b="1" dirty="0" smtClean="0"/>
              <a:t>Join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simplest variation of nested-loop join has loops that range over individual tuples of the relations </a:t>
            </a:r>
            <a:r>
              <a:rPr lang="en-US" sz="2000" dirty="0" smtClean="0"/>
              <a:t>involved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Compute </a:t>
            </a:r>
            <a:r>
              <a:rPr lang="en-US" sz="2000" dirty="0"/>
              <a:t>the join R(X,Y ) </a:t>
            </a:r>
            <a:r>
              <a:rPr lang="en-US" sz="2000" dirty="0" smtClean="0"/>
              <a:t>        S(Y,Z</a:t>
            </a:r>
            <a:r>
              <a:rPr lang="en-US" sz="2000" dirty="0"/>
              <a:t>) as follows</a:t>
            </a:r>
            <a:r>
              <a:rPr lang="en-US" sz="2000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en-US" sz="2000" b="1" dirty="0"/>
              <a:t>FOR each tuple </a:t>
            </a:r>
            <a:r>
              <a:rPr lang="en-US" sz="2000" b="1" dirty="0" smtClean="0"/>
              <a:t>s </a:t>
            </a:r>
            <a:r>
              <a:rPr lang="en-US" sz="2000" b="1" dirty="0"/>
              <a:t>in S DO </a:t>
            </a:r>
            <a:endParaRPr lang="en-US" sz="2000" b="1" dirty="0" smtClean="0"/>
          </a:p>
          <a:p>
            <a:pPr lvl="2">
              <a:lnSpc>
                <a:spcPct val="150000"/>
              </a:lnSpc>
            </a:pPr>
            <a:r>
              <a:rPr lang="en-US" sz="2000" b="1" dirty="0" smtClean="0"/>
              <a:t>        FOR </a:t>
            </a:r>
            <a:r>
              <a:rPr lang="en-US" sz="2000" b="1" dirty="0"/>
              <a:t>each tuple </a:t>
            </a:r>
            <a:r>
              <a:rPr lang="en-US" sz="2000" b="1" dirty="0" smtClean="0"/>
              <a:t>r </a:t>
            </a:r>
            <a:r>
              <a:rPr lang="en-US" sz="2000" b="1" dirty="0"/>
              <a:t>in R DO </a:t>
            </a:r>
            <a:endParaRPr lang="en-US" sz="2000" b="1" dirty="0" smtClean="0"/>
          </a:p>
          <a:p>
            <a:pPr lvl="2">
              <a:lnSpc>
                <a:spcPct val="150000"/>
              </a:lnSpc>
            </a:pPr>
            <a:r>
              <a:rPr lang="en-US" sz="2000" b="1" dirty="0"/>
              <a:t> </a:t>
            </a:r>
            <a:r>
              <a:rPr lang="en-US" sz="2000" b="1" dirty="0" smtClean="0"/>
              <a:t>               IF r </a:t>
            </a:r>
            <a:r>
              <a:rPr lang="en-US" sz="2000" b="1" dirty="0"/>
              <a:t>and </a:t>
            </a:r>
            <a:r>
              <a:rPr lang="en-US" sz="2000" b="1" dirty="0" smtClean="0"/>
              <a:t>s </a:t>
            </a:r>
            <a:r>
              <a:rPr lang="en-US" sz="2000" b="1" dirty="0"/>
              <a:t>join to make a tuple t THEN </a:t>
            </a:r>
            <a:endParaRPr lang="en-US" sz="2000" b="1" dirty="0" smtClean="0"/>
          </a:p>
          <a:p>
            <a:pPr lvl="2">
              <a:lnSpc>
                <a:spcPct val="150000"/>
              </a:lnSpc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output </a:t>
            </a:r>
            <a:r>
              <a:rPr lang="en-US" sz="2000" b="1" dirty="0"/>
              <a:t>t;</a:t>
            </a:r>
            <a:endParaRPr lang="en-US" sz="2000" b="1" dirty="0" smtClean="0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3368888" y="3273359"/>
            <a:ext cx="244475" cy="174625"/>
            <a:chOff x="377" y="2904"/>
            <a:chExt cx="154" cy="110"/>
          </a:xfrm>
        </p:grpSpPr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726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661451"/>
            <a:ext cx="98179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Tuple-Based Nested-Loop </a:t>
            </a:r>
            <a:r>
              <a:rPr lang="en-IN" sz="2000" b="1" dirty="0" smtClean="0"/>
              <a:t>Join</a:t>
            </a:r>
            <a:r>
              <a:rPr lang="en-US" sz="2000" b="1" dirty="0"/>
              <a:t> </a:t>
            </a:r>
            <a:r>
              <a:rPr lang="en-US" sz="2000" b="1" dirty="0" smtClean="0"/>
              <a:t>example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Select E.ENAME, D.DEPTNO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From EMP E, DEPT D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Where E.DEPTNO = D.DEPTNO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005" y="2215449"/>
            <a:ext cx="4572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9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661451"/>
            <a:ext cx="9817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An Iterator for Tuple-Based Nested-Loop </a:t>
            </a:r>
            <a:r>
              <a:rPr lang="en-US" sz="2000" b="1" dirty="0" smtClean="0"/>
              <a:t>Join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00115"/>
            <a:ext cx="34099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661451"/>
            <a:ext cx="10165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Block-Based Nested-Loop Join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Compute the join R(X,Y )         S(Y,Z) as </a:t>
            </a:r>
            <a:r>
              <a:rPr lang="en-US" sz="2000" dirty="0" smtClean="0"/>
              <a:t>follows: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Organizing access to both argument relations by </a:t>
            </a:r>
            <a:r>
              <a:rPr lang="en-US" dirty="0" smtClean="0"/>
              <a:t>blocks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as much main memory as we can to store tuples belonging to the relation S, the relation of the outer loop. </a:t>
            </a:r>
            <a:r>
              <a:rPr lang="en-US" dirty="0" smtClean="0"/>
              <a:t>This enables to </a:t>
            </a:r>
            <a:r>
              <a:rPr lang="en-US" dirty="0"/>
              <a:t>join each tuple of R that </a:t>
            </a:r>
            <a:r>
              <a:rPr lang="en-US" dirty="0" smtClean="0"/>
              <a:t>is read </a:t>
            </a:r>
            <a:r>
              <a:rPr lang="en-US" dirty="0"/>
              <a:t>with not just one tuple of S, but with as many tuples of S </a:t>
            </a:r>
            <a:r>
              <a:rPr lang="en-US" dirty="0" smtClean="0"/>
              <a:t>as </a:t>
            </a:r>
            <a:r>
              <a:rPr lang="en-US" dirty="0"/>
              <a:t>will fit in memory</a:t>
            </a:r>
            <a:endParaRPr lang="en-US" b="1" dirty="0" smtClean="0"/>
          </a:p>
        </p:txBody>
      </p: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034034" y="2346071"/>
            <a:ext cx="244475" cy="174625"/>
            <a:chOff x="377" y="2904"/>
            <a:chExt cx="154" cy="110"/>
          </a:xfrm>
        </p:grpSpPr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4" y="4298926"/>
            <a:ext cx="5060156" cy="246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2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661451"/>
            <a:ext cx="981799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Block-Based Nested-Loop </a:t>
            </a:r>
            <a:r>
              <a:rPr lang="en-IN" sz="2000" b="1" dirty="0" smtClean="0"/>
              <a:t>Join Example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B(R</a:t>
            </a:r>
            <a:r>
              <a:rPr lang="en-US" sz="2000" dirty="0"/>
              <a:t>) = 1000, B(S) = </a:t>
            </a:r>
            <a:r>
              <a:rPr lang="en-US" sz="2000" dirty="0" smtClean="0"/>
              <a:t>500 </a:t>
            </a:r>
            <a:r>
              <a:rPr lang="en-US" sz="2000" dirty="0"/>
              <a:t>and M = 101.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Let’s use </a:t>
            </a:r>
            <a:r>
              <a:rPr lang="en-US" sz="2000" dirty="0"/>
              <a:t>100 blocks of memory to buffer S in 100-block chunks, so the outer loop </a:t>
            </a:r>
            <a:r>
              <a:rPr lang="en-US" sz="2000" dirty="0" smtClean="0"/>
              <a:t>will iterate </a:t>
            </a:r>
            <a:r>
              <a:rPr lang="en-US" sz="2000" dirty="0"/>
              <a:t>five times.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each iteration, we </a:t>
            </a:r>
            <a:r>
              <a:rPr lang="en-US" sz="2000" dirty="0" smtClean="0"/>
              <a:t>need to do </a:t>
            </a:r>
            <a:r>
              <a:rPr lang="en-US" sz="2000" dirty="0"/>
              <a:t>100 disk I/O’s to read the </a:t>
            </a:r>
            <a:r>
              <a:rPr lang="en-US" sz="2000" dirty="0" smtClean="0"/>
              <a:t>blocks of S </a:t>
            </a:r>
            <a:r>
              <a:rPr lang="en-US" sz="2000" dirty="0"/>
              <a:t>and we must read R entirely in the second loop, using 1000 disk </a:t>
            </a:r>
            <a:r>
              <a:rPr lang="en-US" sz="2000" dirty="0" smtClean="0"/>
              <a:t>I/O’s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Therefore, the total number of disk I/O’s =</a:t>
            </a:r>
            <a:r>
              <a:rPr lang="en-US" sz="2000" dirty="0" smtClean="0"/>
              <a:t> (100 + 1000) * 5 = 5500.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we reverse the role of R and S, the total number of disk I/O’s = (100 + 500) * 10 = 6000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general, there is a slight advantage to using the smaller relation in the outer loop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017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661451"/>
            <a:ext cx="981799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Analysis of </a:t>
            </a:r>
            <a:r>
              <a:rPr lang="en-IN" sz="2000" b="1" dirty="0"/>
              <a:t>Nested-Loop </a:t>
            </a:r>
            <a:r>
              <a:rPr lang="en-IN" sz="2000" b="1" dirty="0" smtClean="0"/>
              <a:t>Join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Assuming S </a:t>
            </a:r>
            <a:r>
              <a:rPr lang="en-US" sz="2000" dirty="0" smtClean="0"/>
              <a:t>to be </a:t>
            </a:r>
            <a:r>
              <a:rPr lang="en-US" sz="2000" dirty="0"/>
              <a:t>the smaller relation, the number of chunks, or iterations of the outer loop is B(S)/(M − 1</a:t>
            </a:r>
            <a:r>
              <a:rPr lang="en-US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each iteration, </a:t>
            </a:r>
            <a:r>
              <a:rPr lang="en-US" sz="2000" dirty="0" smtClean="0"/>
              <a:t>M </a:t>
            </a:r>
            <a:r>
              <a:rPr lang="en-US" sz="2000" dirty="0"/>
              <a:t>− 1 blocks of S and B(R) blocks of </a:t>
            </a:r>
            <a:r>
              <a:rPr lang="en-US" sz="2000" dirty="0" smtClean="0"/>
              <a:t>R are read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Therefore, the </a:t>
            </a:r>
            <a:r>
              <a:rPr lang="en-US" sz="2000" dirty="0"/>
              <a:t>number of disk I/O’s </a:t>
            </a:r>
            <a:r>
              <a:rPr lang="en-US" sz="2000" dirty="0" smtClean="0"/>
              <a:t>= {(M-1) + B(R)} * {B(S) / (M – 1)}</a:t>
            </a:r>
          </a:p>
          <a:p>
            <a:pPr lvl="8"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= B(S) + {B(R) * B(S) /(M - 1)}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Summary: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Main memory and disk I/O requirements for one-pass and nested-loop </a:t>
            </a:r>
            <a:r>
              <a:rPr lang="en-US" dirty="0" smtClean="0"/>
              <a:t>algorithms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74" y="5366479"/>
            <a:ext cx="3826193" cy="133731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5400</TotalTime>
  <Words>518</Words>
  <Application>Microsoft Office PowerPoint</Application>
  <PresentationFormat>Custom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217</cp:revision>
  <dcterms:created xsi:type="dcterms:W3CDTF">2020-06-03T14:19:11Z</dcterms:created>
  <dcterms:modified xsi:type="dcterms:W3CDTF">2020-08-26T05:12:28Z</dcterms:modified>
</cp:coreProperties>
</file>