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359" r:id="rId4"/>
    <p:sldId id="360" r:id="rId5"/>
    <p:sldId id="382" r:id="rId6"/>
    <p:sldId id="361" r:id="rId7"/>
    <p:sldId id="362" r:id="rId8"/>
    <p:sldId id="363" r:id="rId9"/>
    <p:sldId id="383" r:id="rId10"/>
    <p:sldId id="384" r:id="rId11"/>
    <p:sldId id="364" r:id="rId12"/>
    <p:sldId id="385" r:id="rId13"/>
    <p:sldId id="365" r:id="rId14"/>
    <p:sldId id="386" r:id="rId15"/>
    <p:sldId id="366" r:id="rId16"/>
    <p:sldId id="387" r:id="rId17"/>
    <p:sldId id="388" r:id="rId18"/>
    <p:sldId id="389" r:id="rId19"/>
    <p:sldId id="367" r:id="rId20"/>
    <p:sldId id="390" r:id="rId21"/>
    <p:sldId id="368" r:id="rId22"/>
    <p:sldId id="369" r:id="rId23"/>
    <p:sldId id="395" r:id="rId24"/>
    <p:sldId id="378" r:id="rId25"/>
    <p:sldId id="377" r:id="rId26"/>
    <p:sldId id="371" r:id="rId27"/>
    <p:sldId id="392" r:id="rId28"/>
    <p:sldId id="393" r:id="rId29"/>
    <p:sldId id="372" r:id="rId30"/>
    <p:sldId id="394" r:id="rId31"/>
    <p:sldId id="373" r:id="rId32"/>
    <p:sldId id="375" r:id="rId33"/>
    <p:sldId id="376" r:id="rId34"/>
    <p:sldId id="379" r:id="rId35"/>
    <p:sldId id="380" r:id="rId36"/>
    <p:sldId id="381" r:id="rId37"/>
    <p:sldId id="391" r:id="rId38"/>
    <p:sldId id="34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03-09-2020</a:t>
            </a:fld>
            <a:endParaRPr lang="en-IN" dirty="0"/>
          </a:p>
        </p:txBody>
      </p:sp>
      <p:sp>
        <p:nvSpPr>
          <p:cNvPr id="5" name="Footer Placeholder 4">
            <a:extLst>
              <a:ext uri="{FF2B5EF4-FFF2-40B4-BE49-F238E27FC236}">
                <a16:creationId xmlns="" xmlns:a16="http://schemas.microsoft.com/office/drawing/2014/main" id="{DE024737-A7EA-405D-9C53-00DC7635804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dirty="0"/>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03-09-2020</a:t>
            </a:fld>
            <a:endParaRPr lang="en-IN" dirty="0"/>
          </a:p>
        </p:txBody>
      </p:sp>
      <p:sp>
        <p:nvSpPr>
          <p:cNvPr id="5" name="Footer Placeholder 4">
            <a:extLst>
              <a:ext uri="{FF2B5EF4-FFF2-40B4-BE49-F238E27FC236}">
                <a16:creationId xmlns="" xmlns:a16="http://schemas.microsoft.com/office/drawing/2014/main" id="{CAB18649-6317-4A86-BF87-6BCCFA208E2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dirty="0"/>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03-09-2020</a:t>
            </a:fld>
            <a:endParaRPr lang="en-IN" dirty="0"/>
          </a:p>
        </p:txBody>
      </p:sp>
      <p:sp>
        <p:nvSpPr>
          <p:cNvPr id="5" name="Footer Placeholder 4">
            <a:extLst>
              <a:ext uri="{FF2B5EF4-FFF2-40B4-BE49-F238E27FC236}">
                <a16:creationId xmlns="" xmlns:a16="http://schemas.microsoft.com/office/drawing/2014/main" id="{BF45CB06-5043-4F88-9848-829BAD7A0D5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dirty="0"/>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03-09-2020</a:t>
            </a:fld>
            <a:endParaRPr lang="en-IN" dirty="0"/>
          </a:p>
        </p:txBody>
      </p:sp>
      <p:sp>
        <p:nvSpPr>
          <p:cNvPr id="5" name="Footer Placeholder 4">
            <a:extLst>
              <a:ext uri="{FF2B5EF4-FFF2-40B4-BE49-F238E27FC236}">
                <a16:creationId xmlns="" xmlns:a16="http://schemas.microsoft.com/office/drawing/2014/main" id="{86E9EAE1-A891-420F-AABF-E5D35707531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dirty="0"/>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03-09-2020</a:t>
            </a:fld>
            <a:endParaRPr lang="en-IN" dirty="0"/>
          </a:p>
        </p:txBody>
      </p:sp>
      <p:sp>
        <p:nvSpPr>
          <p:cNvPr id="5" name="Footer Placeholder 4">
            <a:extLst>
              <a:ext uri="{FF2B5EF4-FFF2-40B4-BE49-F238E27FC236}">
                <a16:creationId xmlns="" xmlns:a16="http://schemas.microsoft.com/office/drawing/2014/main" id="{D516B7DB-3DF3-4E87-84F1-6D3BB836F2B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dirty="0"/>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03-09-2020</a:t>
            </a:fld>
            <a:endParaRPr lang="en-IN" dirty="0"/>
          </a:p>
        </p:txBody>
      </p:sp>
      <p:sp>
        <p:nvSpPr>
          <p:cNvPr id="6" name="Footer Placeholder 5">
            <a:extLst>
              <a:ext uri="{FF2B5EF4-FFF2-40B4-BE49-F238E27FC236}">
                <a16:creationId xmlns="" xmlns:a16="http://schemas.microsoft.com/office/drawing/2014/main" id="{8DD4364F-C564-48E4-84D0-352B17CE696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dirty="0"/>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03-09-2020</a:t>
            </a:fld>
            <a:endParaRPr lang="en-IN" dirty="0"/>
          </a:p>
        </p:txBody>
      </p:sp>
      <p:sp>
        <p:nvSpPr>
          <p:cNvPr id="8" name="Footer Placeholder 7">
            <a:extLst>
              <a:ext uri="{FF2B5EF4-FFF2-40B4-BE49-F238E27FC236}">
                <a16:creationId xmlns="" xmlns:a16="http://schemas.microsoft.com/office/drawing/2014/main" id="{FCA1A849-F61D-416C-82D9-FD2F0D5B2978}"/>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dirty="0"/>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03-09-2020</a:t>
            </a:fld>
            <a:endParaRPr lang="en-IN" dirty="0"/>
          </a:p>
        </p:txBody>
      </p:sp>
      <p:sp>
        <p:nvSpPr>
          <p:cNvPr id="4" name="Footer Placeholder 3">
            <a:extLst>
              <a:ext uri="{FF2B5EF4-FFF2-40B4-BE49-F238E27FC236}">
                <a16:creationId xmlns="" xmlns:a16="http://schemas.microsoft.com/office/drawing/2014/main" id="{12847E02-77DD-4F7C-9461-431051F30871}"/>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dirty="0"/>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03-09-2020</a:t>
            </a:fld>
            <a:endParaRPr lang="en-IN" dirty="0"/>
          </a:p>
        </p:txBody>
      </p:sp>
      <p:sp>
        <p:nvSpPr>
          <p:cNvPr id="3" name="Footer Placeholder 2">
            <a:extLst>
              <a:ext uri="{FF2B5EF4-FFF2-40B4-BE49-F238E27FC236}">
                <a16:creationId xmlns="" xmlns:a16="http://schemas.microsoft.com/office/drawing/2014/main" id="{E80484C3-38E2-44A7-AD87-98DF739A72E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dirty="0"/>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03-09-2020</a:t>
            </a:fld>
            <a:endParaRPr lang="en-IN" dirty="0"/>
          </a:p>
        </p:txBody>
      </p:sp>
      <p:sp>
        <p:nvSpPr>
          <p:cNvPr id="6" name="Footer Placeholder 5">
            <a:extLst>
              <a:ext uri="{FF2B5EF4-FFF2-40B4-BE49-F238E27FC236}">
                <a16:creationId xmlns="" xmlns:a16="http://schemas.microsoft.com/office/drawing/2014/main" id="{BB6BDBE7-EB71-426C-8E02-2F39733F7F4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dirty="0"/>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03-09-2020</a:t>
            </a:fld>
            <a:endParaRPr lang="en-IN" dirty="0"/>
          </a:p>
        </p:txBody>
      </p:sp>
      <p:sp>
        <p:nvSpPr>
          <p:cNvPr id="6" name="Footer Placeholder 5">
            <a:extLst>
              <a:ext uri="{FF2B5EF4-FFF2-40B4-BE49-F238E27FC236}">
                <a16:creationId xmlns="" xmlns:a16="http://schemas.microsoft.com/office/drawing/2014/main" id="{3BB2FC9C-1AB4-400D-8A60-C7B3A805855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dirty="0"/>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03-09-2020</a:t>
            </a:fld>
            <a:endParaRPr lang="en-IN" dirty="0"/>
          </a:p>
        </p:txBody>
      </p:sp>
      <p:sp>
        <p:nvSpPr>
          <p:cNvPr id="5" name="Footer Placeholder 4">
            <a:extLst>
              <a:ext uri="{FF2B5EF4-FFF2-40B4-BE49-F238E27FC236}">
                <a16:creationId xmlns=""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dirty="0"/>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4781916" y="1688267"/>
            <a:ext cx="7497214" cy="1200329"/>
          </a:xfrm>
          <a:prstGeom prst="rect">
            <a:avLst/>
          </a:prstGeom>
        </p:spPr>
        <p:txBody>
          <a:bodyPr wrap="square">
            <a:spAutoFit/>
          </a:bodyPr>
          <a:lstStyle/>
          <a:p>
            <a:r>
              <a:rPr lang="en-US" sz="3600" b="1" dirty="0" smtClean="0">
                <a:solidFill>
                  <a:schemeClr val="accent2">
                    <a:lumMod val="75000"/>
                  </a:schemeClr>
                </a:solidFill>
              </a:rPr>
              <a:t>DATABASE </a:t>
            </a:r>
          </a:p>
          <a:p>
            <a:r>
              <a:rPr lang="en-US" sz="3600" b="1" dirty="0" smtClean="0">
                <a:solidFill>
                  <a:schemeClr val="accent2">
                    <a:lumMod val="75000"/>
                  </a:schemeClr>
                </a:solidFill>
              </a:rPr>
              <a:t>TECHNOLOGIES </a:t>
            </a:r>
            <a:endParaRPr lang="en-US" sz="3600" b="1" dirty="0">
              <a:solidFill>
                <a:schemeClr val="accent2">
                  <a:lumMod val="75000"/>
                </a:schemeClr>
              </a:solidFill>
            </a:endParaRPr>
          </a:p>
        </p:txBody>
      </p:sp>
      <p:sp>
        <p:nvSpPr>
          <p:cNvPr id="13" name="Rectangle 12">
            <a:extLst>
              <a:ext uri="{FF2B5EF4-FFF2-40B4-BE49-F238E27FC236}">
                <a16:creationId xmlns="" xmlns:a16="http://schemas.microsoft.com/office/drawing/2014/main" id="{34CEFAD4-E477-4E46-B5A6-ADB26E6A2863}"/>
              </a:ext>
            </a:extLst>
          </p:cNvPr>
          <p:cNvSpPr/>
          <p:nvPr/>
        </p:nvSpPr>
        <p:spPr>
          <a:xfrm>
            <a:off x="4781916" y="2841955"/>
            <a:ext cx="7497214" cy="646331"/>
          </a:xfrm>
          <a:prstGeom prst="rect">
            <a:avLst/>
          </a:prstGeom>
        </p:spPr>
        <p:txBody>
          <a:bodyPr wrap="square">
            <a:spAutoFit/>
          </a:bodyPr>
          <a:lstStyle/>
          <a:p>
            <a:r>
              <a:rPr lang="en-US" sz="3600" b="1" dirty="0" smtClean="0">
                <a:solidFill>
                  <a:schemeClr val="accent1">
                    <a:lumMod val="75000"/>
                  </a:schemeClr>
                </a:solidFill>
              </a:rPr>
              <a:t>Query Processing and Optimization</a:t>
            </a:r>
          </a:p>
        </p:txBody>
      </p:sp>
      <p:sp>
        <p:nvSpPr>
          <p:cNvPr id="14" name="Rectangle 13">
            <a:extLst>
              <a:ext uri="{FF2B5EF4-FFF2-40B4-BE49-F238E27FC236}">
                <a16:creationId xmlns=""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smtClean="0"/>
              <a:t>Suresh Jamadagni</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4781916" y="4825987"/>
            <a:ext cx="7497214" cy="830997"/>
          </a:xfrm>
          <a:prstGeom prst="rect">
            <a:avLst/>
          </a:prstGeom>
        </p:spPr>
        <p:txBody>
          <a:bodyPr wrap="square">
            <a:spAutoFit/>
          </a:bodyPr>
          <a:lstStyle/>
          <a:p>
            <a:r>
              <a:rPr lang="en-US" sz="2400" dirty="0"/>
              <a:t>Department of </a:t>
            </a:r>
            <a:r>
              <a:rPr lang="en-US" sz="2400" dirty="0" smtClean="0"/>
              <a:t>Computer Science</a:t>
            </a:r>
          </a:p>
          <a:p>
            <a:r>
              <a:rPr lang="en-US" sz="2400" dirty="0" smtClean="0"/>
              <a:t>and Engineering</a:t>
            </a:r>
            <a:endParaRPr lang="en-IN" sz="24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11" name="Straight Connector 10">
            <a:extLst>
              <a:ext uri="{FF2B5EF4-FFF2-40B4-BE49-F238E27FC236}">
                <a16:creationId xmlns=""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3002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0" y="1545540"/>
            <a:ext cx="10821517"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b="1" dirty="0" smtClean="0"/>
              <a:t>Analysis of Two Pass </a:t>
            </a:r>
            <a:r>
              <a:rPr lang="en-IN" sz="2000" b="1" dirty="0"/>
              <a:t>D</a:t>
            </a:r>
            <a:r>
              <a:rPr lang="en-IN" sz="2000" b="1" dirty="0" smtClean="0"/>
              <a:t>uplicate Elimination Algorithm</a:t>
            </a:r>
          </a:p>
          <a:p>
            <a:pPr marL="742950" lvl="1" indent="-285750">
              <a:lnSpc>
                <a:spcPct val="150000"/>
              </a:lnSpc>
              <a:buFont typeface="Arial" panose="020B0604020202020204" pitchFamily="34" charset="0"/>
              <a:buChar char="•"/>
            </a:pPr>
            <a:r>
              <a:rPr lang="en-US" sz="2000" dirty="0"/>
              <a:t>F</a:t>
            </a:r>
            <a:r>
              <a:rPr lang="en-US" sz="2000" dirty="0" smtClean="0"/>
              <a:t>or Two Pass Duplicate Elimination algorithm </a:t>
            </a:r>
            <a:r>
              <a:rPr lang="en-US" sz="2000" dirty="0"/>
              <a:t>to work, there must be no more than M − 1 </a:t>
            </a:r>
            <a:r>
              <a:rPr lang="en-US" sz="2000" dirty="0" smtClean="0"/>
              <a:t>sublists</a:t>
            </a:r>
          </a:p>
          <a:p>
            <a:pPr marL="742950" lvl="1" indent="-285750">
              <a:lnSpc>
                <a:spcPct val="150000"/>
              </a:lnSpc>
              <a:buFont typeface="Arial" panose="020B0604020202020204" pitchFamily="34" charset="0"/>
              <a:buChar char="•"/>
            </a:pPr>
            <a:r>
              <a:rPr lang="en-US" sz="2000" dirty="0"/>
              <a:t>Suppose R fits </a:t>
            </a:r>
            <a:r>
              <a:rPr lang="en-US" sz="2000" dirty="0" smtClean="0"/>
              <a:t>in </a:t>
            </a:r>
            <a:r>
              <a:rPr lang="en-US" sz="2000" dirty="0"/>
              <a:t>B blocks. Since each sublist consists of M blocks, the </a:t>
            </a:r>
            <a:r>
              <a:rPr lang="en-US" sz="2000" dirty="0" smtClean="0"/>
              <a:t>number </a:t>
            </a:r>
            <a:r>
              <a:rPr lang="en-IN" sz="2000" dirty="0"/>
              <a:t>of </a:t>
            </a:r>
            <a:r>
              <a:rPr lang="en-IN" sz="2000" dirty="0" err="1"/>
              <a:t>sublists</a:t>
            </a:r>
            <a:r>
              <a:rPr lang="en-IN" sz="2000" dirty="0"/>
              <a:t> is </a:t>
            </a:r>
            <a:r>
              <a:rPr lang="en-IN" sz="2000" dirty="0" smtClean="0"/>
              <a:t>B/M</a:t>
            </a:r>
          </a:p>
          <a:p>
            <a:pPr marL="742950" lvl="1" indent="-285750">
              <a:lnSpc>
                <a:spcPct val="150000"/>
              </a:lnSpc>
              <a:buFont typeface="Arial" panose="020B0604020202020204" pitchFamily="34" charset="0"/>
              <a:buChar char="•"/>
            </a:pPr>
            <a:r>
              <a:rPr lang="en-US" sz="2000" dirty="0" smtClean="0"/>
              <a:t>Therefore, B/M </a:t>
            </a:r>
            <a:r>
              <a:rPr lang="en-US" sz="2000" dirty="0"/>
              <a:t>≤ M − 1, or B ≤ M(M − 1) (or about B ≤ </a:t>
            </a:r>
            <a:r>
              <a:rPr lang="en-US" sz="2000" dirty="0" smtClean="0"/>
              <a:t>M</a:t>
            </a:r>
            <a:r>
              <a:rPr lang="en-US" sz="2000" baseline="30000" dirty="0" smtClean="0"/>
              <a:t>2</a:t>
            </a:r>
            <a:r>
              <a:rPr lang="en-US" sz="2000" dirty="0" smtClean="0"/>
              <a:t>). </a:t>
            </a:r>
          </a:p>
          <a:p>
            <a:pPr marL="742950" lvl="1" indent="-285750">
              <a:lnSpc>
                <a:spcPct val="150000"/>
              </a:lnSpc>
              <a:buFont typeface="Arial" panose="020B0604020202020204" pitchFamily="34" charset="0"/>
              <a:buChar char="•"/>
            </a:pPr>
            <a:r>
              <a:rPr lang="en-US" sz="2000" dirty="0" smtClean="0"/>
              <a:t>To </a:t>
            </a:r>
            <a:r>
              <a:rPr lang="en-US" sz="2000" dirty="0"/>
              <a:t>eliminate duplicates with the two-pass algorithm requires only </a:t>
            </a:r>
            <a:r>
              <a:rPr lang="en-US" sz="2000" dirty="0" smtClean="0"/>
              <a:t>√B(R</a:t>
            </a:r>
            <a:r>
              <a:rPr lang="en-US" sz="2000" dirty="0"/>
              <a:t>) blocks of main memory, rather than the B(R) blocks required for a one-pass algorithm. </a:t>
            </a:r>
            <a:endParaRPr lang="en-US" sz="2000" dirty="0" smtClean="0"/>
          </a:p>
        </p:txBody>
      </p:sp>
    </p:spTree>
    <p:extLst>
      <p:ext uri="{BB962C8B-B14F-4D97-AF65-F5344CB8AC3E}">
        <p14:creationId xmlns:p14="http://schemas.microsoft.com/office/powerpoint/2010/main" val="4037717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1545540"/>
            <a:ext cx="10191481" cy="5170646"/>
          </a:xfrm>
          <a:prstGeom prst="rect">
            <a:avLst/>
          </a:prstGeom>
          <a:noFill/>
        </p:spPr>
        <p:txBody>
          <a:bodyPr wrap="square" rtlCol="0">
            <a:spAutoFit/>
          </a:bodyPr>
          <a:lstStyle/>
          <a:p>
            <a:pPr>
              <a:lnSpc>
                <a:spcPct val="150000"/>
              </a:lnSpc>
            </a:pPr>
            <a:r>
              <a:rPr lang="en-US" sz="2000" b="1" dirty="0"/>
              <a:t>Grouping and Aggregation Using </a:t>
            </a:r>
            <a:r>
              <a:rPr lang="en-US" sz="2000" b="1" dirty="0" smtClean="0"/>
              <a:t>Sorting</a:t>
            </a:r>
          </a:p>
          <a:p>
            <a:pPr marL="342900" indent="-342900">
              <a:lnSpc>
                <a:spcPct val="150000"/>
              </a:lnSpc>
              <a:buFont typeface="Arial" panose="020B0604020202020204" pitchFamily="34" charset="0"/>
              <a:buChar char="•"/>
            </a:pPr>
            <a:r>
              <a:rPr lang="en-US" sz="2000" dirty="0"/>
              <a:t>Repeatedly fill the M </a:t>
            </a:r>
            <a:r>
              <a:rPr lang="en-US" sz="2000" dirty="0" smtClean="0"/>
              <a:t>buffers </a:t>
            </a:r>
            <a:r>
              <a:rPr lang="en-US" sz="2000" dirty="0"/>
              <a:t>with new tuples from R </a:t>
            </a:r>
            <a:r>
              <a:rPr lang="en-US" sz="2000" dirty="0" smtClean="0"/>
              <a:t>. </a:t>
            </a:r>
            <a:r>
              <a:rPr lang="en-US" sz="2000" dirty="0"/>
              <a:t>Sort the tuples in each </a:t>
            </a:r>
            <a:r>
              <a:rPr lang="en-US" sz="2000" dirty="0" smtClean="0"/>
              <a:t>of the M </a:t>
            </a:r>
            <a:r>
              <a:rPr lang="en-US" sz="2000" dirty="0"/>
              <a:t>blocks, using the grouping attributes </a:t>
            </a:r>
            <a:r>
              <a:rPr lang="en-US" sz="2000" dirty="0" smtClean="0"/>
              <a:t>as </a:t>
            </a:r>
            <a:r>
              <a:rPr lang="en-US" sz="2000" dirty="0"/>
              <a:t>the sort key. Write each sorted sublist to </a:t>
            </a:r>
            <a:r>
              <a:rPr lang="en-US" sz="2000" dirty="0" smtClean="0"/>
              <a:t>disk</a:t>
            </a:r>
            <a:r>
              <a:rPr lang="en-US" sz="2000" b="1" dirty="0" smtClean="0"/>
              <a:t>.</a:t>
            </a:r>
          </a:p>
          <a:p>
            <a:pPr marL="342900" indent="-342900">
              <a:lnSpc>
                <a:spcPct val="150000"/>
              </a:lnSpc>
              <a:buFont typeface="Arial" panose="020B0604020202020204" pitchFamily="34" charset="0"/>
              <a:buChar char="•"/>
            </a:pPr>
            <a:r>
              <a:rPr lang="en-US" sz="2000" dirty="0"/>
              <a:t>Use one main-memory buffer for each </a:t>
            </a:r>
            <a:r>
              <a:rPr lang="en-US" sz="2000" dirty="0" smtClean="0"/>
              <a:t>sublist </a:t>
            </a:r>
            <a:r>
              <a:rPr lang="en-US" sz="2000" dirty="0"/>
              <a:t>and initially load the first block of each sublist into its buffer</a:t>
            </a:r>
            <a:r>
              <a:rPr lang="en-US" sz="2000" dirty="0" smtClean="0"/>
              <a:t>.</a:t>
            </a:r>
          </a:p>
          <a:p>
            <a:pPr marL="342900" indent="-342900">
              <a:lnSpc>
                <a:spcPct val="150000"/>
              </a:lnSpc>
              <a:buFont typeface="Arial" panose="020B0604020202020204" pitchFamily="34" charset="0"/>
              <a:buChar char="•"/>
            </a:pPr>
            <a:r>
              <a:rPr lang="en-US" sz="2000" dirty="0"/>
              <a:t>Repeatedly find the least value of the sort key (grouping attributes) present among the first available tuples in the </a:t>
            </a:r>
            <a:r>
              <a:rPr lang="en-US" sz="2000" dirty="0" smtClean="0"/>
              <a:t>buffers.</a:t>
            </a:r>
          </a:p>
          <a:p>
            <a:pPr marL="342900" indent="-342900">
              <a:lnSpc>
                <a:spcPct val="150000"/>
              </a:lnSpc>
              <a:buFont typeface="Arial" panose="020B0604020202020204" pitchFamily="34" charset="0"/>
              <a:buChar char="•"/>
            </a:pPr>
            <a:r>
              <a:rPr lang="en-US" sz="2000" dirty="0"/>
              <a:t>Examine each of the tuples with sort key v, and accumulate the needed </a:t>
            </a:r>
            <a:r>
              <a:rPr lang="en-US" sz="2000" dirty="0" smtClean="0"/>
              <a:t>aggregates</a:t>
            </a:r>
          </a:p>
          <a:p>
            <a:pPr marL="342900" indent="-342900">
              <a:lnSpc>
                <a:spcPct val="150000"/>
              </a:lnSpc>
              <a:buFont typeface="Arial" panose="020B0604020202020204" pitchFamily="34" charset="0"/>
              <a:buChar char="•"/>
            </a:pPr>
            <a:r>
              <a:rPr lang="en-US" sz="2000" dirty="0"/>
              <a:t>When there are no more tuples with sort key v available, output a tuple consisting of the grouping attributes of L and the associated values of the aggregations </a:t>
            </a:r>
            <a:r>
              <a:rPr lang="en-US" sz="2000" dirty="0" smtClean="0"/>
              <a:t> </a:t>
            </a:r>
            <a:r>
              <a:rPr lang="en-US" sz="2000" dirty="0"/>
              <a:t>computed for the </a:t>
            </a:r>
            <a:r>
              <a:rPr lang="en-US" sz="2000" dirty="0" smtClean="0"/>
              <a:t>group</a:t>
            </a:r>
            <a:endParaRPr lang="en-US" sz="2000" b="1" dirty="0" smtClean="0"/>
          </a:p>
        </p:txBody>
      </p:sp>
    </p:spTree>
    <p:extLst>
      <p:ext uri="{BB962C8B-B14F-4D97-AF65-F5344CB8AC3E}">
        <p14:creationId xmlns:p14="http://schemas.microsoft.com/office/powerpoint/2010/main" val="3382860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1545540"/>
            <a:ext cx="9921024" cy="5062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b="1" dirty="0" smtClean="0"/>
              <a:t>Two Pass Aggregation Example</a:t>
            </a:r>
            <a:r>
              <a:rPr lang="en-US" sz="2000" dirty="0" smtClean="0"/>
              <a:t> :</a:t>
            </a:r>
          </a:p>
        </p:txBody>
      </p:sp>
      <p:graphicFrame>
        <p:nvGraphicFramePr>
          <p:cNvPr id="2" name="Table 1"/>
          <p:cNvGraphicFramePr>
            <a:graphicFrameLocks noGrp="1"/>
          </p:cNvGraphicFramePr>
          <p:nvPr>
            <p:extLst>
              <p:ext uri="{D42A27DB-BD31-4B8C-83A1-F6EECF244321}">
                <p14:modId xmlns:p14="http://schemas.microsoft.com/office/powerpoint/2010/main" val="3801232141"/>
              </p:ext>
            </p:extLst>
          </p:nvPr>
        </p:nvGraphicFramePr>
        <p:xfrm>
          <a:off x="419112" y="2342404"/>
          <a:ext cx="533925" cy="3048000"/>
        </p:xfrm>
        <a:graphic>
          <a:graphicData uri="http://schemas.openxmlformats.org/drawingml/2006/table">
            <a:tbl>
              <a:tblPr firstRow="1" bandRow="1">
                <a:tableStyleId>{5940675A-B579-460E-94D1-54222C63F5DA}</a:tableStyleId>
              </a:tblPr>
              <a:tblGrid>
                <a:gridCol w="533925"/>
              </a:tblGrid>
              <a:tr h="279627">
                <a:tc>
                  <a:txBody>
                    <a:bodyPr/>
                    <a:lstStyle/>
                    <a:p>
                      <a:pPr algn="ctr"/>
                      <a:r>
                        <a:rPr lang="en-US" sz="1400" dirty="0" smtClean="0"/>
                        <a:t>F</a:t>
                      </a:r>
                      <a:endParaRPr lang="en-IN" sz="1400" dirty="0"/>
                    </a:p>
                  </a:txBody>
                  <a:tcPr/>
                </a:tc>
              </a:tr>
              <a:tr h="279627">
                <a:tc>
                  <a:txBody>
                    <a:bodyPr/>
                    <a:lstStyle/>
                    <a:p>
                      <a:pPr algn="ctr"/>
                      <a:r>
                        <a:rPr lang="en-US" sz="1400" dirty="0" smtClean="0"/>
                        <a:t>A</a:t>
                      </a:r>
                      <a:endParaRPr lang="en-IN" sz="1400" dirty="0"/>
                    </a:p>
                  </a:txBody>
                  <a:tcPr/>
                </a:tc>
              </a:tr>
              <a:tr h="279627">
                <a:tc>
                  <a:txBody>
                    <a:bodyPr/>
                    <a:lstStyle/>
                    <a:p>
                      <a:pPr algn="ctr"/>
                      <a:r>
                        <a:rPr lang="en-US" sz="1400" dirty="0" smtClean="0"/>
                        <a:t>H</a:t>
                      </a:r>
                      <a:endParaRPr lang="en-IN" sz="1400" dirty="0"/>
                    </a:p>
                  </a:txBody>
                  <a:tcPr/>
                </a:tc>
              </a:tr>
              <a:tr h="279627">
                <a:tc>
                  <a:txBody>
                    <a:bodyPr/>
                    <a:lstStyle/>
                    <a:p>
                      <a:pPr algn="ctr"/>
                      <a:r>
                        <a:rPr lang="en-US" sz="1400" dirty="0" smtClean="0"/>
                        <a:t>G</a:t>
                      </a:r>
                      <a:endParaRPr lang="en-IN" sz="1400" dirty="0"/>
                    </a:p>
                  </a:txBody>
                  <a:tcPr/>
                </a:tc>
              </a:tr>
              <a:tr h="279627">
                <a:tc>
                  <a:txBody>
                    <a:bodyPr/>
                    <a:lstStyle/>
                    <a:p>
                      <a:pPr algn="ctr"/>
                      <a:r>
                        <a:rPr lang="en-US" sz="1400" dirty="0" smtClean="0"/>
                        <a:t>K</a:t>
                      </a:r>
                      <a:endParaRPr lang="en-IN" sz="1400" dirty="0"/>
                    </a:p>
                  </a:txBody>
                  <a:tcPr/>
                </a:tc>
              </a:tr>
              <a:tr h="279627">
                <a:tc>
                  <a:txBody>
                    <a:bodyPr/>
                    <a:lstStyle/>
                    <a:p>
                      <a:pPr algn="ctr"/>
                      <a:r>
                        <a:rPr lang="en-US" sz="1400" dirty="0" smtClean="0"/>
                        <a:t>U</a:t>
                      </a:r>
                      <a:endParaRPr lang="en-IN" sz="1400" dirty="0"/>
                    </a:p>
                  </a:txBody>
                  <a:tcPr/>
                </a:tc>
              </a:tr>
              <a:tr h="279627">
                <a:tc>
                  <a:txBody>
                    <a:bodyPr/>
                    <a:lstStyle/>
                    <a:p>
                      <a:pPr algn="ctr"/>
                      <a:r>
                        <a:rPr lang="en-US" sz="1400" dirty="0" smtClean="0"/>
                        <a:t>A</a:t>
                      </a:r>
                      <a:endParaRPr lang="en-IN" sz="1400" dirty="0"/>
                    </a:p>
                  </a:txBody>
                  <a:tcPr/>
                </a:tc>
              </a:tr>
              <a:tr h="279627">
                <a:tc>
                  <a:txBody>
                    <a:bodyPr/>
                    <a:lstStyle/>
                    <a:p>
                      <a:pPr algn="ctr"/>
                      <a:r>
                        <a:rPr lang="en-US" sz="1400" dirty="0" smtClean="0"/>
                        <a:t>Z</a:t>
                      </a:r>
                      <a:endParaRPr lang="en-IN" sz="1400" dirty="0"/>
                    </a:p>
                  </a:txBody>
                  <a:tcPr/>
                </a:tc>
              </a:tr>
              <a:tr h="279627">
                <a:tc>
                  <a:txBody>
                    <a:bodyPr/>
                    <a:lstStyle/>
                    <a:p>
                      <a:pPr algn="ctr"/>
                      <a:r>
                        <a:rPr lang="en-US" sz="1400" dirty="0" smtClean="0"/>
                        <a:t>F</a:t>
                      </a:r>
                      <a:endParaRPr lang="en-IN" sz="1400" dirty="0"/>
                    </a:p>
                  </a:txBody>
                  <a:tcPr/>
                </a:tc>
              </a:tr>
              <a:tr h="279627">
                <a:tc>
                  <a:txBody>
                    <a:bodyPr/>
                    <a:lstStyle/>
                    <a:p>
                      <a:pPr algn="ctr"/>
                      <a:r>
                        <a:rPr lang="en-US" sz="1400" dirty="0" smtClean="0"/>
                        <a:t>B</a:t>
                      </a:r>
                      <a:endParaRPr lang="en-IN" sz="1400" dirty="0"/>
                    </a:p>
                  </a:txBody>
                  <a:tcPr/>
                </a:tc>
              </a:tr>
            </a:tbl>
          </a:graphicData>
        </a:graphic>
      </p:graphicFrame>
      <p:sp>
        <p:nvSpPr>
          <p:cNvPr id="3" name="Right Arrow 2"/>
          <p:cNvSpPr/>
          <p:nvPr/>
        </p:nvSpPr>
        <p:spPr>
          <a:xfrm>
            <a:off x="1120460" y="3593206"/>
            <a:ext cx="321972"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351233110"/>
              </p:ext>
            </p:extLst>
          </p:nvPr>
        </p:nvGraphicFramePr>
        <p:xfrm>
          <a:off x="1594116" y="2355282"/>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F</a:t>
                      </a:r>
                      <a:endParaRPr lang="en-IN" sz="1400" dirty="0"/>
                    </a:p>
                  </a:txBody>
                  <a:tcPr/>
                </a:tc>
              </a:tr>
              <a:tr h="232208">
                <a:tc>
                  <a:txBody>
                    <a:bodyPr/>
                    <a:lstStyle/>
                    <a:p>
                      <a:pPr algn="ctr"/>
                      <a:r>
                        <a:rPr lang="en-US" sz="1400" dirty="0" smtClean="0"/>
                        <a:t>A</a:t>
                      </a:r>
                      <a:endParaRPr lang="en-IN" sz="1400" dirty="0"/>
                    </a:p>
                  </a:txBody>
                  <a:tcPr/>
                </a:tc>
              </a:tr>
              <a:tr h="232208">
                <a:tc>
                  <a:txBody>
                    <a:bodyPr/>
                    <a:lstStyle/>
                    <a:p>
                      <a:pPr algn="ctr"/>
                      <a:r>
                        <a:rPr lang="en-US" sz="1400" dirty="0" smtClean="0"/>
                        <a:t>H</a:t>
                      </a:r>
                      <a:endParaRPr lang="en-IN" sz="1400" dirty="0"/>
                    </a:p>
                  </a:txBody>
                  <a:tcPr/>
                </a:tc>
              </a:tr>
              <a:tr h="232208">
                <a:tc>
                  <a:txBody>
                    <a:bodyPr/>
                    <a:lstStyle/>
                    <a:p>
                      <a:pPr algn="ctr"/>
                      <a:r>
                        <a:rPr lang="en-US" sz="1400" dirty="0" smtClean="0"/>
                        <a:t>G</a:t>
                      </a:r>
                      <a:endParaRPr lang="en-IN" sz="1400"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61844827"/>
              </p:ext>
            </p:extLst>
          </p:nvPr>
        </p:nvGraphicFramePr>
        <p:xfrm>
          <a:off x="1594116" y="3692550"/>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dirty="0" smtClean="0"/>
                        <a:t>K</a:t>
                      </a:r>
                      <a:endParaRPr lang="en-IN" sz="1400" dirty="0"/>
                    </a:p>
                  </a:txBody>
                  <a:tcPr/>
                </a:tc>
              </a:tr>
              <a:tr h="248840">
                <a:tc>
                  <a:txBody>
                    <a:bodyPr/>
                    <a:lstStyle/>
                    <a:p>
                      <a:pPr algn="ctr"/>
                      <a:r>
                        <a:rPr lang="en-US" sz="1400" dirty="0" smtClean="0"/>
                        <a:t>U</a:t>
                      </a:r>
                      <a:endParaRPr lang="en-IN" sz="1400" dirty="0"/>
                    </a:p>
                  </a:txBody>
                  <a:tcPr/>
                </a:tc>
              </a:tr>
              <a:tr h="248840">
                <a:tc>
                  <a:txBody>
                    <a:bodyPr/>
                    <a:lstStyle/>
                    <a:p>
                      <a:pPr algn="ctr"/>
                      <a:r>
                        <a:rPr lang="en-US" sz="1400" dirty="0" smtClean="0"/>
                        <a:t>A</a:t>
                      </a:r>
                      <a:endParaRPr lang="en-IN" sz="1400" dirty="0"/>
                    </a:p>
                  </a:txBody>
                  <a:tcPr/>
                </a:tc>
              </a:tr>
              <a:tr h="248840">
                <a:tc>
                  <a:txBody>
                    <a:bodyPr/>
                    <a:lstStyle/>
                    <a:p>
                      <a:pPr algn="ctr"/>
                      <a:r>
                        <a:rPr lang="en-US" sz="1400" dirty="0" smtClean="0"/>
                        <a:t>Z</a:t>
                      </a:r>
                      <a:endParaRPr lang="en-IN" sz="1400"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354556264"/>
              </p:ext>
            </p:extLst>
          </p:nvPr>
        </p:nvGraphicFramePr>
        <p:xfrm>
          <a:off x="1594116" y="5042697"/>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F</a:t>
                      </a:r>
                      <a:endParaRPr lang="en-IN" sz="1400" dirty="0"/>
                    </a:p>
                  </a:txBody>
                  <a:tcPr/>
                </a:tc>
              </a:tr>
              <a:tr h="184979">
                <a:tc>
                  <a:txBody>
                    <a:bodyPr/>
                    <a:lstStyle/>
                    <a:p>
                      <a:pPr algn="ctr"/>
                      <a:r>
                        <a:rPr lang="en-US" sz="1400" dirty="0" smtClean="0"/>
                        <a:t>B</a:t>
                      </a:r>
                      <a:endParaRPr lang="en-IN" sz="1400" dirty="0"/>
                    </a:p>
                  </a:txBody>
                  <a:tcPr/>
                </a:tc>
              </a:tr>
              <a:tr h="184979">
                <a:tc>
                  <a:txBody>
                    <a:bodyPr/>
                    <a:lstStyle/>
                    <a:p>
                      <a:pPr algn="ctr"/>
                      <a:endParaRPr lang="en-IN" sz="1400" dirty="0"/>
                    </a:p>
                  </a:txBody>
                  <a:tcPr/>
                </a:tc>
              </a:tr>
              <a:tr h="184979">
                <a:tc>
                  <a:txBody>
                    <a:bodyPr/>
                    <a:lstStyle/>
                    <a:p>
                      <a:pPr algn="ctr"/>
                      <a:endParaRPr lang="en-IN" sz="1400" dirty="0"/>
                    </a:p>
                  </a:txBody>
                  <a:tcPr/>
                </a:tc>
              </a:tr>
            </a:tbl>
          </a:graphicData>
        </a:graphic>
      </p:graphicFrame>
      <p:sp>
        <p:nvSpPr>
          <p:cNvPr id="14" name="Right Arrow 13"/>
          <p:cNvSpPr/>
          <p:nvPr/>
        </p:nvSpPr>
        <p:spPr>
          <a:xfrm>
            <a:off x="2303180" y="3591058"/>
            <a:ext cx="321972"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5" name="Table 14"/>
          <p:cNvGraphicFramePr>
            <a:graphicFrameLocks noGrp="1"/>
          </p:cNvGraphicFramePr>
          <p:nvPr>
            <p:extLst>
              <p:ext uri="{D42A27DB-BD31-4B8C-83A1-F6EECF244321}">
                <p14:modId xmlns:p14="http://schemas.microsoft.com/office/powerpoint/2010/main" val="2306456931"/>
              </p:ext>
            </p:extLst>
          </p:nvPr>
        </p:nvGraphicFramePr>
        <p:xfrm>
          <a:off x="2815473" y="2353134"/>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tc>
              </a:tr>
              <a:tr h="232208">
                <a:tc>
                  <a:txBody>
                    <a:bodyPr/>
                    <a:lstStyle/>
                    <a:p>
                      <a:pPr algn="ctr"/>
                      <a:r>
                        <a:rPr lang="en-US" sz="1400" dirty="0" smtClean="0"/>
                        <a:t>F</a:t>
                      </a:r>
                      <a:endParaRPr lang="en-IN" sz="1400" dirty="0"/>
                    </a:p>
                  </a:txBody>
                  <a:tcPr/>
                </a:tc>
              </a:tr>
              <a:tr h="232208">
                <a:tc>
                  <a:txBody>
                    <a:bodyPr/>
                    <a:lstStyle/>
                    <a:p>
                      <a:pPr algn="ctr"/>
                      <a:r>
                        <a:rPr lang="en-US" sz="1400" dirty="0" smtClean="0"/>
                        <a:t>G</a:t>
                      </a:r>
                      <a:endParaRPr lang="en-IN" sz="1400" dirty="0"/>
                    </a:p>
                  </a:txBody>
                  <a:tcPr/>
                </a:tc>
              </a:tr>
              <a:tr h="232208">
                <a:tc>
                  <a:txBody>
                    <a:bodyPr/>
                    <a:lstStyle/>
                    <a:p>
                      <a:pPr algn="ctr"/>
                      <a:r>
                        <a:rPr lang="en-US" sz="1400" dirty="0" smtClean="0"/>
                        <a:t>H</a:t>
                      </a:r>
                      <a:endParaRPr lang="en-IN" sz="1400"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901626700"/>
              </p:ext>
            </p:extLst>
          </p:nvPr>
        </p:nvGraphicFramePr>
        <p:xfrm>
          <a:off x="2815473" y="3690402"/>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dirty="0" smtClean="0"/>
                        <a:t>A</a:t>
                      </a:r>
                      <a:endParaRPr lang="en-IN" sz="1400" dirty="0"/>
                    </a:p>
                  </a:txBody>
                  <a:tcPr/>
                </a:tc>
              </a:tr>
              <a:tr h="248840">
                <a:tc>
                  <a:txBody>
                    <a:bodyPr/>
                    <a:lstStyle/>
                    <a:p>
                      <a:pPr algn="ctr"/>
                      <a:r>
                        <a:rPr lang="en-US" sz="1400" dirty="0" smtClean="0"/>
                        <a:t>K</a:t>
                      </a:r>
                      <a:endParaRPr lang="en-IN" sz="1400" dirty="0"/>
                    </a:p>
                  </a:txBody>
                  <a:tcPr/>
                </a:tc>
              </a:tr>
              <a:tr h="248840">
                <a:tc>
                  <a:txBody>
                    <a:bodyPr/>
                    <a:lstStyle/>
                    <a:p>
                      <a:pPr algn="ctr"/>
                      <a:r>
                        <a:rPr lang="en-US" sz="1400" dirty="0" smtClean="0"/>
                        <a:t>U</a:t>
                      </a:r>
                      <a:endParaRPr lang="en-IN" sz="1400" dirty="0"/>
                    </a:p>
                  </a:txBody>
                  <a:tcPr/>
                </a:tc>
              </a:tr>
              <a:tr h="248840">
                <a:tc>
                  <a:txBody>
                    <a:bodyPr/>
                    <a:lstStyle/>
                    <a:p>
                      <a:pPr algn="ctr"/>
                      <a:r>
                        <a:rPr lang="en-US" sz="1400" dirty="0" smtClean="0"/>
                        <a:t>Z</a:t>
                      </a:r>
                      <a:endParaRPr lang="en-IN" sz="1400"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132918083"/>
              </p:ext>
            </p:extLst>
          </p:nvPr>
        </p:nvGraphicFramePr>
        <p:xfrm>
          <a:off x="2815473" y="5040549"/>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B</a:t>
                      </a:r>
                      <a:endParaRPr lang="en-IN" sz="1400" dirty="0"/>
                    </a:p>
                  </a:txBody>
                  <a:tcPr/>
                </a:tc>
              </a:tr>
              <a:tr h="184979">
                <a:tc>
                  <a:txBody>
                    <a:bodyPr/>
                    <a:lstStyle/>
                    <a:p>
                      <a:pPr algn="ctr"/>
                      <a:r>
                        <a:rPr lang="en-US" sz="1400" dirty="0" smtClean="0"/>
                        <a:t>F</a:t>
                      </a:r>
                      <a:endParaRPr lang="en-IN" sz="1400" dirty="0"/>
                    </a:p>
                  </a:txBody>
                  <a:tcPr/>
                </a:tc>
              </a:tr>
              <a:tr h="184979">
                <a:tc>
                  <a:txBody>
                    <a:bodyPr/>
                    <a:lstStyle/>
                    <a:p>
                      <a:pPr algn="ctr"/>
                      <a:endParaRPr lang="en-IN" sz="1400" dirty="0"/>
                    </a:p>
                  </a:txBody>
                  <a:tcPr/>
                </a:tc>
              </a:tr>
              <a:tr h="184979">
                <a:tc>
                  <a:txBody>
                    <a:bodyPr/>
                    <a:lstStyle/>
                    <a:p>
                      <a:pPr algn="ctr"/>
                      <a:endParaRPr lang="en-IN" sz="1400" dirty="0"/>
                    </a:p>
                  </a:txBody>
                  <a:tcPr/>
                </a:tc>
              </a:tr>
            </a:tbl>
          </a:graphicData>
        </a:graphic>
      </p:graphicFrame>
      <p:sp>
        <p:nvSpPr>
          <p:cNvPr id="5" name="Left Brace 4"/>
          <p:cNvSpPr/>
          <p:nvPr/>
        </p:nvSpPr>
        <p:spPr>
          <a:xfrm rot="-5400000">
            <a:off x="1694646" y="4991635"/>
            <a:ext cx="405683" cy="3185374"/>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aphicFrame>
        <p:nvGraphicFramePr>
          <p:cNvPr id="18" name="Table 17"/>
          <p:cNvGraphicFramePr>
            <a:graphicFrameLocks noGrp="1"/>
          </p:cNvGraphicFramePr>
          <p:nvPr>
            <p:extLst>
              <p:ext uri="{D42A27DB-BD31-4B8C-83A1-F6EECF244321}">
                <p14:modId xmlns:p14="http://schemas.microsoft.com/office/powerpoint/2010/main" val="1590337934"/>
              </p:ext>
            </p:extLst>
          </p:nvPr>
        </p:nvGraphicFramePr>
        <p:xfrm>
          <a:off x="4616385" y="2363865"/>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tc>
              </a:tr>
              <a:tr h="232208">
                <a:tc>
                  <a:txBody>
                    <a:bodyPr/>
                    <a:lstStyle/>
                    <a:p>
                      <a:pPr algn="ctr"/>
                      <a:r>
                        <a:rPr lang="en-US" sz="1400" dirty="0" smtClean="0"/>
                        <a:t>F</a:t>
                      </a:r>
                      <a:endParaRPr lang="en-IN" sz="1400" dirty="0"/>
                    </a:p>
                  </a:txBody>
                  <a:tcPr/>
                </a:tc>
              </a:tr>
              <a:tr h="232208">
                <a:tc>
                  <a:txBody>
                    <a:bodyPr/>
                    <a:lstStyle/>
                    <a:p>
                      <a:pPr algn="ctr"/>
                      <a:r>
                        <a:rPr lang="en-US" sz="1400" dirty="0" smtClean="0"/>
                        <a:t>G</a:t>
                      </a:r>
                      <a:endParaRPr lang="en-IN" sz="1400" dirty="0"/>
                    </a:p>
                  </a:txBody>
                  <a:tcPr/>
                </a:tc>
              </a:tr>
              <a:tr h="232208">
                <a:tc>
                  <a:txBody>
                    <a:bodyPr/>
                    <a:lstStyle/>
                    <a:p>
                      <a:pPr algn="ctr"/>
                      <a:r>
                        <a:rPr lang="en-US" sz="1400" dirty="0" smtClean="0"/>
                        <a:t>H</a:t>
                      </a:r>
                      <a:endParaRPr lang="en-IN" sz="1400"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786340057"/>
              </p:ext>
            </p:extLst>
          </p:nvPr>
        </p:nvGraphicFramePr>
        <p:xfrm>
          <a:off x="4616385" y="3701133"/>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strike="noStrike" baseline="0" dirty="0" smtClean="0"/>
                        <a:t>A</a:t>
                      </a:r>
                      <a:endParaRPr lang="en-IN" sz="1400" strike="noStrike" baseline="0" dirty="0"/>
                    </a:p>
                  </a:txBody>
                  <a:tcPr/>
                </a:tc>
              </a:tr>
              <a:tr h="248840">
                <a:tc>
                  <a:txBody>
                    <a:bodyPr/>
                    <a:lstStyle/>
                    <a:p>
                      <a:pPr algn="ctr"/>
                      <a:r>
                        <a:rPr lang="en-US" sz="1400" dirty="0" smtClean="0"/>
                        <a:t>K</a:t>
                      </a:r>
                      <a:endParaRPr lang="en-IN" sz="1400" dirty="0"/>
                    </a:p>
                  </a:txBody>
                  <a:tcPr/>
                </a:tc>
              </a:tr>
              <a:tr h="248840">
                <a:tc>
                  <a:txBody>
                    <a:bodyPr/>
                    <a:lstStyle/>
                    <a:p>
                      <a:pPr algn="ctr"/>
                      <a:r>
                        <a:rPr lang="en-US" sz="1400" dirty="0" smtClean="0"/>
                        <a:t>U</a:t>
                      </a:r>
                      <a:endParaRPr lang="en-IN" sz="1400" dirty="0"/>
                    </a:p>
                  </a:txBody>
                  <a:tcPr/>
                </a:tc>
              </a:tr>
              <a:tr h="248840">
                <a:tc>
                  <a:txBody>
                    <a:bodyPr/>
                    <a:lstStyle/>
                    <a:p>
                      <a:pPr algn="ctr"/>
                      <a:r>
                        <a:rPr lang="en-US" sz="1400" dirty="0" smtClean="0"/>
                        <a:t>Z</a:t>
                      </a:r>
                      <a:endParaRPr lang="en-IN" sz="1400" dirty="0"/>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600818073"/>
              </p:ext>
            </p:extLst>
          </p:nvPr>
        </p:nvGraphicFramePr>
        <p:xfrm>
          <a:off x="4616385" y="5051280"/>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B</a:t>
                      </a:r>
                      <a:endParaRPr lang="en-IN" sz="1400" dirty="0"/>
                    </a:p>
                  </a:txBody>
                  <a:tcPr/>
                </a:tc>
              </a:tr>
              <a:tr h="184979">
                <a:tc>
                  <a:txBody>
                    <a:bodyPr/>
                    <a:lstStyle/>
                    <a:p>
                      <a:pPr algn="ctr"/>
                      <a:r>
                        <a:rPr lang="en-US" sz="1400" dirty="0" smtClean="0"/>
                        <a:t>F</a:t>
                      </a:r>
                      <a:endParaRPr lang="en-IN" sz="1400" dirty="0"/>
                    </a:p>
                  </a:txBody>
                  <a:tcPr/>
                </a:tc>
              </a:tr>
              <a:tr h="184979">
                <a:tc>
                  <a:txBody>
                    <a:bodyPr/>
                    <a:lstStyle/>
                    <a:p>
                      <a:pPr algn="ctr"/>
                      <a:endParaRPr lang="en-IN" sz="1400" dirty="0"/>
                    </a:p>
                  </a:txBody>
                  <a:tcPr/>
                </a:tc>
              </a:tr>
              <a:tr h="184979">
                <a:tc>
                  <a:txBody>
                    <a:bodyPr/>
                    <a:lstStyle/>
                    <a:p>
                      <a:pPr algn="ctr"/>
                      <a:endParaRPr lang="en-IN" sz="1400" dirty="0"/>
                    </a:p>
                  </a:txBody>
                  <a:tcPr/>
                </a:tc>
              </a:tr>
            </a:tbl>
          </a:graphicData>
        </a:graphic>
      </p:graphicFrame>
      <p:cxnSp>
        <p:nvCxnSpPr>
          <p:cNvPr id="9" name="Straight Arrow Connector 8"/>
          <p:cNvCxnSpPr/>
          <p:nvPr/>
        </p:nvCxnSpPr>
        <p:spPr>
          <a:xfrm>
            <a:off x="4404575" y="2511380"/>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415306" y="3874406"/>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415306" y="5188064"/>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7" name="Table 26"/>
          <p:cNvGraphicFramePr>
            <a:graphicFrameLocks noGrp="1"/>
          </p:cNvGraphicFramePr>
          <p:nvPr>
            <p:extLst>
              <p:ext uri="{D42A27DB-BD31-4B8C-83A1-F6EECF244321}">
                <p14:modId xmlns:p14="http://schemas.microsoft.com/office/powerpoint/2010/main" val="2799305530"/>
              </p:ext>
            </p:extLst>
          </p:nvPr>
        </p:nvGraphicFramePr>
        <p:xfrm>
          <a:off x="5374098" y="3301884"/>
          <a:ext cx="702599" cy="1219200"/>
        </p:xfrm>
        <a:graphic>
          <a:graphicData uri="http://schemas.openxmlformats.org/drawingml/2006/table">
            <a:tbl>
              <a:tblPr firstRow="1" bandRow="1">
                <a:tableStyleId>{5940675A-B579-460E-94D1-54222C63F5DA}</a:tableStyleId>
              </a:tblPr>
              <a:tblGrid>
                <a:gridCol w="702599"/>
              </a:tblGrid>
              <a:tr h="232208">
                <a:tc>
                  <a:txBody>
                    <a:bodyPr/>
                    <a:lstStyle/>
                    <a:p>
                      <a:pPr algn="ctr"/>
                      <a:r>
                        <a:rPr lang="en-US" sz="1400" dirty="0" smtClean="0"/>
                        <a:t>A = 2</a:t>
                      </a: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2095345618"/>
              </p:ext>
            </p:extLst>
          </p:nvPr>
        </p:nvGraphicFramePr>
        <p:xfrm>
          <a:off x="6340023" y="2361717"/>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tc>
              </a:tr>
              <a:tr h="232208">
                <a:tc>
                  <a:txBody>
                    <a:bodyPr/>
                    <a:lstStyle/>
                    <a:p>
                      <a:pPr algn="ctr"/>
                      <a:r>
                        <a:rPr lang="en-US" sz="1400" dirty="0" smtClean="0"/>
                        <a:t>F</a:t>
                      </a:r>
                      <a:endParaRPr lang="en-IN" sz="1400" dirty="0"/>
                    </a:p>
                  </a:txBody>
                  <a:tcPr/>
                </a:tc>
              </a:tr>
              <a:tr h="232208">
                <a:tc>
                  <a:txBody>
                    <a:bodyPr/>
                    <a:lstStyle/>
                    <a:p>
                      <a:pPr algn="ctr"/>
                      <a:r>
                        <a:rPr lang="en-US" sz="1400" dirty="0" smtClean="0"/>
                        <a:t>G</a:t>
                      </a:r>
                      <a:endParaRPr lang="en-IN" sz="1400" dirty="0"/>
                    </a:p>
                  </a:txBody>
                  <a:tcPr/>
                </a:tc>
              </a:tr>
              <a:tr h="232208">
                <a:tc>
                  <a:txBody>
                    <a:bodyPr/>
                    <a:lstStyle/>
                    <a:p>
                      <a:pPr algn="ctr"/>
                      <a:r>
                        <a:rPr lang="en-US" sz="1400" dirty="0" smtClean="0"/>
                        <a:t>H</a:t>
                      </a:r>
                      <a:endParaRPr lang="en-IN" sz="1400" dirty="0"/>
                    </a:p>
                  </a:txBody>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1329885078"/>
              </p:ext>
            </p:extLst>
          </p:nvPr>
        </p:nvGraphicFramePr>
        <p:xfrm>
          <a:off x="6340023" y="3698985"/>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strike="dblStrike" baseline="0" dirty="0" smtClean="0"/>
                        <a:t>A</a:t>
                      </a:r>
                      <a:endParaRPr lang="en-IN" sz="1400" strike="dblStrike" baseline="0" dirty="0"/>
                    </a:p>
                  </a:txBody>
                  <a:tcPr/>
                </a:tc>
              </a:tr>
              <a:tr h="248840">
                <a:tc>
                  <a:txBody>
                    <a:bodyPr/>
                    <a:lstStyle/>
                    <a:p>
                      <a:pPr algn="ctr"/>
                      <a:r>
                        <a:rPr lang="en-US" sz="1400" dirty="0" smtClean="0"/>
                        <a:t>K</a:t>
                      </a:r>
                      <a:endParaRPr lang="en-IN" sz="1400" dirty="0"/>
                    </a:p>
                  </a:txBody>
                  <a:tcPr/>
                </a:tc>
              </a:tr>
              <a:tr h="248840">
                <a:tc>
                  <a:txBody>
                    <a:bodyPr/>
                    <a:lstStyle/>
                    <a:p>
                      <a:pPr algn="ctr"/>
                      <a:r>
                        <a:rPr lang="en-US" sz="1400" dirty="0" smtClean="0"/>
                        <a:t>U</a:t>
                      </a:r>
                      <a:endParaRPr lang="en-IN" sz="1400" dirty="0"/>
                    </a:p>
                  </a:txBody>
                  <a:tcPr/>
                </a:tc>
              </a:tr>
              <a:tr h="248840">
                <a:tc>
                  <a:txBody>
                    <a:bodyPr/>
                    <a:lstStyle/>
                    <a:p>
                      <a:pPr algn="ctr"/>
                      <a:r>
                        <a:rPr lang="en-US" sz="1400" dirty="0" smtClean="0"/>
                        <a:t>Z</a:t>
                      </a:r>
                      <a:endParaRPr lang="en-IN" sz="1400" dirty="0"/>
                    </a:p>
                  </a:txBody>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1643639191"/>
              </p:ext>
            </p:extLst>
          </p:nvPr>
        </p:nvGraphicFramePr>
        <p:xfrm>
          <a:off x="6340023" y="5049132"/>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B</a:t>
                      </a:r>
                      <a:endParaRPr lang="en-IN" sz="1400" dirty="0"/>
                    </a:p>
                  </a:txBody>
                  <a:tcPr/>
                </a:tc>
              </a:tr>
              <a:tr h="184979">
                <a:tc>
                  <a:txBody>
                    <a:bodyPr/>
                    <a:lstStyle/>
                    <a:p>
                      <a:pPr algn="ctr"/>
                      <a:r>
                        <a:rPr lang="en-US" sz="1400" dirty="0" smtClean="0"/>
                        <a:t>F</a:t>
                      </a:r>
                      <a:endParaRPr lang="en-IN" sz="1400" dirty="0"/>
                    </a:p>
                  </a:txBody>
                  <a:tcPr/>
                </a:tc>
              </a:tr>
              <a:tr h="184979">
                <a:tc>
                  <a:txBody>
                    <a:bodyPr/>
                    <a:lstStyle/>
                    <a:p>
                      <a:pPr algn="ctr"/>
                      <a:endParaRPr lang="en-IN" sz="1400" dirty="0"/>
                    </a:p>
                  </a:txBody>
                  <a:tcPr/>
                </a:tc>
              </a:tr>
              <a:tr h="184979">
                <a:tc>
                  <a:txBody>
                    <a:bodyPr/>
                    <a:lstStyle/>
                    <a:p>
                      <a:pPr algn="ctr"/>
                      <a:endParaRPr lang="en-IN" sz="1400" dirty="0"/>
                    </a:p>
                  </a:txBody>
                  <a:tcPr/>
                </a:tc>
              </a:tr>
            </a:tbl>
          </a:graphicData>
        </a:graphic>
      </p:graphicFrame>
      <p:cxnSp>
        <p:nvCxnSpPr>
          <p:cNvPr id="31" name="Straight Arrow Connector 30"/>
          <p:cNvCxnSpPr/>
          <p:nvPr/>
        </p:nvCxnSpPr>
        <p:spPr>
          <a:xfrm>
            <a:off x="6128213" y="2805449"/>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138944" y="4155596"/>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138944" y="5198795"/>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2403238679"/>
              </p:ext>
            </p:extLst>
          </p:nvPr>
        </p:nvGraphicFramePr>
        <p:xfrm>
          <a:off x="7186412" y="3312615"/>
          <a:ext cx="798490" cy="1219200"/>
        </p:xfrm>
        <a:graphic>
          <a:graphicData uri="http://schemas.openxmlformats.org/drawingml/2006/table">
            <a:tbl>
              <a:tblPr firstRow="1" bandRow="1">
                <a:tableStyleId>{5940675A-B579-460E-94D1-54222C63F5DA}</a:tableStyleId>
              </a:tblPr>
              <a:tblGrid>
                <a:gridCol w="798490"/>
              </a:tblGrid>
              <a:tr h="232208">
                <a:tc>
                  <a:txBody>
                    <a:bodyPr/>
                    <a:lstStyle/>
                    <a:p>
                      <a:pPr algn="ctr"/>
                      <a:r>
                        <a:rPr lang="en-US" sz="1400" dirty="0" smtClean="0"/>
                        <a:t>A = 2</a:t>
                      </a:r>
                      <a:endParaRPr lang="en-IN" sz="1400" dirty="0"/>
                    </a:p>
                  </a:txBody>
                  <a:tcPr/>
                </a:tc>
              </a:tr>
              <a:tr h="232208">
                <a:tc>
                  <a:txBody>
                    <a:bodyPr/>
                    <a:lstStyle/>
                    <a:p>
                      <a:pPr algn="ctr"/>
                      <a:r>
                        <a:rPr lang="en-US" sz="1400" dirty="0" smtClean="0"/>
                        <a:t>B = 1</a:t>
                      </a: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2617028631"/>
              </p:ext>
            </p:extLst>
          </p:nvPr>
        </p:nvGraphicFramePr>
        <p:xfrm>
          <a:off x="8295483" y="2359569"/>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tc>
              </a:tr>
              <a:tr h="232208">
                <a:tc>
                  <a:txBody>
                    <a:bodyPr/>
                    <a:lstStyle/>
                    <a:p>
                      <a:pPr algn="ctr"/>
                      <a:r>
                        <a:rPr lang="en-US" sz="1400" dirty="0" smtClean="0"/>
                        <a:t>F</a:t>
                      </a:r>
                      <a:endParaRPr lang="en-IN" sz="1400" dirty="0"/>
                    </a:p>
                  </a:txBody>
                  <a:tcPr/>
                </a:tc>
              </a:tr>
              <a:tr h="232208">
                <a:tc>
                  <a:txBody>
                    <a:bodyPr/>
                    <a:lstStyle/>
                    <a:p>
                      <a:pPr algn="ctr"/>
                      <a:r>
                        <a:rPr lang="en-US" sz="1400" dirty="0" smtClean="0"/>
                        <a:t>G</a:t>
                      </a:r>
                      <a:endParaRPr lang="en-IN" sz="1400" dirty="0"/>
                    </a:p>
                  </a:txBody>
                  <a:tcPr/>
                </a:tc>
              </a:tr>
              <a:tr h="232208">
                <a:tc>
                  <a:txBody>
                    <a:bodyPr/>
                    <a:lstStyle/>
                    <a:p>
                      <a:pPr algn="ctr"/>
                      <a:r>
                        <a:rPr lang="en-US" sz="1400" dirty="0" smtClean="0"/>
                        <a:t>H</a:t>
                      </a:r>
                      <a:endParaRPr lang="en-IN" sz="1400" dirty="0"/>
                    </a:p>
                  </a:txBody>
                  <a:tcPr/>
                </a:tc>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3932043131"/>
              </p:ext>
            </p:extLst>
          </p:nvPr>
        </p:nvGraphicFramePr>
        <p:xfrm>
          <a:off x="8295483" y="3696837"/>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strike="noStrike" baseline="0" dirty="0" smtClean="0"/>
                        <a:t>A</a:t>
                      </a:r>
                      <a:endParaRPr lang="en-IN" sz="1400" strike="noStrike" baseline="0" dirty="0"/>
                    </a:p>
                  </a:txBody>
                  <a:tcPr/>
                </a:tc>
              </a:tr>
              <a:tr h="248840">
                <a:tc>
                  <a:txBody>
                    <a:bodyPr/>
                    <a:lstStyle/>
                    <a:p>
                      <a:pPr algn="ctr"/>
                      <a:r>
                        <a:rPr lang="en-US" sz="1400" dirty="0" smtClean="0"/>
                        <a:t>K</a:t>
                      </a:r>
                      <a:endParaRPr lang="en-IN" sz="1400" dirty="0"/>
                    </a:p>
                  </a:txBody>
                  <a:tcPr/>
                </a:tc>
              </a:tr>
              <a:tr h="248840">
                <a:tc>
                  <a:txBody>
                    <a:bodyPr/>
                    <a:lstStyle/>
                    <a:p>
                      <a:pPr algn="ctr"/>
                      <a:r>
                        <a:rPr lang="en-US" sz="1400" dirty="0" smtClean="0"/>
                        <a:t>U</a:t>
                      </a:r>
                      <a:endParaRPr lang="en-IN" sz="1400" dirty="0"/>
                    </a:p>
                  </a:txBody>
                  <a:tcPr/>
                </a:tc>
              </a:tr>
              <a:tr h="248840">
                <a:tc>
                  <a:txBody>
                    <a:bodyPr/>
                    <a:lstStyle/>
                    <a:p>
                      <a:pPr algn="ctr"/>
                      <a:r>
                        <a:rPr lang="en-US" sz="1400" dirty="0" smtClean="0"/>
                        <a:t>Z</a:t>
                      </a:r>
                      <a:endParaRPr lang="en-IN" sz="1400" dirty="0"/>
                    </a:p>
                  </a:txBody>
                  <a:tcP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3318908899"/>
              </p:ext>
            </p:extLst>
          </p:nvPr>
        </p:nvGraphicFramePr>
        <p:xfrm>
          <a:off x="8295483" y="5046984"/>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B</a:t>
                      </a:r>
                      <a:endParaRPr lang="en-IN" sz="1400" dirty="0"/>
                    </a:p>
                  </a:txBody>
                  <a:tcPr/>
                </a:tc>
              </a:tr>
              <a:tr h="184979">
                <a:tc>
                  <a:txBody>
                    <a:bodyPr/>
                    <a:lstStyle/>
                    <a:p>
                      <a:pPr algn="ctr"/>
                      <a:r>
                        <a:rPr lang="en-US" sz="1400" strike="noStrike" baseline="0" dirty="0" smtClean="0"/>
                        <a:t>F</a:t>
                      </a:r>
                      <a:endParaRPr lang="en-IN" sz="1400" strike="noStrike" baseline="0" dirty="0"/>
                    </a:p>
                  </a:txBody>
                  <a:tcPr/>
                </a:tc>
              </a:tr>
              <a:tr h="184979">
                <a:tc>
                  <a:txBody>
                    <a:bodyPr/>
                    <a:lstStyle/>
                    <a:p>
                      <a:pPr algn="ctr"/>
                      <a:endParaRPr lang="en-IN" sz="1400" dirty="0"/>
                    </a:p>
                  </a:txBody>
                  <a:tcPr/>
                </a:tc>
              </a:tr>
              <a:tr h="184979">
                <a:tc>
                  <a:txBody>
                    <a:bodyPr/>
                    <a:lstStyle/>
                    <a:p>
                      <a:pPr algn="ctr"/>
                      <a:endParaRPr lang="en-IN" sz="1400" dirty="0"/>
                    </a:p>
                  </a:txBody>
                  <a:tcPr/>
                </a:tc>
              </a:tr>
            </a:tbl>
          </a:graphicData>
        </a:graphic>
      </p:graphicFrame>
      <p:cxnSp>
        <p:nvCxnSpPr>
          <p:cNvPr id="42" name="Straight Arrow Connector 41"/>
          <p:cNvCxnSpPr/>
          <p:nvPr/>
        </p:nvCxnSpPr>
        <p:spPr>
          <a:xfrm>
            <a:off x="8083673" y="2803301"/>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094404" y="4153448"/>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094404" y="5505743"/>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5" name="Table 44"/>
          <p:cNvGraphicFramePr>
            <a:graphicFrameLocks noGrp="1"/>
          </p:cNvGraphicFramePr>
          <p:nvPr>
            <p:extLst>
              <p:ext uri="{D42A27DB-BD31-4B8C-83A1-F6EECF244321}">
                <p14:modId xmlns:p14="http://schemas.microsoft.com/office/powerpoint/2010/main" val="3664329746"/>
              </p:ext>
            </p:extLst>
          </p:nvPr>
        </p:nvGraphicFramePr>
        <p:xfrm>
          <a:off x="10469886" y="3310467"/>
          <a:ext cx="657460" cy="1219200"/>
        </p:xfrm>
        <a:graphic>
          <a:graphicData uri="http://schemas.openxmlformats.org/drawingml/2006/table">
            <a:tbl>
              <a:tblPr firstRow="1" bandRow="1">
                <a:tableStyleId>{5940675A-B579-460E-94D1-54222C63F5DA}</a:tableStyleId>
              </a:tblPr>
              <a:tblGrid>
                <a:gridCol w="657460"/>
              </a:tblGrid>
              <a:tr h="232208">
                <a:tc>
                  <a:txBody>
                    <a:bodyPr/>
                    <a:lstStyle/>
                    <a:p>
                      <a:pPr algn="ctr"/>
                      <a:r>
                        <a:rPr lang="en-US" sz="1400" dirty="0" smtClean="0"/>
                        <a:t>A = 2</a:t>
                      </a:r>
                      <a:endParaRPr lang="en-IN" sz="1400" dirty="0"/>
                    </a:p>
                  </a:txBody>
                  <a:tcPr/>
                </a:tc>
              </a:tr>
              <a:tr h="232208">
                <a:tc>
                  <a:txBody>
                    <a:bodyPr/>
                    <a:lstStyle/>
                    <a:p>
                      <a:pPr algn="ctr"/>
                      <a:r>
                        <a:rPr lang="en-US" sz="1400" dirty="0" smtClean="0"/>
                        <a:t>B = 1</a:t>
                      </a:r>
                      <a:endParaRPr lang="en-IN" sz="1400" dirty="0"/>
                    </a:p>
                  </a:txBody>
                  <a:tcPr/>
                </a:tc>
              </a:tr>
              <a:tr h="232208">
                <a:tc>
                  <a:txBody>
                    <a:bodyPr/>
                    <a:lstStyle/>
                    <a:p>
                      <a:pPr algn="ctr"/>
                      <a:r>
                        <a:rPr lang="en-US" sz="1400" dirty="0" smtClean="0"/>
                        <a:t>F = 2</a:t>
                      </a:r>
                      <a:endParaRPr lang="en-IN" sz="1400" dirty="0"/>
                    </a:p>
                  </a:txBody>
                  <a:tcPr/>
                </a:tc>
              </a:tr>
              <a:tr h="232208">
                <a:tc>
                  <a:txBody>
                    <a:bodyPr/>
                    <a:lstStyle/>
                    <a:p>
                      <a:pPr algn="ctr"/>
                      <a:r>
                        <a:rPr lang="en-US" sz="1400" dirty="0" smtClean="0"/>
                        <a:t>G = 1</a:t>
                      </a:r>
                      <a:endParaRPr lang="en-IN" sz="1400" dirty="0"/>
                    </a:p>
                  </a:txBody>
                  <a:tcPr/>
                </a:tc>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101160345"/>
              </p:ext>
            </p:extLst>
          </p:nvPr>
        </p:nvGraphicFramePr>
        <p:xfrm>
          <a:off x="11279115" y="3308319"/>
          <a:ext cx="685358" cy="1219200"/>
        </p:xfrm>
        <a:graphic>
          <a:graphicData uri="http://schemas.openxmlformats.org/drawingml/2006/table">
            <a:tbl>
              <a:tblPr firstRow="1" bandRow="1">
                <a:tableStyleId>{5940675A-B579-460E-94D1-54222C63F5DA}</a:tableStyleId>
              </a:tblPr>
              <a:tblGrid>
                <a:gridCol w="685358"/>
              </a:tblGrid>
              <a:tr h="232208">
                <a:tc>
                  <a:txBody>
                    <a:bodyPr/>
                    <a:lstStyle/>
                    <a:p>
                      <a:pPr algn="ctr"/>
                      <a:r>
                        <a:rPr lang="en-US" sz="1400" dirty="0" smtClean="0"/>
                        <a:t>H = 1</a:t>
                      </a:r>
                      <a:endParaRPr lang="en-IN" sz="1400" dirty="0"/>
                    </a:p>
                  </a:txBody>
                  <a:tcPr/>
                </a:tc>
              </a:tr>
              <a:tr h="232208">
                <a:tc>
                  <a:txBody>
                    <a:bodyPr/>
                    <a:lstStyle/>
                    <a:p>
                      <a:pPr algn="ctr"/>
                      <a:r>
                        <a:rPr lang="en-US" sz="1400" dirty="0" smtClean="0"/>
                        <a:t>K = 1</a:t>
                      </a:r>
                      <a:endParaRPr lang="en-IN" sz="1400" dirty="0"/>
                    </a:p>
                  </a:txBody>
                  <a:tcPr/>
                </a:tc>
              </a:tr>
              <a:tr h="232208">
                <a:tc>
                  <a:txBody>
                    <a:bodyPr/>
                    <a:lstStyle/>
                    <a:p>
                      <a:pPr algn="ctr"/>
                      <a:r>
                        <a:rPr lang="en-US" sz="1400" dirty="0" smtClean="0"/>
                        <a:t>U = 1</a:t>
                      </a:r>
                      <a:endParaRPr lang="en-IN" sz="1400" dirty="0"/>
                    </a:p>
                  </a:txBody>
                  <a:tcPr/>
                </a:tc>
              </a:tr>
              <a:tr h="232208">
                <a:tc>
                  <a:txBody>
                    <a:bodyPr/>
                    <a:lstStyle/>
                    <a:p>
                      <a:pPr algn="ctr"/>
                      <a:r>
                        <a:rPr lang="en-US" sz="1400" dirty="0" smtClean="0"/>
                        <a:t>Z = 1</a:t>
                      </a:r>
                      <a:endParaRPr lang="en-IN" sz="1400" dirty="0"/>
                    </a:p>
                  </a:txBody>
                  <a:tcPr/>
                </a:tc>
              </a:tr>
            </a:tbl>
          </a:graphicData>
        </a:graphic>
      </p:graphicFrame>
      <p:sp>
        <p:nvSpPr>
          <p:cNvPr id="48" name="Left Brace 47"/>
          <p:cNvSpPr/>
          <p:nvPr/>
        </p:nvSpPr>
        <p:spPr>
          <a:xfrm rot="-5400000">
            <a:off x="8100833" y="2844100"/>
            <a:ext cx="405683" cy="7476147"/>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9" name="TextBox 48"/>
          <p:cNvSpPr txBox="1"/>
          <p:nvPr/>
        </p:nvSpPr>
        <p:spPr>
          <a:xfrm>
            <a:off x="9929614" y="3889420"/>
            <a:ext cx="296215" cy="369332"/>
          </a:xfrm>
          <a:prstGeom prst="rect">
            <a:avLst/>
          </a:prstGeom>
          <a:noFill/>
        </p:spPr>
        <p:txBody>
          <a:bodyPr wrap="square" rtlCol="0">
            <a:spAutoFit/>
          </a:bodyPr>
          <a:lstStyle/>
          <a:p>
            <a:r>
              <a:rPr lang="en-US" dirty="0" smtClean="0"/>
              <a:t>…</a:t>
            </a:r>
            <a:endParaRPr lang="en-IN" dirty="0"/>
          </a:p>
        </p:txBody>
      </p:sp>
      <p:graphicFrame>
        <p:nvGraphicFramePr>
          <p:cNvPr id="50" name="Table 49"/>
          <p:cNvGraphicFramePr>
            <a:graphicFrameLocks noGrp="1"/>
          </p:cNvGraphicFramePr>
          <p:nvPr>
            <p:extLst>
              <p:ext uri="{D42A27DB-BD31-4B8C-83A1-F6EECF244321}">
                <p14:modId xmlns:p14="http://schemas.microsoft.com/office/powerpoint/2010/main" val="1051801425"/>
              </p:ext>
            </p:extLst>
          </p:nvPr>
        </p:nvGraphicFramePr>
        <p:xfrm>
          <a:off x="9066075" y="3310467"/>
          <a:ext cx="593080" cy="1219200"/>
        </p:xfrm>
        <a:graphic>
          <a:graphicData uri="http://schemas.openxmlformats.org/drawingml/2006/table">
            <a:tbl>
              <a:tblPr firstRow="1" bandRow="1">
                <a:tableStyleId>{5940675A-B579-460E-94D1-54222C63F5DA}</a:tableStyleId>
              </a:tblPr>
              <a:tblGrid>
                <a:gridCol w="593080"/>
              </a:tblGrid>
              <a:tr h="232208">
                <a:tc>
                  <a:txBody>
                    <a:bodyPr/>
                    <a:lstStyle/>
                    <a:p>
                      <a:pPr algn="ctr"/>
                      <a:r>
                        <a:rPr lang="en-US" sz="1400" dirty="0" smtClean="0"/>
                        <a:t>A = 2</a:t>
                      </a:r>
                      <a:endParaRPr lang="en-IN" sz="1400" dirty="0"/>
                    </a:p>
                  </a:txBody>
                  <a:tcPr/>
                </a:tc>
              </a:tr>
              <a:tr h="232208">
                <a:tc>
                  <a:txBody>
                    <a:bodyPr/>
                    <a:lstStyle/>
                    <a:p>
                      <a:pPr algn="ctr"/>
                      <a:r>
                        <a:rPr lang="en-US" sz="1400" dirty="0" smtClean="0"/>
                        <a:t>B = 1</a:t>
                      </a:r>
                      <a:endParaRPr lang="en-IN" sz="1400" dirty="0"/>
                    </a:p>
                  </a:txBody>
                  <a:tcPr/>
                </a:tc>
              </a:tr>
              <a:tr h="232208">
                <a:tc>
                  <a:txBody>
                    <a:bodyPr/>
                    <a:lstStyle/>
                    <a:p>
                      <a:pPr algn="ctr"/>
                      <a:r>
                        <a:rPr lang="en-US" sz="1400" dirty="0" smtClean="0"/>
                        <a:t>F = 2</a:t>
                      </a:r>
                      <a:endParaRPr lang="en-IN" sz="1400" dirty="0"/>
                    </a:p>
                  </a:txBody>
                  <a:tcPr/>
                </a:tc>
              </a:tr>
              <a:tr h="232208">
                <a:tc>
                  <a:txBody>
                    <a:bodyPr/>
                    <a:lstStyle/>
                    <a:p>
                      <a:pPr algn="ctr"/>
                      <a:endParaRPr lang="en-IN" sz="1400" dirty="0"/>
                    </a:p>
                  </a:txBody>
                  <a:tcPr/>
                </a:tc>
              </a:tr>
            </a:tbl>
          </a:graphicData>
        </a:graphic>
      </p:graphicFrame>
    </p:spTree>
    <p:extLst>
      <p:ext uri="{BB962C8B-B14F-4D97-AF65-F5344CB8AC3E}">
        <p14:creationId xmlns:p14="http://schemas.microsoft.com/office/powerpoint/2010/main" val="2449858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1545540"/>
            <a:ext cx="10191481" cy="5170646"/>
          </a:xfrm>
          <a:prstGeom prst="rect">
            <a:avLst/>
          </a:prstGeom>
          <a:noFill/>
        </p:spPr>
        <p:txBody>
          <a:bodyPr wrap="square" rtlCol="0">
            <a:spAutoFit/>
          </a:bodyPr>
          <a:lstStyle/>
          <a:p>
            <a:pPr>
              <a:lnSpc>
                <a:spcPct val="150000"/>
              </a:lnSpc>
            </a:pPr>
            <a:r>
              <a:rPr lang="en-IN" sz="2000" b="1" dirty="0"/>
              <a:t>A Sort-Based Union Algorithm</a:t>
            </a:r>
            <a:r>
              <a:rPr lang="en-IN" sz="2000" dirty="0"/>
              <a:t> </a:t>
            </a:r>
            <a:r>
              <a:rPr lang="en-IN" sz="2000" dirty="0" smtClean="0"/>
              <a:t>– </a:t>
            </a:r>
            <a:r>
              <a:rPr lang="en-IN" sz="2000" b="1" dirty="0" smtClean="0"/>
              <a:t>R U S</a:t>
            </a:r>
          </a:p>
          <a:p>
            <a:pPr marL="342900" indent="-342900">
              <a:lnSpc>
                <a:spcPct val="150000"/>
              </a:lnSpc>
              <a:buFont typeface="Arial" panose="020B0604020202020204" pitchFamily="34" charset="0"/>
              <a:buChar char="•"/>
            </a:pPr>
            <a:r>
              <a:rPr lang="en-US" sz="2000" dirty="0" smtClean="0"/>
              <a:t>Create </a:t>
            </a:r>
            <a:r>
              <a:rPr lang="en-US" sz="2000" dirty="0"/>
              <a:t>sorted sublists from both R and </a:t>
            </a:r>
            <a:r>
              <a:rPr lang="en-US" sz="2000" dirty="0" smtClean="0"/>
              <a:t>S</a:t>
            </a:r>
          </a:p>
          <a:p>
            <a:pPr marL="342900" indent="-342900">
              <a:lnSpc>
                <a:spcPct val="150000"/>
              </a:lnSpc>
              <a:buFont typeface="Arial" panose="020B0604020202020204" pitchFamily="34" charset="0"/>
              <a:buChar char="•"/>
            </a:pPr>
            <a:r>
              <a:rPr lang="en-US" sz="2000" dirty="0"/>
              <a:t>Use one main-memory buffer for each sublist of R and S. Initialize each with the first block from the corresponding </a:t>
            </a:r>
            <a:r>
              <a:rPr lang="en-US" sz="2000" dirty="0" smtClean="0"/>
              <a:t>sublist</a:t>
            </a:r>
          </a:p>
          <a:p>
            <a:pPr marL="342900" indent="-342900">
              <a:lnSpc>
                <a:spcPct val="150000"/>
              </a:lnSpc>
              <a:buFont typeface="Arial" panose="020B0604020202020204" pitchFamily="34" charset="0"/>
              <a:buChar char="•"/>
            </a:pPr>
            <a:r>
              <a:rPr lang="en-US" sz="2000" dirty="0"/>
              <a:t>Repeatedly find the first remaining tuple t among all the buffers. </a:t>
            </a:r>
            <a:endParaRPr lang="en-US" sz="2000" dirty="0" smtClean="0"/>
          </a:p>
          <a:p>
            <a:pPr marL="342900" indent="-342900">
              <a:lnSpc>
                <a:spcPct val="150000"/>
              </a:lnSpc>
              <a:buFont typeface="Arial" panose="020B0604020202020204" pitchFamily="34" charset="0"/>
              <a:buChar char="•"/>
            </a:pPr>
            <a:r>
              <a:rPr lang="en-US" sz="2000" dirty="0" smtClean="0"/>
              <a:t>Copy </a:t>
            </a:r>
            <a:r>
              <a:rPr lang="en-US" sz="2000" dirty="0"/>
              <a:t>t to the </a:t>
            </a:r>
            <a:r>
              <a:rPr lang="en-US" sz="2000" dirty="0" smtClean="0"/>
              <a:t>output and </a:t>
            </a:r>
            <a:r>
              <a:rPr lang="en-US" sz="2000" dirty="0"/>
              <a:t>remove from the buffers all copies of </a:t>
            </a:r>
            <a:r>
              <a:rPr lang="en-US" sz="2000" dirty="0" smtClean="0"/>
              <a:t>t</a:t>
            </a:r>
          </a:p>
          <a:p>
            <a:pPr marL="342900" indent="-342900">
              <a:lnSpc>
                <a:spcPct val="150000"/>
              </a:lnSpc>
              <a:buFont typeface="Arial" panose="020B0604020202020204" pitchFamily="34" charset="0"/>
              <a:buChar char="•"/>
            </a:pPr>
            <a:r>
              <a:rPr lang="en-US" sz="2000" dirty="0" smtClean="0"/>
              <a:t>Each </a:t>
            </a:r>
            <a:r>
              <a:rPr lang="en-US" sz="2000" dirty="0"/>
              <a:t>tuple of R and S is read twice into main memory, once when the sublists are being created, and the second time as part of one of the sublists. The tuple is also written to disk once, as part of a newly formed sublist. </a:t>
            </a:r>
            <a:endParaRPr lang="en-US" sz="2000" dirty="0" smtClean="0"/>
          </a:p>
          <a:p>
            <a:pPr marL="342900" indent="-342900">
              <a:lnSpc>
                <a:spcPct val="150000"/>
              </a:lnSpc>
              <a:buFont typeface="Arial" panose="020B0604020202020204" pitchFamily="34" charset="0"/>
              <a:buChar char="•"/>
            </a:pPr>
            <a:r>
              <a:rPr lang="en-US" sz="2000" dirty="0" smtClean="0"/>
              <a:t>The </a:t>
            </a:r>
            <a:r>
              <a:rPr lang="en-US" sz="2000" dirty="0"/>
              <a:t>cost </a:t>
            </a:r>
            <a:r>
              <a:rPr lang="en-US" sz="2000" dirty="0" smtClean="0"/>
              <a:t>of </a:t>
            </a:r>
            <a:r>
              <a:rPr lang="en-US" sz="2000" dirty="0"/>
              <a:t>disk I/O’s is 3 </a:t>
            </a:r>
            <a:r>
              <a:rPr lang="en-US" sz="2000" dirty="0" smtClean="0"/>
              <a:t>* (B(R</a:t>
            </a:r>
            <a:r>
              <a:rPr lang="en-US" sz="2000" dirty="0"/>
              <a:t>) + B(S</a:t>
            </a:r>
            <a:r>
              <a:rPr lang="en-US" sz="2000" dirty="0" smtClean="0"/>
              <a:t>)) .</a:t>
            </a:r>
          </a:p>
          <a:p>
            <a:pPr marL="342900" indent="-342900">
              <a:lnSpc>
                <a:spcPct val="150000"/>
              </a:lnSpc>
              <a:buFont typeface="Arial" panose="020B0604020202020204" pitchFamily="34" charset="0"/>
              <a:buChar char="•"/>
            </a:pPr>
            <a:r>
              <a:rPr lang="en-US" sz="2000" dirty="0" smtClean="0"/>
              <a:t>The total size </a:t>
            </a:r>
            <a:r>
              <a:rPr lang="en-US" sz="2000" dirty="0"/>
              <a:t>of the two relations must not exceed </a:t>
            </a:r>
            <a:r>
              <a:rPr lang="en-US" sz="2000" dirty="0" smtClean="0"/>
              <a:t>M</a:t>
            </a:r>
            <a:r>
              <a:rPr lang="en-US" sz="2000" baseline="30000" dirty="0" smtClean="0"/>
              <a:t>2</a:t>
            </a:r>
            <a:r>
              <a:rPr lang="en-US" sz="2000" dirty="0" smtClean="0"/>
              <a:t>. That is,  </a:t>
            </a:r>
            <a:r>
              <a:rPr lang="en-US" sz="2000" dirty="0"/>
              <a:t>B(R) + B(S) ≤ M</a:t>
            </a:r>
            <a:r>
              <a:rPr lang="en-US" sz="2000" baseline="30000" dirty="0"/>
              <a:t>2</a:t>
            </a:r>
            <a:r>
              <a:rPr lang="en-US" sz="2000" dirty="0"/>
              <a:t>.</a:t>
            </a:r>
            <a:endParaRPr lang="en-US" sz="2000" b="1" dirty="0" smtClean="0"/>
          </a:p>
        </p:txBody>
      </p:sp>
    </p:spTree>
    <p:extLst>
      <p:ext uri="{BB962C8B-B14F-4D97-AF65-F5344CB8AC3E}">
        <p14:creationId xmlns:p14="http://schemas.microsoft.com/office/powerpoint/2010/main" val="3035773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1545540"/>
            <a:ext cx="9921024" cy="55399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b="1" dirty="0" smtClean="0"/>
              <a:t>Two Pass R U S example</a:t>
            </a:r>
            <a:r>
              <a:rPr lang="en-US" sz="2000" dirty="0" smtClean="0"/>
              <a:t> :</a:t>
            </a:r>
          </a:p>
        </p:txBody>
      </p:sp>
      <p:graphicFrame>
        <p:nvGraphicFramePr>
          <p:cNvPr id="2" name="Table 1"/>
          <p:cNvGraphicFramePr>
            <a:graphicFrameLocks noGrp="1"/>
          </p:cNvGraphicFramePr>
          <p:nvPr>
            <p:extLst>
              <p:ext uri="{D42A27DB-BD31-4B8C-83A1-F6EECF244321}">
                <p14:modId xmlns:p14="http://schemas.microsoft.com/office/powerpoint/2010/main" val="1695327786"/>
              </p:ext>
            </p:extLst>
          </p:nvPr>
        </p:nvGraphicFramePr>
        <p:xfrm>
          <a:off x="213048" y="2342404"/>
          <a:ext cx="533925" cy="2133600"/>
        </p:xfrm>
        <a:graphic>
          <a:graphicData uri="http://schemas.openxmlformats.org/drawingml/2006/table">
            <a:tbl>
              <a:tblPr firstRow="1" bandRow="1">
                <a:tableStyleId>{5940675A-B579-460E-94D1-54222C63F5DA}</a:tableStyleId>
              </a:tblPr>
              <a:tblGrid>
                <a:gridCol w="533925"/>
              </a:tblGrid>
              <a:tr h="279627">
                <a:tc>
                  <a:txBody>
                    <a:bodyPr/>
                    <a:lstStyle/>
                    <a:p>
                      <a:pPr algn="ctr"/>
                      <a:r>
                        <a:rPr lang="en-US" sz="1400" dirty="0" smtClean="0"/>
                        <a:t>F</a:t>
                      </a:r>
                      <a:endParaRPr lang="en-IN" sz="1400" dirty="0"/>
                    </a:p>
                  </a:txBody>
                  <a:tcPr>
                    <a:solidFill>
                      <a:schemeClr val="accent4"/>
                    </a:solidFill>
                  </a:tcPr>
                </a:tc>
              </a:tr>
              <a:tr h="279627">
                <a:tc>
                  <a:txBody>
                    <a:bodyPr/>
                    <a:lstStyle/>
                    <a:p>
                      <a:pPr algn="ctr"/>
                      <a:r>
                        <a:rPr lang="en-US" sz="1400" dirty="0" smtClean="0"/>
                        <a:t>A</a:t>
                      </a:r>
                      <a:endParaRPr lang="en-IN" sz="1400" dirty="0"/>
                    </a:p>
                  </a:txBody>
                  <a:tcPr>
                    <a:solidFill>
                      <a:schemeClr val="accent4"/>
                    </a:solidFill>
                  </a:tcPr>
                </a:tc>
              </a:tr>
              <a:tr h="279627">
                <a:tc>
                  <a:txBody>
                    <a:bodyPr/>
                    <a:lstStyle/>
                    <a:p>
                      <a:pPr algn="ctr"/>
                      <a:r>
                        <a:rPr lang="en-US" sz="1400" dirty="0" smtClean="0"/>
                        <a:t>H</a:t>
                      </a:r>
                      <a:endParaRPr lang="en-IN" sz="1400" dirty="0"/>
                    </a:p>
                  </a:txBody>
                  <a:tcPr>
                    <a:solidFill>
                      <a:schemeClr val="accent4"/>
                    </a:solidFill>
                  </a:tcPr>
                </a:tc>
              </a:tr>
              <a:tr h="279627">
                <a:tc>
                  <a:txBody>
                    <a:bodyPr/>
                    <a:lstStyle/>
                    <a:p>
                      <a:pPr algn="ctr"/>
                      <a:r>
                        <a:rPr lang="en-US" sz="1400" dirty="0" smtClean="0"/>
                        <a:t>G</a:t>
                      </a:r>
                      <a:endParaRPr lang="en-IN" sz="1400" dirty="0"/>
                    </a:p>
                  </a:txBody>
                  <a:tcPr>
                    <a:solidFill>
                      <a:schemeClr val="accent4"/>
                    </a:solidFill>
                  </a:tcPr>
                </a:tc>
              </a:tr>
              <a:tr h="279627">
                <a:tc>
                  <a:txBody>
                    <a:bodyPr/>
                    <a:lstStyle/>
                    <a:p>
                      <a:pPr algn="ctr"/>
                      <a:r>
                        <a:rPr lang="en-US" sz="1400" dirty="0" smtClean="0"/>
                        <a:t>K</a:t>
                      </a:r>
                      <a:endParaRPr lang="en-IN" sz="1400" dirty="0"/>
                    </a:p>
                  </a:txBody>
                  <a:tcPr>
                    <a:solidFill>
                      <a:schemeClr val="accent4"/>
                    </a:solidFill>
                  </a:tcPr>
                </a:tc>
              </a:tr>
              <a:tr h="279627">
                <a:tc>
                  <a:txBody>
                    <a:bodyPr/>
                    <a:lstStyle/>
                    <a:p>
                      <a:pPr algn="ctr"/>
                      <a:r>
                        <a:rPr lang="en-US" sz="1400" dirty="0" smtClean="0"/>
                        <a:t>U</a:t>
                      </a:r>
                      <a:endParaRPr lang="en-IN" sz="1400" dirty="0"/>
                    </a:p>
                  </a:txBody>
                  <a:tcPr>
                    <a:solidFill>
                      <a:schemeClr val="accent4"/>
                    </a:solidFill>
                  </a:tcPr>
                </a:tc>
              </a:tr>
              <a:tr h="279627">
                <a:tc>
                  <a:txBody>
                    <a:bodyPr/>
                    <a:lstStyle/>
                    <a:p>
                      <a:pPr algn="ctr"/>
                      <a:r>
                        <a:rPr lang="en-US" sz="1400" dirty="0" smtClean="0"/>
                        <a:t>A</a:t>
                      </a:r>
                      <a:endParaRPr lang="en-IN" sz="1400" dirty="0"/>
                    </a:p>
                  </a:txBody>
                  <a:tcPr>
                    <a:solidFill>
                      <a:schemeClr val="accent4"/>
                    </a:solidFill>
                  </a:tcPr>
                </a:tc>
              </a:tr>
            </a:tbl>
          </a:graphicData>
        </a:graphic>
      </p:graphicFrame>
      <p:sp>
        <p:nvSpPr>
          <p:cNvPr id="3" name="Right Arrow 2"/>
          <p:cNvSpPr/>
          <p:nvPr/>
        </p:nvSpPr>
        <p:spPr>
          <a:xfrm>
            <a:off x="1584104" y="3593206"/>
            <a:ext cx="321972"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Table 3"/>
          <p:cNvGraphicFramePr>
            <a:graphicFrameLocks noGrp="1"/>
          </p:cNvGraphicFramePr>
          <p:nvPr>
            <p:extLst>
              <p:ext uri="{D42A27DB-BD31-4B8C-83A1-F6EECF244321}">
                <p14:modId xmlns:p14="http://schemas.microsoft.com/office/powerpoint/2010/main" val="2532980319"/>
              </p:ext>
            </p:extLst>
          </p:nvPr>
        </p:nvGraphicFramePr>
        <p:xfrm>
          <a:off x="2057760" y="2355282"/>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F</a:t>
                      </a:r>
                      <a:endParaRPr lang="en-IN" sz="1400" dirty="0"/>
                    </a:p>
                  </a:txBody>
                  <a:tcPr>
                    <a:solidFill>
                      <a:schemeClr val="accent4"/>
                    </a:solidFill>
                  </a:tcPr>
                </a:tc>
              </a:tr>
              <a:tr h="232208">
                <a:tc>
                  <a:txBody>
                    <a:bodyPr/>
                    <a:lstStyle/>
                    <a:p>
                      <a:pPr algn="ctr"/>
                      <a:r>
                        <a:rPr lang="en-US" sz="1400" dirty="0" smtClean="0"/>
                        <a:t>A</a:t>
                      </a:r>
                      <a:endParaRPr lang="en-IN" sz="1400" dirty="0"/>
                    </a:p>
                  </a:txBody>
                  <a:tcPr>
                    <a:solidFill>
                      <a:schemeClr val="accent4"/>
                    </a:solidFill>
                  </a:tcPr>
                </a:tc>
              </a:tr>
              <a:tr h="232208">
                <a:tc>
                  <a:txBody>
                    <a:bodyPr/>
                    <a:lstStyle/>
                    <a:p>
                      <a:pPr algn="ctr"/>
                      <a:r>
                        <a:rPr lang="en-US" sz="1400" dirty="0" smtClean="0"/>
                        <a:t>H</a:t>
                      </a:r>
                      <a:endParaRPr lang="en-IN" sz="1400" dirty="0"/>
                    </a:p>
                  </a:txBody>
                  <a:tcPr>
                    <a:solidFill>
                      <a:schemeClr val="accent4"/>
                    </a:solidFill>
                  </a:tcPr>
                </a:tc>
              </a:tr>
              <a:tr h="232208">
                <a:tc>
                  <a:txBody>
                    <a:bodyPr/>
                    <a:lstStyle/>
                    <a:p>
                      <a:pPr algn="ctr"/>
                      <a:r>
                        <a:rPr lang="en-US" sz="1400" dirty="0" smtClean="0"/>
                        <a:t>G</a:t>
                      </a:r>
                      <a:endParaRPr lang="en-IN" sz="1400" dirty="0"/>
                    </a:p>
                  </a:txBody>
                  <a:tcPr>
                    <a:solidFill>
                      <a:schemeClr val="accent4"/>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559281852"/>
              </p:ext>
            </p:extLst>
          </p:nvPr>
        </p:nvGraphicFramePr>
        <p:xfrm>
          <a:off x="2057760" y="3692550"/>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dirty="0" smtClean="0"/>
                        <a:t>K</a:t>
                      </a:r>
                      <a:endParaRPr lang="en-IN" sz="1400" dirty="0"/>
                    </a:p>
                  </a:txBody>
                  <a:tcPr>
                    <a:solidFill>
                      <a:schemeClr val="accent4"/>
                    </a:solidFill>
                  </a:tcPr>
                </a:tc>
              </a:tr>
              <a:tr h="248840">
                <a:tc>
                  <a:txBody>
                    <a:bodyPr/>
                    <a:lstStyle/>
                    <a:p>
                      <a:pPr algn="ctr"/>
                      <a:r>
                        <a:rPr lang="en-US" sz="1400" dirty="0" smtClean="0"/>
                        <a:t>U</a:t>
                      </a:r>
                      <a:endParaRPr lang="en-IN" sz="1400" dirty="0"/>
                    </a:p>
                  </a:txBody>
                  <a:tcPr>
                    <a:solidFill>
                      <a:schemeClr val="accent4"/>
                    </a:solidFill>
                  </a:tcPr>
                </a:tc>
              </a:tr>
              <a:tr h="248840">
                <a:tc>
                  <a:txBody>
                    <a:bodyPr/>
                    <a:lstStyle/>
                    <a:p>
                      <a:pPr algn="ctr"/>
                      <a:r>
                        <a:rPr lang="en-US" sz="1400" dirty="0" smtClean="0"/>
                        <a:t>A</a:t>
                      </a:r>
                      <a:endParaRPr lang="en-IN" sz="1400" dirty="0"/>
                    </a:p>
                  </a:txBody>
                  <a:tcPr>
                    <a:solidFill>
                      <a:schemeClr val="accent4"/>
                    </a:solidFill>
                  </a:tcPr>
                </a:tc>
              </a:tr>
              <a:tr h="248840">
                <a:tc>
                  <a:txBody>
                    <a:bodyPr/>
                    <a:lstStyle/>
                    <a:p>
                      <a:pPr algn="ctr"/>
                      <a:endParaRPr lang="en-IN" sz="1400" dirty="0"/>
                    </a:p>
                  </a:txBody>
                  <a:tcPr>
                    <a:solidFill>
                      <a:schemeClr val="accent4"/>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316735357"/>
              </p:ext>
            </p:extLst>
          </p:nvPr>
        </p:nvGraphicFramePr>
        <p:xfrm>
          <a:off x="2057760" y="5042697"/>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Z</a:t>
                      </a:r>
                      <a:endParaRPr lang="en-IN" sz="1400" dirty="0"/>
                    </a:p>
                  </a:txBody>
                  <a:tcPr>
                    <a:solidFill>
                      <a:schemeClr val="accent5"/>
                    </a:solidFill>
                  </a:tcPr>
                </a:tc>
              </a:tr>
              <a:tr h="184979">
                <a:tc>
                  <a:txBody>
                    <a:bodyPr/>
                    <a:lstStyle/>
                    <a:p>
                      <a:pPr algn="ctr"/>
                      <a:r>
                        <a:rPr lang="en-US" sz="1400" dirty="0" smtClean="0"/>
                        <a:t>F</a:t>
                      </a:r>
                      <a:endParaRPr lang="en-IN" sz="1400" dirty="0"/>
                    </a:p>
                  </a:txBody>
                  <a:tcPr>
                    <a:solidFill>
                      <a:schemeClr val="accent5"/>
                    </a:solidFill>
                  </a:tcPr>
                </a:tc>
              </a:tr>
              <a:tr h="184979">
                <a:tc>
                  <a:txBody>
                    <a:bodyPr/>
                    <a:lstStyle/>
                    <a:p>
                      <a:pPr algn="ctr"/>
                      <a:r>
                        <a:rPr lang="en-US" sz="1400" dirty="0" smtClean="0"/>
                        <a:t>B</a:t>
                      </a:r>
                      <a:endParaRPr lang="en-IN" sz="1400" dirty="0"/>
                    </a:p>
                  </a:txBody>
                  <a:tcPr>
                    <a:solidFill>
                      <a:schemeClr val="accent5"/>
                    </a:solidFill>
                  </a:tcPr>
                </a:tc>
              </a:tr>
              <a:tr h="184979">
                <a:tc>
                  <a:txBody>
                    <a:bodyPr/>
                    <a:lstStyle/>
                    <a:p>
                      <a:pPr algn="ctr"/>
                      <a:endParaRPr lang="en-IN" sz="1400" dirty="0"/>
                    </a:p>
                  </a:txBody>
                  <a:tcPr>
                    <a:solidFill>
                      <a:schemeClr val="accent5"/>
                    </a:solidFill>
                  </a:tcPr>
                </a:tc>
              </a:tr>
            </a:tbl>
          </a:graphicData>
        </a:graphic>
      </p:graphicFrame>
      <p:sp>
        <p:nvSpPr>
          <p:cNvPr id="14" name="Right Arrow 13"/>
          <p:cNvSpPr/>
          <p:nvPr/>
        </p:nvSpPr>
        <p:spPr>
          <a:xfrm>
            <a:off x="2766824" y="3591058"/>
            <a:ext cx="321972"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5" name="Table 14"/>
          <p:cNvGraphicFramePr>
            <a:graphicFrameLocks noGrp="1"/>
          </p:cNvGraphicFramePr>
          <p:nvPr>
            <p:extLst>
              <p:ext uri="{D42A27DB-BD31-4B8C-83A1-F6EECF244321}">
                <p14:modId xmlns:p14="http://schemas.microsoft.com/office/powerpoint/2010/main" val="707799769"/>
              </p:ext>
            </p:extLst>
          </p:nvPr>
        </p:nvGraphicFramePr>
        <p:xfrm>
          <a:off x="3279117" y="2353134"/>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solidFill>
                      <a:schemeClr val="accent4"/>
                    </a:solidFill>
                  </a:tcPr>
                </a:tc>
              </a:tr>
              <a:tr h="232208">
                <a:tc>
                  <a:txBody>
                    <a:bodyPr/>
                    <a:lstStyle/>
                    <a:p>
                      <a:pPr algn="ctr"/>
                      <a:r>
                        <a:rPr lang="en-US" sz="1400" dirty="0" smtClean="0"/>
                        <a:t>F</a:t>
                      </a:r>
                      <a:endParaRPr lang="en-IN" sz="1400" dirty="0"/>
                    </a:p>
                  </a:txBody>
                  <a:tcPr>
                    <a:solidFill>
                      <a:schemeClr val="accent4"/>
                    </a:solidFill>
                  </a:tcPr>
                </a:tc>
              </a:tr>
              <a:tr h="232208">
                <a:tc>
                  <a:txBody>
                    <a:bodyPr/>
                    <a:lstStyle/>
                    <a:p>
                      <a:pPr algn="ctr"/>
                      <a:r>
                        <a:rPr lang="en-US" sz="1400" dirty="0" smtClean="0"/>
                        <a:t>G</a:t>
                      </a:r>
                      <a:endParaRPr lang="en-IN" sz="1400" dirty="0"/>
                    </a:p>
                  </a:txBody>
                  <a:tcPr>
                    <a:solidFill>
                      <a:schemeClr val="accent4"/>
                    </a:solidFill>
                  </a:tcPr>
                </a:tc>
              </a:tr>
              <a:tr h="232208">
                <a:tc>
                  <a:txBody>
                    <a:bodyPr/>
                    <a:lstStyle/>
                    <a:p>
                      <a:pPr algn="ctr"/>
                      <a:r>
                        <a:rPr lang="en-US" sz="1400" dirty="0" smtClean="0"/>
                        <a:t>H</a:t>
                      </a:r>
                      <a:endParaRPr lang="en-IN" sz="1400" dirty="0"/>
                    </a:p>
                  </a:txBody>
                  <a:tcPr>
                    <a:solidFill>
                      <a:schemeClr val="accent4"/>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791944869"/>
              </p:ext>
            </p:extLst>
          </p:nvPr>
        </p:nvGraphicFramePr>
        <p:xfrm>
          <a:off x="3279117" y="3690402"/>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dirty="0" smtClean="0"/>
                        <a:t>A</a:t>
                      </a:r>
                      <a:endParaRPr lang="en-IN" sz="1400" dirty="0"/>
                    </a:p>
                  </a:txBody>
                  <a:tcPr>
                    <a:solidFill>
                      <a:schemeClr val="accent4"/>
                    </a:solidFill>
                  </a:tcPr>
                </a:tc>
              </a:tr>
              <a:tr h="248840">
                <a:tc>
                  <a:txBody>
                    <a:bodyPr/>
                    <a:lstStyle/>
                    <a:p>
                      <a:pPr algn="ctr"/>
                      <a:r>
                        <a:rPr lang="en-US" sz="1400" dirty="0" smtClean="0"/>
                        <a:t>K</a:t>
                      </a:r>
                      <a:endParaRPr lang="en-IN" sz="1400" dirty="0"/>
                    </a:p>
                  </a:txBody>
                  <a:tcPr>
                    <a:solidFill>
                      <a:schemeClr val="accent4"/>
                    </a:solidFill>
                  </a:tcPr>
                </a:tc>
              </a:tr>
              <a:tr h="248840">
                <a:tc>
                  <a:txBody>
                    <a:bodyPr/>
                    <a:lstStyle/>
                    <a:p>
                      <a:pPr algn="ctr"/>
                      <a:r>
                        <a:rPr lang="en-US" sz="1400" dirty="0" smtClean="0"/>
                        <a:t>U</a:t>
                      </a:r>
                      <a:endParaRPr lang="en-IN" sz="1400" dirty="0"/>
                    </a:p>
                  </a:txBody>
                  <a:tcPr>
                    <a:solidFill>
                      <a:schemeClr val="accent4"/>
                    </a:solidFill>
                  </a:tcPr>
                </a:tc>
              </a:tr>
              <a:tr h="248840">
                <a:tc>
                  <a:txBody>
                    <a:bodyPr/>
                    <a:lstStyle/>
                    <a:p>
                      <a:pPr algn="ctr"/>
                      <a:endParaRPr lang="en-IN" sz="1400" dirty="0"/>
                    </a:p>
                  </a:txBody>
                  <a:tcPr>
                    <a:solidFill>
                      <a:schemeClr val="accent4"/>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336849623"/>
              </p:ext>
            </p:extLst>
          </p:nvPr>
        </p:nvGraphicFramePr>
        <p:xfrm>
          <a:off x="3279117" y="5040549"/>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B</a:t>
                      </a:r>
                      <a:endParaRPr lang="en-IN" sz="1400" dirty="0"/>
                    </a:p>
                  </a:txBody>
                  <a:tcPr>
                    <a:solidFill>
                      <a:schemeClr val="accent5"/>
                    </a:solidFill>
                  </a:tcPr>
                </a:tc>
              </a:tr>
              <a:tr h="184979">
                <a:tc>
                  <a:txBody>
                    <a:bodyPr/>
                    <a:lstStyle/>
                    <a:p>
                      <a:pPr algn="ctr"/>
                      <a:r>
                        <a:rPr lang="en-US" sz="1400" dirty="0" smtClean="0"/>
                        <a:t>F</a:t>
                      </a:r>
                      <a:endParaRPr lang="en-IN" sz="1400" dirty="0"/>
                    </a:p>
                  </a:txBody>
                  <a:tcPr>
                    <a:solidFill>
                      <a:schemeClr val="accent5"/>
                    </a:solidFill>
                  </a:tcPr>
                </a:tc>
              </a:tr>
              <a:tr h="184979">
                <a:tc>
                  <a:txBody>
                    <a:bodyPr/>
                    <a:lstStyle/>
                    <a:p>
                      <a:pPr algn="ctr"/>
                      <a:r>
                        <a:rPr lang="en-US" sz="1400" dirty="0" smtClean="0"/>
                        <a:t>Z</a:t>
                      </a:r>
                      <a:endParaRPr lang="en-IN" sz="1400" dirty="0"/>
                    </a:p>
                  </a:txBody>
                  <a:tcPr>
                    <a:solidFill>
                      <a:schemeClr val="accent5"/>
                    </a:solidFill>
                  </a:tcPr>
                </a:tc>
              </a:tr>
              <a:tr h="184979">
                <a:tc>
                  <a:txBody>
                    <a:bodyPr/>
                    <a:lstStyle/>
                    <a:p>
                      <a:pPr algn="ctr"/>
                      <a:endParaRPr lang="en-IN" sz="1400" dirty="0"/>
                    </a:p>
                  </a:txBody>
                  <a:tcPr>
                    <a:solidFill>
                      <a:schemeClr val="accent5"/>
                    </a:solidFill>
                  </a:tcPr>
                </a:tc>
              </a:tr>
            </a:tbl>
          </a:graphicData>
        </a:graphic>
      </p:graphicFrame>
      <p:sp>
        <p:nvSpPr>
          <p:cNvPr id="5" name="Left Brace 4"/>
          <p:cNvSpPr/>
          <p:nvPr/>
        </p:nvSpPr>
        <p:spPr>
          <a:xfrm rot="-5400000">
            <a:off x="1920027" y="4766253"/>
            <a:ext cx="405683" cy="3636137"/>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aphicFrame>
        <p:nvGraphicFramePr>
          <p:cNvPr id="18" name="Table 17"/>
          <p:cNvGraphicFramePr>
            <a:graphicFrameLocks noGrp="1"/>
          </p:cNvGraphicFramePr>
          <p:nvPr>
            <p:extLst>
              <p:ext uri="{D42A27DB-BD31-4B8C-83A1-F6EECF244321}">
                <p14:modId xmlns:p14="http://schemas.microsoft.com/office/powerpoint/2010/main" val="4139359973"/>
              </p:ext>
            </p:extLst>
          </p:nvPr>
        </p:nvGraphicFramePr>
        <p:xfrm>
          <a:off x="4616385" y="2363865"/>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solidFill>
                      <a:schemeClr val="accent4"/>
                    </a:solidFill>
                  </a:tcPr>
                </a:tc>
              </a:tr>
              <a:tr h="232208">
                <a:tc>
                  <a:txBody>
                    <a:bodyPr/>
                    <a:lstStyle/>
                    <a:p>
                      <a:pPr algn="ctr"/>
                      <a:r>
                        <a:rPr lang="en-US" sz="1400" dirty="0" smtClean="0"/>
                        <a:t>F</a:t>
                      </a:r>
                      <a:endParaRPr lang="en-IN" sz="1400" dirty="0"/>
                    </a:p>
                  </a:txBody>
                  <a:tcPr>
                    <a:solidFill>
                      <a:schemeClr val="accent4"/>
                    </a:solidFill>
                  </a:tcPr>
                </a:tc>
              </a:tr>
              <a:tr h="232208">
                <a:tc>
                  <a:txBody>
                    <a:bodyPr/>
                    <a:lstStyle/>
                    <a:p>
                      <a:pPr algn="ctr"/>
                      <a:r>
                        <a:rPr lang="en-US" sz="1400" dirty="0" smtClean="0"/>
                        <a:t>G</a:t>
                      </a:r>
                      <a:endParaRPr lang="en-IN" sz="1400" dirty="0"/>
                    </a:p>
                  </a:txBody>
                  <a:tcPr>
                    <a:solidFill>
                      <a:schemeClr val="accent4"/>
                    </a:solidFill>
                  </a:tcPr>
                </a:tc>
              </a:tr>
              <a:tr h="232208">
                <a:tc>
                  <a:txBody>
                    <a:bodyPr/>
                    <a:lstStyle/>
                    <a:p>
                      <a:pPr algn="ctr"/>
                      <a:r>
                        <a:rPr lang="en-US" sz="1400" dirty="0" smtClean="0"/>
                        <a:t>H</a:t>
                      </a:r>
                      <a:endParaRPr lang="en-IN" sz="1400" dirty="0"/>
                    </a:p>
                  </a:txBody>
                  <a:tcPr>
                    <a:solidFill>
                      <a:schemeClr val="accent4"/>
                    </a:solid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813401451"/>
              </p:ext>
            </p:extLst>
          </p:nvPr>
        </p:nvGraphicFramePr>
        <p:xfrm>
          <a:off x="4616385" y="3701133"/>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strike="noStrike" baseline="0" dirty="0" smtClean="0"/>
                        <a:t>A</a:t>
                      </a:r>
                      <a:endParaRPr lang="en-IN" sz="1400" strike="noStrike" baseline="0" dirty="0"/>
                    </a:p>
                  </a:txBody>
                  <a:tcPr>
                    <a:solidFill>
                      <a:schemeClr val="accent4"/>
                    </a:solidFill>
                  </a:tcPr>
                </a:tc>
              </a:tr>
              <a:tr h="248840">
                <a:tc>
                  <a:txBody>
                    <a:bodyPr/>
                    <a:lstStyle/>
                    <a:p>
                      <a:pPr algn="ctr"/>
                      <a:r>
                        <a:rPr lang="en-US" sz="1400" dirty="0" smtClean="0"/>
                        <a:t>K</a:t>
                      </a:r>
                      <a:endParaRPr lang="en-IN" sz="1400" dirty="0"/>
                    </a:p>
                  </a:txBody>
                  <a:tcPr>
                    <a:solidFill>
                      <a:schemeClr val="accent4"/>
                    </a:solidFill>
                  </a:tcPr>
                </a:tc>
              </a:tr>
              <a:tr h="248840">
                <a:tc>
                  <a:txBody>
                    <a:bodyPr/>
                    <a:lstStyle/>
                    <a:p>
                      <a:pPr algn="ctr"/>
                      <a:r>
                        <a:rPr lang="en-US" sz="1400" dirty="0" smtClean="0"/>
                        <a:t>U</a:t>
                      </a:r>
                      <a:endParaRPr lang="en-IN" sz="1400" dirty="0"/>
                    </a:p>
                  </a:txBody>
                  <a:tcPr>
                    <a:solidFill>
                      <a:schemeClr val="accent4"/>
                    </a:solidFill>
                  </a:tcPr>
                </a:tc>
              </a:tr>
              <a:tr h="248840">
                <a:tc>
                  <a:txBody>
                    <a:bodyPr/>
                    <a:lstStyle/>
                    <a:p>
                      <a:pPr algn="ctr"/>
                      <a:endParaRPr lang="en-IN" sz="1400" dirty="0"/>
                    </a:p>
                  </a:txBody>
                  <a:tcPr>
                    <a:solidFill>
                      <a:schemeClr val="accent4"/>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966924168"/>
              </p:ext>
            </p:extLst>
          </p:nvPr>
        </p:nvGraphicFramePr>
        <p:xfrm>
          <a:off x="4616385" y="5051280"/>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B</a:t>
                      </a:r>
                      <a:endParaRPr lang="en-IN" sz="1400" dirty="0"/>
                    </a:p>
                  </a:txBody>
                  <a:tcPr>
                    <a:solidFill>
                      <a:schemeClr val="accent5"/>
                    </a:solidFill>
                  </a:tcPr>
                </a:tc>
              </a:tr>
              <a:tr h="184979">
                <a:tc>
                  <a:txBody>
                    <a:bodyPr/>
                    <a:lstStyle/>
                    <a:p>
                      <a:pPr algn="ctr"/>
                      <a:r>
                        <a:rPr lang="en-US" sz="1400" dirty="0" smtClean="0"/>
                        <a:t>F</a:t>
                      </a:r>
                      <a:endParaRPr lang="en-IN" sz="1400" dirty="0"/>
                    </a:p>
                  </a:txBody>
                  <a:tcPr>
                    <a:solidFill>
                      <a:schemeClr val="accent5"/>
                    </a:solidFill>
                  </a:tcPr>
                </a:tc>
              </a:tr>
              <a:tr h="184979">
                <a:tc>
                  <a:txBody>
                    <a:bodyPr/>
                    <a:lstStyle/>
                    <a:p>
                      <a:pPr algn="ctr"/>
                      <a:r>
                        <a:rPr lang="en-US" sz="1400" dirty="0" smtClean="0"/>
                        <a:t>Z</a:t>
                      </a:r>
                      <a:endParaRPr lang="en-IN" sz="1400" dirty="0"/>
                    </a:p>
                  </a:txBody>
                  <a:tcPr>
                    <a:solidFill>
                      <a:schemeClr val="accent5"/>
                    </a:solidFill>
                  </a:tcPr>
                </a:tc>
              </a:tr>
              <a:tr h="184979">
                <a:tc>
                  <a:txBody>
                    <a:bodyPr/>
                    <a:lstStyle/>
                    <a:p>
                      <a:pPr algn="ctr"/>
                      <a:endParaRPr lang="en-IN" sz="1400" dirty="0"/>
                    </a:p>
                  </a:txBody>
                  <a:tcPr>
                    <a:solidFill>
                      <a:schemeClr val="accent5"/>
                    </a:solidFill>
                  </a:tcPr>
                </a:tc>
              </a:tr>
            </a:tbl>
          </a:graphicData>
        </a:graphic>
      </p:graphicFrame>
      <p:cxnSp>
        <p:nvCxnSpPr>
          <p:cNvPr id="9" name="Straight Arrow Connector 8"/>
          <p:cNvCxnSpPr/>
          <p:nvPr/>
        </p:nvCxnSpPr>
        <p:spPr>
          <a:xfrm>
            <a:off x="4404575" y="2511380"/>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415306" y="3874406"/>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415306" y="5188064"/>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7" name="Table 26"/>
          <p:cNvGraphicFramePr>
            <a:graphicFrameLocks noGrp="1"/>
          </p:cNvGraphicFramePr>
          <p:nvPr>
            <p:extLst>
              <p:ext uri="{D42A27DB-BD31-4B8C-83A1-F6EECF244321}">
                <p14:modId xmlns:p14="http://schemas.microsoft.com/office/powerpoint/2010/main" val="799965736"/>
              </p:ext>
            </p:extLst>
          </p:nvPr>
        </p:nvGraphicFramePr>
        <p:xfrm>
          <a:off x="5374098" y="3301884"/>
          <a:ext cx="702599" cy="1219200"/>
        </p:xfrm>
        <a:graphic>
          <a:graphicData uri="http://schemas.openxmlformats.org/drawingml/2006/table">
            <a:tbl>
              <a:tblPr firstRow="1" bandRow="1">
                <a:tableStyleId>{5940675A-B579-460E-94D1-54222C63F5DA}</a:tableStyleId>
              </a:tblPr>
              <a:tblGrid>
                <a:gridCol w="702599"/>
              </a:tblGrid>
              <a:tr h="232208">
                <a:tc>
                  <a:txBody>
                    <a:bodyPr/>
                    <a:lstStyle/>
                    <a:p>
                      <a:pPr algn="ctr"/>
                      <a:r>
                        <a:rPr lang="en-US" sz="1400" dirty="0" smtClean="0"/>
                        <a:t>A</a:t>
                      </a: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325163048"/>
              </p:ext>
            </p:extLst>
          </p:nvPr>
        </p:nvGraphicFramePr>
        <p:xfrm>
          <a:off x="6340023" y="2361717"/>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solidFill>
                      <a:schemeClr val="accent4"/>
                    </a:solidFill>
                  </a:tcPr>
                </a:tc>
              </a:tr>
              <a:tr h="232208">
                <a:tc>
                  <a:txBody>
                    <a:bodyPr/>
                    <a:lstStyle/>
                    <a:p>
                      <a:pPr algn="ctr"/>
                      <a:r>
                        <a:rPr lang="en-US" sz="1400" dirty="0" smtClean="0"/>
                        <a:t>F</a:t>
                      </a:r>
                      <a:endParaRPr lang="en-IN" sz="1400" dirty="0"/>
                    </a:p>
                  </a:txBody>
                  <a:tcPr>
                    <a:solidFill>
                      <a:schemeClr val="accent4"/>
                    </a:solidFill>
                  </a:tcPr>
                </a:tc>
              </a:tr>
              <a:tr h="232208">
                <a:tc>
                  <a:txBody>
                    <a:bodyPr/>
                    <a:lstStyle/>
                    <a:p>
                      <a:pPr algn="ctr"/>
                      <a:r>
                        <a:rPr lang="en-US" sz="1400" dirty="0" smtClean="0"/>
                        <a:t>G</a:t>
                      </a:r>
                      <a:endParaRPr lang="en-IN" sz="1400" dirty="0"/>
                    </a:p>
                  </a:txBody>
                  <a:tcPr>
                    <a:solidFill>
                      <a:schemeClr val="accent4"/>
                    </a:solidFill>
                  </a:tcPr>
                </a:tc>
              </a:tr>
              <a:tr h="232208">
                <a:tc>
                  <a:txBody>
                    <a:bodyPr/>
                    <a:lstStyle/>
                    <a:p>
                      <a:pPr algn="ctr"/>
                      <a:r>
                        <a:rPr lang="en-US" sz="1400" dirty="0" smtClean="0"/>
                        <a:t>H</a:t>
                      </a:r>
                      <a:endParaRPr lang="en-IN" sz="1400" dirty="0"/>
                    </a:p>
                  </a:txBody>
                  <a:tcPr>
                    <a:solidFill>
                      <a:schemeClr val="accent4"/>
                    </a:solidFill>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2628547366"/>
              </p:ext>
            </p:extLst>
          </p:nvPr>
        </p:nvGraphicFramePr>
        <p:xfrm>
          <a:off x="6340023" y="3698985"/>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strike="dblStrike" baseline="0" dirty="0" smtClean="0"/>
                        <a:t>A</a:t>
                      </a:r>
                      <a:endParaRPr lang="en-IN" sz="1400" strike="dblStrike" baseline="0" dirty="0"/>
                    </a:p>
                  </a:txBody>
                  <a:tcPr>
                    <a:solidFill>
                      <a:schemeClr val="accent4"/>
                    </a:solidFill>
                  </a:tcPr>
                </a:tc>
              </a:tr>
              <a:tr h="248840">
                <a:tc>
                  <a:txBody>
                    <a:bodyPr/>
                    <a:lstStyle/>
                    <a:p>
                      <a:pPr algn="ctr"/>
                      <a:r>
                        <a:rPr lang="en-US" sz="1400" dirty="0" smtClean="0"/>
                        <a:t>K</a:t>
                      </a:r>
                      <a:endParaRPr lang="en-IN" sz="1400" dirty="0"/>
                    </a:p>
                  </a:txBody>
                  <a:tcPr>
                    <a:solidFill>
                      <a:schemeClr val="accent4"/>
                    </a:solidFill>
                  </a:tcPr>
                </a:tc>
              </a:tr>
              <a:tr h="248840">
                <a:tc>
                  <a:txBody>
                    <a:bodyPr/>
                    <a:lstStyle/>
                    <a:p>
                      <a:pPr algn="ctr"/>
                      <a:r>
                        <a:rPr lang="en-US" sz="1400" dirty="0" smtClean="0"/>
                        <a:t>U</a:t>
                      </a:r>
                      <a:endParaRPr lang="en-IN" sz="1400" dirty="0"/>
                    </a:p>
                  </a:txBody>
                  <a:tcPr>
                    <a:solidFill>
                      <a:schemeClr val="accent4"/>
                    </a:solidFill>
                  </a:tcPr>
                </a:tc>
              </a:tr>
              <a:tr h="248840">
                <a:tc>
                  <a:txBody>
                    <a:bodyPr/>
                    <a:lstStyle/>
                    <a:p>
                      <a:pPr algn="ctr"/>
                      <a:endParaRPr lang="en-IN" sz="1400" dirty="0"/>
                    </a:p>
                  </a:txBody>
                  <a:tcPr>
                    <a:solidFill>
                      <a:schemeClr val="accent4"/>
                    </a:solidFill>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916543607"/>
              </p:ext>
            </p:extLst>
          </p:nvPr>
        </p:nvGraphicFramePr>
        <p:xfrm>
          <a:off x="6340023" y="5049132"/>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B</a:t>
                      </a:r>
                      <a:endParaRPr lang="en-IN" sz="1400" dirty="0"/>
                    </a:p>
                  </a:txBody>
                  <a:tcPr>
                    <a:solidFill>
                      <a:schemeClr val="accent5"/>
                    </a:solidFill>
                  </a:tcPr>
                </a:tc>
              </a:tr>
              <a:tr h="184979">
                <a:tc>
                  <a:txBody>
                    <a:bodyPr/>
                    <a:lstStyle/>
                    <a:p>
                      <a:pPr algn="ctr"/>
                      <a:r>
                        <a:rPr lang="en-US" sz="1400" dirty="0" smtClean="0"/>
                        <a:t>F</a:t>
                      </a:r>
                      <a:endParaRPr lang="en-IN" sz="1400" dirty="0"/>
                    </a:p>
                  </a:txBody>
                  <a:tcPr>
                    <a:solidFill>
                      <a:schemeClr val="accent5"/>
                    </a:solidFill>
                  </a:tcPr>
                </a:tc>
              </a:tr>
              <a:tr h="184979">
                <a:tc>
                  <a:txBody>
                    <a:bodyPr/>
                    <a:lstStyle/>
                    <a:p>
                      <a:pPr algn="ctr"/>
                      <a:r>
                        <a:rPr lang="en-US" sz="1400" dirty="0" smtClean="0"/>
                        <a:t>Z</a:t>
                      </a:r>
                      <a:endParaRPr lang="en-IN" sz="1400" dirty="0"/>
                    </a:p>
                  </a:txBody>
                  <a:tcPr>
                    <a:solidFill>
                      <a:schemeClr val="accent5"/>
                    </a:solidFill>
                  </a:tcPr>
                </a:tc>
              </a:tr>
              <a:tr h="184979">
                <a:tc>
                  <a:txBody>
                    <a:bodyPr/>
                    <a:lstStyle/>
                    <a:p>
                      <a:pPr algn="ctr"/>
                      <a:endParaRPr lang="en-IN" sz="1400" dirty="0"/>
                    </a:p>
                  </a:txBody>
                  <a:tcPr>
                    <a:solidFill>
                      <a:schemeClr val="accent5"/>
                    </a:solidFill>
                  </a:tcPr>
                </a:tc>
              </a:tr>
            </a:tbl>
          </a:graphicData>
        </a:graphic>
      </p:graphicFrame>
      <p:cxnSp>
        <p:nvCxnSpPr>
          <p:cNvPr id="31" name="Straight Arrow Connector 30"/>
          <p:cNvCxnSpPr/>
          <p:nvPr/>
        </p:nvCxnSpPr>
        <p:spPr>
          <a:xfrm>
            <a:off x="6128213" y="2805449"/>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138944" y="4155596"/>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138944" y="5198795"/>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2730658053"/>
              </p:ext>
            </p:extLst>
          </p:nvPr>
        </p:nvGraphicFramePr>
        <p:xfrm>
          <a:off x="7186412" y="3312615"/>
          <a:ext cx="798490" cy="1219200"/>
        </p:xfrm>
        <a:graphic>
          <a:graphicData uri="http://schemas.openxmlformats.org/drawingml/2006/table">
            <a:tbl>
              <a:tblPr firstRow="1" bandRow="1">
                <a:tableStyleId>{5940675A-B579-460E-94D1-54222C63F5DA}</a:tableStyleId>
              </a:tblPr>
              <a:tblGrid>
                <a:gridCol w="798490"/>
              </a:tblGrid>
              <a:tr h="232208">
                <a:tc>
                  <a:txBody>
                    <a:bodyPr/>
                    <a:lstStyle/>
                    <a:p>
                      <a:pPr algn="ctr"/>
                      <a:r>
                        <a:rPr lang="en-US" sz="1400" dirty="0" smtClean="0"/>
                        <a:t>A</a:t>
                      </a:r>
                      <a:endParaRPr lang="en-IN" sz="1400" dirty="0"/>
                    </a:p>
                  </a:txBody>
                  <a:tcPr/>
                </a:tc>
              </a:tr>
              <a:tr h="232208">
                <a:tc>
                  <a:txBody>
                    <a:bodyPr/>
                    <a:lstStyle/>
                    <a:p>
                      <a:pPr algn="ctr"/>
                      <a:r>
                        <a:rPr lang="en-US" sz="1400" dirty="0" smtClean="0"/>
                        <a:t>B</a:t>
                      </a: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1247265719"/>
              </p:ext>
            </p:extLst>
          </p:nvPr>
        </p:nvGraphicFramePr>
        <p:xfrm>
          <a:off x="8295483" y="2359569"/>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solidFill>
                      <a:schemeClr val="accent4"/>
                    </a:solidFill>
                  </a:tcPr>
                </a:tc>
              </a:tr>
              <a:tr h="232208">
                <a:tc>
                  <a:txBody>
                    <a:bodyPr/>
                    <a:lstStyle/>
                    <a:p>
                      <a:pPr algn="ctr"/>
                      <a:r>
                        <a:rPr lang="en-US" sz="1400" dirty="0" smtClean="0"/>
                        <a:t>F</a:t>
                      </a:r>
                      <a:endParaRPr lang="en-IN" sz="1400" dirty="0"/>
                    </a:p>
                  </a:txBody>
                  <a:tcPr>
                    <a:solidFill>
                      <a:schemeClr val="accent4"/>
                    </a:solidFill>
                  </a:tcPr>
                </a:tc>
              </a:tr>
              <a:tr h="232208">
                <a:tc>
                  <a:txBody>
                    <a:bodyPr/>
                    <a:lstStyle/>
                    <a:p>
                      <a:pPr algn="ctr"/>
                      <a:r>
                        <a:rPr lang="en-US" sz="1400" dirty="0" smtClean="0"/>
                        <a:t>G</a:t>
                      </a:r>
                      <a:endParaRPr lang="en-IN" sz="1400" dirty="0"/>
                    </a:p>
                  </a:txBody>
                  <a:tcPr>
                    <a:solidFill>
                      <a:schemeClr val="accent4"/>
                    </a:solidFill>
                  </a:tcPr>
                </a:tc>
              </a:tr>
              <a:tr h="232208">
                <a:tc>
                  <a:txBody>
                    <a:bodyPr/>
                    <a:lstStyle/>
                    <a:p>
                      <a:pPr algn="ctr"/>
                      <a:r>
                        <a:rPr lang="en-US" sz="1400" dirty="0" smtClean="0"/>
                        <a:t>H</a:t>
                      </a:r>
                      <a:endParaRPr lang="en-IN" sz="1400" dirty="0"/>
                    </a:p>
                  </a:txBody>
                  <a:tcPr>
                    <a:solidFill>
                      <a:schemeClr val="accent4"/>
                    </a:solidFill>
                  </a:tcPr>
                </a:tc>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1597750647"/>
              </p:ext>
            </p:extLst>
          </p:nvPr>
        </p:nvGraphicFramePr>
        <p:xfrm>
          <a:off x="8295483" y="3696837"/>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strike="dblStrike" baseline="0" dirty="0" smtClean="0"/>
                        <a:t>A</a:t>
                      </a:r>
                      <a:endParaRPr lang="en-IN" sz="1400" strike="dblStrike" baseline="0" dirty="0"/>
                    </a:p>
                  </a:txBody>
                  <a:tcPr>
                    <a:solidFill>
                      <a:schemeClr val="accent4"/>
                    </a:solidFill>
                  </a:tcPr>
                </a:tc>
              </a:tr>
              <a:tr h="248840">
                <a:tc>
                  <a:txBody>
                    <a:bodyPr/>
                    <a:lstStyle/>
                    <a:p>
                      <a:pPr algn="ctr"/>
                      <a:r>
                        <a:rPr lang="en-US" sz="1400" dirty="0" smtClean="0"/>
                        <a:t>K</a:t>
                      </a:r>
                      <a:endParaRPr lang="en-IN" sz="1400" dirty="0"/>
                    </a:p>
                  </a:txBody>
                  <a:tcPr>
                    <a:solidFill>
                      <a:schemeClr val="accent4"/>
                    </a:solidFill>
                  </a:tcPr>
                </a:tc>
              </a:tr>
              <a:tr h="248840">
                <a:tc>
                  <a:txBody>
                    <a:bodyPr/>
                    <a:lstStyle/>
                    <a:p>
                      <a:pPr algn="ctr"/>
                      <a:r>
                        <a:rPr lang="en-US" sz="1400" dirty="0" smtClean="0"/>
                        <a:t>U</a:t>
                      </a:r>
                      <a:endParaRPr lang="en-IN" sz="1400" dirty="0"/>
                    </a:p>
                  </a:txBody>
                  <a:tcPr>
                    <a:solidFill>
                      <a:schemeClr val="accent4"/>
                    </a:solidFill>
                  </a:tcPr>
                </a:tc>
              </a:tr>
              <a:tr h="248840">
                <a:tc>
                  <a:txBody>
                    <a:bodyPr/>
                    <a:lstStyle/>
                    <a:p>
                      <a:pPr algn="ctr"/>
                      <a:endParaRPr lang="en-IN" sz="1400" dirty="0"/>
                    </a:p>
                  </a:txBody>
                  <a:tcPr>
                    <a:solidFill>
                      <a:schemeClr val="accent4"/>
                    </a:solidFill>
                  </a:tcP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2790710036"/>
              </p:ext>
            </p:extLst>
          </p:nvPr>
        </p:nvGraphicFramePr>
        <p:xfrm>
          <a:off x="8295483" y="5046984"/>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B</a:t>
                      </a:r>
                      <a:endParaRPr lang="en-IN" sz="1400" dirty="0"/>
                    </a:p>
                  </a:txBody>
                  <a:tcPr>
                    <a:solidFill>
                      <a:schemeClr val="accent5"/>
                    </a:solidFill>
                  </a:tcPr>
                </a:tc>
              </a:tr>
              <a:tr h="184979">
                <a:tc>
                  <a:txBody>
                    <a:bodyPr/>
                    <a:lstStyle/>
                    <a:p>
                      <a:pPr algn="ctr"/>
                      <a:r>
                        <a:rPr lang="en-US" sz="1400" strike="dblStrike" baseline="0" dirty="0" smtClean="0"/>
                        <a:t>F</a:t>
                      </a:r>
                      <a:endParaRPr lang="en-IN" sz="1400" strike="dblStrike" baseline="0" dirty="0"/>
                    </a:p>
                  </a:txBody>
                  <a:tcPr>
                    <a:solidFill>
                      <a:schemeClr val="accent5"/>
                    </a:solidFill>
                  </a:tcPr>
                </a:tc>
              </a:tr>
              <a:tr h="184979">
                <a:tc>
                  <a:txBody>
                    <a:bodyPr/>
                    <a:lstStyle/>
                    <a:p>
                      <a:pPr algn="ctr"/>
                      <a:r>
                        <a:rPr lang="en-US" sz="1400" dirty="0" smtClean="0"/>
                        <a:t>Z</a:t>
                      </a:r>
                      <a:endParaRPr lang="en-IN" sz="1400" dirty="0"/>
                    </a:p>
                  </a:txBody>
                  <a:tcPr>
                    <a:solidFill>
                      <a:schemeClr val="accent5"/>
                    </a:solidFill>
                  </a:tcPr>
                </a:tc>
              </a:tr>
              <a:tr h="184979">
                <a:tc>
                  <a:txBody>
                    <a:bodyPr/>
                    <a:lstStyle/>
                    <a:p>
                      <a:pPr algn="ctr"/>
                      <a:endParaRPr lang="en-IN" sz="1400" dirty="0"/>
                    </a:p>
                  </a:txBody>
                  <a:tcPr>
                    <a:solidFill>
                      <a:schemeClr val="accent5"/>
                    </a:solidFill>
                  </a:tcPr>
                </a:tc>
              </a:tr>
            </a:tbl>
          </a:graphicData>
        </a:graphic>
      </p:graphicFrame>
      <p:cxnSp>
        <p:nvCxnSpPr>
          <p:cNvPr id="42" name="Straight Arrow Connector 41"/>
          <p:cNvCxnSpPr/>
          <p:nvPr/>
        </p:nvCxnSpPr>
        <p:spPr>
          <a:xfrm>
            <a:off x="8083673" y="3112397"/>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094404" y="4153448"/>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094404" y="5801960"/>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5" name="Table 44"/>
          <p:cNvGraphicFramePr>
            <a:graphicFrameLocks noGrp="1"/>
          </p:cNvGraphicFramePr>
          <p:nvPr>
            <p:extLst>
              <p:ext uri="{D42A27DB-BD31-4B8C-83A1-F6EECF244321}">
                <p14:modId xmlns:p14="http://schemas.microsoft.com/office/powerpoint/2010/main" val="3327802752"/>
              </p:ext>
            </p:extLst>
          </p:nvPr>
        </p:nvGraphicFramePr>
        <p:xfrm>
          <a:off x="10469886" y="3310467"/>
          <a:ext cx="657460" cy="1219200"/>
        </p:xfrm>
        <a:graphic>
          <a:graphicData uri="http://schemas.openxmlformats.org/drawingml/2006/table">
            <a:tbl>
              <a:tblPr firstRow="1" bandRow="1">
                <a:tableStyleId>{5940675A-B579-460E-94D1-54222C63F5DA}</a:tableStyleId>
              </a:tblPr>
              <a:tblGrid>
                <a:gridCol w="657460"/>
              </a:tblGrid>
              <a:tr h="232208">
                <a:tc>
                  <a:txBody>
                    <a:bodyPr/>
                    <a:lstStyle/>
                    <a:p>
                      <a:pPr algn="ctr"/>
                      <a:r>
                        <a:rPr lang="en-US" sz="1400" dirty="0" smtClean="0"/>
                        <a:t>A</a:t>
                      </a:r>
                      <a:endParaRPr lang="en-IN" sz="1400" dirty="0"/>
                    </a:p>
                  </a:txBody>
                  <a:tcPr/>
                </a:tc>
              </a:tr>
              <a:tr h="232208">
                <a:tc>
                  <a:txBody>
                    <a:bodyPr/>
                    <a:lstStyle/>
                    <a:p>
                      <a:pPr algn="ctr"/>
                      <a:r>
                        <a:rPr lang="en-US" sz="1400" dirty="0" smtClean="0"/>
                        <a:t>B</a:t>
                      </a:r>
                      <a:endParaRPr lang="en-IN" sz="1400" dirty="0"/>
                    </a:p>
                  </a:txBody>
                  <a:tcPr/>
                </a:tc>
              </a:tr>
              <a:tr h="232208">
                <a:tc>
                  <a:txBody>
                    <a:bodyPr/>
                    <a:lstStyle/>
                    <a:p>
                      <a:pPr algn="ctr"/>
                      <a:r>
                        <a:rPr lang="en-US" sz="1400" dirty="0" smtClean="0"/>
                        <a:t>F</a:t>
                      </a:r>
                      <a:endParaRPr lang="en-IN" sz="1400" dirty="0"/>
                    </a:p>
                  </a:txBody>
                  <a:tcPr/>
                </a:tc>
              </a:tr>
              <a:tr h="232208">
                <a:tc>
                  <a:txBody>
                    <a:bodyPr/>
                    <a:lstStyle/>
                    <a:p>
                      <a:pPr algn="ctr"/>
                      <a:r>
                        <a:rPr lang="en-US" sz="1400" dirty="0" smtClean="0"/>
                        <a:t>G</a:t>
                      </a:r>
                      <a:endParaRPr lang="en-IN" sz="1400" dirty="0"/>
                    </a:p>
                  </a:txBody>
                  <a:tcPr/>
                </a:tc>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2813170704"/>
              </p:ext>
            </p:extLst>
          </p:nvPr>
        </p:nvGraphicFramePr>
        <p:xfrm>
          <a:off x="11279115" y="3308319"/>
          <a:ext cx="685358" cy="1219200"/>
        </p:xfrm>
        <a:graphic>
          <a:graphicData uri="http://schemas.openxmlformats.org/drawingml/2006/table">
            <a:tbl>
              <a:tblPr firstRow="1" bandRow="1">
                <a:tableStyleId>{5940675A-B579-460E-94D1-54222C63F5DA}</a:tableStyleId>
              </a:tblPr>
              <a:tblGrid>
                <a:gridCol w="685358"/>
              </a:tblGrid>
              <a:tr h="232208">
                <a:tc>
                  <a:txBody>
                    <a:bodyPr/>
                    <a:lstStyle/>
                    <a:p>
                      <a:pPr algn="ctr"/>
                      <a:r>
                        <a:rPr lang="en-US" sz="1400" dirty="0" smtClean="0"/>
                        <a:t>H</a:t>
                      </a:r>
                      <a:endParaRPr lang="en-IN" sz="1400" dirty="0"/>
                    </a:p>
                  </a:txBody>
                  <a:tcPr/>
                </a:tc>
              </a:tr>
              <a:tr h="232208">
                <a:tc>
                  <a:txBody>
                    <a:bodyPr/>
                    <a:lstStyle/>
                    <a:p>
                      <a:pPr algn="ctr"/>
                      <a:r>
                        <a:rPr lang="en-US" sz="1400" dirty="0" smtClean="0"/>
                        <a:t>K</a:t>
                      </a:r>
                      <a:endParaRPr lang="en-IN" sz="1400" dirty="0"/>
                    </a:p>
                  </a:txBody>
                  <a:tcPr/>
                </a:tc>
              </a:tr>
              <a:tr h="232208">
                <a:tc>
                  <a:txBody>
                    <a:bodyPr/>
                    <a:lstStyle/>
                    <a:p>
                      <a:pPr algn="ctr"/>
                      <a:r>
                        <a:rPr lang="en-US" sz="1400" dirty="0" smtClean="0"/>
                        <a:t>U</a:t>
                      </a:r>
                      <a:endParaRPr lang="en-IN" sz="1400" dirty="0"/>
                    </a:p>
                  </a:txBody>
                  <a:tcPr/>
                </a:tc>
              </a:tr>
              <a:tr h="232208">
                <a:tc>
                  <a:txBody>
                    <a:bodyPr/>
                    <a:lstStyle/>
                    <a:p>
                      <a:pPr algn="ctr"/>
                      <a:r>
                        <a:rPr lang="en-US" sz="1400" dirty="0" smtClean="0"/>
                        <a:t>Z</a:t>
                      </a:r>
                      <a:endParaRPr lang="en-IN" sz="1400" dirty="0"/>
                    </a:p>
                  </a:txBody>
                  <a:tcPr/>
                </a:tc>
              </a:tr>
            </a:tbl>
          </a:graphicData>
        </a:graphic>
      </p:graphicFrame>
      <p:sp>
        <p:nvSpPr>
          <p:cNvPr id="48" name="Left Brace 47"/>
          <p:cNvSpPr/>
          <p:nvPr/>
        </p:nvSpPr>
        <p:spPr>
          <a:xfrm rot="-5400000">
            <a:off x="8100833" y="2844100"/>
            <a:ext cx="405683" cy="7476147"/>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9" name="TextBox 48"/>
          <p:cNvSpPr txBox="1"/>
          <p:nvPr/>
        </p:nvSpPr>
        <p:spPr>
          <a:xfrm>
            <a:off x="9929614" y="3889420"/>
            <a:ext cx="296215" cy="369332"/>
          </a:xfrm>
          <a:prstGeom prst="rect">
            <a:avLst/>
          </a:prstGeom>
          <a:noFill/>
        </p:spPr>
        <p:txBody>
          <a:bodyPr wrap="square" rtlCol="0">
            <a:spAutoFit/>
          </a:bodyPr>
          <a:lstStyle/>
          <a:p>
            <a:r>
              <a:rPr lang="en-US" dirty="0" smtClean="0"/>
              <a:t>…</a:t>
            </a:r>
            <a:endParaRPr lang="en-IN" dirty="0"/>
          </a:p>
        </p:txBody>
      </p:sp>
      <p:graphicFrame>
        <p:nvGraphicFramePr>
          <p:cNvPr id="50" name="Table 49"/>
          <p:cNvGraphicFramePr>
            <a:graphicFrameLocks noGrp="1"/>
          </p:cNvGraphicFramePr>
          <p:nvPr>
            <p:extLst>
              <p:ext uri="{D42A27DB-BD31-4B8C-83A1-F6EECF244321}">
                <p14:modId xmlns:p14="http://schemas.microsoft.com/office/powerpoint/2010/main" val="4148393535"/>
              </p:ext>
            </p:extLst>
          </p:nvPr>
        </p:nvGraphicFramePr>
        <p:xfrm>
          <a:off x="9066075" y="3310467"/>
          <a:ext cx="593080" cy="1219200"/>
        </p:xfrm>
        <a:graphic>
          <a:graphicData uri="http://schemas.openxmlformats.org/drawingml/2006/table">
            <a:tbl>
              <a:tblPr firstRow="1" bandRow="1">
                <a:tableStyleId>{5940675A-B579-460E-94D1-54222C63F5DA}</a:tableStyleId>
              </a:tblPr>
              <a:tblGrid>
                <a:gridCol w="593080"/>
              </a:tblGrid>
              <a:tr h="232208">
                <a:tc>
                  <a:txBody>
                    <a:bodyPr/>
                    <a:lstStyle/>
                    <a:p>
                      <a:pPr algn="ctr"/>
                      <a:r>
                        <a:rPr lang="en-US" sz="1400" dirty="0" smtClean="0"/>
                        <a:t>A</a:t>
                      </a:r>
                      <a:endParaRPr lang="en-IN" sz="1400" dirty="0"/>
                    </a:p>
                  </a:txBody>
                  <a:tcPr/>
                </a:tc>
              </a:tr>
              <a:tr h="232208">
                <a:tc>
                  <a:txBody>
                    <a:bodyPr/>
                    <a:lstStyle/>
                    <a:p>
                      <a:pPr algn="ctr"/>
                      <a:r>
                        <a:rPr lang="en-US" sz="1400" dirty="0" smtClean="0"/>
                        <a:t>B</a:t>
                      </a:r>
                      <a:endParaRPr lang="en-IN" sz="1400" dirty="0"/>
                    </a:p>
                  </a:txBody>
                  <a:tcPr/>
                </a:tc>
              </a:tr>
              <a:tr h="232208">
                <a:tc>
                  <a:txBody>
                    <a:bodyPr/>
                    <a:lstStyle/>
                    <a:p>
                      <a:pPr algn="ctr"/>
                      <a:r>
                        <a:rPr lang="en-US" sz="1400" dirty="0" smtClean="0"/>
                        <a:t>F</a:t>
                      </a:r>
                      <a:endParaRPr lang="en-IN" sz="1400" dirty="0"/>
                    </a:p>
                  </a:txBody>
                  <a:tcPr/>
                </a:tc>
              </a:tr>
              <a:tr h="232208">
                <a:tc>
                  <a:txBody>
                    <a:bodyPr/>
                    <a:lstStyle/>
                    <a:p>
                      <a:pPr algn="ctr"/>
                      <a:endParaRPr lang="en-IN" sz="1400" dirty="0"/>
                    </a:p>
                  </a:txBody>
                  <a:tcPr/>
                </a:tc>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3506693007"/>
              </p:ext>
            </p:extLst>
          </p:nvPr>
        </p:nvGraphicFramePr>
        <p:xfrm>
          <a:off x="919245" y="2340256"/>
          <a:ext cx="533925" cy="914400"/>
        </p:xfrm>
        <a:graphic>
          <a:graphicData uri="http://schemas.openxmlformats.org/drawingml/2006/table">
            <a:tbl>
              <a:tblPr firstRow="1" bandRow="1">
                <a:tableStyleId>{5940675A-B579-460E-94D1-54222C63F5DA}</a:tableStyleId>
              </a:tblPr>
              <a:tblGrid>
                <a:gridCol w="533925"/>
              </a:tblGrid>
              <a:tr h="279627">
                <a:tc>
                  <a:txBody>
                    <a:bodyPr/>
                    <a:lstStyle/>
                    <a:p>
                      <a:pPr algn="ctr"/>
                      <a:r>
                        <a:rPr lang="en-US" sz="1400" dirty="0" smtClean="0"/>
                        <a:t>Z</a:t>
                      </a:r>
                      <a:endParaRPr lang="en-IN" sz="1400" dirty="0"/>
                    </a:p>
                  </a:txBody>
                  <a:tcPr>
                    <a:solidFill>
                      <a:schemeClr val="accent5"/>
                    </a:solidFill>
                  </a:tcPr>
                </a:tc>
              </a:tr>
              <a:tr h="279627">
                <a:tc>
                  <a:txBody>
                    <a:bodyPr/>
                    <a:lstStyle/>
                    <a:p>
                      <a:pPr algn="ctr"/>
                      <a:r>
                        <a:rPr lang="en-US" sz="1400" dirty="0" smtClean="0"/>
                        <a:t>F</a:t>
                      </a:r>
                      <a:endParaRPr lang="en-IN" sz="1400" dirty="0"/>
                    </a:p>
                  </a:txBody>
                  <a:tcPr>
                    <a:solidFill>
                      <a:schemeClr val="accent5"/>
                    </a:solidFill>
                  </a:tcPr>
                </a:tc>
              </a:tr>
              <a:tr h="279627">
                <a:tc>
                  <a:txBody>
                    <a:bodyPr/>
                    <a:lstStyle/>
                    <a:p>
                      <a:pPr algn="ctr"/>
                      <a:r>
                        <a:rPr lang="en-US" sz="1400" dirty="0" smtClean="0"/>
                        <a:t>B</a:t>
                      </a:r>
                      <a:endParaRPr lang="en-IN" sz="1400" dirty="0"/>
                    </a:p>
                  </a:txBody>
                  <a:tcPr>
                    <a:solidFill>
                      <a:schemeClr val="accent5"/>
                    </a:solidFill>
                  </a:tcPr>
                </a:tc>
              </a:tr>
            </a:tbl>
          </a:graphicData>
        </a:graphic>
      </p:graphicFrame>
      <p:sp>
        <p:nvSpPr>
          <p:cNvPr id="7" name="TextBox 6"/>
          <p:cNvSpPr txBox="1"/>
          <p:nvPr/>
        </p:nvSpPr>
        <p:spPr>
          <a:xfrm>
            <a:off x="206062" y="4559118"/>
            <a:ext cx="540913" cy="369332"/>
          </a:xfrm>
          <a:prstGeom prst="rect">
            <a:avLst/>
          </a:prstGeom>
          <a:noFill/>
        </p:spPr>
        <p:txBody>
          <a:bodyPr wrap="square" rtlCol="0">
            <a:spAutoFit/>
          </a:bodyPr>
          <a:lstStyle/>
          <a:p>
            <a:pPr algn="ctr"/>
            <a:r>
              <a:rPr lang="en-US" b="1" dirty="0" smtClean="0"/>
              <a:t>R</a:t>
            </a:r>
            <a:endParaRPr lang="en-IN" b="1" dirty="0"/>
          </a:p>
        </p:txBody>
      </p:sp>
      <p:sp>
        <p:nvSpPr>
          <p:cNvPr id="51" name="TextBox 50"/>
          <p:cNvSpPr txBox="1"/>
          <p:nvPr/>
        </p:nvSpPr>
        <p:spPr>
          <a:xfrm>
            <a:off x="899380" y="3320586"/>
            <a:ext cx="540913" cy="369332"/>
          </a:xfrm>
          <a:prstGeom prst="rect">
            <a:avLst/>
          </a:prstGeom>
          <a:noFill/>
        </p:spPr>
        <p:txBody>
          <a:bodyPr wrap="square" rtlCol="0">
            <a:spAutoFit/>
          </a:bodyPr>
          <a:lstStyle/>
          <a:p>
            <a:pPr algn="ctr"/>
            <a:r>
              <a:rPr lang="en-US" b="1" dirty="0"/>
              <a:t>S</a:t>
            </a:r>
            <a:endParaRPr lang="en-IN" b="1" dirty="0"/>
          </a:p>
        </p:txBody>
      </p:sp>
    </p:spTree>
    <p:extLst>
      <p:ext uri="{BB962C8B-B14F-4D97-AF65-F5344CB8AC3E}">
        <p14:creationId xmlns:p14="http://schemas.microsoft.com/office/powerpoint/2010/main" val="22834643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1545540"/>
            <a:ext cx="10191481" cy="3785652"/>
          </a:xfrm>
          <a:prstGeom prst="rect">
            <a:avLst/>
          </a:prstGeom>
          <a:noFill/>
        </p:spPr>
        <p:txBody>
          <a:bodyPr wrap="square" rtlCol="0">
            <a:spAutoFit/>
          </a:bodyPr>
          <a:lstStyle/>
          <a:p>
            <a:pPr>
              <a:lnSpc>
                <a:spcPct val="150000"/>
              </a:lnSpc>
            </a:pPr>
            <a:r>
              <a:rPr lang="en-IN" sz="2000" b="1" dirty="0"/>
              <a:t>Sort-Based </a:t>
            </a:r>
            <a:r>
              <a:rPr lang="en-IN" sz="2000" b="1" dirty="0" smtClean="0"/>
              <a:t>Intersection</a:t>
            </a:r>
            <a:r>
              <a:rPr lang="en-IN" sz="2000" dirty="0" smtClean="0"/>
              <a:t> </a:t>
            </a:r>
          </a:p>
          <a:p>
            <a:pPr marL="342900" indent="-342900">
              <a:lnSpc>
                <a:spcPct val="150000"/>
              </a:lnSpc>
              <a:buFont typeface="Arial" panose="020B0604020202020204" pitchFamily="34" charset="0"/>
              <a:buChar char="•"/>
            </a:pPr>
            <a:r>
              <a:rPr lang="en-US" sz="2000" dirty="0" smtClean="0"/>
              <a:t>Create </a:t>
            </a:r>
            <a:r>
              <a:rPr lang="en-US" sz="2000" dirty="0"/>
              <a:t>sorted sublists from both R and </a:t>
            </a:r>
            <a:r>
              <a:rPr lang="en-US" sz="2000" dirty="0" smtClean="0"/>
              <a:t>S</a:t>
            </a:r>
          </a:p>
          <a:p>
            <a:pPr marL="342900" indent="-342900">
              <a:lnSpc>
                <a:spcPct val="150000"/>
              </a:lnSpc>
              <a:buFont typeface="Arial" panose="020B0604020202020204" pitchFamily="34" charset="0"/>
              <a:buChar char="•"/>
            </a:pPr>
            <a:r>
              <a:rPr lang="en-US" sz="2000" dirty="0"/>
              <a:t>Use one main-memory buffer for each sublist of R and S. Initialize each with the first block from the corresponding </a:t>
            </a:r>
            <a:r>
              <a:rPr lang="en-US" sz="2000" dirty="0" smtClean="0"/>
              <a:t>sublist</a:t>
            </a:r>
          </a:p>
          <a:p>
            <a:pPr marL="342900" indent="-342900">
              <a:lnSpc>
                <a:spcPct val="150000"/>
              </a:lnSpc>
              <a:buFont typeface="Arial" panose="020B0604020202020204" pitchFamily="34" charset="0"/>
              <a:buChar char="•"/>
            </a:pPr>
            <a:r>
              <a:rPr lang="en-US" sz="2000" dirty="0"/>
              <a:t>Repeatedly find the first remaining tuple t among all the buffers. </a:t>
            </a:r>
            <a:endParaRPr lang="en-US" sz="2000" dirty="0" smtClean="0"/>
          </a:p>
          <a:p>
            <a:pPr marL="342900" indent="-342900">
              <a:lnSpc>
                <a:spcPct val="150000"/>
              </a:lnSpc>
              <a:buFont typeface="Arial" panose="020B0604020202020204" pitchFamily="34" charset="0"/>
              <a:buChar char="•"/>
            </a:pPr>
            <a:r>
              <a:rPr lang="en-US" sz="2000" dirty="0"/>
              <a:t>C</a:t>
            </a:r>
            <a:r>
              <a:rPr lang="en-US" sz="2000" dirty="0" smtClean="0"/>
              <a:t>opy </a:t>
            </a:r>
            <a:r>
              <a:rPr lang="en-US" sz="2000" dirty="0"/>
              <a:t>t to the </a:t>
            </a:r>
            <a:r>
              <a:rPr lang="en-US" sz="2000" dirty="0" smtClean="0"/>
              <a:t>output if it exists in R and S and </a:t>
            </a:r>
            <a:r>
              <a:rPr lang="en-US" sz="2000" dirty="0"/>
              <a:t>remove from the buffers all copies of </a:t>
            </a:r>
            <a:r>
              <a:rPr lang="en-US" sz="2000" dirty="0" smtClean="0"/>
              <a:t>t</a:t>
            </a:r>
          </a:p>
          <a:p>
            <a:pPr marL="342900" indent="-342900">
              <a:lnSpc>
                <a:spcPct val="150000"/>
              </a:lnSpc>
              <a:buFont typeface="Arial" panose="020B0604020202020204" pitchFamily="34" charset="0"/>
              <a:buChar char="•"/>
            </a:pPr>
            <a:r>
              <a:rPr lang="en-US" sz="2000" dirty="0" smtClean="0"/>
              <a:t>The </a:t>
            </a:r>
            <a:r>
              <a:rPr lang="en-US" sz="2000" dirty="0"/>
              <a:t>cost of disk I/O’s is 3 * (B(R) + B(S)) .</a:t>
            </a:r>
          </a:p>
          <a:p>
            <a:pPr marL="342900" indent="-342900">
              <a:lnSpc>
                <a:spcPct val="150000"/>
              </a:lnSpc>
              <a:buFont typeface="Arial" panose="020B0604020202020204" pitchFamily="34" charset="0"/>
              <a:buChar char="•"/>
            </a:pPr>
            <a:r>
              <a:rPr lang="en-US" sz="2000" dirty="0"/>
              <a:t>The total size of the two relations must not exceed M</a:t>
            </a:r>
            <a:r>
              <a:rPr lang="en-US" sz="2000" baseline="30000" dirty="0"/>
              <a:t>2</a:t>
            </a:r>
            <a:r>
              <a:rPr lang="en-US" sz="2000" dirty="0"/>
              <a:t>. That is,  B(R) + B(S) ≤ M</a:t>
            </a:r>
            <a:r>
              <a:rPr lang="en-US" sz="2000" baseline="30000" dirty="0"/>
              <a:t>2</a:t>
            </a:r>
            <a:r>
              <a:rPr lang="en-US" sz="2000" dirty="0" smtClean="0"/>
              <a:t>.</a:t>
            </a:r>
            <a:endParaRPr lang="en-US" sz="2000" b="1" dirty="0"/>
          </a:p>
        </p:txBody>
      </p:sp>
    </p:spTree>
    <p:extLst>
      <p:ext uri="{BB962C8B-B14F-4D97-AF65-F5344CB8AC3E}">
        <p14:creationId xmlns:p14="http://schemas.microsoft.com/office/powerpoint/2010/main" val="31913163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1545540"/>
            <a:ext cx="9921024" cy="55399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b="1" dirty="0" smtClean="0"/>
              <a:t>Two Pass R ∩ S example</a:t>
            </a:r>
            <a:r>
              <a:rPr lang="en-US" sz="2000" dirty="0" smtClean="0"/>
              <a:t> :</a:t>
            </a:r>
          </a:p>
        </p:txBody>
      </p:sp>
      <p:graphicFrame>
        <p:nvGraphicFramePr>
          <p:cNvPr id="2" name="Table 1"/>
          <p:cNvGraphicFramePr>
            <a:graphicFrameLocks noGrp="1"/>
          </p:cNvGraphicFramePr>
          <p:nvPr>
            <p:extLst>
              <p:ext uri="{D42A27DB-BD31-4B8C-83A1-F6EECF244321}">
                <p14:modId xmlns:p14="http://schemas.microsoft.com/office/powerpoint/2010/main" val="199655725"/>
              </p:ext>
            </p:extLst>
          </p:nvPr>
        </p:nvGraphicFramePr>
        <p:xfrm>
          <a:off x="213048" y="2342404"/>
          <a:ext cx="533925" cy="2133600"/>
        </p:xfrm>
        <a:graphic>
          <a:graphicData uri="http://schemas.openxmlformats.org/drawingml/2006/table">
            <a:tbl>
              <a:tblPr firstRow="1" bandRow="1">
                <a:tableStyleId>{5940675A-B579-460E-94D1-54222C63F5DA}</a:tableStyleId>
              </a:tblPr>
              <a:tblGrid>
                <a:gridCol w="533925"/>
              </a:tblGrid>
              <a:tr h="279627">
                <a:tc>
                  <a:txBody>
                    <a:bodyPr/>
                    <a:lstStyle/>
                    <a:p>
                      <a:pPr algn="ctr"/>
                      <a:r>
                        <a:rPr lang="en-US" sz="1400" dirty="0" smtClean="0"/>
                        <a:t>F</a:t>
                      </a:r>
                      <a:endParaRPr lang="en-IN" sz="1400" dirty="0"/>
                    </a:p>
                  </a:txBody>
                  <a:tcPr>
                    <a:solidFill>
                      <a:schemeClr val="accent4"/>
                    </a:solidFill>
                  </a:tcPr>
                </a:tc>
              </a:tr>
              <a:tr h="279627">
                <a:tc>
                  <a:txBody>
                    <a:bodyPr/>
                    <a:lstStyle/>
                    <a:p>
                      <a:pPr algn="ctr"/>
                      <a:r>
                        <a:rPr lang="en-US" sz="1400" dirty="0" smtClean="0"/>
                        <a:t>A</a:t>
                      </a:r>
                      <a:endParaRPr lang="en-IN" sz="1400" dirty="0"/>
                    </a:p>
                  </a:txBody>
                  <a:tcPr>
                    <a:solidFill>
                      <a:schemeClr val="accent4"/>
                    </a:solidFill>
                  </a:tcPr>
                </a:tc>
              </a:tr>
              <a:tr h="279627">
                <a:tc>
                  <a:txBody>
                    <a:bodyPr/>
                    <a:lstStyle/>
                    <a:p>
                      <a:pPr algn="ctr"/>
                      <a:r>
                        <a:rPr lang="en-US" sz="1400" dirty="0" smtClean="0"/>
                        <a:t>H</a:t>
                      </a:r>
                      <a:endParaRPr lang="en-IN" sz="1400" dirty="0"/>
                    </a:p>
                  </a:txBody>
                  <a:tcPr>
                    <a:solidFill>
                      <a:schemeClr val="accent4"/>
                    </a:solidFill>
                  </a:tcPr>
                </a:tc>
              </a:tr>
              <a:tr h="279627">
                <a:tc>
                  <a:txBody>
                    <a:bodyPr/>
                    <a:lstStyle/>
                    <a:p>
                      <a:pPr algn="ctr"/>
                      <a:r>
                        <a:rPr lang="en-US" sz="1400" dirty="0" smtClean="0"/>
                        <a:t>G</a:t>
                      </a:r>
                      <a:endParaRPr lang="en-IN" sz="1400" dirty="0"/>
                    </a:p>
                  </a:txBody>
                  <a:tcPr>
                    <a:solidFill>
                      <a:schemeClr val="accent4"/>
                    </a:solidFill>
                  </a:tcPr>
                </a:tc>
              </a:tr>
              <a:tr h="279627">
                <a:tc>
                  <a:txBody>
                    <a:bodyPr/>
                    <a:lstStyle/>
                    <a:p>
                      <a:pPr algn="ctr"/>
                      <a:r>
                        <a:rPr lang="en-US" sz="1400" dirty="0" smtClean="0"/>
                        <a:t>K</a:t>
                      </a:r>
                      <a:endParaRPr lang="en-IN" sz="1400" dirty="0"/>
                    </a:p>
                  </a:txBody>
                  <a:tcPr>
                    <a:solidFill>
                      <a:schemeClr val="accent4"/>
                    </a:solidFill>
                  </a:tcPr>
                </a:tc>
              </a:tr>
              <a:tr h="279627">
                <a:tc>
                  <a:txBody>
                    <a:bodyPr/>
                    <a:lstStyle/>
                    <a:p>
                      <a:pPr algn="ctr"/>
                      <a:r>
                        <a:rPr lang="en-US" sz="1400" dirty="0" smtClean="0"/>
                        <a:t>U</a:t>
                      </a:r>
                      <a:endParaRPr lang="en-IN" sz="1400" dirty="0"/>
                    </a:p>
                  </a:txBody>
                  <a:tcPr>
                    <a:solidFill>
                      <a:schemeClr val="accent4"/>
                    </a:solidFill>
                  </a:tcPr>
                </a:tc>
              </a:tr>
              <a:tr h="279627">
                <a:tc>
                  <a:txBody>
                    <a:bodyPr/>
                    <a:lstStyle/>
                    <a:p>
                      <a:pPr algn="ctr"/>
                      <a:r>
                        <a:rPr lang="en-US" sz="1400" dirty="0" smtClean="0"/>
                        <a:t>A</a:t>
                      </a:r>
                      <a:endParaRPr lang="en-IN" sz="1400" dirty="0"/>
                    </a:p>
                  </a:txBody>
                  <a:tcPr>
                    <a:solidFill>
                      <a:schemeClr val="accent4"/>
                    </a:solidFill>
                  </a:tcPr>
                </a:tc>
              </a:tr>
            </a:tbl>
          </a:graphicData>
        </a:graphic>
      </p:graphicFrame>
      <p:sp>
        <p:nvSpPr>
          <p:cNvPr id="3" name="Right Arrow 2"/>
          <p:cNvSpPr/>
          <p:nvPr/>
        </p:nvSpPr>
        <p:spPr>
          <a:xfrm>
            <a:off x="1584104" y="3593206"/>
            <a:ext cx="321972"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Table 3"/>
          <p:cNvGraphicFramePr>
            <a:graphicFrameLocks noGrp="1"/>
          </p:cNvGraphicFramePr>
          <p:nvPr>
            <p:extLst>
              <p:ext uri="{D42A27DB-BD31-4B8C-83A1-F6EECF244321}">
                <p14:modId xmlns:p14="http://schemas.microsoft.com/office/powerpoint/2010/main" val="215144370"/>
              </p:ext>
            </p:extLst>
          </p:nvPr>
        </p:nvGraphicFramePr>
        <p:xfrm>
          <a:off x="2057760" y="2355282"/>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F</a:t>
                      </a:r>
                      <a:endParaRPr lang="en-IN" sz="1400" dirty="0"/>
                    </a:p>
                  </a:txBody>
                  <a:tcPr>
                    <a:solidFill>
                      <a:schemeClr val="accent4"/>
                    </a:solidFill>
                  </a:tcPr>
                </a:tc>
              </a:tr>
              <a:tr h="232208">
                <a:tc>
                  <a:txBody>
                    <a:bodyPr/>
                    <a:lstStyle/>
                    <a:p>
                      <a:pPr algn="ctr"/>
                      <a:r>
                        <a:rPr lang="en-US" sz="1400" dirty="0" smtClean="0"/>
                        <a:t>A</a:t>
                      </a:r>
                      <a:endParaRPr lang="en-IN" sz="1400" dirty="0"/>
                    </a:p>
                  </a:txBody>
                  <a:tcPr>
                    <a:solidFill>
                      <a:schemeClr val="accent4"/>
                    </a:solidFill>
                  </a:tcPr>
                </a:tc>
              </a:tr>
              <a:tr h="232208">
                <a:tc>
                  <a:txBody>
                    <a:bodyPr/>
                    <a:lstStyle/>
                    <a:p>
                      <a:pPr algn="ctr"/>
                      <a:r>
                        <a:rPr lang="en-US" sz="1400" dirty="0" smtClean="0"/>
                        <a:t>H</a:t>
                      </a:r>
                      <a:endParaRPr lang="en-IN" sz="1400" dirty="0"/>
                    </a:p>
                  </a:txBody>
                  <a:tcPr>
                    <a:solidFill>
                      <a:schemeClr val="accent4"/>
                    </a:solidFill>
                  </a:tcPr>
                </a:tc>
              </a:tr>
              <a:tr h="232208">
                <a:tc>
                  <a:txBody>
                    <a:bodyPr/>
                    <a:lstStyle/>
                    <a:p>
                      <a:pPr algn="ctr"/>
                      <a:r>
                        <a:rPr lang="en-US" sz="1400" dirty="0" smtClean="0"/>
                        <a:t>G</a:t>
                      </a:r>
                      <a:endParaRPr lang="en-IN" sz="1400" dirty="0"/>
                    </a:p>
                  </a:txBody>
                  <a:tcPr>
                    <a:solidFill>
                      <a:schemeClr val="accent4"/>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76272217"/>
              </p:ext>
            </p:extLst>
          </p:nvPr>
        </p:nvGraphicFramePr>
        <p:xfrm>
          <a:off x="2057760" y="3692550"/>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dirty="0" smtClean="0"/>
                        <a:t>K</a:t>
                      </a:r>
                      <a:endParaRPr lang="en-IN" sz="1400" dirty="0"/>
                    </a:p>
                  </a:txBody>
                  <a:tcPr>
                    <a:solidFill>
                      <a:schemeClr val="accent4"/>
                    </a:solidFill>
                  </a:tcPr>
                </a:tc>
              </a:tr>
              <a:tr h="248840">
                <a:tc>
                  <a:txBody>
                    <a:bodyPr/>
                    <a:lstStyle/>
                    <a:p>
                      <a:pPr algn="ctr"/>
                      <a:r>
                        <a:rPr lang="en-US" sz="1400" dirty="0" smtClean="0"/>
                        <a:t>U</a:t>
                      </a:r>
                      <a:endParaRPr lang="en-IN" sz="1400" dirty="0"/>
                    </a:p>
                  </a:txBody>
                  <a:tcPr>
                    <a:solidFill>
                      <a:schemeClr val="accent4"/>
                    </a:solidFill>
                  </a:tcPr>
                </a:tc>
              </a:tr>
              <a:tr h="248840">
                <a:tc>
                  <a:txBody>
                    <a:bodyPr/>
                    <a:lstStyle/>
                    <a:p>
                      <a:pPr algn="ctr"/>
                      <a:r>
                        <a:rPr lang="en-US" sz="1400" dirty="0" smtClean="0"/>
                        <a:t>A</a:t>
                      </a:r>
                      <a:endParaRPr lang="en-IN" sz="1400" dirty="0"/>
                    </a:p>
                  </a:txBody>
                  <a:tcPr>
                    <a:solidFill>
                      <a:schemeClr val="accent4"/>
                    </a:solidFill>
                  </a:tcPr>
                </a:tc>
              </a:tr>
              <a:tr h="248840">
                <a:tc>
                  <a:txBody>
                    <a:bodyPr/>
                    <a:lstStyle/>
                    <a:p>
                      <a:pPr algn="ctr"/>
                      <a:endParaRPr lang="en-IN" sz="1400" dirty="0"/>
                    </a:p>
                  </a:txBody>
                  <a:tcPr>
                    <a:solidFill>
                      <a:schemeClr val="accent4"/>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847775947"/>
              </p:ext>
            </p:extLst>
          </p:nvPr>
        </p:nvGraphicFramePr>
        <p:xfrm>
          <a:off x="2057760" y="5042697"/>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Z</a:t>
                      </a:r>
                      <a:endParaRPr lang="en-IN" sz="1400" dirty="0"/>
                    </a:p>
                  </a:txBody>
                  <a:tcPr>
                    <a:solidFill>
                      <a:schemeClr val="accent5"/>
                    </a:solidFill>
                  </a:tcPr>
                </a:tc>
              </a:tr>
              <a:tr h="184979">
                <a:tc>
                  <a:txBody>
                    <a:bodyPr/>
                    <a:lstStyle/>
                    <a:p>
                      <a:pPr algn="ctr"/>
                      <a:r>
                        <a:rPr lang="en-US" sz="1400" dirty="0" smtClean="0"/>
                        <a:t>F</a:t>
                      </a:r>
                      <a:endParaRPr lang="en-IN" sz="1400" dirty="0"/>
                    </a:p>
                  </a:txBody>
                  <a:tcPr>
                    <a:solidFill>
                      <a:schemeClr val="accent5"/>
                    </a:solidFill>
                  </a:tcPr>
                </a:tc>
              </a:tr>
              <a:tr h="184979">
                <a:tc>
                  <a:txBody>
                    <a:bodyPr/>
                    <a:lstStyle/>
                    <a:p>
                      <a:pPr algn="ctr"/>
                      <a:r>
                        <a:rPr lang="en-US" sz="1400" dirty="0" smtClean="0"/>
                        <a:t>B</a:t>
                      </a:r>
                      <a:endParaRPr lang="en-IN" sz="1400" dirty="0"/>
                    </a:p>
                  </a:txBody>
                  <a:tcPr>
                    <a:solidFill>
                      <a:schemeClr val="accent5"/>
                    </a:solidFill>
                  </a:tcPr>
                </a:tc>
              </a:tr>
              <a:tr h="184979">
                <a:tc>
                  <a:txBody>
                    <a:bodyPr/>
                    <a:lstStyle/>
                    <a:p>
                      <a:pPr algn="ctr"/>
                      <a:endParaRPr lang="en-IN" sz="1400" dirty="0"/>
                    </a:p>
                  </a:txBody>
                  <a:tcPr>
                    <a:solidFill>
                      <a:schemeClr val="accent5"/>
                    </a:solidFill>
                  </a:tcPr>
                </a:tc>
              </a:tr>
            </a:tbl>
          </a:graphicData>
        </a:graphic>
      </p:graphicFrame>
      <p:sp>
        <p:nvSpPr>
          <p:cNvPr id="14" name="Right Arrow 13"/>
          <p:cNvSpPr/>
          <p:nvPr/>
        </p:nvSpPr>
        <p:spPr>
          <a:xfrm>
            <a:off x="2766824" y="3591058"/>
            <a:ext cx="321972"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5" name="Table 14"/>
          <p:cNvGraphicFramePr>
            <a:graphicFrameLocks noGrp="1"/>
          </p:cNvGraphicFramePr>
          <p:nvPr>
            <p:extLst>
              <p:ext uri="{D42A27DB-BD31-4B8C-83A1-F6EECF244321}">
                <p14:modId xmlns:p14="http://schemas.microsoft.com/office/powerpoint/2010/main" val="3864759717"/>
              </p:ext>
            </p:extLst>
          </p:nvPr>
        </p:nvGraphicFramePr>
        <p:xfrm>
          <a:off x="3279117" y="2353134"/>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solidFill>
                      <a:schemeClr val="accent4"/>
                    </a:solidFill>
                  </a:tcPr>
                </a:tc>
              </a:tr>
              <a:tr h="232208">
                <a:tc>
                  <a:txBody>
                    <a:bodyPr/>
                    <a:lstStyle/>
                    <a:p>
                      <a:pPr algn="ctr"/>
                      <a:r>
                        <a:rPr lang="en-US" sz="1400" dirty="0" smtClean="0"/>
                        <a:t>F</a:t>
                      </a:r>
                      <a:endParaRPr lang="en-IN" sz="1400" dirty="0"/>
                    </a:p>
                  </a:txBody>
                  <a:tcPr>
                    <a:solidFill>
                      <a:schemeClr val="accent4"/>
                    </a:solidFill>
                  </a:tcPr>
                </a:tc>
              </a:tr>
              <a:tr h="232208">
                <a:tc>
                  <a:txBody>
                    <a:bodyPr/>
                    <a:lstStyle/>
                    <a:p>
                      <a:pPr algn="ctr"/>
                      <a:r>
                        <a:rPr lang="en-US" sz="1400" dirty="0" smtClean="0"/>
                        <a:t>G</a:t>
                      </a:r>
                      <a:endParaRPr lang="en-IN" sz="1400" dirty="0"/>
                    </a:p>
                  </a:txBody>
                  <a:tcPr>
                    <a:solidFill>
                      <a:schemeClr val="accent4"/>
                    </a:solidFill>
                  </a:tcPr>
                </a:tc>
              </a:tr>
              <a:tr h="232208">
                <a:tc>
                  <a:txBody>
                    <a:bodyPr/>
                    <a:lstStyle/>
                    <a:p>
                      <a:pPr algn="ctr"/>
                      <a:r>
                        <a:rPr lang="en-US" sz="1400" dirty="0" smtClean="0"/>
                        <a:t>H</a:t>
                      </a:r>
                      <a:endParaRPr lang="en-IN" sz="1400" dirty="0"/>
                    </a:p>
                  </a:txBody>
                  <a:tcPr>
                    <a:solidFill>
                      <a:schemeClr val="accent4"/>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886875931"/>
              </p:ext>
            </p:extLst>
          </p:nvPr>
        </p:nvGraphicFramePr>
        <p:xfrm>
          <a:off x="3279117" y="3690402"/>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dirty="0" smtClean="0"/>
                        <a:t>A</a:t>
                      </a:r>
                      <a:endParaRPr lang="en-IN" sz="1400" dirty="0"/>
                    </a:p>
                  </a:txBody>
                  <a:tcPr>
                    <a:solidFill>
                      <a:schemeClr val="accent4"/>
                    </a:solidFill>
                  </a:tcPr>
                </a:tc>
              </a:tr>
              <a:tr h="248840">
                <a:tc>
                  <a:txBody>
                    <a:bodyPr/>
                    <a:lstStyle/>
                    <a:p>
                      <a:pPr algn="ctr"/>
                      <a:r>
                        <a:rPr lang="en-US" sz="1400" dirty="0" smtClean="0"/>
                        <a:t>K</a:t>
                      </a:r>
                      <a:endParaRPr lang="en-IN" sz="1400" dirty="0"/>
                    </a:p>
                  </a:txBody>
                  <a:tcPr>
                    <a:solidFill>
                      <a:schemeClr val="accent4"/>
                    </a:solidFill>
                  </a:tcPr>
                </a:tc>
              </a:tr>
              <a:tr h="248840">
                <a:tc>
                  <a:txBody>
                    <a:bodyPr/>
                    <a:lstStyle/>
                    <a:p>
                      <a:pPr algn="ctr"/>
                      <a:r>
                        <a:rPr lang="en-US" sz="1400" dirty="0" smtClean="0"/>
                        <a:t>U</a:t>
                      </a:r>
                      <a:endParaRPr lang="en-IN" sz="1400" dirty="0"/>
                    </a:p>
                  </a:txBody>
                  <a:tcPr>
                    <a:solidFill>
                      <a:schemeClr val="accent4"/>
                    </a:solidFill>
                  </a:tcPr>
                </a:tc>
              </a:tr>
              <a:tr h="248840">
                <a:tc>
                  <a:txBody>
                    <a:bodyPr/>
                    <a:lstStyle/>
                    <a:p>
                      <a:pPr algn="ctr"/>
                      <a:endParaRPr lang="en-IN" sz="1400" dirty="0"/>
                    </a:p>
                  </a:txBody>
                  <a:tcPr>
                    <a:solidFill>
                      <a:schemeClr val="accent4"/>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418077143"/>
              </p:ext>
            </p:extLst>
          </p:nvPr>
        </p:nvGraphicFramePr>
        <p:xfrm>
          <a:off x="3279117" y="5040549"/>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B</a:t>
                      </a:r>
                      <a:endParaRPr lang="en-IN" sz="1400" dirty="0"/>
                    </a:p>
                  </a:txBody>
                  <a:tcPr>
                    <a:solidFill>
                      <a:schemeClr val="accent5"/>
                    </a:solidFill>
                  </a:tcPr>
                </a:tc>
              </a:tr>
              <a:tr h="184979">
                <a:tc>
                  <a:txBody>
                    <a:bodyPr/>
                    <a:lstStyle/>
                    <a:p>
                      <a:pPr algn="ctr"/>
                      <a:r>
                        <a:rPr lang="en-US" sz="1400" dirty="0" smtClean="0"/>
                        <a:t>F</a:t>
                      </a:r>
                      <a:endParaRPr lang="en-IN" sz="1400" dirty="0"/>
                    </a:p>
                  </a:txBody>
                  <a:tcPr>
                    <a:solidFill>
                      <a:schemeClr val="accent5"/>
                    </a:solidFill>
                  </a:tcPr>
                </a:tc>
              </a:tr>
              <a:tr h="184979">
                <a:tc>
                  <a:txBody>
                    <a:bodyPr/>
                    <a:lstStyle/>
                    <a:p>
                      <a:pPr algn="ctr"/>
                      <a:r>
                        <a:rPr lang="en-US" sz="1400" dirty="0" smtClean="0"/>
                        <a:t>Z</a:t>
                      </a:r>
                      <a:endParaRPr lang="en-IN" sz="1400" dirty="0"/>
                    </a:p>
                  </a:txBody>
                  <a:tcPr>
                    <a:solidFill>
                      <a:schemeClr val="accent5"/>
                    </a:solidFill>
                  </a:tcPr>
                </a:tc>
              </a:tr>
              <a:tr h="184979">
                <a:tc>
                  <a:txBody>
                    <a:bodyPr/>
                    <a:lstStyle/>
                    <a:p>
                      <a:pPr algn="ctr"/>
                      <a:endParaRPr lang="en-IN" sz="1400" dirty="0"/>
                    </a:p>
                  </a:txBody>
                  <a:tcPr>
                    <a:solidFill>
                      <a:schemeClr val="accent5"/>
                    </a:solidFill>
                  </a:tcPr>
                </a:tc>
              </a:tr>
            </a:tbl>
          </a:graphicData>
        </a:graphic>
      </p:graphicFrame>
      <p:sp>
        <p:nvSpPr>
          <p:cNvPr id="5" name="Left Brace 4"/>
          <p:cNvSpPr/>
          <p:nvPr/>
        </p:nvSpPr>
        <p:spPr>
          <a:xfrm rot="-5400000">
            <a:off x="1920027" y="4766253"/>
            <a:ext cx="405683" cy="3636137"/>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aphicFrame>
        <p:nvGraphicFramePr>
          <p:cNvPr id="18" name="Table 17"/>
          <p:cNvGraphicFramePr>
            <a:graphicFrameLocks noGrp="1"/>
          </p:cNvGraphicFramePr>
          <p:nvPr>
            <p:extLst>
              <p:ext uri="{D42A27DB-BD31-4B8C-83A1-F6EECF244321}">
                <p14:modId xmlns:p14="http://schemas.microsoft.com/office/powerpoint/2010/main" val="340971813"/>
              </p:ext>
            </p:extLst>
          </p:nvPr>
        </p:nvGraphicFramePr>
        <p:xfrm>
          <a:off x="4616385" y="2363865"/>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solidFill>
                      <a:schemeClr val="accent4"/>
                    </a:solidFill>
                  </a:tcPr>
                </a:tc>
              </a:tr>
              <a:tr h="232208">
                <a:tc>
                  <a:txBody>
                    <a:bodyPr/>
                    <a:lstStyle/>
                    <a:p>
                      <a:pPr algn="ctr"/>
                      <a:r>
                        <a:rPr lang="en-US" sz="1400" dirty="0" smtClean="0"/>
                        <a:t>F</a:t>
                      </a:r>
                      <a:endParaRPr lang="en-IN" sz="1400" dirty="0"/>
                    </a:p>
                  </a:txBody>
                  <a:tcPr>
                    <a:solidFill>
                      <a:schemeClr val="accent4"/>
                    </a:solidFill>
                  </a:tcPr>
                </a:tc>
              </a:tr>
              <a:tr h="232208">
                <a:tc>
                  <a:txBody>
                    <a:bodyPr/>
                    <a:lstStyle/>
                    <a:p>
                      <a:pPr algn="ctr"/>
                      <a:r>
                        <a:rPr lang="en-US" sz="1400" dirty="0" smtClean="0"/>
                        <a:t>G</a:t>
                      </a:r>
                      <a:endParaRPr lang="en-IN" sz="1400" dirty="0"/>
                    </a:p>
                  </a:txBody>
                  <a:tcPr>
                    <a:solidFill>
                      <a:schemeClr val="accent4"/>
                    </a:solidFill>
                  </a:tcPr>
                </a:tc>
              </a:tr>
              <a:tr h="232208">
                <a:tc>
                  <a:txBody>
                    <a:bodyPr/>
                    <a:lstStyle/>
                    <a:p>
                      <a:pPr algn="ctr"/>
                      <a:r>
                        <a:rPr lang="en-US" sz="1400" dirty="0" smtClean="0"/>
                        <a:t>H</a:t>
                      </a:r>
                      <a:endParaRPr lang="en-IN" sz="1400" dirty="0"/>
                    </a:p>
                  </a:txBody>
                  <a:tcPr>
                    <a:solidFill>
                      <a:schemeClr val="accent4"/>
                    </a:solid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53492424"/>
              </p:ext>
            </p:extLst>
          </p:nvPr>
        </p:nvGraphicFramePr>
        <p:xfrm>
          <a:off x="4616385" y="3701133"/>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strike="noStrike" baseline="0" dirty="0" smtClean="0"/>
                        <a:t>A</a:t>
                      </a:r>
                      <a:endParaRPr lang="en-IN" sz="1400" strike="noStrike" baseline="0" dirty="0"/>
                    </a:p>
                  </a:txBody>
                  <a:tcPr>
                    <a:solidFill>
                      <a:schemeClr val="accent4"/>
                    </a:solidFill>
                  </a:tcPr>
                </a:tc>
              </a:tr>
              <a:tr h="248840">
                <a:tc>
                  <a:txBody>
                    <a:bodyPr/>
                    <a:lstStyle/>
                    <a:p>
                      <a:pPr algn="ctr"/>
                      <a:r>
                        <a:rPr lang="en-US" sz="1400" dirty="0" smtClean="0"/>
                        <a:t>K</a:t>
                      </a:r>
                      <a:endParaRPr lang="en-IN" sz="1400" dirty="0"/>
                    </a:p>
                  </a:txBody>
                  <a:tcPr>
                    <a:solidFill>
                      <a:schemeClr val="accent4"/>
                    </a:solidFill>
                  </a:tcPr>
                </a:tc>
              </a:tr>
              <a:tr h="248840">
                <a:tc>
                  <a:txBody>
                    <a:bodyPr/>
                    <a:lstStyle/>
                    <a:p>
                      <a:pPr algn="ctr"/>
                      <a:r>
                        <a:rPr lang="en-US" sz="1400" dirty="0" smtClean="0"/>
                        <a:t>U</a:t>
                      </a:r>
                      <a:endParaRPr lang="en-IN" sz="1400" dirty="0"/>
                    </a:p>
                  </a:txBody>
                  <a:tcPr>
                    <a:solidFill>
                      <a:schemeClr val="accent4"/>
                    </a:solidFill>
                  </a:tcPr>
                </a:tc>
              </a:tr>
              <a:tr h="248840">
                <a:tc>
                  <a:txBody>
                    <a:bodyPr/>
                    <a:lstStyle/>
                    <a:p>
                      <a:pPr algn="ctr"/>
                      <a:endParaRPr lang="en-IN" sz="1400" dirty="0"/>
                    </a:p>
                  </a:txBody>
                  <a:tcPr>
                    <a:solidFill>
                      <a:schemeClr val="accent4"/>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773173859"/>
              </p:ext>
            </p:extLst>
          </p:nvPr>
        </p:nvGraphicFramePr>
        <p:xfrm>
          <a:off x="4616385" y="5051280"/>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B</a:t>
                      </a:r>
                      <a:endParaRPr lang="en-IN" sz="1400" dirty="0"/>
                    </a:p>
                  </a:txBody>
                  <a:tcPr>
                    <a:solidFill>
                      <a:schemeClr val="accent5"/>
                    </a:solidFill>
                  </a:tcPr>
                </a:tc>
              </a:tr>
              <a:tr h="184979">
                <a:tc>
                  <a:txBody>
                    <a:bodyPr/>
                    <a:lstStyle/>
                    <a:p>
                      <a:pPr algn="ctr"/>
                      <a:r>
                        <a:rPr lang="en-US" sz="1400" dirty="0" smtClean="0"/>
                        <a:t>F</a:t>
                      </a:r>
                      <a:endParaRPr lang="en-IN" sz="1400" dirty="0"/>
                    </a:p>
                  </a:txBody>
                  <a:tcPr>
                    <a:solidFill>
                      <a:schemeClr val="accent5"/>
                    </a:solidFill>
                  </a:tcPr>
                </a:tc>
              </a:tr>
              <a:tr h="184979">
                <a:tc>
                  <a:txBody>
                    <a:bodyPr/>
                    <a:lstStyle/>
                    <a:p>
                      <a:pPr algn="ctr"/>
                      <a:r>
                        <a:rPr lang="en-US" sz="1400" dirty="0" smtClean="0"/>
                        <a:t>Z</a:t>
                      </a:r>
                      <a:endParaRPr lang="en-IN" sz="1400" dirty="0"/>
                    </a:p>
                  </a:txBody>
                  <a:tcPr>
                    <a:solidFill>
                      <a:schemeClr val="accent5"/>
                    </a:solidFill>
                  </a:tcPr>
                </a:tc>
              </a:tr>
              <a:tr h="184979">
                <a:tc>
                  <a:txBody>
                    <a:bodyPr/>
                    <a:lstStyle/>
                    <a:p>
                      <a:pPr algn="ctr"/>
                      <a:endParaRPr lang="en-IN" sz="1400" dirty="0"/>
                    </a:p>
                  </a:txBody>
                  <a:tcPr>
                    <a:solidFill>
                      <a:schemeClr val="accent5"/>
                    </a:solidFill>
                  </a:tcPr>
                </a:tc>
              </a:tr>
            </a:tbl>
          </a:graphicData>
        </a:graphic>
      </p:graphicFrame>
      <p:cxnSp>
        <p:nvCxnSpPr>
          <p:cNvPr id="9" name="Straight Arrow Connector 8"/>
          <p:cNvCxnSpPr/>
          <p:nvPr/>
        </p:nvCxnSpPr>
        <p:spPr>
          <a:xfrm>
            <a:off x="4404575" y="2511380"/>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415306" y="3874406"/>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415306" y="5188064"/>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7" name="Table 26"/>
          <p:cNvGraphicFramePr>
            <a:graphicFrameLocks noGrp="1"/>
          </p:cNvGraphicFramePr>
          <p:nvPr>
            <p:extLst>
              <p:ext uri="{D42A27DB-BD31-4B8C-83A1-F6EECF244321}">
                <p14:modId xmlns:p14="http://schemas.microsoft.com/office/powerpoint/2010/main" val="975800358"/>
              </p:ext>
            </p:extLst>
          </p:nvPr>
        </p:nvGraphicFramePr>
        <p:xfrm>
          <a:off x="5374099" y="3301884"/>
          <a:ext cx="563062" cy="1219200"/>
        </p:xfrm>
        <a:graphic>
          <a:graphicData uri="http://schemas.openxmlformats.org/drawingml/2006/table">
            <a:tbl>
              <a:tblPr firstRow="1" bandRow="1">
                <a:tableStyleId>{5940675A-B579-460E-94D1-54222C63F5DA}</a:tableStyleId>
              </a:tblPr>
              <a:tblGrid>
                <a:gridCol w="563062"/>
              </a:tblGrid>
              <a:tr h="232208">
                <a:tc>
                  <a:txBody>
                    <a:bodyPr/>
                    <a:lstStyle/>
                    <a:p>
                      <a:pPr algn="ct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769210864"/>
              </p:ext>
            </p:extLst>
          </p:nvPr>
        </p:nvGraphicFramePr>
        <p:xfrm>
          <a:off x="6340023" y="2361717"/>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solidFill>
                      <a:schemeClr val="accent4"/>
                    </a:solidFill>
                  </a:tcPr>
                </a:tc>
              </a:tr>
              <a:tr h="232208">
                <a:tc>
                  <a:txBody>
                    <a:bodyPr/>
                    <a:lstStyle/>
                    <a:p>
                      <a:pPr algn="ctr"/>
                      <a:r>
                        <a:rPr lang="en-US" sz="1400" dirty="0" smtClean="0"/>
                        <a:t>F</a:t>
                      </a:r>
                      <a:endParaRPr lang="en-IN" sz="1400" dirty="0"/>
                    </a:p>
                  </a:txBody>
                  <a:tcPr>
                    <a:solidFill>
                      <a:schemeClr val="accent4"/>
                    </a:solidFill>
                  </a:tcPr>
                </a:tc>
              </a:tr>
              <a:tr h="232208">
                <a:tc>
                  <a:txBody>
                    <a:bodyPr/>
                    <a:lstStyle/>
                    <a:p>
                      <a:pPr algn="ctr"/>
                      <a:r>
                        <a:rPr lang="en-US" sz="1400" dirty="0" smtClean="0"/>
                        <a:t>G</a:t>
                      </a:r>
                      <a:endParaRPr lang="en-IN" sz="1400" dirty="0"/>
                    </a:p>
                  </a:txBody>
                  <a:tcPr>
                    <a:solidFill>
                      <a:schemeClr val="accent4"/>
                    </a:solidFill>
                  </a:tcPr>
                </a:tc>
              </a:tr>
              <a:tr h="232208">
                <a:tc>
                  <a:txBody>
                    <a:bodyPr/>
                    <a:lstStyle/>
                    <a:p>
                      <a:pPr algn="ctr"/>
                      <a:r>
                        <a:rPr lang="en-US" sz="1400" dirty="0" smtClean="0"/>
                        <a:t>H</a:t>
                      </a:r>
                      <a:endParaRPr lang="en-IN" sz="1400" dirty="0"/>
                    </a:p>
                  </a:txBody>
                  <a:tcPr>
                    <a:solidFill>
                      <a:schemeClr val="accent4"/>
                    </a:solidFill>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2131552571"/>
              </p:ext>
            </p:extLst>
          </p:nvPr>
        </p:nvGraphicFramePr>
        <p:xfrm>
          <a:off x="6340023" y="3698985"/>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strike="dblStrike" baseline="0" dirty="0" smtClean="0"/>
                        <a:t>A</a:t>
                      </a:r>
                      <a:endParaRPr lang="en-IN" sz="1400" strike="dblStrike" baseline="0" dirty="0"/>
                    </a:p>
                  </a:txBody>
                  <a:tcPr>
                    <a:solidFill>
                      <a:schemeClr val="accent4"/>
                    </a:solidFill>
                  </a:tcPr>
                </a:tc>
              </a:tr>
              <a:tr h="248840">
                <a:tc>
                  <a:txBody>
                    <a:bodyPr/>
                    <a:lstStyle/>
                    <a:p>
                      <a:pPr algn="ctr"/>
                      <a:r>
                        <a:rPr lang="en-US" sz="1400" dirty="0" smtClean="0"/>
                        <a:t>K</a:t>
                      </a:r>
                      <a:endParaRPr lang="en-IN" sz="1400" dirty="0"/>
                    </a:p>
                  </a:txBody>
                  <a:tcPr>
                    <a:solidFill>
                      <a:schemeClr val="accent4"/>
                    </a:solidFill>
                  </a:tcPr>
                </a:tc>
              </a:tr>
              <a:tr h="248840">
                <a:tc>
                  <a:txBody>
                    <a:bodyPr/>
                    <a:lstStyle/>
                    <a:p>
                      <a:pPr algn="ctr"/>
                      <a:r>
                        <a:rPr lang="en-US" sz="1400" dirty="0" smtClean="0"/>
                        <a:t>U</a:t>
                      </a:r>
                      <a:endParaRPr lang="en-IN" sz="1400" dirty="0"/>
                    </a:p>
                  </a:txBody>
                  <a:tcPr>
                    <a:solidFill>
                      <a:schemeClr val="accent4"/>
                    </a:solidFill>
                  </a:tcPr>
                </a:tc>
              </a:tr>
              <a:tr h="248840">
                <a:tc>
                  <a:txBody>
                    <a:bodyPr/>
                    <a:lstStyle/>
                    <a:p>
                      <a:pPr algn="ctr"/>
                      <a:endParaRPr lang="en-IN" sz="1400" dirty="0"/>
                    </a:p>
                  </a:txBody>
                  <a:tcPr>
                    <a:solidFill>
                      <a:schemeClr val="accent4"/>
                    </a:solidFill>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36573347"/>
              </p:ext>
            </p:extLst>
          </p:nvPr>
        </p:nvGraphicFramePr>
        <p:xfrm>
          <a:off x="6340023" y="5049132"/>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B</a:t>
                      </a:r>
                      <a:endParaRPr lang="en-IN" sz="1400" dirty="0"/>
                    </a:p>
                  </a:txBody>
                  <a:tcPr>
                    <a:solidFill>
                      <a:schemeClr val="accent5"/>
                    </a:solidFill>
                  </a:tcPr>
                </a:tc>
              </a:tr>
              <a:tr h="184979">
                <a:tc>
                  <a:txBody>
                    <a:bodyPr/>
                    <a:lstStyle/>
                    <a:p>
                      <a:pPr algn="ctr"/>
                      <a:r>
                        <a:rPr lang="en-US" sz="1400" dirty="0" smtClean="0"/>
                        <a:t>F</a:t>
                      </a:r>
                      <a:endParaRPr lang="en-IN" sz="1400" dirty="0"/>
                    </a:p>
                  </a:txBody>
                  <a:tcPr>
                    <a:solidFill>
                      <a:schemeClr val="accent5"/>
                    </a:solidFill>
                  </a:tcPr>
                </a:tc>
              </a:tr>
              <a:tr h="184979">
                <a:tc>
                  <a:txBody>
                    <a:bodyPr/>
                    <a:lstStyle/>
                    <a:p>
                      <a:pPr algn="ctr"/>
                      <a:r>
                        <a:rPr lang="en-US" sz="1400" dirty="0" smtClean="0"/>
                        <a:t>Z</a:t>
                      </a:r>
                      <a:endParaRPr lang="en-IN" sz="1400" dirty="0"/>
                    </a:p>
                  </a:txBody>
                  <a:tcPr>
                    <a:solidFill>
                      <a:schemeClr val="accent5"/>
                    </a:solidFill>
                  </a:tcPr>
                </a:tc>
              </a:tr>
              <a:tr h="184979">
                <a:tc>
                  <a:txBody>
                    <a:bodyPr/>
                    <a:lstStyle/>
                    <a:p>
                      <a:pPr algn="ctr"/>
                      <a:endParaRPr lang="en-IN" sz="1400" dirty="0"/>
                    </a:p>
                  </a:txBody>
                  <a:tcPr>
                    <a:solidFill>
                      <a:schemeClr val="accent5"/>
                    </a:solidFill>
                  </a:tcPr>
                </a:tc>
              </a:tr>
            </a:tbl>
          </a:graphicData>
        </a:graphic>
      </p:graphicFrame>
      <p:cxnSp>
        <p:nvCxnSpPr>
          <p:cNvPr id="31" name="Straight Arrow Connector 30"/>
          <p:cNvCxnSpPr/>
          <p:nvPr/>
        </p:nvCxnSpPr>
        <p:spPr>
          <a:xfrm>
            <a:off x="6128213" y="2805449"/>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138944" y="4155596"/>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138944" y="5198795"/>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3171989550"/>
              </p:ext>
            </p:extLst>
          </p:nvPr>
        </p:nvGraphicFramePr>
        <p:xfrm>
          <a:off x="7186413" y="3312615"/>
          <a:ext cx="502274" cy="1219200"/>
        </p:xfrm>
        <a:graphic>
          <a:graphicData uri="http://schemas.openxmlformats.org/drawingml/2006/table">
            <a:tbl>
              <a:tblPr firstRow="1" bandRow="1">
                <a:tableStyleId>{5940675A-B579-460E-94D1-54222C63F5DA}</a:tableStyleId>
              </a:tblPr>
              <a:tblGrid>
                <a:gridCol w="502274"/>
              </a:tblGrid>
              <a:tr h="232208">
                <a:tc>
                  <a:txBody>
                    <a:bodyPr/>
                    <a:lstStyle/>
                    <a:p>
                      <a:pPr algn="ct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4058934094"/>
              </p:ext>
            </p:extLst>
          </p:nvPr>
        </p:nvGraphicFramePr>
        <p:xfrm>
          <a:off x="8295483" y="2359569"/>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solidFill>
                      <a:schemeClr val="accent4"/>
                    </a:solidFill>
                  </a:tcPr>
                </a:tc>
              </a:tr>
              <a:tr h="232208">
                <a:tc>
                  <a:txBody>
                    <a:bodyPr/>
                    <a:lstStyle/>
                    <a:p>
                      <a:pPr algn="ctr"/>
                      <a:r>
                        <a:rPr lang="en-US" sz="1400" dirty="0" smtClean="0"/>
                        <a:t>F</a:t>
                      </a:r>
                      <a:endParaRPr lang="en-IN" sz="1400" dirty="0"/>
                    </a:p>
                  </a:txBody>
                  <a:tcPr>
                    <a:solidFill>
                      <a:schemeClr val="accent4"/>
                    </a:solidFill>
                  </a:tcPr>
                </a:tc>
              </a:tr>
              <a:tr h="232208">
                <a:tc>
                  <a:txBody>
                    <a:bodyPr/>
                    <a:lstStyle/>
                    <a:p>
                      <a:pPr algn="ctr"/>
                      <a:r>
                        <a:rPr lang="en-US" sz="1400" dirty="0" smtClean="0"/>
                        <a:t>G</a:t>
                      </a:r>
                      <a:endParaRPr lang="en-IN" sz="1400" dirty="0"/>
                    </a:p>
                  </a:txBody>
                  <a:tcPr>
                    <a:solidFill>
                      <a:schemeClr val="accent4"/>
                    </a:solidFill>
                  </a:tcPr>
                </a:tc>
              </a:tr>
              <a:tr h="232208">
                <a:tc>
                  <a:txBody>
                    <a:bodyPr/>
                    <a:lstStyle/>
                    <a:p>
                      <a:pPr algn="ctr"/>
                      <a:r>
                        <a:rPr lang="en-US" sz="1400" dirty="0" smtClean="0"/>
                        <a:t>H</a:t>
                      </a:r>
                      <a:endParaRPr lang="en-IN" sz="1400" dirty="0"/>
                    </a:p>
                  </a:txBody>
                  <a:tcPr>
                    <a:solidFill>
                      <a:schemeClr val="accent4"/>
                    </a:solidFill>
                  </a:tcPr>
                </a:tc>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2241246879"/>
              </p:ext>
            </p:extLst>
          </p:nvPr>
        </p:nvGraphicFramePr>
        <p:xfrm>
          <a:off x="8295483" y="3696837"/>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strike="dblStrike" baseline="0" dirty="0" smtClean="0"/>
                        <a:t>A</a:t>
                      </a:r>
                      <a:endParaRPr lang="en-IN" sz="1400" strike="dblStrike" baseline="0" dirty="0"/>
                    </a:p>
                  </a:txBody>
                  <a:tcPr>
                    <a:solidFill>
                      <a:schemeClr val="accent4"/>
                    </a:solidFill>
                  </a:tcPr>
                </a:tc>
              </a:tr>
              <a:tr h="248840">
                <a:tc>
                  <a:txBody>
                    <a:bodyPr/>
                    <a:lstStyle/>
                    <a:p>
                      <a:pPr algn="ctr"/>
                      <a:r>
                        <a:rPr lang="en-US" sz="1400" dirty="0" smtClean="0"/>
                        <a:t>K</a:t>
                      </a:r>
                      <a:endParaRPr lang="en-IN" sz="1400" dirty="0"/>
                    </a:p>
                  </a:txBody>
                  <a:tcPr>
                    <a:solidFill>
                      <a:schemeClr val="accent4"/>
                    </a:solidFill>
                  </a:tcPr>
                </a:tc>
              </a:tr>
              <a:tr h="248840">
                <a:tc>
                  <a:txBody>
                    <a:bodyPr/>
                    <a:lstStyle/>
                    <a:p>
                      <a:pPr algn="ctr"/>
                      <a:r>
                        <a:rPr lang="en-US" sz="1400" dirty="0" smtClean="0"/>
                        <a:t>U</a:t>
                      </a:r>
                      <a:endParaRPr lang="en-IN" sz="1400" dirty="0"/>
                    </a:p>
                  </a:txBody>
                  <a:tcPr>
                    <a:solidFill>
                      <a:schemeClr val="accent4"/>
                    </a:solidFill>
                  </a:tcPr>
                </a:tc>
              </a:tr>
              <a:tr h="248840">
                <a:tc>
                  <a:txBody>
                    <a:bodyPr/>
                    <a:lstStyle/>
                    <a:p>
                      <a:pPr algn="ctr"/>
                      <a:endParaRPr lang="en-IN" sz="1400" dirty="0"/>
                    </a:p>
                  </a:txBody>
                  <a:tcPr>
                    <a:solidFill>
                      <a:schemeClr val="accent4"/>
                    </a:solidFill>
                  </a:tcP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974366930"/>
              </p:ext>
            </p:extLst>
          </p:nvPr>
        </p:nvGraphicFramePr>
        <p:xfrm>
          <a:off x="8295483" y="5046984"/>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B</a:t>
                      </a:r>
                      <a:endParaRPr lang="en-IN" sz="1400" dirty="0"/>
                    </a:p>
                  </a:txBody>
                  <a:tcPr>
                    <a:solidFill>
                      <a:schemeClr val="accent5"/>
                    </a:solidFill>
                  </a:tcPr>
                </a:tc>
              </a:tr>
              <a:tr h="184979">
                <a:tc>
                  <a:txBody>
                    <a:bodyPr/>
                    <a:lstStyle/>
                    <a:p>
                      <a:pPr algn="ctr"/>
                      <a:r>
                        <a:rPr lang="en-US" sz="1400" strike="dblStrike" baseline="0" dirty="0" smtClean="0"/>
                        <a:t>F</a:t>
                      </a:r>
                      <a:endParaRPr lang="en-IN" sz="1400" strike="dblStrike" baseline="0" dirty="0"/>
                    </a:p>
                  </a:txBody>
                  <a:tcPr>
                    <a:solidFill>
                      <a:schemeClr val="accent5"/>
                    </a:solidFill>
                  </a:tcPr>
                </a:tc>
              </a:tr>
              <a:tr h="184979">
                <a:tc>
                  <a:txBody>
                    <a:bodyPr/>
                    <a:lstStyle/>
                    <a:p>
                      <a:pPr algn="ctr"/>
                      <a:r>
                        <a:rPr lang="en-US" sz="1400" dirty="0" smtClean="0"/>
                        <a:t>Z</a:t>
                      </a:r>
                      <a:endParaRPr lang="en-IN" sz="1400" dirty="0"/>
                    </a:p>
                  </a:txBody>
                  <a:tcPr>
                    <a:solidFill>
                      <a:schemeClr val="accent5"/>
                    </a:solidFill>
                  </a:tcPr>
                </a:tc>
              </a:tr>
              <a:tr h="184979">
                <a:tc>
                  <a:txBody>
                    <a:bodyPr/>
                    <a:lstStyle/>
                    <a:p>
                      <a:pPr algn="ctr"/>
                      <a:endParaRPr lang="en-IN" sz="1400" dirty="0"/>
                    </a:p>
                  </a:txBody>
                  <a:tcPr>
                    <a:solidFill>
                      <a:schemeClr val="accent5"/>
                    </a:solidFill>
                  </a:tcPr>
                </a:tc>
              </a:tr>
            </a:tbl>
          </a:graphicData>
        </a:graphic>
      </p:graphicFrame>
      <p:cxnSp>
        <p:nvCxnSpPr>
          <p:cNvPr id="42" name="Straight Arrow Connector 41"/>
          <p:cNvCxnSpPr/>
          <p:nvPr/>
        </p:nvCxnSpPr>
        <p:spPr>
          <a:xfrm>
            <a:off x="8083673" y="2803301"/>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094404" y="4153448"/>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094404" y="5479985"/>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5" name="Table 44"/>
          <p:cNvGraphicFramePr>
            <a:graphicFrameLocks noGrp="1"/>
          </p:cNvGraphicFramePr>
          <p:nvPr>
            <p:extLst>
              <p:ext uri="{D42A27DB-BD31-4B8C-83A1-F6EECF244321}">
                <p14:modId xmlns:p14="http://schemas.microsoft.com/office/powerpoint/2010/main" val="1390740345"/>
              </p:ext>
            </p:extLst>
          </p:nvPr>
        </p:nvGraphicFramePr>
        <p:xfrm>
          <a:off x="11229747" y="3310467"/>
          <a:ext cx="657460" cy="1219200"/>
        </p:xfrm>
        <a:graphic>
          <a:graphicData uri="http://schemas.openxmlformats.org/drawingml/2006/table">
            <a:tbl>
              <a:tblPr firstRow="1" bandRow="1">
                <a:tableStyleId>{5940675A-B579-460E-94D1-54222C63F5DA}</a:tableStyleId>
              </a:tblPr>
              <a:tblGrid>
                <a:gridCol w="657460"/>
              </a:tblGrid>
              <a:tr h="232208">
                <a:tc>
                  <a:txBody>
                    <a:bodyPr/>
                    <a:lstStyle/>
                    <a:p>
                      <a:pPr algn="ctr"/>
                      <a:r>
                        <a:rPr lang="en-US" sz="1400" dirty="0" smtClean="0"/>
                        <a:t>F</a:t>
                      </a: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bl>
          </a:graphicData>
        </a:graphic>
      </p:graphicFrame>
      <p:sp>
        <p:nvSpPr>
          <p:cNvPr id="48" name="Left Brace 47"/>
          <p:cNvSpPr/>
          <p:nvPr/>
        </p:nvSpPr>
        <p:spPr>
          <a:xfrm rot="-5400000">
            <a:off x="8100833" y="2844100"/>
            <a:ext cx="405683" cy="7476147"/>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9" name="TextBox 48"/>
          <p:cNvSpPr txBox="1"/>
          <p:nvPr/>
        </p:nvSpPr>
        <p:spPr>
          <a:xfrm>
            <a:off x="10689475" y="3889420"/>
            <a:ext cx="296215" cy="369332"/>
          </a:xfrm>
          <a:prstGeom prst="rect">
            <a:avLst/>
          </a:prstGeom>
          <a:noFill/>
        </p:spPr>
        <p:txBody>
          <a:bodyPr wrap="square" rtlCol="0">
            <a:spAutoFit/>
          </a:bodyPr>
          <a:lstStyle/>
          <a:p>
            <a:r>
              <a:rPr lang="en-US" dirty="0" smtClean="0"/>
              <a:t>…</a:t>
            </a:r>
            <a:endParaRPr lang="en-IN" dirty="0"/>
          </a:p>
        </p:txBody>
      </p:sp>
      <p:graphicFrame>
        <p:nvGraphicFramePr>
          <p:cNvPr id="50" name="Table 49"/>
          <p:cNvGraphicFramePr>
            <a:graphicFrameLocks noGrp="1"/>
          </p:cNvGraphicFramePr>
          <p:nvPr>
            <p:extLst>
              <p:ext uri="{D42A27DB-BD31-4B8C-83A1-F6EECF244321}">
                <p14:modId xmlns:p14="http://schemas.microsoft.com/office/powerpoint/2010/main" val="1370648180"/>
              </p:ext>
            </p:extLst>
          </p:nvPr>
        </p:nvGraphicFramePr>
        <p:xfrm>
          <a:off x="9066075" y="3310467"/>
          <a:ext cx="593080" cy="1219200"/>
        </p:xfrm>
        <a:graphic>
          <a:graphicData uri="http://schemas.openxmlformats.org/drawingml/2006/table">
            <a:tbl>
              <a:tblPr firstRow="1" bandRow="1">
                <a:tableStyleId>{5940675A-B579-460E-94D1-54222C63F5DA}</a:tableStyleId>
              </a:tblPr>
              <a:tblGrid>
                <a:gridCol w="593080"/>
              </a:tblGrid>
              <a:tr h="232208">
                <a:tc>
                  <a:txBody>
                    <a:bodyPr/>
                    <a:lstStyle/>
                    <a:p>
                      <a:pPr algn="ctr"/>
                      <a:r>
                        <a:rPr lang="en-US" sz="1400" dirty="0" smtClean="0"/>
                        <a:t>F</a:t>
                      </a: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2289541769"/>
              </p:ext>
            </p:extLst>
          </p:nvPr>
        </p:nvGraphicFramePr>
        <p:xfrm>
          <a:off x="919245" y="2340256"/>
          <a:ext cx="533925" cy="914400"/>
        </p:xfrm>
        <a:graphic>
          <a:graphicData uri="http://schemas.openxmlformats.org/drawingml/2006/table">
            <a:tbl>
              <a:tblPr firstRow="1" bandRow="1">
                <a:tableStyleId>{5940675A-B579-460E-94D1-54222C63F5DA}</a:tableStyleId>
              </a:tblPr>
              <a:tblGrid>
                <a:gridCol w="533925"/>
              </a:tblGrid>
              <a:tr h="279627">
                <a:tc>
                  <a:txBody>
                    <a:bodyPr/>
                    <a:lstStyle/>
                    <a:p>
                      <a:pPr algn="ctr"/>
                      <a:r>
                        <a:rPr lang="en-US" sz="1400" dirty="0" smtClean="0"/>
                        <a:t>Z</a:t>
                      </a:r>
                      <a:endParaRPr lang="en-IN" sz="1400" dirty="0"/>
                    </a:p>
                  </a:txBody>
                  <a:tcPr>
                    <a:solidFill>
                      <a:schemeClr val="accent5"/>
                    </a:solidFill>
                  </a:tcPr>
                </a:tc>
              </a:tr>
              <a:tr h="279627">
                <a:tc>
                  <a:txBody>
                    <a:bodyPr/>
                    <a:lstStyle/>
                    <a:p>
                      <a:pPr algn="ctr"/>
                      <a:r>
                        <a:rPr lang="en-US" sz="1400" dirty="0" smtClean="0"/>
                        <a:t>F</a:t>
                      </a:r>
                      <a:endParaRPr lang="en-IN" sz="1400" dirty="0"/>
                    </a:p>
                  </a:txBody>
                  <a:tcPr>
                    <a:solidFill>
                      <a:schemeClr val="accent5"/>
                    </a:solidFill>
                  </a:tcPr>
                </a:tc>
              </a:tr>
              <a:tr h="279627">
                <a:tc>
                  <a:txBody>
                    <a:bodyPr/>
                    <a:lstStyle/>
                    <a:p>
                      <a:pPr algn="ctr"/>
                      <a:r>
                        <a:rPr lang="en-US" sz="1400" dirty="0" smtClean="0"/>
                        <a:t>B</a:t>
                      </a:r>
                      <a:endParaRPr lang="en-IN" sz="1400" dirty="0"/>
                    </a:p>
                  </a:txBody>
                  <a:tcPr>
                    <a:solidFill>
                      <a:schemeClr val="accent5"/>
                    </a:solidFill>
                  </a:tcPr>
                </a:tc>
              </a:tr>
            </a:tbl>
          </a:graphicData>
        </a:graphic>
      </p:graphicFrame>
      <p:sp>
        <p:nvSpPr>
          <p:cNvPr id="7" name="TextBox 6"/>
          <p:cNvSpPr txBox="1"/>
          <p:nvPr/>
        </p:nvSpPr>
        <p:spPr>
          <a:xfrm>
            <a:off x="206062" y="4559118"/>
            <a:ext cx="540913" cy="369332"/>
          </a:xfrm>
          <a:prstGeom prst="rect">
            <a:avLst/>
          </a:prstGeom>
          <a:noFill/>
        </p:spPr>
        <p:txBody>
          <a:bodyPr wrap="square" rtlCol="0">
            <a:spAutoFit/>
          </a:bodyPr>
          <a:lstStyle/>
          <a:p>
            <a:pPr algn="ctr"/>
            <a:r>
              <a:rPr lang="en-US" b="1" dirty="0" smtClean="0"/>
              <a:t>R</a:t>
            </a:r>
            <a:endParaRPr lang="en-IN" b="1" dirty="0"/>
          </a:p>
        </p:txBody>
      </p:sp>
      <p:sp>
        <p:nvSpPr>
          <p:cNvPr id="51" name="TextBox 50"/>
          <p:cNvSpPr txBox="1"/>
          <p:nvPr/>
        </p:nvSpPr>
        <p:spPr>
          <a:xfrm>
            <a:off x="899380" y="3320586"/>
            <a:ext cx="540913" cy="369332"/>
          </a:xfrm>
          <a:prstGeom prst="rect">
            <a:avLst/>
          </a:prstGeom>
          <a:noFill/>
        </p:spPr>
        <p:txBody>
          <a:bodyPr wrap="square" rtlCol="0">
            <a:spAutoFit/>
          </a:bodyPr>
          <a:lstStyle/>
          <a:p>
            <a:pPr algn="ctr"/>
            <a:r>
              <a:rPr lang="en-US" b="1" dirty="0"/>
              <a:t>S</a:t>
            </a:r>
            <a:endParaRPr lang="en-IN" b="1" dirty="0"/>
          </a:p>
        </p:txBody>
      </p:sp>
    </p:spTree>
    <p:extLst>
      <p:ext uri="{BB962C8B-B14F-4D97-AF65-F5344CB8AC3E}">
        <p14:creationId xmlns:p14="http://schemas.microsoft.com/office/powerpoint/2010/main" val="2284997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1545540"/>
            <a:ext cx="10191481" cy="4247317"/>
          </a:xfrm>
          <a:prstGeom prst="rect">
            <a:avLst/>
          </a:prstGeom>
          <a:noFill/>
        </p:spPr>
        <p:txBody>
          <a:bodyPr wrap="square" rtlCol="0">
            <a:spAutoFit/>
          </a:bodyPr>
          <a:lstStyle/>
          <a:p>
            <a:pPr>
              <a:lnSpc>
                <a:spcPct val="150000"/>
              </a:lnSpc>
            </a:pPr>
            <a:r>
              <a:rPr lang="en-IN" sz="2000" b="1" dirty="0"/>
              <a:t>Sort-Based </a:t>
            </a:r>
            <a:r>
              <a:rPr lang="en-IN" sz="2000" b="1" dirty="0" smtClean="0"/>
              <a:t>Difference</a:t>
            </a:r>
            <a:r>
              <a:rPr lang="en-IN" sz="2000" dirty="0" smtClean="0"/>
              <a:t> </a:t>
            </a:r>
          </a:p>
          <a:p>
            <a:pPr marL="342900" indent="-342900">
              <a:lnSpc>
                <a:spcPct val="150000"/>
              </a:lnSpc>
              <a:buFont typeface="Arial" panose="020B0604020202020204" pitchFamily="34" charset="0"/>
              <a:buChar char="•"/>
            </a:pPr>
            <a:r>
              <a:rPr lang="en-US" sz="2000" dirty="0" smtClean="0"/>
              <a:t>Create </a:t>
            </a:r>
            <a:r>
              <a:rPr lang="en-US" sz="2000" dirty="0"/>
              <a:t>sorted sublists from both R and </a:t>
            </a:r>
            <a:r>
              <a:rPr lang="en-US" sz="2000" dirty="0" smtClean="0"/>
              <a:t>S</a:t>
            </a:r>
          </a:p>
          <a:p>
            <a:pPr marL="342900" indent="-342900">
              <a:lnSpc>
                <a:spcPct val="150000"/>
              </a:lnSpc>
              <a:buFont typeface="Arial" panose="020B0604020202020204" pitchFamily="34" charset="0"/>
              <a:buChar char="•"/>
            </a:pPr>
            <a:r>
              <a:rPr lang="en-US" sz="2000" dirty="0"/>
              <a:t>Use one main-memory buffer for each sublist of R and S. Initialize each with the first block from the corresponding </a:t>
            </a:r>
            <a:r>
              <a:rPr lang="en-US" sz="2000" dirty="0" smtClean="0"/>
              <a:t>sublist</a:t>
            </a:r>
          </a:p>
          <a:p>
            <a:pPr marL="342900" indent="-342900">
              <a:lnSpc>
                <a:spcPct val="150000"/>
              </a:lnSpc>
              <a:buFont typeface="Arial" panose="020B0604020202020204" pitchFamily="34" charset="0"/>
              <a:buChar char="•"/>
            </a:pPr>
            <a:r>
              <a:rPr lang="en-US" sz="2000" dirty="0"/>
              <a:t>Repeatedly find the first remaining tuple t among all the buffers. </a:t>
            </a:r>
            <a:endParaRPr lang="en-US" sz="2000" dirty="0" smtClean="0"/>
          </a:p>
          <a:p>
            <a:pPr marL="342900" indent="-342900">
              <a:lnSpc>
                <a:spcPct val="150000"/>
              </a:lnSpc>
              <a:buFont typeface="Arial" panose="020B0604020202020204" pitchFamily="34" charset="0"/>
              <a:buChar char="•"/>
            </a:pPr>
            <a:r>
              <a:rPr lang="en-US" sz="2000" dirty="0"/>
              <a:t>C</a:t>
            </a:r>
            <a:r>
              <a:rPr lang="en-US" sz="2000" dirty="0" smtClean="0"/>
              <a:t>opy </a:t>
            </a:r>
            <a:r>
              <a:rPr lang="en-US" sz="2000" dirty="0"/>
              <a:t>t to the output if it exists in </a:t>
            </a:r>
            <a:r>
              <a:rPr lang="en-US" sz="2000" dirty="0" smtClean="0"/>
              <a:t>one </a:t>
            </a:r>
            <a:r>
              <a:rPr lang="en-US" sz="2000" dirty="0"/>
              <a:t>and </a:t>
            </a:r>
            <a:r>
              <a:rPr lang="en-US" sz="2000" dirty="0" smtClean="0"/>
              <a:t>not in the other </a:t>
            </a:r>
            <a:r>
              <a:rPr lang="en-US" sz="2000" dirty="0"/>
              <a:t>and remove from the buffers all copies of </a:t>
            </a:r>
            <a:r>
              <a:rPr lang="en-US" sz="2000" dirty="0" smtClean="0"/>
              <a:t>t</a:t>
            </a:r>
          </a:p>
          <a:p>
            <a:pPr marL="342900" indent="-342900">
              <a:lnSpc>
                <a:spcPct val="150000"/>
              </a:lnSpc>
              <a:buFont typeface="Arial" panose="020B0604020202020204" pitchFamily="34" charset="0"/>
              <a:buChar char="•"/>
            </a:pPr>
            <a:r>
              <a:rPr lang="en-US" sz="2000" dirty="0"/>
              <a:t>The cost of disk I/O’s is 3 * (B(R) + B(S)) .</a:t>
            </a:r>
          </a:p>
          <a:p>
            <a:pPr marL="342900" indent="-342900">
              <a:lnSpc>
                <a:spcPct val="150000"/>
              </a:lnSpc>
              <a:buFont typeface="Arial" panose="020B0604020202020204" pitchFamily="34" charset="0"/>
              <a:buChar char="•"/>
            </a:pPr>
            <a:r>
              <a:rPr lang="en-US" sz="2000" dirty="0"/>
              <a:t>The total size of the two relations must not exceed M</a:t>
            </a:r>
            <a:r>
              <a:rPr lang="en-US" sz="2000" baseline="30000" dirty="0"/>
              <a:t>2</a:t>
            </a:r>
            <a:r>
              <a:rPr lang="en-US" sz="2000" dirty="0"/>
              <a:t>. That is,  B(R) + B(S) ≤ M</a:t>
            </a:r>
            <a:r>
              <a:rPr lang="en-US" sz="2000" baseline="30000" dirty="0"/>
              <a:t>2</a:t>
            </a:r>
            <a:r>
              <a:rPr lang="en-US" sz="2000" dirty="0" smtClean="0"/>
              <a:t>.</a:t>
            </a:r>
            <a:endParaRPr lang="en-US" sz="2000" b="1" dirty="0"/>
          </a:p>
        </p:txBody>
      </p:sp>
    </p:spTree>
    <p:extLst>
      <p:ext uri="{BB962C8B-B14F-4D97-AF65-F5344CB8AC3E}">
        <p14:creationId xmlns:p14="http://schemas.microsoft.com/office/powerpoint/2010/main" val="3325713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1545540"/>
            <a:ext cx="9921024" cy="55399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b="1" dirty="0" smtClean="0"/>
              <a:t>Two Pass R - S example</a:t>
            </a:r>
            <a:r>
              <a:rPr lang="en-US" sz="2000" dirty="0" smtClean="0"/>
              <a:t> :</a:t>
            </a:r>
          </a:p>
        </p:txBody>
      </p:sp>
      <p:graphicFrame>
        <p:nvGraphicFramePr>
          <p:cNvPr id="2" name="Table 1"/>
          <p:cNvGraphicFramePr>
            <a:graphicFrameLocks noGrp="1"/>
          </p:cNvGraphicFramePr>
          <p:nvPr>
            <p:extLst>
              <p:ext uri="{D42A27DB-BD31-4B8C-83A1-F6EECF244321}">
                <p14:modId xmlns:p14="http://schemas.microsoft.com/office/powerpoint/2010/main" val="1445450183"/>
              </p:ext>
            </p:extLst>
          </p:nvPr>
        </p:nvGraphicFramePr>
        <p:xfrm>
          <a:off x="213048" y="2342404"/>
          <a:ext cx="533925" cy="2133600"/>
        </p:xfrm>
        <a:graphic>
          <a:graphicData uri="http://schemas.openxmlformats.org/drawingml/2006/table">
            <a:tbl>
              <a:tblPr firstRow="1" bandRow="1">
                <a:tableStyleId>{5940675A-B579-460E-94D1-54222C63F5DA}</a:tableStyleId>
              </a:tblPr>
              <a:tblGrid>
                <a:gridCol w="533925"/>
              </a:tblGrid>
              <a:tr h="279627">
                <a:tc>
                  <a:txBody>
                    <a:bodyPr/>
                    <a:lstStyle/>
                    <a:p>
                      <a:pPr algn="ctr"/>
                      <a:r>
                        <a:rPr lang="en-US" sz="1400" dirty="0" smtClean="0"/>
                        <a:t>F</a:t>
                      </a:r>
                      <a:endParaRPr lang="en-IN" sz="1400" dirty="0"/>
                    </a:p>
                  </a:txBody>
                  <a:tcPr>
                    <a:solidFill>
                      <a:schemeClr val="accent4"/>
                    </a:solidFill>
                  </a:tcPr>
                </a:tc>
              </a:tr>
              <a:tr h="279627">
                <a:tc>
                  <a:txBody>
                    <a:bodyPr/>
                    <a:lstStyle/>
                    <a:p>
                      <a:pPr algn="ctr"/>
                      <a:r>
                        <a:rPr lang="en-US" sz="1400" dirty="0" smtClean="0"/>
                        <a:t>A</a:t>
                      </a:r>
                      <a:endParaRPr lang="en-IN" sz="1400" dirty="0"/>
                    </a:p>
                  </a:txBody>
                  <a:tcPr>
                    <a:solidFill>
                      <a:schemeClr val="accent4"/>
                    </a:solidFill>
                  </a:tcPr>
                </a:tc>
              </a:tr>
              <a:tr h="279627">
                <a:tc>
                  <a:txBody>
                    <a:bodyPr/>
                    <a:lstStyle/>
                    <a:p>
                      <a:pPr algn="ctr"/>
                      <a:r>
                        <a:rPr lang="en-US" sz="1400" dirty="0" smtClean="0"/>
                        <a:t>H</a:t>
                      </a:r>
                      <a:endParaRPr lang="en-IN" sz="1400" dirty="0"/>
                    </a:p>
                  </a:txBody>
                  <a:tcPr>
                    <a:solidFill>
                      <a:schemeClr val="accent4"/>
                    </a:solidFill>
                  </a:tcPr>
                </a:tc>
              </a:tr>
              <a:tr h="279627">
                <a:tc>
                  <a:txBody>
                    <a:bodyPr/>
                    <a:lstStyle/>
                    <a:p>
                      <a:pPr algn="ctr"/>
                      <a:r>
                        <a:rPr lang="en-US" sz="1400" dirty="0" smtClean="0"/>
                        <a:t>G</a:t>
                      </a:r>
                      <a:endParaRPr lang="en-IN" sz="1400" dirty="0"/>
                    </a:p>
                  </a:txBody>
                  <a:tcPr>
                    <a:solidFill>
                      <a:schemeClr val="accent4"/>
                    </a:solidFill>
                  </a:tcPr>
                </a:tc>
              </a:tr>
              <a:tr h="279627">
                <a:tc>
                  <a:txBody>
                    <a:bodyPr/>
                    <a:lstStyle/>
                    <a:p>
                      <a:pPr algn="ctr"/>
                      <a:r>
                        <a:rPr lang="en-US" sz="1400" dirty="0" smtClean="0"/>
                        <a:t>K</a:t>
                      </a:r>
                      <a:endParaRPr lang="en-IN" sz="1400" dirty="0"/>
                    </a:p>
                  </a:txBody>
                  <a:tcPr>
                    <a:solidFill>
                      <a:schemeClr val="accent4"/>
                    </a:solidFill>
                  </a:tcPr>
                </a:tc>
              </a:tr>
              <a:tr h="279627">
                <a:tc>
                  <a:txBody>
                    <a:bodyPr/>
                    <a:lstStyle/>
                    <a:p>
                      <a:pPr algn="ctr"/>
                      <a:r>
                        <a:rPr lang="en-US" sz="1400" dirty="0" smtClean="0"/>
                        <a:t>U</a:t>
                      </a:r>
                      <a:endParaRPr lang="en-IN" sz="1400" dirty="0"/>
                    </a:p>
                  </a:txBody>
                  <a:tcPr>
                    <a:solidFill>
                      <a:schemeClr val="accent4"/>
                    </a:solidFill>
                  </a:tcPr>
                </a:tc>
              </a:tr>
              <a:tr h="279627">
                <a:tc>
                  <a:txBody>
                    <a:bodyPr/>
                    <a:lstStyle/>
                    <a:p>
                      <a:pPr algn="ctr"/>
                      <a:r>
                        <a:rPr lang="en-US" sz="1400" dirty="0" smtClean="0"/>
                        <a:t>A</a:t>
                      </a:r>
                      <a:endParaRPr lang="en-IN" sz="1400" dirty="0"/>
                    </a:p>
                  </a:txBody>
                  <a:tcPr>
                    <a:solidFill>
                      <a:schemeClr val="accent4"/>
                    </a:solidFill>
                  </a:tcPr>
                </a:tc>
              </a:tr>
            </a:tbl>
          </a:graphicData>
        </a:graphic>
      </p:graphicFrame>
      <p:sp>
        <p:nvSpPr>
          <p:cNvPr id="3" name="Right Arrow 2"/>
          <p:cNvSpPr/>
          <p:nvPr/>
        </p:nvSpPr>
        <p:spPr>
          <a:xfrm>
            <a:off x="1584104" y="3593206"/>
            <a:ext cx="321972"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Table 3"/>
          <p:cNvGraphicFramePr>
            <a:graphicFrameLocks noGrp="1"/>
          </p:cNvGraphicFramePr>
          <p:nvPr>
            <p:extLst>
              <p:ext uri="{D42A27DB-BD31-4B8C-83A1-F6EECF244321}">
                <p14:modId xmlns:p14="http://schemas.microsoft.com/office/powerpoint/2010/main" val="3484130848"/>
              </p:ext>
            </p:extLst>
          </p:nvPr>
        </p:nvGraphicFramePr>
        <p:xfrm>
          <a:off x="2057760" y="2355282"/>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F</a:t>
                      </a:r>
                      <a:endParaRPr lang="en-IN" sz="1400" dirty="0"/>
                    </a:p>
                  </a:txBody>
                  <a:tcPr>
                    <a:solidFill>
                      <a:schemeClr val="accent4"/>
                    </a:solidFill>
                  </a:tcPr>
                </a:tc>
              </a:tr>
              <a:tr h="232208">
                <a:tc>
                  <a:txBody>
                    <a:bodyPr/>
                    <a:lstStyle/>
                    <a:p>
                      <a:pPr algn="ctr"/>
                      <a:r>
                        <a:rPr lang="en-US" sz="1400" dirty="0" smtClean="0"/>
                        <a:t>A</a:t>
                      </a:r>
                      <a:endParaRPr lang="en-IN" sz="1400" dirty="0"/>
                    </a:p>
                  </a:txBody>
                  <a:tcPr>
                    <a:solidFill>
                      <a:schemeClr val="accent4"/>
                    </a:solidFill>
                  </a:tcPr>
                </a:tc>
              </a:tr>
              <a:tr h="232208">
                <a:tc>
                  <a:txBody>
                    <a:bodyPr/>
                    <a:lstStyle/>
                    <a:p>
                      <a:pPr algn="ctr"/>
                      <a:r>
                        <a:rPr lang="en-US" sz="1400" dirty="0" smtClean="0"/>
                        <a:t>H</a:t>
                      </a:r>
                      <a:endParaRPr lang="en-IN" sz="1400" dirty="0"/>
                    </a:p>
                  </a:txBody>
                  <a:tcPr>
                    <a:solidFill>
                      <a:schemeClr val="accent4"/>
                    </a:solidFill>
                  </a:tcPr>
                </a:tc>
              </a:tr>
              <a:tr h="232208">
                <a:tc>
                  <a:txBody>
                    <a:bodyPr/>
                    <a:lstStyle/>
                    <a:p>
                      <a:pPr algn="ctr"/>
                      <a:r>
                        <a:rPr lang="en-US" sz="1400" dirty="0" smtClean="0"/>
                        <a:t>G</a:t>
                      </a:r>
                      <a:endParaRPr lang="en-IN" sz="1400" dirty="0"/>
                    </a:p>
                  </a:txBody>
                  <a:tcPr>
                    <a:solidFill>
                      <a:schemeClr val="accent4"/>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188468511"/>
              </p:ext>
            </p:extLst>
          </p:nvPr>
        </p:nvGraphicFramePr>
        <p:xfrm>
          <a:off x="2057760" y="3692550"/>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dirty="0" smtClean="0"/>
                        <a:t>K</a:t>
                      </a:r>
                      <a:endParaRPr lang="en-IN" sz="1400" dirty="0"/>
                    </a:p>
                  </a:txBody>
                  <a:tcPr>
                    <a:solidFill>
                      <a:schemeClr val="accent4"/>
                    </a:solidFill>
                  </a:tcPr>
                </a:tc>
              </a:tr>
              <a:tr h="248840">
                <a:tc>
                  <a:txBody>
                    <a:bodyPr/>
                    <a:lstStyle/>
                    <a:p>
                      <a:pPr algn="ctr"/>
                      <a:r>
                        <a:rPr lang="en-US" sz="1400" dirty="0" smtClean="0"/>
                        <a:t>U</a:t>
                      </a:r>
                      <a:endParaRPr lang="en-IN" sz="1400" dirty="0"/>
                    </a:p>
                  </a:txBody>
                  <a:tcPr>
                    <a:solidFill>
                      <a:schemeClr val="accent4"/>
                    </a:solidFill>
                  </a:tcPr>
                </a:tc>
              </a:tr>
              <a:tr h="248840">
                <a:tc>
                  <a:txBody>
                    <a:bodyPr/>
                    <a:lstStyle/>
                    <a:p>
                      <a:pPr algn="ctr"/>
                      <a:r>
                        <a:rPr lang="en-US" sz="1400" dirty="0" smtClean="0"/>
                        <a:t>A</a:t>
                      </a:r>
                      <a:endParaRPr lang="en-IN" sz="1400" dirty="0"/>
                    </a:p>
                  </a:txBody>
                  <a:tcPr>
                    <a:solidFill>
                      <a:schemeClr val="accent4"/>
                    </a:solidFill>
                  </a:tcPr>
                </a:tc>
              </a:tr>
              <a:tr h="248840">
                <a:tc>
                  <a:txBody>
                    <a:bodyPr/>
                    <a:lstStyle/>
                    <a:p>
                      <a:pPr algn="ctr"/>
                      <a:endParaRPr lang="en-IN" sz="1400" dirty="0"/>
                    </a:p>
                  </a:txBody>
                  <a:tcPr>
                    <a:solidFill>
                      <a:schemeClr val="accent4"/>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885182141"/>
              </p:ext>
            </p:extLst>
          </p:nvPr>
        </p:nvGraphicFramePr>
        <p:xfrm>
          <a:off x="2057760" y="5042697"/>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Z</a:t>
                      </a:r>
                      <a:endParaRPr lang="en-IN" sz="1400" dirty="0"/>
                    </a:p>
                  </a:txBody>
                  <a:tcPr>
                    <a:solidFill>
                      <a:schemeClr val="accent5"/>
                    </a:solidFill>
                  </a:tcPr>
                </a:tc>
              </a:tr>
              <a:tr h="184979">
                <a:tc>
                  <a:txBody>
                    <a:bodyPr/>
                    <a:lstStyle/>
                    <a:p>
                      <a:pPr algn="ctr"/>
                      <a:r>
                        <a:rPr lang="en-US" sz="1400" dirty="0" smtClean="0"/>
                        <a:t>F</a:t>
                      </a:r>
                      <a:endParaRPr lang="en-IN" sz="1400" dirty="0"/>
                    </a:p>
                  </a:txBody>
                  <a:tcPr>
                    <a:solidFill>
                      <a:schemeClr val="accent5"/>
                    </a:solidFill>
                  </a:tcPr>
                </a:tc>
              </a:tr>
              <a:tr h="184979">
                <a:tc>
                  <a:txBody>
                    <a:bodyPr/>
                    <a:lstStyle/>
                    <a:p>
                      <a:pPr algn="ctr"/>
                      <a:r>
                        <a:rPr lang="en-US" sz="1400" dirty="0" smtClean="0"/>
                        <a:t>B</a:t>
                      </a:r>
                      <a:endParaRPr lang="en-IN" sz="1400" dirty="0"/>
                    </a:p>
                  </a:txBody>
                  <a:tcPr>
                    <a:solidFill>
                      <a:schemeClr val="accent5"/>
                    </a:solidFill>
                  </a:tcPr>
                </a:tc>
              </a:tr>
              <a:tr h="184979">
                <a:tc>
                  <a:txBody>
                    <a:bodyPr/>
                    <a:lstStyle/>
                    <a:p>
                      <a:pPr algn="ctr"/>
                      <a:endParaRPr lang="en-IN" sz="1400" dirty="0"/>
                    </a:p>
                  </a:txBody>
                  <a:tcPr>
                    <a:solidFill>
                      <a:schemeClr val="accent5"/>
                    </a:solidFill>
                  </a:tcPr>
                </a:tc>
              </a:tr>
            </a:tbl>
          </a:graphicData>
        </a:graphic>
      </p:graphicFrame>
      <p:sp>
        <p:nvSpPr>
          <p:cNvPr id="14" name="Right Arrow 13"/>
          <p:cNvSpPr/>
          <p:nvPr/>
        </p:nvSpPr>
        <p:spPr>
          <a:xfrm>
            <a:off x="2766824" y="3591058"/>
            <a:ext cx="321972"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5" name="Table 14"/>
          <p:cNvGraphicFramePr>
            <a:graphicFrameLocks noGrp="1"/>
          </p:cNvGraphicFramePr>
          <p:nvPr>
            <p:extLst>
              <p:ext uri="{D42A27DB-BD31-4B8C-83A1-F6EECF244321}">
                <p14:modId xmlns:p14="http://schemas.microsoft.com/office/powerpoint/2010/main" val="1483332472"/>
              </p:ext>
            </p:extLst>
          </p:nvPr>
        </p:nvGraphicFramePr>
        <p:xfrm>
          <a:off x="3279117" y="2353134"/>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solidFill>
                      <a:schemeClr val="accent4"/>
                    </a:solidFill>
                  </a:tcPr>
                </a:tc>
              </a:tr>
              <a:tr h="232208">
                <a:tc>
                  <a:txBody>
                    <a:bodyPr/>
                    <a:lstStyle/>
                    <a:p>
                      <a:pPr algn="ctr"/>
                      <a:r>
                        <a:rPr lang="en-US" sz="1400" dirty="0" smtClean="0"/>
                        <a:t>F</a:t>
                      </a:r>
                      <a:endParaRPr lang="en-IN" sz="1400" dirty="0"/>
                    </a:p>
                  </a:txBody>
                  <a:tcPr>
                    <a:solidFill>
                      <a:schemeClr val="accent4"/>
                    </a:solidFill>
                  </a:tcPr>
                </a:tc>
              </a:tr>
              <a:tr h="232208">
                <a:tc>
                  <a:txBody>
                    <a:bodyPr/>
                    <a:lstStyle/>
                    <a:p>
                      <a:pPr algn="ctr"/>
                      <a:r>
                        <a:rPr lang="en-US" sz="1400" dirty="0" smtClean="0"/>
                        <a:t>G</a:t>
                      </a:r>
                      <a:endParaRPr lang="en-IN" sz="1400" dirty="0"/>
                    </a:p>
                  </a:txBody>
                  <a:tcPr>
                    <a:solidFill>
                      <a:schemeClr val="accent4"/>
                    </a:solidFill>
                  </a:tcPr>
                </a:tc>
              </a:tr>
              <a:tr h="232208">
                <a:tc>
                  <a:txBody>
                    <a:bodyPr/>
                    <a:lstStyle/>
                    <a:p>
                      <a:pPr algn="ctr"/>
                      <a:r>
                        <a:rPr lang="en-US" sz="1400" dirty="0" smtClean="0"/>
                        <a:t>H</a:t>
                      </a:r>
                      <a:endParaRPr lang="en-IN" sz="1400" dirty="0"/>
                    </a:p>
                  </a:txBody>
                  <a:tcPr>
                    <a:solidFill>
                      <a:schemeClr val="accent4"/>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632444093"/>
              </p:ext>
            </p:extLst>
          </p:nvPr>
        </p:nvGraphicFramePr>
        <p:xfrm>
          <a:off x="3279117" y="3690402"/>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dirty="0" smtClean="0"/>
                        <a:t>A</a:t>
                      </a:r>
                      <a:endParaRPr lang="en-IN" sz="1400" dirty="0"/>
                    </a:p>
                  </a:txBody>
                  <a:tcPr>
                    <a:solidFill>
                      <a:schemeClr val="accent4"/>
                    </a:solidFill>
                  </a:tcPr>
                </a:tc>
              </a:tr>
              <a:tr h="248840">
                <a:tc>
                  <a:txBody>
                    <a:bodyPr/>
                    <a:lstStyle/>
                    <a:p>
                      <a:pPr algn="ctr"/>
                      <a:r>
                        <a:rPr lang="en-US" sz="1400" dirty="0" smtClean="0"/>
                        <a:t>K</a:t>
                      </a:r>
                      <a:endParaRPr lang="en-IN" sz="1400" dirty="0"/>
                    </a:p>
                  </a:txBody>
                  <a:tcPr>
                    <a:solidFill>
                      <a:schemeClr val="accent4"/>
                    </a:solidFill>
                  </a:tcPr>
                </a:tc>
              </a:tr>
              <a:tr h="248840">
                <a:tc>
                  <a:txBody>
                    <a:bodyPr/>
                    <a:lstStyle/>
                    <a:p>
                      <a:pPr algn="ctr"/>
                      <a:r>
                        <a:rPr lang="en-US" sz="1400" dirty="0" smtClean="0"/>
                        <a:t>U</a:t>
                      </a:r>
                      <a:endParaRPr lang="en-IN" sz="1400" dirty="0"/>
                    </a:p>
                  </a:txBody>
                  <a:tcPr>
                    <a:solidFill>
                      <a:schemeClr val="accent4"/>
                    </a:solidFill>
                  </a:tcPr>
                </a:tc>
              </a:tr>
              <a:tr h="248840">
                <a:tc>
                  <a:txBody>
                    <a:bodyPr/>
                    <a:lstStyle/>
                    <a:p>
                      <a:pPr algn="ctr"/>
                      <a:endParaRPr lang="en-IN" sz="1400" dirty="0"/>
                    </a:p>
                  </a:txBody>
                  <a:tcPr>
                    <a:solidFill>
                      <a:schemeClr val="accent4"/>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115940666"/>
              </p:ext>
            </p:extLst>
          </p:nvPr>
        </p:nvGraphicFramePr>
        <p:xfrm>
          <a:off x="3279117" y="5040549"/>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B</a:t>
                      </a:r>
                      <a:endParaRPr lang="en-IN" sz="1400" dirty="0"/>
                    </a:p>
                  </a:txBody>
                  <a:tcPr>
                    <a:solidFill>
                      <a:schemeClr val="accent5"/>
                    </a:solidFill>
                  </a:tcPr>
                </a:tc>
              </a:tr>
              <a:tr h="184979">
                <a:tc>
                  <a:txBody>
                    <a:bodyPr/>
                    <a:lstStyle/>
                    <a:p>
                      <a:pPr algn="ctr"/>
                      <a:r>
                        <a:rPr lang="en-US" sz="1400" dirty="0" smtClean="0"/>
                        <a:t>F</a:t>
                      </a:r>
                      <a:endParaRPr lang="en-IN" sz="1400" dirty="0"/>
                    </a:p>
                  </a:txBody>
                  <a:tcPr>
                    <a:solidFill>
                      <a:schemeClr val="accent5"/>
                    </a:solidFill>
                  </a:tcPr>
                </a:tc>
              </a:tr>
              <a:tr h="184979">
                <a:tc>
                  <a:txBody>
                    <a:bodyPr/>
                    <a:lstStyle/>
                    <a:p>
                      <a:pPr algn="ctr"/>
                      <a:r>
                        <a:rPr lang="en-US" sz="1400" dirty="0" smtClean="0"/>
                        <a:t>Z</a:t>
                      </a:r>
                      <a:endParaRPr lang="en-IN" sz="1400" dirty="0"/>
                    </a:p>
                  </a:txBody>
                  <a:tcPr>
                    <a:solidFill>
                      <a:schemeClr val="accent5"/>
                    </a:solidFill>
                  </a:tcPr>
                </a:tc>
              </a:tr>
              <a:tr h="184979">
                <a:tc>
                  <a:txBody>
                    <a:bodyPr/>
                    <a:lstStyle/>
                    <a:p>
                      <a:pPr algn="ctr"/>
                      <a:endParaRPr lang="en-IN" sz="1400" dirty="0"/>
                    </a:p>
                  </a:txBody>
                  <a:tcPr>
                    <a:solidFill>
                      <a:schemeClr val="accent5"/>
                    </a:solidFill>
                  </a:tcPr>
                </a:tc>
              </a:tr>
            </a:tbl>
          </a:graphicData>
        </a:graphic>
      </p:graphicFrame>
      <p:sp>
        <p:nvSpPr>
          <p:cNvPr id="5" name="Left Brace 4"/>
          <p:cNvSpPr/>
          <p:nvPr/>
        </p:nvSpPr>
        <p:spPr>
          <a:xfrm rot="-5400000">
            <a:off x="1920027" y="4766253"/>
            <a:ext cx="405683" cy="3636137"/>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aphicFrame>
        <p:nvGraphicFramePr>
          <p:cNvPr id="18" name="Table 17"/>
          <p:cNvGraphicFramePr>
            <a:graphicFrameLocks noGrp="1"/>
          </p:cNvGraphicFramePr>
          <p:nvPr>
            <p:extLst>
              <p:ext uri="{D42A27DB-BD31-4B8C-83A1-F6EECF244321}">
                <p14:modId xmlns:p14="http://schemas.microsoft.com/office/powerpoint/2010/main" val="3413656429"/>
              </p:ext>
            </p:extLst>
          </p:nvPr>
        </p:nvGraphicFramePr>
        <p:xfrm>
          <a:off x="4616385" y="2363865"/>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solidFill>
                      <a:schemeClr val="accent4"/>
                    </a:solidFill>
                  </a:tcPr>
                </a:tc>
              </a:tr>
              <a:tr h="232208">
                <a:tc>
                  <a:txBody>
                    <a:bodyPr/>
                    <a:lstStyle/>
                    <a:p>
                      <a:pPr algn="ctr"/>
                      <a:r>
                        <a:rPr lang="en-US" sz="1400" dirty="0" smtClean="0"/>
                        <a:t>F</a:t>
                      </a:r>
                      <a:endParaRPr lang="en-IN" sz="1400" dirty="0"/>
                    </a:p>
                  </a:txBody>
                  <a:tcPr>
                    <a:solidFill>
                      <a:schemeClr val="accent4"/>
                    </a:solidFill>
                  </a:tcPr>
                </a:tc>
              </a:tr>
              <a:tr h="232208">
                <a:tc>
                  <a:txBody>
                    <a:bodyPr/>
                    <a:lstStyle/>
                    <a:p>
                      <a:pPr algn="ctr"/>
                      <a:r>
                        <a:rPr lang="en-US" sz="1400" dirty="0" smtClean="0"/>
                        <a:t>G</a:t>
                      </a:r>
                      <a:endParaRPr lang="en-IN" sz="1400" dirty="0"/>
                    </a:p>
                  </a:txBody>
                  <a:tcPr>
                    <a:solidFill>
                      <a:schemeClr val="accent4"/>
                    </a:solidFill>
                  </a:tcPr>
                </a:tc>
              </a:tr>
              <a:tr h="232208">
                <a:tc>
                  <a:txBody>
                    <a:bodyPr/>
                    <a:lstStyle/>
                    <a:p>
                      <a:pPr algn="ctr"/>
                      <a:r>
                        <a:rPr lang="en-US" sz="1400" dirty="0" smtClean="0"/>
                        <a:t>H</a:t>
                      </a:r>
                      <a:endParaRPr lang="en-IN" sz="1400" dirty="0"/>
                    </a:p>
                  </a:txBody>
                  <a:tcPr>
                    <a:solidFill>
                      <a:schemeClr val="accent4"/>
                    </a:solid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731100395"/>
              </p:ext>
            </p:extLst>
          </p:nvPr>
        </p:nvGraphicFramePr>
        <p:xfrm>
          <a:off x="4616385" y="3701133"/>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strike="noStrike" baseline="0" dirty="0" smtClean="0"/>
                        <a:t>A</a:t>
                      </a:r>
                      <a:endParaRPr lang="en-IN" sz="1400" strike="noStrike" baseline="0" dirty="0"/>
                    </a:p>
                  </a:txBody>
                  <a:tcPr>
                    <a:solidFill>
                      <a:schemeClr val="accent4"/>
                    </a:solidFill>
                  </a:tcPr>
                </a:tc>
              </a:tr>
              <a:tr h="248840">
                <a:tc>
                  <a:txBody>
                    <a:bodyPr/>
                    <a:lstStyle/>
                    <a:p>
                      <a:pPr algn="ctr"/>
                      <a:r>
                        <a:rPr lang="en-US" sz="1400" dirty="0" smtClean="0"/>
                        <a:t>K</a:t>
                      </a:r>
                      <a:endParaRPr lang="en-IN" sz="1400" dirty="0"/>
                    </a:p>
                  </a:txBody>
                  <a:tcPr>
                    <a:solidFill>
                      <a:schemeClr val="accent4"/>
                    </a:solidFill>
                  </a:tcPr>
                </a:tc>
              </a:tr>
              <a:tr h="248840">
                <a:tc>
                  <a:txBody>
                    <a:bodyPr/>
                    <a:lstStyle/>
                    <a:p>
                      <a:pPr algn="ctr"/>
                      <a:r>
                        <a:rPr lang="en-US" sz="1400" dirty="0" smtClean="0"/>
                        <a:t>U</a:t>
                      </a:r>
                      <a:endParaRPr lang="en-IN" sz="1400" dirty="0"/>
                    </a:p>
                  </a:txBody>
                  <a:tcPr>
                    <a:solidFill>
                      <a:schemeClr val="accent4"/>
                    </a:solidFill>
                  </a:tcPr>
                </a:tc>
              </a:tr>
              <a:tr h="248840">
                <a:tc>
                  <a:txBody>
                    <a:bodyPr/>
                    <a:lstStyle/>
                    <a:p>
                      <a:pPr algn="ctr"/>
                      <a:endParaRPr lang="en-IN" sz="1400" dirty="0"/>
                    </a:p>
                  </a:txBody>
                  <a:tcPr>
                    <a:solidFill>
                      <a:schemeClr val="accent4"/>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24615144"/>
              </p:ext>
            </p:extLst>
          </p:nvPr>
        </p:nvGraphicFramePr>
        <p:xfrm>
          <a:off x="4616385" y="5051280"/>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B</a:t>
                      </a:r>
                      <a:endParaRPr lang="en-IN" sz="1400" dirty="0"/>
                    </a:p>
                  </a:txBody>
                  <a:tcPr>
                    <a:solidFill>
                      <a:schemeClr val="accent5"/>
                    </a:solidFill>
                  </a:tcPr>
                </a:tc>
              </a:tr>
              <a:tr h="184979">
                <a:tc>
                  <a:txBody>
                    <a:bodyPr/>
                    <a:lstStyle/>
                    <a:p>
                      <a:pPr algn="ctr"/>
                      <a:r>
                        <a:rPr lang="en-US" sz="1400" dirty="0" smtClean="0"/>
                        <a:t>F</a:t>
                      </a:r>
                      <a:endParaRPr lang="en-IN" sz="1400" dirty="0"/>
                    </a:p>
                  </a:txBody>
                  <a:tcPr>
                    <a:solidFill>
                      <a:schemeClr val="accent5"/>
                    </a:solidFill>
                  </a:tcPr>
                </a:tc>
              </a:tr>
              <a:tr h="184979">
                <a:tc>
                  <a:txBody>
                    <a:bodyPr/>
                    <a:lstStyle/>
                    <a:p>
                      <a:pPr algn="ctr"/>
                      <a:r>
                        <a:rPr lang="en-US" sz="1400" dirty="0" smtClean="0"/>
                        <a:t>Z</a:t>
                      </a:r>
                      <a:endParaRPr lang="en-IN" sz="1400" dirty="0"/>
                    </a:p>
                  </a:txBody>
                  <a:tcPr>
                    <a:solidFill>
                      <a:schemeClr val="accent5"/>
                    </a:solidFill>
                  </a:tcPr>
                </a:tc>
              </a:tr>
              <a:tr h="184979">
                <a:tc>
                  <a:txBody>
                    <a:bodyPr/>
                    <a:lstStyle/>
                    <a:p>
                      <a:pPr algn="ctr"/>
                      <a:endParaRPr lang="en-IN" sz="1400" dirty="0"/>
                    </a:p>
                  </a:txBody>
                  <a:tcPr>
                    <a:solidFill>
                      <a:schemeClr val="accent5"/>
                    </a:solidFill>
                  </a:tcPr>
                </a:tc>
              </a:tr>
            </a:tbl>
          </a:graphicData>
        </a:graphic>
      </p:graphicFrame>
      <p:cxnSp>
        <p:nvCxnSpPr>
          <p:cNvPr id="9" name="Straight Arrow Connector 8"/>
          <p:cNvCxnSpPr/>
          <p:nvPr/>
        </p:nvCxnSpPr>
        <p:spPr>
          <a:xfrm>
            <a:off x="4404575" y="2511380"/>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415306" y="3874406"/>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415306" y="5188064"/>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7" name="Table 26"/>
          <p:cNvGraphicFramePr>
            <a:graphicFrameLocks noGrp="1"/>
          </p:cNvGraphicFramePr>
          <p:nvPr>
            <p:extLst>
              <p:ext uri="{D42A27DB-BD31-4B8C-83A1-F6EECF244321}">
                <p14:modId xmlns:p14="http://schemas.microsoft.com/office/powerpoint/2010/main" val="2931586969"/>
              </p:ext>
            </p:extLst>
          </p:nvPr>
        </p:nvGraphicFramePr>
        <p:xfrm>
          <a:off x="5374098" y="3301884"/>
          <a:ext cx="702599" cy="1219200"/>
        </p:xfrm>
        <a:graphic>
          <a:graphicData uri="http://schemas.openxmlformats.org/drawingml/2006/table">
            <a:tbl>
              <a:tblPr firstRow="1" bandRow="1">
                <a:tableStyleId>{5940675A-B579-460E-94D1-54222C63F5DA}</a:tableStyleId>
              </a:tblPr>
              <a:tblGrid>
                <a:gridCol w="702599"/>
              </a:tblGrid>
              <a:tr h="232208">
                <a:tc>
                  <a:txBody>
                    <a:bodyPr/>
                    <a:lstStyle/>
                    <a:p>
                      <a:pPr algn="ctr"/>
                      <a:r>
                        <a:rPr lang="en-US" sz="1400" dirty="0" smtClean="0"/>
                        <a:t>A</a:t>
                      </a: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4224153612"/>
              </p:ext>
            </p:extLst>
          </p:nvPr>
        </p:nvGraphicFramePr>
        <p:xfrm>
          <a:off x="6340023" y="2361717"/>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solidFill>
                      <a:schemeClr val="accent4"/>
                    </a:solidFill>
                  </a:tcPr>
                </a:tc>
              </a:tr>
              <a:tr h="232208">
                <a:tc>
                  <a:txBody>
                    <a:bodyPr/>
                    <a:lstStyle/>
                    <a:p>
                      <a:pPr algn="ctr"/>
                      <a:r>
                        <a:rPr lang="en-US" sz="1400" dirty="0" smtClean="0"/>
                        <a:t>F</a:t>
                      </a:r>
                      <a:endParaRPr lang="en-IN" sz="1400" dirty="0"/>
                    </a:p>
                  </a:txBody>
                  <a:tcPr>
                    <a:solidFill>
                      <a:schemeClr val="accent4"/>
                    </a:solidFill>
                  </a:tcPr>
                </a:tc>
              </a:tr>
              <a:tr h="232208">
                <a:tc>
                  <a:txBody>
                    <a:bodyPr/>
                    <a:lstStyle/>
                    <a:p>
                      <a:pPr algn="ctr"/>
                      <a:r>
                        <a:rPr lang="en-US" sz="1400" dirty="0" smtClean="0"/>
                        <a:t>G</a:t>
                      </a:r>
                      <a:endParaRPr lang="en-IN" sz="1400" dirty="0"/>
                    </a:p>
                  </a:txBody>
                  <a:tcPr>
                    <a:solidFill>
                      <a:schemeClr val="accent4"/>
                    </a:solidFill>
                  </a:tcPr>
                </a:tc>
              </a:tr>
              <a:tr h="232208">
                <a:tc>
                  <a:txBody>
                    <a:bodyPr/>
                    <a:lstStyle/>
                    <a:p>
                      <a:pPr algn="ctr"/>
                      <a:r>
                        <a:rPr lang="en-US" sz="1400" dirty="0" smtClean="0"/>
                        <a:t>H</a:t>
                      </a:r>
                      <a:endParaRPr lang="en-IN" sz="1400" dirty="0"/>
                    </a:p>
                  </a:txBody>
                  <a:tcPr>
                    <a:solidFill>
                      <a:schemeClr val="accent4"/>
                    </a:solidFill>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3222754413"/>
              </p:ext>
            </p:extLst>
          </p:nvPr>
        </p:nvGraphicFramePr>
        <p:xfrm>
          <a:off x="6340023" y="3698985"/>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strike="dblStrike" baseline="0" dirty="0" smtClean="0"/>
                        <a:t>A</a:t>
                      </a:r>
                      <a:endParaRPr lang="en-IN" sz="1400" strike="dblStrike" baseline="0" dirty="0"/>
                    </a:p>
                  </a:txBody>
                  <a:tcPr>
                    <a:solidFill>
                      <a:schemeClr val="accent4"/>
                    </a:solidFill>
                  </a:tcPr>
                </a:tc>
              </a:tr>
              <a:tr h="248840">
                <a:tc>
                  <a:txBody>
                    <a:bodyPr/>
                    <a:lstStyle/>
                    <a:p>
                      <a:pPr algn="ctr"/>
                      <a:r>
                        <a:rPr lang="en-US" sz="1400" dirty="0" smtClean="0"/>
                        <a:t>K</a:t>
                      </a:r>
                      <a:endParaRPr lang="en-IN" sz="1400" dirty="0"/>
                    </a:p>
                  </a:txBody>
                  <a:tcPr>
                    <a:solidFill>
                      <a:schemeClr val="accent4"/>
                    </a:solidFill>
                  </a:tcPr>
                </a:tc>
              </a:tr>
              <a:tr h="248840">
                <a:tc>
                  <a:txBody>
                    <a:bodyPr/>
                    <a:lstStyle/>
                    <a:p>
                      <a:pPr algn="ctr"/>
                      <a:r>
                        <a:rPr lang="en-US" sz="1400" dirty="0" smtClean="0"/>
                        <a:t>U</a:t>
                      </a:r>
                      <a:endParaRPr lang="en-IN" sz="1400" dirty="0"/>
                    </a:p>
                  </a:txBody>
                  <a:tcPr>
                    <a:solidFill>
                      <a:schemeClr val="accent4"/>
                    </a:solidFill>
                  </a:tcPr>
                </a:tc>
              </a:tr>
              <a:tr h="248840">
                <a:tc>
                  <a:txBody>
                    <a:bodyPr/>
                    <a:lstStyle/>
                    <a:p>
                      <a:pPr algn="ctr"/>
                      <a:endParaRPr lang="en-IN" sz="1400" dirty="0"/>
                    </a:p>
                  </a:txBody>
                  <a:tcPr>
                    <a:solidFill>
                      <a:schemeClr val="accent4"/>
                    </a:solidFill>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3681730908"/>
              </p:ext>
            </p:extLst>
          </p:nvPr>
        </p:nvGraphicFramePr>
        <p:xfrm>
          <a:off x="6340023" y="5049132"/>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B</a:t>
                      </a:r>
                      <a:endParaRPr lang="en-IN" sz="1400" dirty="0"/>
                    </a:p>
                  </a:txBody>
                  <a:tcPr>
                    <a:solidFill>
                      <a:schemeClr val="accent5"/>
                    </a:solidFill>
                  </a:tcPr>
                </a:tc>
              </a:tr>
              <a:tr h="184979">
                <a:tc>
                  <a:txBody>
                    <a:bodyPr/>
                    <a:lstStyle/>
                    <a:p>
                      <a:pPr algn="ctr"/>
                      <a:r>
                        <a:rPr lang="en-US" sz="1400" dirty="0" smtClean="0"/>
                        <a:t>F</a:t>
                      </a:r>
                      <a:endParaRPr lang="en-IN" sz="1400" dirty="0"/>
                    </a:p>
                  </a:txBody>
                  <a:tcPr>
                    <a:solidFill>
                      <a:schemeClr val="accent5"/>
                    </a:solidFill>
                  </a:tcPr>
                </a:tc>
              </a:tr>
              <a:tr h="184979">
                <a:tc>
                  <a:txBody>
                    <a:bodyPr/>
                    <a:lstStyle/>
                    <a:p>
                      <a:pPr algn="ctr"/>
                      <a:r>
                        <a:rPr lang="en-US" sz="1400" dirty="0" smtClean="0"/>
                        <a:t>Z</a:t>
                      </a:r>
                      <a:endParaRPr lang="en-IN" sz="1400" dirty="0"/>
                    </a:p>
                  </a:txBody>
                  <a:tcPr>
                    <a:solidFill>
                      <a:schemeClr val="accent5"/>
                    </a:solidFill>
                  </a:tcPr>
                </a:tc>
              </a:tr>
              <a:tr h="184979">
                <a:tc>
                  <a:txBody>
                    <a:bodyPr/>
                    <a:lstStyle/>
                    <a:p>
                      <a:pPr algn="ctr"/>
                      <a:endParaRPr lang="en-IN" sz="1400" dirty="0"/>
                    </a:p>
                  </a:txBody>
                  <a:tcPr>
                    <a:solidFill>
                      <a:schemeClr val="accent5"/>
                    </a:solidFill>
                  </a:tcPr>
                </a:tc>
              </a:tr>
            </a:tbl>
          </a:graphicData>
        </a:graphic>
      </p:graphicFrame>
      <p:cxnSp>
        <p:nvCxnSpPr>
          <p:cNvPr id="31" name="Straight Arrow Connector 30"/>
          <p:cNvCxnSpPr/>
          <p:nvPr/>
        </p:nvCxnSpPr>
        <p:spPr>
          <a:xfrm>
            <a:off x="6128213" y="2805449"/>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138944" y="4155596"/>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138944" y="5198795"/>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1853300679"/>
              </p:ext>
            </p:extLst>
          </p:nvPr>
        </p:nvGraphicFramePr>
        <p:xfrm>
          <a:off x="7186412" y="3312615"/>
          <a:ext cx="798490" cy="1219200"/>
        </p:xfrm>
        <a:graphic>
          <a:graphicData uri="http://schemas.openxmlformats.org/drawingml/2006/table">
            <a:tbl>
              <a:tblPr firstRow="1" bandRow="1">
                <a:tableStyleId>{5940675A-B579-460E-94D1-54222C63F5DA}</a:tableStyleId>
              </a:tblPr>
              <a:tblGrid>
                <a:gridCol w="798490"/>
              </a:tblGrid>
              <a:tr h="232208">
                <a:tc>
                  <a:txBody>
                    <a:bodyPr/>
                    <a:lstStyle/>
                    <a:p>
                      <a:pPr algn="ctr"/>
                      <a:r>
                        <a:rPr lang="en-US" sz="1400" dirty="0" smtClean="0"/>
                        <a:t>A</a:t>
                      </a: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1213763915"/>
              </p:ext>
            </p:extLst>
          </p:nvPr>
        </p:nvGraphicFramePr>
        <p:xfrm>
          <a:off x="8295483" y="2359569"/>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solidFill>
                      <a:schemeClr val="accent4"/>
                    </a:solidFill>
                  </a:tcPr>
                </a:tc>
              </a:tr>
              <a:tr h="232208">
                <a:tc>
                  <a:txBody>
                    <a:bodyPr/>
                    <a:lstStyle/>
                    <a:p>
                      <a:pPr algn="ctr"/>
                      <a:r>
                        <a:rPr lang="en-US" sz="1400" dirty="0" smtClean="0"/>
                        <a:t>F</a:t>
                      </a:r>
                      <a:endParaRPr lang="en-IN" sz="1400" dirty="0"/>
                    </a:p>
                  </a:txBody>
                  <a:tcPr>
                    <a:solidFill>
                      <a:schemeClr val="accent4"/>
                    </a:solidFill>
                  </a:tcPr>
                </a:tc>
              </a:tr>
              <a:tr h="232208">
                <a:tc>
                  <a:txBody>
                    <a:bodyPr/>
                    <a:lstStyle/>
                    <a:p>
                      <a:pPr algn="ctr"/>
                      <a:r>
                        <a:rPr lang="en-US" sz="1400" dirty="0" smtClean="0"/>
                        <a:t>G</a:t>
                      </a:r>
                      <a:endParaRPr lang="en-IN" sz="1400" dirty="0"/>
                    </a:p>
                  </a:txBody>
                  <a:tcPr>
                    <a:solidFill>
                      <a:schemeClr val="accent4"/>
                    </a:solidFill>
                  </a:tcPr>
                </a:tc>
              </a:tr>
              <a:tr h="232208">
                <a:tc>
                  <a:txBody>
                    <a:bodyPr/>
                    <a:lstStyle/>
                    <a:p>
                      <a:pPr algn="ctr"/>
                      <a:r>
                        <a:rPr lang="en-US" sz="1400" dirty="0" smtClean="0"/>
                        <a:t>H</a:t>
                      </a:r>
                      <a:endParaRPr lang="en-IN" sz="1400" dirty="0"/>
                    </a:p>
                  </a:txBody>
                  <a:tcPr>
                    <a:solidFill>
                      <a:schemeClr val="accent4"/>
                    </a:solidFill>
                  </a:tcPr>
                </a:tc>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2773862270"/>
              </p:ext>
            </p:extLst>
          </p:nvPr>
        </p:nvGraphicFramePr>
        <p:xfrm>
          <a:off x="8295483" y="3696837"/>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strike="dblStrike" baseline="0" dirty="0" smtClean="0"/>
                        <a:t>A</a:t>
                      </a:r>
                      <a:endParaRPr lang="en-IN" sz="1400" strike="dblStrike" baseline="0" dirty="0"/>
                    </a:p>
                  </a:txBody>
                  <a:tcPr>
                    <a:solidFill>
                      <a:schemeClr val="accent4"/>
                    </a:solidFill>
                  </a:tcPr>
                </a:tc>
              </a:tr>
              <a:tr h="248840">
                <a:tc>
                  <a:txBody>
                    <a:bodyPr/>
                    <a:lstStyle/>
                    <a:p>
                      <a:pPr algn="ctr"/>
                      <a:r>
                        <a:rPr lang="en-US" sz="1400" dirty="0" smtClean="0"/>
                        <a:t>K</a:t>
                      </a:r>
                      <a:endParaRPr lang="en-IN" sz="1400" dirty="0"/>
                    </a:p>
                  </a:txBody>
                  <a:tcPr>
                    <a:solidFill>
                      <a:schemeClr val="accent4"/>
                    </a:solidFill>
                  </a:tcPr>
                </a:tc>
              </a:tr>
              <a:tr h="248840">
                <a:tc>
                  <a:txBody>
                    <a:bodyPr/>
                    <a:lstStyle/>
                    <a:p>
                      <a:pPr algn="ctr"/>
                      <a:r>
                        <a:rPr lang="en-US" sz="1400" dirty="0" smtClean="0"/>
                        <a:t>U</a:t>
                      </a:r>
                      <a:endParaRPr lang="en-IN" sz="1400" dirty="0"/>
                    </a:p>
                  </a:txBody>
                  <a:tcPr>
                    <a:solidFill>
                      <a:schemeClr val="accent4"/>
                    </a:solidFill>
                  </a:tcPr>
                </a:tc>
              </a:tr>
              <a:tr h="248840">
                <a:tc>
                  <a:txBody>
                    <a:bodyPr/>
                    <a:lstStyle/>
                    <a:p>
                      <a:pPr algn="ctr"/>
                      <a:endParaRPr lang="en-IN" sz="1400" dirty="0"/>
                    </a:p>
                  </a:txBody>
                  <a:tcPr>
                    <a:solidFill>
                      <a:schemeClr val="accent4"/>
                    </a:solidFill>
                  </a:tcP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1551756879"/>
              </p:ext>
            </p:extLst>
          </p:nvPr>
        </p:nvGraphicFramePr>
        <p:xfrm>
          <a:off x="8295483" y="5046984"/>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B</a:t>
                      </a:r>
                      <a:endParaRPr lang="en-IN" sz="1400" dirty="0"/>
                    </a:p>
                  </a:txBody>
                  <a:tcPr>
                    <a:solidFill>
                      <a:schemeClr val="accent5"/>
                    </a:solidFill>
                  </a:tcPr>
                </a:tc>
              </a:tr>
              <a:tr h="184979">
                <a:tc>
                  <a:txBody>
                    <a:bodyPr/>
                    <a:lstStyle/>
                    <a:p>
                      <a:pPr algn="ctr"/>
                      <a:r>
                        <a:rPr lang="en-US" sz="1400" strike="dblStrike" baseline="0" dirty="0" smtClean="0"/>
                        <a:t>F</a:t>
                      </a:r>
                      <a:endParaRPr lang="en-IN" sz="1400" strike="dblStrike" baseline="0" dirty="0"/>
                    </a:p>
                  </a:txBody>
                  <a:tcPr>
                    <a:solidFill>
                      <a:schemeClr val="accent5"/>
                    </a:solidFill>
                  </a:tcPr>
                </a:tc>
              </a:tr>
              <a:tr h="184979">
                <a:tc>
                  <a:txBody>
                    <a:bodyPr/>
                    <a:lstStyle/>
                    <a:p>
                      <a:pPr algn="ctr"/>
                      <a:r>
                        <a:rPr lang="en-US" sz="1400" dirty="0" smtClean="0"/>
                        <a:t>Z</a:t>
                      </a:r>
                      <a:endParaRPr lang="en-IN" sz="1400" dirty="0"/>
                    </a:p>
                  </a:txBody>
                  <a:tcPr>
                    <a:solidFill>
                      <a:schemeClr val="accent5"/>
                    </a:solidFill>
                  </a:tcPr>
                </a:tc>
              </a:tr>
              <a:tr h="184979">
                <a:tc>
                  <a:txBody>
                    <a:bodyPr/>
                    <a:lstStyle/>
                    <a:p>
                      <a:pPr algn="ctr"/>
                      <a:endParaRPr lang="en-IN" sz="1400" dirty="0"/>
                    </a:p>
                  </a:txBody>
                  <a:tcPr>
                    <a:solidFill>
                      <a:schemeClr val="accent5"/>
                    </a:solidFill>
                  </a:tcPr>
                </a:tc>
              </a:tr>
            </a:tbl>
          </a:graphicData>
        </a:graphic>
      </p:graphicFrame>
      <p:cxnSp>
        <p:nvCxnSpPr>
          <p:cNvPr id="42" name="Straight Arrow Connector 41"/>
          <p:cNvCxnSpPr/>
          <p:nvPr/>
        </p:nvCxnSpPr>
        <p:spPr>
          <a:xfrm>
            <a:off x="8083673" y="2803301"/>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094404" y="4153448"/>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094404" y="5479985"/>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5" name="Table 44"/>
          <p:cNvGraphicFramePr>
            <a:graphicFrameLocks noGrp="1"/>
          </p:cNvGraphicFramePr>
          <p:nvPr>
            <p:extLst>
              <p:ext uri="{D42A27DB-BD31-4B8C-83A1-F6EECF244321}">
                <p14:modId xmlns:p14="http://schemas.microsoft.com/office/powerpoint/2010/main" val="1873304996"/>
              </p:ext>
            </p:extLst>
          </p:nvPr>
        </p:nvGraphicFramePr>
        <p:xfrm>
          <a:off x="10469886" y="3310467"/>
          <a:ext cx="657460" cy="1219200"/>
        </p:xfrm>
        <a:graphic>
          <a:graphicData uri="http://schemas.openxmlformats.org/drawingml/2006/table">
            <a:tbl>
              <a:tblPr firstRow="1" bandRow="1">
                <a:tableStyleId>{5940675A-B579-460E-94D1-54222C63F5DA}</a:tableStyleId>
              </a:tblPr>
              <a:tblGrid>
                <a:gridCol w="657460"/>
              </a:tblGrid>
              <a:tr h="232208">
                <a:tc>
                  <a:txBody>
                    <a:bodyPr/>
                    <a:lstStyle/>
                    <a:p>
                      <a:pPr algn="ctr"/>
                      <a:r>
                        <a:rPr lang="en-US" sz="1400" dirty="0" smtClean="0"/>
                        <a:t>A</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208">
                <a:tc>
                  <a:txBody>
                    <a:bodyPr/>
                    <a:lstStyle/>
                    <a:p>
                      <a:pPr algn="ctr"/>
                      <a:r>
                        <a:rPr lang="en-US" sz="1400" dirty="0" smtClean="0"/>
                        <a:t>G</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208">
                <a:tc>
                  <a:txBody>
                    <a:bodyPr/>
                    <a:lstStyle/>
                    <a:p>
                      <a:pPr algn="ctr"/>
                      <a:r>
                        <a:rPr lang="en-US" sz="1400" dirty="0" smtClean="0"/>
                        <a:t>H</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208">
                <a:tc>
                  <a:txBody>
                    <a:bodyPr/>
                    <a:lstStyle/>
                    <a:p>
                      <a:pPr algn="ctr"/>
                      <a:r>
                        <a:rPr lang="en-US" sz="1400" dirty="0" smtClean="0"/>
                        <a:t>K</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8" name="Left Brace 47"/>
          <p:cNvSpPr/>
          <p:nvPr/>
        </p:nvSpPr>
        <p:spPr>
          <a:xfrm rot="-5400000">
            <a:off x="8100833" y="2844100"/>
            <a:ext cx="405683" cy="7476147"/>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9" name="TextBox 48"/>
          <p:cNvSpPr txBox="1"/>
          <p:nvPr/>
        </p:nvSpPr>
        <p:spPr>
          <a:xfrm>
            <a:off x="9929614" y="3889420"/>
            <a:ext cx="296215" cy="369332"/>
          </a:xfrm>
          <a:prstGeom prst="rect">
            <a:avLst/>
          </a:prstGeom>
          <a:noFill/>
        </p:spPr>
        <p:txBody>
          <a:bodyPr wrap="square" rtlCol="0">
            <a:spAutoFit/>
          </a:bodyPr>
          <a:lstStyle/>
          <a:p>
            <a:r>
              <a:rPr lang="en-US" dirty="0" smtClean="0"/>
              <a:t>…</a:t>
            </a:r>
            <a:endParaRPr lang="en-IN" dirty="0"/>
          </a:p>
        </p:txBody>
      </p:sp>
      <p:graphicFrame>
        <p:nvGraphicFramePr>
          <p:cNvPr id="50" name="Table 49"/>
          <p:cNvGraphicFramePr>
            <a:graphicFrameLocks noGrp="1"/>
          </p:cNvGraphicFramePr>
          <p:nvPr>
            <p:extLst>
              <p:ext uri="{D42A27DB-BD31-4B8C-83A1-F6EECF244321}">
                <p14:modId xmlns:p14="http://schemas.microsoft.com/office/powerpoint/2010/main" val="1876532670"/>
              </p:ext>
            </p:extLst>
          </p:nvPr>
        </p:nvGraphicFramePr>
        <p:xfrm>
          <a:off x="9066075" y="3310467"/>
          <a:ext cx="593080" cy="1219200"/>
        </p:xfrm>
        <a:graphic>
          <a:graphicData uri="http://schemas.openxmlformats.org/drawingml/2006/table">
            <a:tbl>
              <a:tblPr firstRow="1" bandRow="1">
                <a:tableStyleId>{5940675A-B579-460E-94D1-54222C63F5DA}</a:tableStyleId>
              </a:tblPr>
              <a:tblGrid>
                <a:gridCol w="593080"/>
              </a:tblGrid>
              <a:tr h="232208">
                <a:tc>
                  <a:txBody>
                    <a:bodyPr/>
                    <a:lstStyle/>
                    <a:p>
                      <a:pPr algn="ctr"/>
                      <a:r>
                        <a:rPr lang="en-US" sz="1400" dirty="0" smtClean="0"/>
                        <a:t>A</a:t>
                      </a: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1899992756"/>
              </p:ext>
            </p:extLst>
          </p:nvPr>
        </p:nvGraphicFramePr>
        <p:xfrm>
          <a:off x="919245" y="2340256"/>
          <a:ext cx="533925" cy="914400"/>
        </p:xfrm>
        <a:graphic>
          <a:graphicData uri="http://schemas.openxmlformats.org/drawingml/2006/table">
            <a:tbl>
              <a:tblPr firstRow="1" bandRow="1">
                <a:tableStyleId>{5940675A-B579-460E-94D1-54222C63F5DA}</a:tableStyleId>
              </a:tblPr>
              <a:tblGrid>
                <a:gridCol w="533925"/>
              </a:tblGrid>
              <a:tr h="279627">
                <a:tc>
                  <a:txBody>
                    <a:bodyPr/>
                    <a:lstStyle/>
                    <a:p>
                      <a:pPr algn="ctr"/>
                      <a:r>
                        <a:rPr lang="en-US" sz="1400" dirty="0" smtClean="0"/>
                        <a:t>Z</a:t>
                      </a:r>
                      <a:endParaRPr lang="en-IN" sz="1400" dirty="0"/>
                    </a:p>
                  </a:txBody>
                  <a:tcPr>
                    <a:solidFill>
                      <a:schemeClr val="accent5"/>
                    </a:solidFill>
                  </a:tcPr>
                </a:tc>
              </a:tr>
              <a:tr h="279627">
                <a:tc>
                  <a:txBody>
                    <a:bodyPr/>
                    <a:lstStyle/>
                    <a:p>
                      <a:pPr algn="ctr"/>
                      <a:r>
                        <a:rPr lang="en-US" sz="1400" dirty="0" smtClean="0"/>
                        <a:t>F</a:t>
                      </a:r>
                      <a:endParaRPr lang="en-IN" sz="1400" dirty="0"/>
                    </a:p>
                  </a:txBody>
                  <a:tcPr>
                    <a:solidFill>
                      <a:schemeClr val="accent5"/>
                    </a:solidFill>
                  </a:tcPr>
                </a:tc>
              </a:tr>
              <a:tr h="279627">
                <a:tc>
                  <a:txBody>
                    <a:bodyPr/>
                    <a:lstStyle/>
                    <a:p>
                      <a:pPr algn="ctr"/>
                      <a:r>
                        <a:rPr lang="en-US" sz="1400" dirty="0" smtClean="0"/>
                        <a:t>B</a:t>
                      </a:r>
                      <a:endParaRPr lang="en-IN" sz="1400" dirty="0"/>
                    </a:p>
                  </a:txBody>
                  <a:tcPr>
                    <a:solidFill>
                      <a:schemeClr val="accent5"/>
                    </a:solidFill>
                  </a:tcPr>
                </a:tc>
              </a:tr>
            </a:tbl>
          </a:graphicData>
        </a:graphic>
      </p:graphicFrame>
      <p:sp>
        <p:nvSpPr>
          <p:cNvPr id="7" name="TextBox 6"/>
          <p:cNvSpPr txBox="1"/>
          <p:nvPr/>
        </p:nvSpPr>
        <p:spPr>
          <a:xfrm>
            <a:off x="206062" y="4559118"/>
            <a:ext cx="540913" cy="369332"/>
          </a:xfrm>
          <a:prstGeom prst="rect">
            <a:avLst/>
          </a:prstGeom>
          <a:noFill/>
        </p:spPr>
        <p:txBody>
          <a:bodyPr wrap="square" rtlCol="0">
            <a:spAutoFit/>
          </a:bodyPr>
          <a:lstStyle/>
          <a:p>
            <a:pPr algn="ctr"/>
            <a:r>
              <a:rPr lang="en-US" b="1" dirty="0" smtClean="0"/>
              <a:t>R</a:t>
            </a:r>
            <a:endParaRPr lang="en-IN" b="1" dirty="0"/>
          </a:p>
        </p:txBody>
      </p:sp>
      <p:sp>
        <p:nvSpPr>
          <p:cNvPr id="51" name="TextBox 50"/>
          <p:cNvSpPr txBox="1"/>
          <p:nvPr/>
        </p:nvSpPr>
        <p:spPr>
          <a:xfrm>
            <a:off x="899380" y="3320586"/>
            <a:ext cx="540913" cy="369332"/>
          </a:xfrm>
          <a:prstGeom prst="rect">
            <a:avLst/>
          </a:prstGeom>
          <a:noFill/>
        </p:spPr>
        <p:txBody>
          <a:bodyPr wrap="square" rtlCol="0">
            <a:spAutoFit/>
          </a:bodyPr>
          <a:lstStyle/>
          <a:p>
            <a:pPr algn="ctr"/>
            <a:r>
              <a:rPr lang="en-US" b="1" dirty="0"/>
              <a:t>S</a:t>
            </a:r>
            <a:endParaRPr lang="en-IN" b="1" dirty="0"/>
          </a:p>
        </p:txBody>
      </p:sp>
      <p:graphicFrame>
        <p:nvGraphicFramePr>
          <p:cNvPr id="46" name="Table 45"/>
          <p:cNvGraphicFramePr>
            <a:graphicFrameLocks noGrp="1"/>
          </p:cNvGraphicFramePr>
          <p:nvPr>
            <p:extLst>
              <p:ext uri="{D42A27DB-BD31-4B8C-83A1-F6EECF244321}">
                <p14:modId xmlns:p14="http://schemas.microsoft.com/office/powerpoint/2010/main" val="3543760419"/>
              </p:ext>
            </p:extLst>
          </p:nvPr>
        </p:nvGraphicFramePr>
        <p:xfrm>
          <a:off x="11317752" y="3308319"/>
          <a:ext cx="657460" cy="1219200"/>
        </p:xfrm>
        <a:graphic>
          <a:graphicData uri="http://schemas.openxmlformats.org/drawingml/2006/table">
            <a:tbl>
              <a:tblPr firstRow="1" bandRow="1">
                <a:tableStyleId>{5940675A-B579-460E-94D1-54222C63F5DA}</a:tableStyleId>
              </a:tblPr>
              <a:tblGrid>
                <a:gridCol w="657460"/>
              </a:tblGrid>
              <a:tr h="232208">
                <a:tc>
                  <a:txBody>
                    <a:bodyPr/>
                    <a:lstStyle/>
                    <a:p>
                      <a:pPr algn="ctr"/>
                      <a:r>
                        <a:rPr lang="en-US" sz="1400" dirty="0" smtClean="0"/>
                        <a:t>U</a:t>
                      </a: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bl>
          </a:graphicData>
        </a:graphic>
      </p:graphicFrame>
    </p:spTree>
    <p:extLst>
      <p:ext uri="{BB962C8B-B14F-4D97-AF65-F5344CB8AC3E}">
        <p14:creationId xmlns:p14="http://schemas.microsoft.com/office/powerpoint/2010/main" val="2967709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0" y="1545540"/>
            <a:ext cx="11582399" cy="5124480"/>
          </a:xfrm>
          <a:prstGeom prst="rect">
            <a:avLst/>
          </a:prstGeom>
          <a:noFill/>
        </p:spPr>
        <p:txBody>
          <a:bodyPr wrap="square" rtlCol="0">
            <a:spAutoFit/>
          </a:bodyPr>
          <a:lstStyle/>
          <a:p>
            <a:pPr>
              <a:lnSpc>
                <a:spcPct val="150000"/>
              </a:lnSpc>
            </a:pPr>
            <a:r>
              <a:rPr lang="en-IN" sz="2000" b="1" dirty="0"/>
              <a:t>Sort-Based </a:t>
            </a:r>
            <a:r>
              <a:rPr lang="en-IN" sz="2000" b="1" dirty="0" smtClean="0"/>
              <a:t>Join</a:t>
            </a:r>
            <a:endParaRPr lang="en-IN" sz="2000" dirty="0" smtClean="0"/>
          </a:p>
          <a:p>
            <a:pPr marL="342900" indent="-342900">
              <a:lnSpc>
                <a:spcPct val="150000"/>
              </a:lnSpc>
              <a:buFont typeface="Arial" panose="020B0604020202020204" pitchFamily="34" charset="0"/>
              <a:buChar char="•"/>
            </a:pPr>
            <a:r>
              <a:rPr lang="en-US" dirty="0" smtClean="0"/>
              <a:t>Consider </a:t>
            </a:r>
            <a:r>
              <a:rPr lang="en-US" dirty="0"/>
              <a:t>relations R(X,Y ) and S(Y,Z) to </a:t>
            </a:r>
            <a:r>
              <a:rPr lang="en-US" dirty="0" smtClean="0"/>
              <a:t>join </a:t>
            </a:r>
            <a:r>
              <a:rPr lang="en-US" dirty="0"/>
              <a:t>and </a:t>
            </a:r>
            <a:r>
              <a:rPr lang="en-US" dirty="0" smtClean="0"/>
              <a:t>M </a:t>
            </a:r>
            <a:r>
              <a:rPr lang="en-US" dirty="0"/>
              <a:t>blocks of main memory for </a:t>
            </a:r>
            <a:r>
              <a:rPr lang="en-US" dirty="0" smtClean="0"/>
              <a:t>buffers</a:t>
            </a:r>
          </a:p>
          <a:p>
            <a:pPr marL="342900" indent="-342900">
              <a:lnSpc>
                <a:spcPct val="150000"/>
              </a:lnSpc>
              <a:buFont typeface="Arial" panose="020B0604020202020204" pitchFamily="34" charset="0"/>
              <a:buChar char="•"/>
            </a:pPr>
            <a:r>
              <a:rPr lang="en-US" dirty="0"/>
              <a:t>Sort </a:t>
            </a:r>
            <a:r>
              <a:rPr lang="en-US" dirty="0" smtClean="0"/>
              <a:t>R and S </a:t>
            </a:r>
            <a:r>
              <a:rPr lang="en-US" dirty="0"/>
              <a:t>using </a:t>
            </a:r>
            <a:r>
              <a:rPr lang="en-US" dirty="0" smtClean="0"/>
              <a:t>2PMMS </a:t>
            </a:r>
            <a:r>
              <a:rPr lang="en-US" dirty="0"/>
              <a:t>with Y as the sort </a:t>
            </a:r>
            <a:r>
              <a:rPr lang="en-US" dirty="0" smtClean="0"/>
              <a:t>key</a:t>
            </a:r>
          </a:p>
          <a:p>
            <a:pPr marL="342900" indent="-342900">
              <a:lnSpc>
                <a:spcPct val="150000"/>
              </a:lnSpc>
              <a:buFont typeface="Arial" panose="020B0604020202020204" pitchFamily="34" charset="0"/>
              <a:buChar char="•"/>
            </a:pPr>
            <a:r>
              <a:rPr lang="en-US" dirty="0" smtClean="0"/>
              <a:t>Merge </a:t>
            </a:r>
            <a:r>
              <a:rPr lang="en-US" dirty="0"/>
              <a:t>the sorted R and </a:t>
            </a:r>
            <a:r>
              <a:rPr lang="en-US" dirty="0" smtClean="0"/>
              <a:t>S using only </a:t>
            </a:r>
            <a:r>
              <a:rPr lang="en-US" dirty="0"/>
              <a:t>two buffers: one for the current block of R and the other for the current block of </a:t>
            </a:r>
            <a:r>
              <a:rPr lang="en-US" dirty="0" smtClean="0"/>
              <a:t>S by repeating the following</a:t>
            </a:r>
          </a:p>
          <a:p>
            <a:pPr marL="800100" lvl="1" indent="-342900">
              <a:lnSpc>
                <a:spcPct val="150000"/>
              </a:lnSpc>
              <a:buFont typeface="Arial" panose="020B0604020202020204" pitchFamily="34" charset="0"/>
              <a:buChar char="•"/>
            </a:pPr>
            <a:r>
              <a:rPr lang="en-US" dirty="0"/>
              <a:t>Find the least value y of the join attributes Y that is currently at the front of the blocks for R and S. </a:t>
            </a:r>
            <a:endParaRPr lang="en-US" dirty="0" smtClean="0"/>
          </a:p>
          <a:p>
            <a:pPr marL="800100" lvl="1" indent="-342900">
              <a:lnSpc>
                <a:spcPct val="150000"/>
              </a:lnSpc>
              <a:buFont typeface="Arial" panose="020B0604020202020204" pitchFamily="34" charset="0"/>
              <a:buChar char="•"/>
            </a:pPr>
            <a:r>
              <a:rPr lang="en-US" dirty="0" smtClean="0"/>
              <a:t>If </a:t>
            </a:r>
            <a:r>
              <a:rPr lang="en-US" dirty="0"/>
              <a:t>y does not appear at the front of the other relation, then remove the tuple(s) with sort key y. </a:t>
            </a:r>
            <a:endParaRPr lang="en-US" dirty="0" smtClean="0"/>
          </a:p>
          <a:p>
            <a:pPr marL="800100" lvl="1" indent="-342900">
              <a:lnSpc>
                <a:spcPct val="150000"/>
              </a:lnSpc>
              <a:buFont typeface="Arial" panose="020B0604020202020204" pitchFamily="34" charset="0"/>
              <a:buChar char="•"/>
            </a:pPr>
            <a:r>
              <a:rPr lang="en-US" dirty="0" smtClean="0"/>
              <a:t>Otherwise</a:t>
            </a:r>
            <a:r>
              <a:rPr lang="en-US" dirty="0"/>
              <a:t>, identify all the tuples from both relations having sort key y. If necessary, read blocks from the sorted R and/or S, until we are sure there are no more y’s in either relation. As many as M buffers are available for this purpose. </a:t>
            </a:r>
            <a:endParaRPr lang="en-US" dirty="0" smtClean="0"/>
          </a:p>
          <a:p>
            <a:pPr marL="800100" lvl="1" indent="-342900">
              <a:lnSpc>
                <a:spcPct val="150000"/>
              </a:lnSpc>
              <a:buFont typeface="Arial" panose="020B0604020202020204" pitchFamily="34" charset="0"/>
              <a:buChar char="•"/>
            </a:pPr>
            <a:r>
              <a:rPr lang="en-US" dirty="0" smtClean="0"/>
              <a:t>Output </a:t>
            </a:r>
            <a:r>
              <a:rPr lang="en-US" dirty="0"/>
              <a:t>all the tuples that can be formed by joining tuples from R and S that have a common Y -value y. </a:t>
            </a:r>
            <a:endParaRPr lang="en-US" dirty="0" smtClean="0"/>
          </a:p>
          <a:p>
            <a:pPr marL="800100" lvl="1" indent="-342900">
              <a:lnSpc>
                <a:spcPct val="150000"/>
              </a:lnSpc>
              <a:buFont typeface="Arial" panose="020B0604020202020204" pitchFamily="34" charset="0"/>
              <a:buChar char="•"/>
            </a:pPr>
            <a:r>
              <a:rPr lang="en-US" dirty="0" smtClean="0"/>
              <a:t>If </a:t>
            </a:r>
            <a:r>
              <a:rPr lang="en-US" dirty="0"/>
              <a:t>either relation has no more unconsidered tuples in main memory, reload the buffer for that </a:t>
            </a:r>
            <a:r>
              <a:rPr lang="en-US" dirty="0" smtClean="0"/>
              <a:t>relation</a:t>
            </a:r>
            <a:endParaRPr lang="en-US" dirty="0"/>
          </a:p>
        </p:txBody>
      </p:sp>
    </p:spTree>
    <p:extLst>
      <p:ext uri="{BB962C8B-B14F-4D97-AF65-F5344CB8AC3E}">
        <p14:creationId xmlns:p14="http://schemas.microsoft.com/office/powerpoint/2010/main" val="533596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598883" y="1849772"/>
            <a:ext cx="7497214" cy="646331"/>
          </a:xfrm>
          <a:prstGeom prst="rect">
            <a:avLst/>
          </a:prstGeom>
        </p:spPr>
        <p:txBody>
          <a:bodyPr wrap="square">
            <a:spAutoFit/>
          </a:bodyPr>
          <a:lstStyle/>
          <a:p>
            <a:r>
              <a:rPr lang="en-US" sz="3600" b="1" cap="all" dirty="0" smtClean="0"/>
              <a:t>DATABASE TECHNOLOGIES</a:t>
            </a:r>
            <a:endParaRPr lang="en-US" sz="3600" b="1" cap="all" dirty="0"/>
          </a:p>
        </p:txBody>
      </p:sp>
      <p:sp>
        <p:nvSpPr>
          <p:cNvPr id="13" name="Rectangle 12">
            <a:extLst>
              <a:ext uri="{FF2B5EF4-FFF2-40B4-BE49-F238E27FC236}">
                <a16:creationId xmlns=""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smtClean="0">
                <a:solidFill>
                  <a:schemeClr val="accent1">
                    <a:lumMod val="75000"/>
                  </a:schemeClr>
                </a:solidFill>
              </a:rPr>
              <a:t>Query processing and optimization</a:t>
            </a:r>
            <a:endParaRPr lang="en-IN" sz="3600" b="1" dirty="0">
              <a:solidFill>
                <a:schemeClr val="accent1">
                  <a:lumMod val="75000"/>
                </a:schemeClr>
              </a:solidFill>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smtClean="0"/>
              <a:t>Suresh Jamadagni</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a:t>
            </a:r>
            <a:r>
              <a:rPr lang="en-US" sz="2000" dirty="0" smtClean="0"/>
              <a:t>Computer Science and Engineering</a:t>
            </a:r>
            <a:endParaRPr lang="en-IN" sz="20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16" name="Straight Connector 15">
            <a:extLst>
              <a:ext uri="{FF2B5EF4-FFF2-40B4-BE49-F238E27FC236}">
                <a16:creationId xmlns=""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1545540"/>
            <a:ext cx="9921024" cy="55399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b="1" dirty="0" smtClean="0"/>
              <a:t>Two Pass R       S example</a:t>
            </a:r>
            <a:r>
              <a:rPr lang="en-US" sz="2000" dirty="0" smtClean="0"/>
              <a:t> :</a:t>
            </a:r>
          </a:p>
        </p:txBody>
      </p:sp>
      <p:graphicFrame>
        <p:nvGraphicFramePr>
          <p:cNvPr id="2" name="Table 1"/>
          <p:cNvGraphicFramePr>
            <a:graphicFrameLocks noGrp="1"/>
          </p:cNvGraphicFramePr>
          <p:nvPr>
            <p:extLst>
              <p:ext uri="{D42A27DB-BD31-4B8C-83A1-F6EECF244321}">
                <p14:modId xmlns:p14="http://schemas.microsoft.com/office/powerpoint/2010/main" val="3548912129"/>
              </p:ext>
            </p:extLst>
          </p:nvPr>
        </p:nvGraphicFramePr>
        <p:xfrm>
          <a:off x="213048" y="2342404"/>
          <a:ext cx="533925" cy="2133600"/>
        </p:xfrm>
        <a:graphic>
          <a:graphicData uri="http://schemas.openxmlformats.org/drawingml/2006/table">
            <a:tbl>
              <a:tblPr firstRow="1" bandRow="1">
                <a:tableStyleId>{5940675A-B579-460E-94D1-54222C63F5DA}</a:tableStyleId>
              </a:tblPr>
              <a:tblGrid>
                <a:gridCol w="533925"/>
              </a:tblGrid>
              <a:tr h="279627">
                <a:tc>
                  <a:txBody>
                    <a:bodyPr/>
                    <a:lstStyle/>
                    <a:p>
                      <a:pPr algn="ctr"/>
                      <a:r>
                        <a:rPr lang="en-US" sz="1400" dirty="0" smtClean="0"/>
                        <a:t>F</a:t>
                      </a:r>
                      <a:endParaRPr lang="en-IN" sz="1400" dirty="0"/>
                    </a:p>
                  </a:txBody>
                  <a:tcPr>
                    <a:solidFill>
                      <a:schemeClr val="accent4"/>
                    </a:solidFill>
                  </a:tcPr>
                </a:tc>
              </a:tr>
              <a:tr h="279627">
                <a:tc>
                  <a:txBody>
                    <a:bodyPr/>
                    <a:lstStyle/>
                    <a:p>
                      <a:pPr algn="ctr"/>
                      <a:r>
                        <a:rPr lang="en-US" sz="1400" dirty="0" smtClean="0"/>
                        <a:t>A</a:t>
                      </a:r>
                      <a:endParaRPr lang="en-IN" sz="1400" dirty="0"/>
                    </a:p>
                  </a:txBody>
                  <a:tcPr>
                    <a:solidFill>
                      <a:schemeClr val="accent4"/>
                    </a:solidFill>
                  </a:tcPr>
                </a:tc>
              </a:tr>
              <a:tr h="279627">
                <a:tc>
                  <a:txBody>
                    <a:bodyPr/>
                    <a:lstStyle/>
                    <a:p>
                      <a:pPr algn="ctr"/>
                      <a:r>
                        <a:rPr lang="en-US" sz="1400" dirty="0" smtClean="0"/>
                        <a:t>H</a:t>
                      </a:r>
                      <a:endParaRPr lang="en-IN" sz="1400" dirty="0"/>
                    </a:p>
                  </a:txBody>
                  <a:tcPr>
                    <a:solidFill>
                      <a:schemeClr val="accent4"/>
                    </a:solidFill>
                  </a:tcPr>
                </a:tc>
              </a:tr>
              <a:tr h="279627">
                <a:tc>
                  <a:txBody>
                    <a:bodyPr/>
                    <a:lstStyle/>
                    <a:p>
                      <a:pPr algn="ctr"/>
                      <a:r>
                        <a:rPr lang="en-US" sz="1400" dirty="0" smtClean="0"/>
                        <a:t>G</a:t>
                      </a:r>
                      <a:endParaRPr lang="en-IN" sz="1400" dirty="0"/>
                    </a:p>
                  </a:txBody>
                  <a:tcPr>
                    <a:solidFill>
                      <a:schemeClr val="accent4"/>
                    </a:solidFill>
                  </a:tcPr>
                </a:tc>
              </a:tr>
              <a:tr h="279627">
                <a:tc>
                  <a:txBody>
                    <a:bodyPr/>
                    <a:lstStyle/>
                    <a:p>
                      <a:pPr algn="ctr"/>
                      <a:r>
                        <a:rPr lang="en-US" sz="1400" dirty="0" smtClean="0"/>
                        <a:t>K</a:t>
                      </a:r>
                      <a:endParaRPr lang="en-IN" sz="1400" dirty="0"/>
                    </a:p>
                  </a:txBody>
                  <a:tcPr>
                    <a:solidFill>
                      <a:schemeClr val="accent4"/>
                    </a:solidFill>
                  </a:tcPr>
                </a:tc>
              </a:tr>
              <a:tr h="279627">
                <a:tc>
                  <a:txBody>
                    <a:bodyPr/>
                    <a:lstStyle/>
                    <a:p>
                      <a:pPr algn="ctr"/>
                      <a:r>
                        <a:rPr lang="en-US" sz="1400" dirty="0" smtClean="0"/>
                        <a:t>U</a:t>
                      </a:r>
                      <a:endParaRPr lang="en-IN" sz="1400" dirty="0"/>
                    </a:p>
                  </a:txBody>
                  <a:tcPr>
                    <a:solidFill>
                      <a:schemeClr val="accent4"/>
                    </a:solidFill>
                  </a:tcPr>
                </a:tc>
              </a:tr>
              <a:tr h="279627">
                <a:tc>
                  <a:txBody>
                    <a:bodyPr/>
                    <a:lstStyle/>
                    <a:p>
                      <a:pPr algn="ctr"/>
                      <a:r>
                        <a:rPr lang="en-US" sz="1400" dirty="0" smtClean="0"/>
                        <a:t>A</a:t>
                      </a:r>
                      <a:endParaRPr lang="en-IN" sz="1400" dirty="0"/>
                    </a:p>
                  </a:txBody>
                  <a:tcPr>
                    <a:solidFill>
                      <a:schemeClr val="accent4"/>
                    </a:solidFill>
                  </a:tcPr>
                </a:tc>
              </a:tr>
            </a:tbl>
          </a:graphicData>
        </a:graphic>
      </p:graphicFrame>
      <p:sp>
        <p:nvSpPr>
          <p:cNvPr id="3" name="Right Arrow 2"/>
          <p:cNvSpPr/>
          <p:nvPr/>
        </p:nvSpPr>
        <p:spPr>
          <a:xfrm>
            <a:off x="1584104" y="3593206"/>
            <a:ext cx="321972"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157921215"/>
              </p:ext>
            </p:extLst>
          </p:nvPr>
        </p:nvGraphicFramePr>
        <p:xfrm>
          <a:off x="2057760" y="2355282"/>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F</a:t>
                      </a:r>
                      <a:endParaRPr lang="en-IN" sz="1400" dirty="0"/>
                    </a:p>
                  </a:txBody>
                  <a:tcPr>
                    <a:solidFill>
                      <a:schemeClr val="accent4"/>
                    </a:solidFill>
                  </a:tcPr>
                </a:tc>
              </a:tr>
              <a:tr h="232208">
                <a:tc>
                  <a:txBody>
                    <a:bodyPr/>
                    <a:lstStyle/>
                    <a:p>
                      <a:pPr algn="ctr"/>
                      <a:r>
                        <a:rPr lang="en-US" sz="1400" dirty="0" smtClean="0"/>
                        <a:t>A</a:t>
                      </a:r>
                      <a:endParaRPr lang="en-IN" sz="1400" dirty="0"/>
                    </a:p>
                  </a:txBody>
                  <a:tcPr>
                    <a:solidFill>
                      <a:schemeClr val="accent4"/>
                    </a:solidFill>
                  </a:tcPr>
                </a:tc>
              </a:tr>
              <a:tr h="232208">
                <a:tc>
                  <a:txBody>
                    <a:bodyPr/>
                    <a:lstStyle/>
                    <a:p>
                      <a:pPr algn="ctr"/>
                      <a:r>
                        <a:rPr lang="en-US" sz="1400" dirty="0" smtClean="0"/>
                        <a:t>H</a:t>
                      </a:r>
                      <a:endParaRPr lang="en-IN" sz="1400" dirty="0"/>
                    </a:p>
                  </a:txBody>
                  <a:tcPr>
                    <a:solidFill>
                      <a:schemeClr val="accent4"/>
                    </a:solidFill>
                  </a:tcPr>
                </a:tc>
              </a:tr>
              <a:tr h="232208">
                <a:tc>
                  <a:txBody>
                    <a:bodyPr/>
                    <a:lstStyle/>
                    <a:p>
                      <a:pPr algn="ctr"/>
                      <a:r>
                        <a:rPr lang="en-US" sz="1400" dirty="0" smtClean="0"/>
                        <a:t>G</a:t>
                      </a:r>
                      <a:endParaRPr lang="en-IN" sz="1400" dirty="0"/>
                    </a:p>
                  </a:txBody>
                  <a:tcPr>
                    <a:solidFill>
                      <a:schemeClr val="accent4"/>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558529653"/>
              </p:ext>
            </p:extLst>
          </p:nvPr>
        </p:nvGraphicFramePr>
        <p:xfrm>
          <a:off x="2057760" y="3692550"/>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dirty="0" smtClean="0"/>
                        <a:t>K</a:t>
                      </a:r>
                      <a:endParaRPr lang="en-IN" sz="1400" dirty="0"/>
                    </a:p>
                  </a:txBody>
                  <a:tcPr>
                    <a:solidFill>
                      <a:schemeClr val="accent4"/>
                    </a:solidFill>
                  </a:tcPr>
                </a:tc>
              </a:tr>
              <a:tr h="248840">
                <a:tc>
                  <a:txBody>
                    <a:bodyPr/>
                    <a:lstStyle/>
                    <a:p>
                      <a:pPr algn="ctr"/>
                      <a:r>
                        <a:rPr lang="en-US" sz="1400" dirty="0" smtClean="0"/>
                        <a:t>U</a:t>
                      </a:r>
                      <a:endParaRPr lang="en-IN" sz="1400" dirty="0"/>
                    </a:p>
                  </a:txBody>
                  <a:tcPr>
                    <a:solidFill>
                      <a:schemeClr val="accent4"/>
                    </a:solidFill>
                  </a:tcPr>
                </a:tc>
              </a:tr>
              <a:tr h="248840">
                <a:tc>
                  <a:txBody>
                    <a:bodyPr/>
                    <a:lstStyle/>
                    <a:p>
                      <a:pPr algn="ctr"/>
                      <a:r>
                        <a:rPr lang="en-US" sz="1400" dirty="0" smtClean="0"/>
                        <a:t>A</a:t>
                      </a:r>
                      <a:endParaRPr lang="en-IN" sz="1400" dirty="0"/>
                    </a:p>
                  </a:txBody>
                  <a:tcPr>
                    <a:solidFill>
                      <a:schemeClr val="accent4"/>
                    </a:solidFill>
                  </a:tcPr>
                </a:tc>
              </a:tr>
              <a:tr h="248840">
                <a:tc>
                  <a:txBody>
                    <a:bodyPr/>
                    <a:lstStyle/>
                    <a:p>
                      <a:pPr algn="ctr"/>
                      <a:endParaRPr lang="en-IN" sz="1400" dirty="0"/>
                    </a:p>
                  </a:txBody>
                  <a:tcPr>
                    <a:solidFill>
                      <a:schemeClr val="accent4"/>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296569136"/>
              </p:ext>
            </p:extLst>
          </p:nvPr>
        </p:nvGraphicFramePr>
        <p:xfrm>
          <a:off x="2057760" y="5042697"/>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Z</a:t>
                      </a:r>
                      <a:endParaRPr lang="en-IN" sz="1400" dirty="0"/>
                    </a:p>
                  </a:txBody>
                  <a:tcPr>
                    <a:solidFill>
                      <a:schemeClr val="accent5"/>
                    </a:solidFill>
                  </a:tcPr>
                </a:tc>
              </a:tr>
              <a:tr h="184979">
                <a:tc>
                  <a:txBody>
                    <a:bodyPr/>
                    <a:lstStyle/>
                    <a:p>
                      <a:pPr algn="ctr"/>
                      <a:r>
                        <a:rPr lang="en-US" sz="1400" dirty="0" smtClean="0"/>
                        <a:t>F</a:t>
                      </a:r>
                      <a:endParaRPr lang="en-IN" sz="1400" dirty="0"/>
                    </a:p>
                  </a:txBody>
                  <a:tcPr>
                    <a:solidFill>
                      <a:schemeClr val="accent5"/>
                    </a:solidFill>
                  </a:tcPr>
                </a:tc>
              </a:tr>
              <a:tr h="184979">
                <a:tc>
                  <a:txBody>
                    <a:bodyPr/>
                    <a:lstStyle/>
                    <a:p>
                      <a:pPr algn="ctr"/>
                      <a:r>
                        <a:rPr lang="en-US" sz="1400" dirty="0" smtClean="0"/>
                        <a:t>B</a:t>
                      </a:r>
                      <a:endParaRPr lang="en-IN" sz="1400" dirty="0"/>
                    </a:p>
                  </a:txBody>
                  <a:tcPr>
                    <a:solidFill>
                      <a:schemeClr val="accent5"/>
                    </a:solidFill>
                  </a:tcPr>
                </a:tc>
              </a:tr>
              <a:tr h="184979">
                <a:tc>
                  <a:txBody>
                    <a:bodyPr/>
                    <a:lstStyle/>
                    <a:p>
                      <a:pPr algn="ctr"/>
                      <a:endParaRPr lang="en-IN" sz="1400" dirty="0"/>
                    </a:p>
                  </a:txBody>
                  <a:tcPr>
                    <a:solidFill>
                      <a:schemeClr val="accent5"/>
                    </a:solidFill>
                  </a:tcPr>
                </a:tc>
              </a:tr>
            </a:tbl>
          </a:graphicData>
        </a:graphic>
      </p:graphicFrame>
      <p:sp>
        <p:nvSpPr>
          <p:cNvPr id="14" name="Right Arrow 13"/>
          <p:cNvSpPr/>
          <p:nvPr/>
        </p:nvSpPr>
        <p:spPr>
          <a:xfrm>
            <a:off x="2766824" y="3591058"/>
            <a:ext cx="321972"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5" name="Table 14"/>
          <p:cNvGraphicFramePr>
            <a:graphicFrameLocks noGrp="1"/>
          </p:cNvGraphicFramePr>
          <p:nvPr>
            <p:extLst>
              <p:ext uri="{D42A27DB-BD31-4B8C-83A1-F6EECF244321}">
                <p14:modId xmlns:p14="http://schemas.microsoft.com/office/powerpoint/2010/main" val="1308870147"/>
              </p:ext>
            </p:extLst>
          </p:nvPr>
        </p:nvGraphicFramePr>
        <p:xfrm>
          <a:off x="3279117" y="2353134"/>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solidFill>
                      <a:schemeClr val="accent4"/>
                    </a:solidFill>
                  </a:tcPr>
                </a:tc>
              </a:tr>
              <a:tr h="232208">
                <a:tc>
                  <a:txBody>
                    <a:bodyPr/>
                    <a:lstStyle/>
                    <a:p>
                      <a:pPr algn="ctr"/>
                      <a:r>
                        <a:rPr lang="en-US" sz="1400" dirty="0" smtClean="0"/>
                        <a:t>F</a:t>
                      </a:r>
                      <a:endParaRPr lang="en-IN" sz="1400" dirty="0"/>
                    </a:p>
                  </a:txBody>
                  <a:tcPr>
                    <a:solidFill>
                      <a:schemeClr val="accent4"/>
                    </a:solidFill>
                  </a:tcPr>
                </a:tc>
              </a:tr>
              <a:tr h="232208">
                <a:tc>
                  <a:txBody>
                    <a:bodyPr/>
                    <a:lstStyle/>
                    <a:p>
                      <a:pPr algn="ctr"/>
                      <a:r>
                        <a:rPr lang="en-US" sz="1400" dirty="0" smtClean="0"/>
                        <a:t>G</a:t>
                      </a:r>
                      <a:endParaRPr lang="en-IN" sz="1400" dirty="0"/>
                    </a:p>
                  </a:txBody>
                  <a:tcPr>
                    <a:solidFill>
                      <a:schemeClr val="accent4"/>
                    </a:solidFill>
                  </a:tcPr>
                </a:tc>
              </a:tr>
              <a:tr h="232208">
                <a:tc>
                  <a:txBody>
                    <a:bodyPr/>
                    <a:lstStyle/>
                    <a:p>
                      <a:pPr algn="ctr"/>
                      <a:r>
                        <a:rPr lang="en-US" sz="1400" dirty="0" smtClean="0"/>
                        <a:t>H</a:t>
                      </a:r>
                      <a:endParaRPr lang="en-IN" sz="1400" dirty="0"/>
                    </a:p>
                  </a:txBody>
                  <a:tcPr>
                    <a:solidFill>
                      <a:schemeClr val="accent4"/>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013554205"/>
              </p:ext>
            </p:extLst>
          </p:nvPr>
        </p:nvGraphicFramePr>
        <p:xfrm>
          <a:off x="3279117" y="3690402"/>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dirty="0" smtClean="0"/>
                        <a:t>A</a:t>
                      </a:r>
                      <a:endParaRPr lang="en-IN" sz="1400" dirty="0"/>
                    </a:p>
                  </a:txBody>
                  <a:tcPr>
                    <a:solidFill>
                      <a:schemeClr val="accent4"/>
                    </a:solidFill>
                  </a:tcPr>
                </a:tc>
              </a:tr>
              <a:tr h="248840">
                <a:tc>
                  <a:txBody>
                    <a:bodyPr/>
                    <a:lstStyle/>
                    <a:p>
                      <a:pPr algn="ctr"/>
                      <a:r>
                        <a:rPr lang="en-US" sz="1400" dirty="0" smtClean="0"/>
                        <a:t>K</a:t>
                      </a:r>
                      <a:endParaRPr lang="en-IN" sz="1400" dirty="0"/>
                    </a:p>
                  </a:txBody>
                  <a:tcPr>
                    <a:solidFill>
                      <a:schemeClr val="accent4"/>
                    </a:solidFill>
                  </a:tcPr>
                </a:tc>
              </a:tr>
              <a:tr h="248840">
                <a:tc>
                  <a:txBody>
                    <a:bodyPr/>
                    <a:lstStyle/>
                    <a:p>
                      <a:pPr algn="ctr"/>
                      <a:r>
                        <a:rPr lang="en-US" sz="1400" dirty="0" smtClean="0"/>
                        <a:t>U</a:t>
                      </a:r>
                      <a:endParaRPr lang="en-IN" sz="1400" dirty="0"/>
                    </a:p>
                  </a:txBody>
                  <a:tcPr>
                    <a:solidFill>
                      <a:schemeClr val="accent4"/>
                    </a:solidFill>
                  </a:tcPr>
                </a:tc>
              </a:tr>
              <a:tr h="248840">
                <a:tc>
                  <a:txBody>
                    <a:bodyPr/>
                    <a:lstStyle/>
                    <a:p>
                      <a:pPr algn="ctr"/>
                      <a:endParaRPr lang="en-IN" sz="1400" dirty="0"/>
                    </a:p>
                  </a:txBody>
                  <a:tcPr>
                    <a:solidFill>
                      <a:schemeClr val="accent4"/>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650137908"/>
              </p:ext>
            </p:extLst>
          </p:nvPr>
        </p:nvGraphicFramePr>
        <p:xfrm>
          <a:off x="3279117" y="5040549"/>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B</a:t>
                      </a:r>
                      <a:endParaRPr lang="en-IN" sz="1400" dirty="0"/>
                    </a:p>
                  </a:txBody>
                  <a:tcPr>
                    <a:solidFill>
                      <a:schemeClr val="accent5"/>
                    </a:solidFill>
                  </a:tcPr>
                </a:tc>
              </a:tr>
              <a:tr h="184979">
                <a:tc>
                  <a:txBody>
                    <a:bodyPr/>
                    <a:lstStyle/>
                    <a:p>
                      <a:pPr algn="ctr"/>
                      <a:r>
                        <a:rPr lang="en-US" sz="1400" dirty="0" smtClean="0"/>
                        <a:t>F</a:t>
                      </a:r>
                      <a:endParaRPr lang="en-IN" sz="1400" dirty="0"/>
                    </a:p>
                  </a:txBody>
                  <a:tcPr>
                    <a:solidFill>
                      <a:schemeClr val="accent5"/>
                    </a:solidFill>
                  </a:tcPr>
                </a:tc>
              </a:tr>
              <a:tr h="184979">
                <a:tc>
                  <a:txBody>
                    <a:bodyPr/>
                    <a:lstStyle/>
                    <a:p>
                      <a:pPr algn="ctr"/>
                      <a:r>
                        <a:rPr lang="en-US" sz="1400" dirty="0" smtClean="0"/>
                        <a:t>Z</a:t>
                      </a:r>
                      <a:endParaRPr lang="en-IN" sz="1400" dirty="0"/>
                    </a:p>
                  </a:txBody>
                  <a:tcPr>
                    <a:solidFill>
                      <a:schemeClr val="accent5"/>
                    </a:solidFill>
                  </a:tcPr>
                </a:tc>
              </a:tr>
              <a:tr h="184979">
                <a:tc>
                  <a:txBody>
                    <a:bodyPr/>
                    <a:lstStyle/>
                    <a:p>
                      <a:pPr algn="ctr"/>
                      <a:endParaRPr lang="en-IN" sz="1400" dirty="0"/>
                    </a:p>
                  </a:txBody>
                  <a:tcPr>
                    <a:solidFill>
                      <a:schemeClr val="accent5"/>
                    </a:solidFill>
                  </a:tcPr>
                </a:tc>
              </a:tr>
            </a:tbl>
          </a:graphicData>
        </a:graphic>
      </p:graphicFrame>
      <p:sp>
        <p:nvSpPr>
          <p:cNvPr id="5" name="Left Brace 4"/>
          <p:cNvSpPr/>
          <p:nvPr/>
        </p:nvSpPr>
        <p:spPr>
          <a:xfrm rot="-5400000">
            <a:off x="1920027" y="4766253"/>
            <a:ext cx="405683" cy="3636137"/>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aphicFrame>
        <p:nvGraphicFramePr>
          <p:cNvPr id="18" name="Table 17"/>
          <p:cNvGraphicFramePr>
            <a:graphicFrameLocks noGrp="1"/>
          </p:cNvGraphicFramePr>
          <p:nvPr>
            <p:extLst>
              <p:ext uri="{D42A27DB-BD31-4B8C-83A1-F6EECF244321}">
                <p14:modId xmlns:p14="http://schemas.microsoft.com/office/powerpoint/2010/main" val="4175394455"/>
              </p:ext>
            </p:extLst>
          </p:nvPr>
        </p:nvGraphicFramePr>
        <p:xfrm>
          <a:off x="4616385" y="2363865"/>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solidFill>
                      <a:schemeClr val="accent4"/>
                    </a:solidFill>
                  </a:tcPr>
                </a:tc>
              </a:tr>
              <a:tr h="232208">
                <a:tc>
                  <a:txBody>
                    <a:bodyPr/>
                    <a:lstStyle/>
                    <a:p>
                      <a:pPr algn="ctr"/>
                      <a:r>
                        <a:rPr lang="en-US" sz="1400" dirty="0" smtClean="0"/>
                        <a:t>F</a:t>
                      </a:r>
                      <a:endParaRPr lang="en-IN" sz="1400" dirty="0"/>
                    </a:p>
                  </a:txBody>
                  <a:tcPr>
                    <a:solidFill>
                      <a:schemeClr val="accent4"/>
                    </a:solidFill>
                  </a:tcPr>
                </a:tc>
              </a:tr>
              <a:tr h="232208">
                <a:tc>
                  <a:txBody>
                    <a:bodyPr/>
                    <a:lstStyle/>
                    <a:p>
                      <a:pPr algn="ctr"/>
                      <a:r>
                        <a:rPr lang="en-US" sz="1400" dirty="0" smtClean="0"/>
                        <a:t>G</a:t>
                      </a:r>
                      <a:endParaRPr lang="en-IN" sz="1400" dirty="0"/>
                    </a:p>
                  </a:txBody>
                  <a:tcPr>
                    <a:solidFill>
                      <a:schemeClr val="accent4"/>
                    </a:solidFill>
                  </a:tcPr>
                </a:tc>
              </a:tr>
              <a:tr h="232208">
                <a:tc>
                  <a:txBody>
                    <a:bodyPr/>
                    <a:lstStyle/>
                    <a:p>
                      <a:pPr algn="ctr"/>
                      <a:r>
                        <a:rPr lang="en-US" sz="1400" dirty="0" smtClean="0"/>
                        <a:t>H</a:t>
                      </a:r>
                      <a:endParaRPr lang="en-IN" sz="1400" dirty="0"/>
                    </a:p>
                  </a:txBody>
                  <a:tcPr>
                    <a:solidFill>
                      <a:schemeClr val="accent4"/>
                    </a:solid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659297237"/>
              </p:ext>
            </p:extLst>
          </p:nvPr>
        </p:nvGraphicFramePr>
        <p:xfrm>
          <a:off x="4616385" y="3701133"/>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strike="noStrike" baseline="0" dirty="0" smtClean="0"/>
                        <a:t>A</a:t>
                      </a:r>
                      <a:endParaRPr lang="en-IN" sz="1400" strike="noStrike" baseline="0" dirty="0"/>
                    </a:p>
                  </a:txBody>
                  <a:tcPr>
                    <a:solidFill>
                      <a:schemeClr val="accent4"/>
                    </a:solidFill>
                  </a:tcPr>
                </a:tc>
              </a:tr>
              <a:tr h="248840">
                <a:tc>
                  <a:txBody>
                    <a:bodyPr/>
                    <a:lstStyle/>
                    <a:p>
                      <a:pPr algn="ctr"/>
                      <a:r>
                        <a:rPr lang="en-US" sz="1400" dirty="0" smtClean="0"/>
                        <a:t>K</a:t>
                      </a:r>
                      <a:endParaRPr lang="en-IN" sz="1400" dirty="0"/>
                    </a:p>
                  </a:txBody>
                  <a:tcPr>
                    <a:solidFill>
                      <a:schemeClr val="accent4"/>
                    </a:solidFill>
                  </a:tcPr>
                </a:tc>
              </a:tr>
              <a:tr h="248840">
                <a:tc>
                  <a:txBody>
                    <a:bodyPr/>
                    <a:lstStyle/>
                    <a:p>
                      <a:pPr algn="ctr"/>
                      <a:r>
                        <a:rPr lang="en-US" sz="1400" dirty="0" smtClean="0"/>
                        <a:t>U</a:t>
                      </a:r>
                      <a:endParaRPr lang="en-IN" sz="1400" dirty="0"/>
                    </a:p>
                  </a:txBody>
                  <a:tcPr>
                    <a:solidFill>
                      <a:schemeClr val="accent4"/>
                    </a:solidFill>
                  </a:tcPr>
                </a:tc>
              </a:tr>
              <a:tr h="248840">
                <a:tc>
                  <a:txBody>
                    <a:bodyPr/>
                    <a:lstStyle/>
                    <a:p>
                      <a:pPr algn="ctr"/>
                      <a:endParaRPr lang="en-IN" sz="1400" dirty="0"/>
                    </a:p>
                  </a:txBody>
                  <a:tcPr>
                    <a:solidFill>
                      <a:schemeClr val="accent4"/>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779345628"/>
              </p:ext>
            </p:extLst>
          </p:nvPr>
        </p:nvGraphicFramePr>
        <p:xfrm>
          <a:off x="4616385" y="5051280"/>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B</a:t>
                      </a:r>
                      <a:endParaRPr lang="en-IN" sz="1400" dirty="0"/>
                    </a:p>
                  </a:txBody>
                  <a:tcPr>
                    <a:solidFill>
                      <a:schemeClr val="accent5"/>
                    </a:solidFill>
                  </a:tcPr>
                </a:tc>
              </a:tr>
              <a:tr h="184979">
                <a:tc>
                  <a:txBody>
                    <a:bodyPr/>
                    <a:lstStyle/>
                    <a:p>
                      <a:pPr algn="ctr"/>
                      <a:r>
                        <a:rPr lang="en-US" sz="1400" dirty="0" smtClean="0"/>
                        <a:t>F</a:t>
                      </a:r>
                      <a:endParaRPr lang="en-IN" sz="1400" dirty="0"/>
                    </a:p>
                  </a:txBody>
                  <a:tcPr>
                    <a:solidFill>
                      <a:schemeClr val="accent5"/>
                    </a:solidFill>
                  </a:tcPr>
                </a:tc>
              </a:tr>
              <a:tr h="184979">
                <a:tc>
                  <a:txBody>
                    <a:bodyPr/>
                    <a:lstStyle/>
                    <a:p>
                      <a:pPr algn="ctr"/>
                      <a:r>
                        <a:rPr lang="en-US" sz="1400" dirty="0" smtClean="0"/>
                        <a:t>Z</a:t>
                      </a:r>
                      <a:endParaRPr lang="en-IN" sz="1400" dirty="0"/>
                    </a:p>
                  </a:txBody>
                  <a:tcPr>
                    <a:solidFill>
                      <a:schemeClr val="accent5"/>
                    </a:solidFill>
                  </a:tcPr>
                </a:tc>
              </a:tr>
              <a:tr h="184979">
                <a:tc>
                  <a:txBody>
                    <a:bodyPr/>
                    <a:lstStyle/>
                    <a:p>
                      <a:pPr algn="ctr"/>
                      <a:endParaRPr lang="en-IN" sz="1400" dirty="0"/>
                    </a:p>
                  </a:txBody>
                  <a:tcPr>
                    <a:solidFill>
                      <a:schemeClr val="accent5"/>
                    </a:solidFill>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1812971062"/>
              </p:ext>
            </p:extLst>
          </p:nvPr>
        </p:nvGraphicFramePr>
        <p:xfrm>
          <a:off x="5850621" y="2361717"/>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solidFill>
                      <a:schemeClr val="accent4"/>
                    </a:solidFill>
                  </a:tcPr>
                </a:tc>
              </a:tr>
              <a:tr h="232208">
                <a:tc>
                  <a:txBody>
                    <a:bodyPr/>
                    <a:lstStyle/>
                    <a:p>
                      <a:pPr algn="ctr"/>
                      <a:r>
                        <a:rPr lang="en-US" sz="1400" dirty="0" smtClean="0"/>
                        <a:t>A</a:t>
                      </a:r>
                      <a:endParaRPr lang="en-IN" sz="1400" dirty="0"/>
                    </a:p>
                  </a:txBody>
                  <a:tcPr>
                    <a:solidFill>
                      <a:schemeClr val="accent4"/>
                    </a:solidFill>
                  </a:tcPr>
                </a:tc>
              </a:tr>
              <a:tr h="232208">
                <a:tc>
                  <a:txBody>
                    <a:bodyPr/>
                    <a:lstStyle/>
                    <a:p>
                      <a:pPr algn="ctr"/>
                      <a:r>
                        <a:rPr lang="en-US" sz="1400" dirty="0" smtClean="0"/>
                        <a:t>F</a:t>
                      </a:r>
                      <a:endParaRPr lang="en-IN" sz="1400" dirty="0"/>
                    </a:p>
                  </a:txBody>
                  <a:tcPr>
                    <a:solidFill>
                      <a:schemeClr val="accent4"/>
                    </a:solidFill>
                  </a:tcPr>
                </a:tc>
              </a:tr>
              <a:tr h="232208">
                <a:tc>
                  <a:txBody>
                    <a:bodyPr/>
                    <a:lstStyle/>
                    <a:p>
                      <a:pPr algn="ctr"/>
                      <a:r>
                        <a:rPr lang="en-US" sz="1400" dirty="0" smtClean="0"/>
                        <a:t>G</a:t>
                      </a:r>
                      <a:endParaRPr lang="en-IN" sz="1400" dirty="0"/>
                    </a:p>
                  </a:txBody>
                  <a:tcPr>
                    <a:solidFill>
                      <a:schemeClr val="accent4"/>
                    </a:solidFill>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938727153"/>
              </p:ext>
            </p:extLst>
          </p:nvPr>
        </p:nvGraphicFramePr>
        <p:xfrm>
          <a:off x="5850621" y="3698985"/>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strike="noStrike" baseline="0" dirty="0" smtClean="0"/>
                        <a:t>H</a:t>
                      </a:r>
                      <a:endParaRPr lang="en-IN" sz="1400" strike="noStrike" baseline="0" dirty="0"/>
                    </a:p>
                  </a:txBody>
                  <a:tcPr>
                    <a:solidFill>
                      <a:schemeClr val="accent4"/>
                    </a:solidFill>
                  </a:tcPr>
                </a:tc>
              </a:tr>
              <a:tr h="248840">
                <a:tc>
                  <a:txBody>
                    <a:bodyPr/>
                    <a:lstStyle/>
                    <a:p>
                      <a:pPr algn="ctr"/>
                      <a:r>
                        <a:rPr lang="en-US" sz="1400" dirty="0" smtClean="0"/>
                        <a:t>K</a:t>
                      </a:r>
                      <a:endParaRPr lang="en-IN" sz="1400" dirty="0"/>
                    </a:p>
                  </a:txBody>
                  <a:tcPr>
                    <a:solidFill>
                      <a:schemeClr val="accent4"/>
                    </a:solidFill>
                  </a:tcPr>
                </a:tc>
              </a:tr>
              <a:tr h="248840">
                <a:tc>
                  <a:txBody>
                    <a:bodyPr/>
                    <a:lstStyle/>
                    <a:p>
                      <a:pPr algn="ctr"/>
                      <a:r>
                        <a:rPr lang="en-US" sz="1400" dirty="0" smtClean="0"/>
                        <a:t>U</a:t>
                      </a:r>
                      <a:endParaRPr lang="en-IN" sz="1400" dirty="0"/>
                    </a:p>
                  </a:txBody>
                  <a:tcPr>
                    <a:solidFill>
                      <a:schemeClr val="accent4"/>
                    </a:solidFill>
                  </a:tcPr>
                </a:tc>
              </a:tr>
              <a:tr h="248840">
                <a:tc>
                  <a:txBody>
                    <a:bodyPr/>
                    <a:lstStyle/>
                    <a:p>
                      <a:pPr algn="ctr"/>
                      <a:endParaRPr lang="en-IN" sz="1400" dirty="0"/>
                    </a:p>
                  </a:txBody>
                  <a:tcPr>
                    <a:solidFill>
                      <a:schemeClr val="accent4"/>
                    </a:solidFill>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436252316"/>
              </p:ext>
            </p:extLst>
          </p:nvPr>
        </p:nvGraphicFramePr>
        <p:xfrm>
          <a:off x="5850621" y="5049132"/>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B</a:t>
                      </a:r>
                      <a:endParaRPr lang="en-IN" sz="1400" dirty="0"/>
                    </a:p>
                  </a:txBody>
                  <a:tcPr>
                    <a:solidFill>
                      <a:schemeClr val="accent5"/>
                    </a:solidFill>
                  </a:tcPr>
                </a:tc>
              </a:tr>
              <a:tr h="184979">
                <a:tc>
                  <a:txBody>
                    <a:bodyPr/>
                    <a:lstStyle/>
                    <a:p>
                      <a:pPr algn="ctr"/>
                      <a:r>
                        <a:rPr lang="en-US" sz="1400" dirty="0" smtClean="0"/>
                        <a:t>F</a:t>
                      </a:r>
                      <a:endParaRPr lang="en-IN" sz="1400" dirty="0"/>
                    </a:p>
                  </a:txBody>
                  <a:tcPr>
                    <a:solidFill>
                      <a:schemeClr val="accent5"/>
                    </a:solidFill>
                  </a:tcPr>
                </a:tc>
              </a:tr>
              <a:tr h="184979">
                <a:tc>
                  <a:txBody>
                    <a:bodyPr/>
                    <a:lstStyle/>
                    <a:p>
                      <a:pPr algn="ctr"/>
                      <a:r>
                        <a:rPr lang="en-US" sz="1400" dirty="0" smtClean="0"/>
                        <a:t>Z</a:t>
                      </a:r>
                      <a:endParaRPr lang="en-IN" sz="1400" dirty="0"/>
                    </a:p>
                  </a:txBody>
                  <a:tcPr>
                    <a:solidFill>
                      <a:schemeClr val="accent5"/>
                    </a:solidFill>
                  </a:tcPr>
                </a:tc>
              </a:tr>
              <a:tr h="184979">
                <a:tc>
                  <a:txBody>
                    <a:bodyPr/>
                    <a:lstStyle/>
                    <a:p>
                      <a:pPr algn="ctr"/>
                      <a:endParaRPr lang="en-IN" sz="1400" dirty="0"/>
                    </a:p>
                  </a:txBody>
                  <a:tcPr>
                    <a:solidFill>
                      <a:schemeClr val="accent5"/>
                    </a:solidFill>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3795164420"/>
              </p:ext>
            </p:extLst>
          </p:nvPr>
        </p:nvGraphicFramePr>
        <p:xfrm>
          <a:off x="8295483" y="2359569"/>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solidFill>
                      <a:schemeClr val="accent4"/>
                    </a:solidFill>
                  </a:tcPr>
                </a:tc>
              </a:tr>
              <a:tr h="232208">
                <a:tc>
                  <a:txBody>
                    <a:bodyPr/>
                    <a:lstStyle/>
                    <a:p>
                      <a:pPr algn="ctr"/>
                      <a:r>
                        <a:rPr lang="en-US" sz="1400" dirty="0" smtClean="0"/>
                        <a:t>A</a:t>
                      </a:r>
                      <a:endParaRPr lang="en-IN" sz="1400" dirty="0"/>
                    </a:p>
                  </a:txBody>
                  <a:tcPr>
                    <a:solidFill>
                      <a:schemeClr val="accent4"/>
                    </a:solidFill>
                  </a:tcPr>
                </a:tc>
              </a:tr>
              <a:tr h="232208">
                <a:tc>
                  <a:txBody>
                    <a:bodyPr/>
                    <a:lstStyle/>
                    <a:p>
                      <a:pPr algn="ctr"/>
                      <a:r>
                        <a:rPr lang="en-US" sz="1400" dirty="0" smtClean="0"/>
                        <a:t>F</a:t>
                      </a:r>
                      <a:endParaRPr lang="en-IN" sz="1400" dirty="0"/>
                    </a:p>
                  </a:txBody>
                  <a:tcPr>
                    <a:solidFill>
                      <a:schemeClr val="accent4"/>
                    </a:solidFill>
                  </a:tcPr>
                </a:tc>
              </a:tr>
              <a:tr h="232208">
                <a:tc>
                  <a:txBody>
                    <a:bodyPr/>
                    <a:lstStyle/>
                    <a:p>
                      <a:pPr algn="ctr"/>
                      <a:r>
                        <a:rPr lang="en-US" sz="1400" dirty="0" smtClean="0"/>
                        <a:t>G</a:t>
                      </a:r>
                      <a:endParaRPr lang="en-IN" sz="1400" dirty="0"/>
                    </a:p>
                  </a:txBody>
                  <a:tcPr>
                    <a:solidFill>
                      <a:schemeClr val="accent4"/>
                    </a:solidFill>
                  </a:tcP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2068341465"/>
              </p:ext>
            </p:extLst>
          </p:nvPr>
        </p:nvGraphicFramePr>
        <p:xfrm>
          <a:off x="8295483" y="5046984"/>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B</a:t>
                      </a:r>
                      <a:endParaRPr lang="en-IN" sz="1400" dirty="0"/>
                    </a:p>
                  </a:txBody>
                  <a:tcPr>
                    <a:solidFill>
                      <a:schemeClr val="accent5"/>
                    </a:solidFill>
                  </a:tcPr>
                </a:tc>
              </a:tr>
              <a:tr h="184979">
                <a:tc>
                  <a:txBody>
                    <a:bodyPr/>
                    <a:lstStyle/>
                    <a:p>
                      <a:pPr algn="ctr"/>
                      <a:r>
                        <a:rPr lang="en-US" sz="1400" strike="noStrike" baseline="0" dirty="0" smtClean="0"/>
                        <a:t>F</a:t>
                      </a:r>
                      <a:endParaRPr lang="en-IN" sz="1400" strike="noStrike" baseline="0" dirty="0"/>
                    </a:p>
                  </a:txBody>
                  <a:tcPr>
                    <a:solidFill>
                      <a:schemeClr val="accent5"/>
                    </a:solidFill>
                  </a:tcPr>
                </a:tc>
              </a:tr>
              <a:tr h="184979">
                <a:tc>
                  <a:txBody>
                    <a:bodyPr/>
                    <a:lstStyle/>
                    <a:p>
                      <a:pPr algn="ctr"/>
                      <a:r>
                        <a:rPr lang="en-US" sz="1400" dirty="0" smtClean="0"/>
                        <a:t>Z</a:t>
                      </a:r>
                      <a:endParaRPr lang="en-IN" sz="1400" dirty="0"/>
                    </a:p>
                  </a:txBody>
                  <a:tcPr>
                    <a:solidFill>
                      <a:schemeClr val="accent5"/>
                    </a:solidFill>
                  </a:tcPr>
                </a:tc>
              </a:tr>
              <a:tr h="184979">
                <a:tc>
                  <a:txBody>
                    <a:bodyPr/>
                    <a:lstStyle/>
                    <a:p>
                      <a:pPr algn="ctr"/>
                      <a:endParaRPr lang="en-IN" sz="1400" dirty="0"/>
                    </a:p>
                  </a:txBody>
                  <a:tcPr>
                    <a:solidFill>
                      <a:schemeClr val="accent5"/>
                    </a:solidFill>
                  </a:tcPr>
                </a:tc>
              </a:tr>
            </a:tbl>
          </a:graphicData>
        </a:graphic>
      </p:graphicFrame>
      <p:cxnSp>
        <p:nvCxnSpPr>
          <p:cNvPr id="42" name="Straight Arrow Connector 41"/>
          <p:cNvCxnSpPr/>
          <p:nvPr/>
        </p:nvCxnSpPr>
        <p:spPr>
          <a:xfrm>
            <a:off x="8083673" y="2519963"/>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094404" y="5183768"/>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Left Brace 47"/>
          <p:cNvSpPr/>
          <p:nvPr/>
        </p:nvSpPr>
        <p:spPr>
          <a:xfrm rot="-5400000">
            <a:off x="8100833" y="2844100"/>
            <a:ext cx="405683" cy="7476147"/>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aphicFrame>
        <p:nvGraphicFramePr>
          <p:cNvPr id="47" name="Table 46"/>
          <p:cNvGraphicFramePr>
            <a:graphicFrameLocks noGrp="1"/>
          </p:cNvGraphicFramePr>
          <p:nvPr>
            <p:extLst>
              <p:ext uri="{D42A27DB-BD31-4B8C-83A1-F6EECF244321}">
                <p14:modId xmlns:p14="http://schemas.microsoft.com/office/powerpoint/2010/main" val="649536549"/>
              </p:ext>
            </p:extLst>
          </p:nvPr>
        </p:nvGraphicFramePr>
        <p:xfrm>
          <a:off x="919245" y="2340256"/>
          <a:ext cx="533925" cy="914400"/>
        </p:xfrm>
        <a:graphic>
          <a:graphicData uri="http://schemas.openxmlformats.org/drawingml/2006/table">
            <a:tbl>
              <a:tblPr firstRow="1" bandRow="1">
                <a:tableStyleId>{5940675A-B579-460E-94D1-54222C63F5DA}</a:tableStyleId>
              </a:tblPr>
              <a:tblGrid>
                <a:gridCol w="533925"/>
              </a:tblGrid>
              <a:tr h="279627">
                <a:tc>
                  <a:txBody>
                    <a:bodyPr/>
                    <a:lstStyle/>
                    <a:p>
                      <a:pPr algn="ctr"/>
                      <a:r>
                        <a:rPr lang="en-US" sz="1400" dirty="0" smtClean="0"/>
                        <a:t>Z</a:t>
                      </a:r>
                      <a:endParaRPr lang="en-IN" sz="1400" dirty="0"/>
                    </a:p>
                  </a:txBody>
                  <a:tcPr>
                    <a:solidFill>
                      <a:schemeClr val="accent5"/>
                    </a:solidFill>
                  </a:tcPr>
                </a:tc>
              </a:tr>
              <a:tr h="279627">
                <a:tc>
                  <a:txBody>
                    <a:bodyPr/>
                    <a:lstStyle/>
                    <a:p>
                      <a:pPr algn="ctr"/>
                      <a:r>
                        <a:rPr lang="en-US" sz="1400" dirty="0" smtClean="0"/>
                        <a:t>F</a:t>
                      </a:r>
                      <a:endParaRPr lang="en-IN" sz="1400" dirty="0"/>
                    </a:p>
                  </a:txBody>
                  <a:tcPr>
                    <a:solidFill>
                      <a:schemeClr val="accent5"/>
                    </a:solidFill>
                  </a:tcPr>
                </a:tc>
              </a:tr>
              <a:tr h="279627">
                <a:tc>
                  <a:txBody>
                    <a:bodyPr/>
                    <a:lstStyle/>
                    <a:p>
                      <a:pPr algn="ctr"/>
                      <a:r>
                        <a:rPr lang="en-US" sz="1400" dirty="0" smtClean="0"/>
                        <a:t>B</a:t>
                      </a:r>
                      <a:endParaRPr lang="en-IN" sz="1400" dirty="0"/>
                    </a:p>
                  </a:txBody>
                  <a:tcPr>
                    <a:solidFill>
                      <a:schemeClr val="accent5"/>
                    </a:solidFill>
                  </a:tcPr>
                </a:tc>
              </a:tr>
            </a:tbl>
          </a:graphicData>
        </a:graphic>
      </p:graphicFrame>
      <p:sp>
        <p:nvSpPr>
          <p:cNvPr id="7" name="TextBox 6"/>
          <p:cNvSpPr txBox="1"/>
          <p:nvPr/>
        </p:nvSpPr>
        <p:spPr>
          <a:xfrm>
            <a:off x="206062" y="4559118"/>
            <a:ext cx="540913" cy="369332"/>
          </a:xfrm>
          <a:prstGeom prst="rect">
            <a:avLst/>
          </a:prstGeom>
          <a:noFill/>
        </p:spPr>
        <p:txBody>
          <a:bodyPr wrap="square" rtlCol="0">
            <a:spAutoFit/>
          </a:bodyPr>
          <a:lstStyle/>
          <a:p>
            <a:pPr algn="ctr"/>
            <a:r>
              <a:rPr lang="en-US" b="1" dirty="0" smtClean="0"/>
              <a:t>R</a:t>
            </a:r>
            <a:endParaRPr lang="en-IN" b="1" dirty="0"/>
          </a:p>
        </p:txBody>
      </p:sp>
      <p:sp>
        <p:nvSpPr>
          <p:cNvPr id="51" name="TextBox 50"/>
          <p:cNvSpPr txBox="1"/>
          <p:nvPr/>
        </p:nvSpPr>
        <p:spPr>
          <a:xfrm>
            <a:off x="899380" y="3320586"/>
            <a:ext cx="540913" cy="369332"/>
          </a:xfrm>
          <a:prstGeom prst="rect">
            <a:avLst/>
          </a:prstGeom>
          <a:noFill/>
        </p:spPr>
        <p:txBody>
          <a:bodyPr wrap="square" rtlCol="0">
            <a:spAutoFit/>
          </a:bodyPr>
          <a:lstStyle/>
          <a:p>
            <a:pPr algn="ctr"/>
            <a:r>
              <a:rPr lang="en-US" b="1" dirty="0"/>
              <a:t>S</a:t>
            </a:r>
            <a:endParaRPr lang="en-IN" b="1" dirty="0"/>
          </a:p>
        </p:txBody>
      </p:sp>
      <p:graphicFrame>
        <p:nvGraphicFramePr>
          <p:cNvPr id="46" name="Table 45"/>
          <p:cNvGraphicFramePr>
            <a:graphicFrameLocks noGrp="1"/>
          </p:cNvGraphicFramePr>
          <p:nvPr>
            <p:extLst>
              <p:ext uri="{D42A27DB-BD31-4B8C-83A1-F6EECF244321}">
                <p14:modId xmlns:p14="http://schemas.microsoft.com/office/powerpoint/2010/main" val="3550331169"/>
              </p:ext>
            </p:extLst>
          </p:nvPr>
        </p:nvGraphicFramePr>
        <p:xfrm>
          <a:off x="11317752" y="3308319"/>
          <a:ext cx="657460" cy="1219200"/>
        </p:xfrm>
        <a:graphic>
          <a:graphicData uri="http://schemas.openxmlformats.org/drawingml/2006/table">
            <a:tbl>
              <a:tblPr firstRow="1" bandRow="1">
                <a:tableStyleId>{5940675A-B579-460E-94D1-54222C63F5DA}</a:tableStyleId>
              </a:tblPr>
              <a:tblGrid>
                <a:gridCol w="657460"/>
              </a:tblGrid>
              <a:tr h="232208">
                <a:tc>
                  <a:txBody>
                    <a:bodyPr/>
                    <a:lstStyle/>
                    <a:p>
                      <a:pPr algn="ctr"/>
                      <a:r>
                        <a:rPr lang="en-US" sz="1400" dirty="0" smtClean="0"/>
                        <a:t>F</a:t>
                      </a: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bl>
          </a:graphicData>
        </a:graphic>
      </p:graphicFrame>
      <p:grpSp>
        <p:nvGrpSpPr>
          <p:cNvPr id="52" name="Group 35"/>
          <p:cNvGrpSpPr>
            <a:grpSpLocks/>
          </p:cNvGrpSpPr>
          <p:nvPr/>
        </p:nvGrpSpPr>
        <p:grpSpPr bwMode="auto">
          <a:xfrm>
            <a:off x="1906076" y="1770078"/>
            <a:ext cx="244475" cy="174625"/>
            <a:chOff x="377" y="2904"/>
            <a:chExt cx="154" cy="110"/>
          </a:xfrm>
        </p:grpSpPr>
        <p:sp>
          <p:nvSpPr>
            <p:cNvPr id="53" name="Line 36"/>
            <p:cNvSpPr>
              <a:spLocks noChangeShapeType="1"/>
            </p:cNvSpPr>
            <p:nvPr/>
          </p:nvSpPr>
          <p:spPr bwMode="auto">
            <a:xfrm>
              <a:off x="381" y="2904"/>
              <a:ext cx="0" cy="1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4" name="Line 37"/>
            <p:cNvSpPr>
              <a:spLocks noChangeShapeType="1"/>
            </p:cNvSpPr>
            <p:nvPr/>
          </p:nvSpPr>
          <p:spPr bwMode="auto">
            <a:xfrm>
              <a:off x="527" y="2904"/>
              <a:ext cx="0" cy="1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5" name="Line 38"/>
            <p:cNvSpPr>
              <a:spLocks noChangeShapeType="1"/>
            </p:cNvSpPr>
            <p:nvPr/>
          </p:nvSpPr>
          <p:spPr bwMode="auto">
            <a:xfrm>
              <a:off x="385" y="2904"/>
              <a:ext cx="138" cy="1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 name="Line 39"/>
            <p:cNvSpPr>
              <a:spLocks noChangeShapeType="1"/>
            </p:cNvSpPr>
            <p:nvPr/>
          </p:nvSpPr>
          <p:spPr bwMode="auto">
            <a:xfrm flipH="1">
              <a:off x="377" y="2904"/>
              <a:ext cx="154" cy="1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aphicFrame>
        <p:nvGraphicFramePr>
          <p:cNvPr id="57" name="Table 56"/>
          <p:cNvGraphicFramePr>
            <a:graphicFrameLocks noGrp="1"/>
          </p:cNvGraphicFramePr>
          <p:nvPr>
            <p:extLst>
              <p:ext uri="{D42A27DB-BD31-4B8C-83A1-F6EECF244321}">
                <p14:modId xmlns:p14="http://schemas.microsoft.com/office/powerpoint/2010/main" val="4085690356"/>
              </p:ext>
            </p:extLst>
          </p:nvPr>
        </p:nvGraphicFramePr>
        <p:xfrm>
          <a:off x="9388050" y="2357421"/>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strike="dblStrike" baseline="0" dirty="0" smtClean="0"/>
                        <a:t>A</a:t>
                      </a:r>
                      <a:endParaRPr lang="en-IN" sz="1400" strike="dblStrike" baseline="0" dirty="0"/>
                    </a:p>
                  </a:txBody>
                  <a:tcPr>
                    <a:solidFill>
                      <a:schemeClr val="accent4"/>
                    </a:solidFill>
                  </a:tcPr>
                </a:tc>
              </a:tr>
              <a:tr h="232208">
                <a:tc>
                  <a:txBody>
                    <a:bodyPr/>
                    <a:lstStyle/>
                    <a:p>
                      <a:pPr algn="ctr"/>
                      <a:r>
                        <a:rPr lang="en-US" sz="1400" strike="dblStrike" baseline="0" dirty="0" smtClean="0"/>
                        <a:t>A</a:t>
                      </a:r>
                      <a:endParaRPr lang="en-IN" sz="1400" strike="dblStrike" baseline="0" dirty="0"/>
                    </a:p>
                  </a:txBody>
                  <a:tcPr>
                    <a:solidFill>
                      <a:schemeClr val="accent4"/>
                    </a:solidFill>
                  </a:tcPr>
                </a:tc>
              </a:tr>
              <a:tr h="232208">
                <a:tc>
                  <a:txBody>
                    <a:bodyPr/>
                    <a:lstStyle/>
                    <a:p>
                      <a:pPr algn="ctr"/>
                      <a:r>
                        <a:rPr lang="en-US" sz="1400" dirty="0" smtClean="0"/>
                        <a:t>F</a:t>
                      </a:r>
                      <a:endParaRPr lang="en-IN" sz="1400" dirty="0"/>
                    </a:p>
                  </a:txBody>
                  <a:tcPr>
                    <a:solidFill>
                      <a:schemeClr val="accent4"/>
                    </a:solidFill>
                  </a:tcPr>
                </a:tc>
              </a:tr>
              <a:tr h="232208">
                <a:tc>
                  <a:txBody>
                    <a:bodyPr/>
                    <a:lstStyle/>
                    <a:p>
                      <a:pPr algn="ctr"/>
                      <a:r>
                        <a:rPr lang="en-US" sz="1400" dirty="0" smtClean="0"/>
                        <a:t>G</a:t>
                      </a:r>
                      <a:endParaRPr lang="en-IN" sz="1400" dirty="0"/>
                    </a:p>
                  </a:txBody>
                  <a:tcPr>
                    <a:solidFill>
                      <a:schemeClr val="accent4"/>
                    </a:solidFill>
                  </a:tcP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1982940029"/>
              </p:ext>
            </p:extLst>
          </p:nvPr>
        </p:nvGraphicFramePr>
        <p:xfrm>
          <a:off x="9388050" y="5044836"/>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strike="dblStrike" baseline="0" dirty="0" smtClean="0"/>
                        <a:t>B</a:t>
                      </a:r>
                      <a:endParaRPr lang="en-IN" sz="1400" strike="dblStrike" baseline="0" dirty="0"/>
                    </a:p>
                  </a:txBody>
                  <a:tcPr>
                    <a:solidFill>
                      <a:schemeClr val="accent5"/>
                    </a:solidFill>
                  </a:tcPr>
                </a:tc>
              </a:tr>
              <a:tr h="184979">
                <a:tc>
                  <a:txBody>
                    <a:bodyPr/>
                    <a:lstStyle/>
                    <a:p>
                      <a:pPr algn="ctr"/>
                      <a:r>
                        <a:rPr lang="en-US" sz="1400" strike="noStrike" baseline="0" dirty="0" smtClean="0"/>
                        <a:t>F</a:t>
                      </a:r>
                      <a:endParaRPr lang="en-IN" sz="1400" strike="noStrike" baseline="0" dirty="0"/>
                    </a:p>
                  </a:txBody>
                  <a:tcPr>
                    <a:solidFill>
                      <a:schemeClr val="accent5"/>
                    </a:solidFill>
                  </a:tcPr>
                </a:tc>
              </a:tr>
              <a:tr h="184979">
                <a:tc>
                  <a:txBody>
                    <a:bodyPr/>
                    <a:lstStyle/>
                    <a:p>
                      <a:pPr algn="ctr"/>
                      <a:r>
                        <a:rPr lang="en-US" sz="1400" dirty="0" smtClean="0"/>
                        <a:t>Z</a:t>
                      </a:r>
                      <a:endParaRPr lang="en-IN" sz="1400" dirty="0"/>
                    </a:p>
                  </a:txBody>
                  <a:tcPr>
                    <a:solidFill>
                      <a:schemeClr val="accent5"/>
                    </a:solidFill>
                  </a:tcPr>
                </a:tc>
              </a:tr>
              <a:tr h="184979">
                <a:tc>
                  <a:txBody>
                    <a:bodyPr/>
                    <a:lstStyle/>
                    <a:p>
                      <a:pPr algn="ctr"/>
                      <a:endParaRPr lang="en-IN" sz="1400" dirty="0"/>
                    </a:p>
                  </a:txBody>
                  <a:tcPr>
                    <a:solidFill>
                      <a:schemeClr val="accent5"/>
                    </a:solidFill>
                  </a:tcPr>
                </a:tc>
              </a:tr>
            </a:tbl>
          </a:graphicData>
        </a:graphic>
      </p:graphicFrame>
      <p:cxnSp>
        <p:nvCxnSpPr>
          <p:cNvPr id="59" name="Straight Arrow Connector 58"/>
          <p:cNvCxnSpPr/>
          <p:nvPr/>
        </p:nvCxnSpPr>
        <p:spPr>
          <a:xfrm>
            <a:off x="9150482" y="3123128"/>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9174092" y="5503595"/>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2634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1545540"/>
            <a:ext cx="10191481" cy="2400657"/>
          </a:xfrm>
          <a:prstGeom prst="rect">
            <a:avLst/>
          </a:prstGeom>
          <a:noFill/>
        </p:spPr>
        <p:txBody>
          <a:bodyPr wrap="square" rtlCol="0">
            <a:spAutoFit/>
          </a:bodyPr>
          <a:lstStyle/>
          <a:p>
            <a:pPr>
              <a:lnSpc>
                <a:spcPct val="150000"/>
              </a:lnSpc>
            </a:pPr>
            <a:r>
              <a:rPr lang="en-IN" sz="2000" b="1" dirty="0" smtClean="0"/>
              <a:t>Analysis of Sort-Based Join</a:t>
            </a:r>
          </a:p>
          <a:p>
            <a:pPr>
              <a:lnSpc>
                <a:spcPct val="150000"/>
              </a:lnSpc>
            </a:pPr>
            <a:endParaRPr lang="en-US" sz="2000" b="1" dirty="0"/>
          </a:p>
          <a:p>
            <a:pPr marL="342900" indent="-342900">
              <a:lnSpc>
                <a:spcPct val="150000"/>
              </a:lnSpc>
              <a:buFont typeface="Arial" panose="020B0604020202020204" pitchFamily="34" charset="0"/>
              <a:buChar char="•"/>
            </a:pPr>
            <a:r>
              <a:rPr lang="en-US" sz="2000" dirty="0"/>
              <a:t>The </a:t>
            </a:r>
            <a:r>
              <a:rPr lang="en-US" sz="2000" dirty="0" smtClean="0"/>
              <a:t>number of disk I/O’s = 5 * (B(R</a:t>
            </a:r>
            <a:r>
              <a:rPr lang="en-US" sz="2000" dirty="0"/>
              <a:t>) + B(S</a:t>
            </a:r>
            <a:r>
              <a:rPr lang="en-US" sz="2000" dirty="0" smtClean="0"/>
              <a:t>)) </a:t>
            </a:r>
          </a:p>
          <a:p>
            <a:pPr marL="342900" indent="-342900">
              <a:lnSpc>
                <a:spcPct val="150000"/>
              </a:lnSpc>
              <a:buFont typeface="Arial" panose="020B0604020202020204" pitchFamily="34" charset="0"/>
              <a:buChar char="•"/>
            </a:pPr>
            <a:r>
              <a:rPr lang="en-US" sz="2000" dirty="0" smtClean="0"/>
              <a:t>Also, max(B(R), B(S))  </a:t>
            </a:r>
            <a:r>
              <a:rPr lang="en-US" sz="2000" dirty="0"/>
              <a:t>≤ M</a:t>
            </a:r>
            <a:r>
              <a:rPr lang="en-US" sz="2000" baseline="30000" dirty="0"/>
              <a:t>2</a:t>
            </a:r>
            <a:r>
              <a:rPr lang="en-US" sz="2000" dirty="0"/>
              <a:t> </a:t>
            </a:r>
            <a:endParaRPr lang="en-US" sz="2000" dirty="0" smtClean="0"/>
          </a:p>
          <a:p>
            <a:pPr marL="342900" indent="-342900">
              <a:lnSpc>
                <a:spcPct val="150000"/>
              </a:lnSpc>
              <a:buFont typeface="Arial" panose="020B0604020202020204" pitchFamily="34" charset="0"/>
              <a:buChar char="•"/>
            </a:pPr>
            <a:r>
              <a:rPr lang="en-US" sz="2000" dirty="0"/>
              <a:t>In addition, </a:t>
            </a:r>
            <a:r>
              <a:rPr lang="en-US" sz="2000" dirty="0" smtClean="0"/>
              <a:t>the result set (matching tuples) should </a:t>
            </a:r>
            <a:r>
              <a:rPr lang="en-US" sz="2000" dirty="0"/>
              <a:t>fit in M </a:t>
            </a:r>
            <a:r>
              <a:rPr lang="en-US" sz="2000" dirty="0" smtClean="0"/>
              <a:t>blocks</a:t>
            </a:r>
            <a:endParaRPr lang="en-IN" sz="2000" dirty="0" smtClean="0"/>
          </a:p>
        </p:txBody>
      </p:sp>
    </p:spTree>
    <p:extLst>
      <p:ext uri="{BB962C8B-B14F-4D97-AF65-F5344CB8AC3E}">
        <p14:creationId xmlns:p14="http://schemas.microsoft.com/office/powerpoint/2010/main" val="38081990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1545540"/>
            <a:ext cx="10191481" cy="4708981"/>
          </a:xfrm>
          <a:prstGeom prst="rect">
            <a:avLst/>
          </a:prstGeom>
          <a:noFill/>
        </p:spPr>
        <p:txBody>
          <a:bodyPr wrap="square" rtlCol="0">
            <a:spAutoFit/>
          </a:bodyPr>
          <a:lstStyle/>
          <a:p>
            <a:pPr>
              <a:lnSpc>
                <a:spcPct val="150000"/>
              </a:lnSpc>
            </a:pPr>
            <a:r>
              <a:rPr lang="en-US" sz="2000" b="1" dirty="0"/>
              <a:t>A </a:t>
            </a:r>
            <a:r>
              <a:rPr lang="en-US" sz="2000" b="1" dirty="0" smtClean="0"/>
              <a:t>more efficient </a:t>
            </a:r>
            <a:r>
              <a:rPr lang="en-US" sz="2000" b="1" dirty="0"/>
              <a:t>Sort-Based </a:t>
            </a:r>
            <a:r>
              <a:rPr lang="en-US" sz="2000" b="1" dirty="0" smtClean="0"/>
              <a:t>Join – “</a:t>
            </a:r>
            <a:r>
              <a:rPr lang="en-IN" sz="2000" b="1" dirty="0" smtClean="0"/>
              <a:t>sort-merge-join”</a:t>
            </a:r>
          </a:p>
          <a:p>
            <a:pPr marL="342900" indent="-342900">
              <a:lnSpc>
                <a:spcPct val="150000"/>
              </a:lnSpc>
              <a:buFont typeface="Arial" panose="020B0604020202020204" pitchFamily="34" charset="0"/>
              <a:buChar char="•"/>
            </a:pPr>
            <a:r>
              <a:rPr lang="en-US" sz="2000" dirty="0"/>
              <a:t>Consider relations R(X,Y ) and S(Y,Z) to join and M blocks of main memory for buffers</a:t>
            </a:r>
          </a:p>
          <a:p>
            <a:pPr marL="342900" indent="-342900">
              <a:lnSpc>
                <a:spcPct val="150000"/>
              </a:lnSpc>
              <a:buFont typeface="Arial" panose="020B0604020202020204" pitchFamily="34" charset="0"/>
              <a:buChar char="•"/>
            </a:pPr>
            <a:r>
              <a:rPr lang="en-US" sz="2000" dirty="0" smtClean="0"/>
              <a:t>Create </a:t>
            </a:r>
            <a:r>
              <a:rPr lang="en-US" sz="2000" dirty="0"/>
              <a:t>sorted sublists of size </a:t>
            </a:r>
            <a:r>
              <a:rPr lang="en-US" sz="2000" dirty="0" smtClean="0"/>
              <a:t>M </a:t>
            </a:r>
            <a:r>
              <a:rPr lang="en-US" sz="2000" dirty="0"/>
              <a:t>using Y as the sort </a:t>
            </a:r>
            <a:r>
              <a:rPr lang="en-US" sz="2000" dirty="0" smtClean="0"/>
              <a:t>key </a:t>
            </a:r>
            <a:r>
              <a:rPr lang="en-US" sz="2000" dirty="0"/>
              <a:t>for both R and S</a:t>
            </a:r>
            <a:r>
              <a:rPr lang="en-US" sz="2000" dirty="0" smtClean="0"/>
              <a:t>.</a:t>
            </a:r>
          </a:p>
          <a:p>
            <a:pPr marL="342900" indent="-342900">
              <a:lnSpc>
                <a:spcPct val="150000"/>
              </a:lnSpc>
              <a:buFont typeface="Arial" panose="020B0604020202020204" pitchFamily="34" charset="0"/>
              <a:buChar char="•"/>
            </a:pPr>
            <a:r>
              <a:rPr lang="en-US" sz="2000" dirty="0"/>
              <a:t>Bring the first block of each sublist into a </a:t>
            </a:r>
            <a:r>
              <a:rPr lang="en-US" sz="2000" dirty="0" smtClean="0"/>
              <a:t>buffer assuming </a:t>
            </a:r>
            <a:r>
              <a:rPr lang="en-US" sz="2000" dirty="0"/>
              <a:t>there are no more than M sublists in all</a:t>
            </a:r>
            <a:r>
              <a:rPr lang="en-US" sz="2000" dirty="0" smtClean="0"/>
              <a:t>.</a:t>
            </a:r>
          </a:p>
          <a:p>
            <a:pPr marL="342900" indent="-342900">
              <a:lnSpc>
                <a:spcPct val="150000"/>
              </a:lnSpc>
              <a:buFont typeface="Arial" panose="020B0604020202020204" pitchFamily="34" charset="0"/>
              <a:buChar char="•"/>
            </a:pPr>
            <a:r>
              <a:rPr lang="en-US" sz="2000" dirty="0"/>
              <a:t>Repeatedly find the least Y </a:t>
            </a:r>
            <a:r>
              <a:rPr lang="en-US" sz="2000" dirty="0" smtClean="0"/>
              <a:t>value </a:t>
            </a:r>
            <a:r>
              <a:rPr lang="en-US" sz="2000" dirty="0"/>
              <a:t>y among the first available tuples of all the sublists. </a:t>
            </a:r>
            <a:endParaRPr lang="en-US" sz="2000" dirty="0" smtClean="0"/>
          </a:p>
          <a:p>
            <a:pPr marL="342900" indent="-342900">
              <a:lnSpc>
                <a:spcPct val="150000"/>
              </a:lnSpc>
              <a:buFont typeface="Arial" panose="020B0604020202020204" pitchFamily="34" charset="0"/>
              <a:buChar char="•"/>
            </a:pPr>
            <a:r>
              <a:rPr lang="en-US" sz="2000" dirty="0" smtClean="0"/>
              <a:t>Identify </a:t>
            </a:r>
            <a:r>
              <a:rPr lang="en-US" sz="2000" dirty="0"/>
              <a:t>all the tuples of both relations that have Y -value y, </a:t>
            </a:r>
            <a:r>
              <a:rPr lang="en-US" sz="2000" dirty="0" smtClean="0"/>
              <a:t>using </a:t>
            </a:r>
            <a:r>
              <a:rPr lang="en-US" sz="2000" dirty="0"/>
              <a:t>some of the M available buffers to hold </a:t>
            </a:r>
            <a:r>
              <a:rPr lang="en-US" sz="2000" dirty="0" smtClean="0"/>
              <a:t>them</a:t>
            </a:r>
          </a:p>
          <a:p>
            <a:pPr marL="342900" indent="-342900">
              <a:lnSpc>
                <a:spcPct val="150000"/>
              </a:lnSpc>
              <a:buFont typeface="Arial" panose="020B0604020202020204" pitchFamily="34" charset="0"/>
              <a:buChar char="•"/>
            </a:pPr>
            <a:r>
              <a:rPr lang="en-US" sz="2000" dirty="0" smtClean="0"/>
              <a:t>Output </a:t>
            </a:r>
            <a:r>
              <a:rPr lang="en-US" sz="2000" dirty="0"/>
              <a:t>the join of all tuples from R with all tuples from S that share this common Y -value. </a:t>
            </a:r>
            <a:endParaRPr lang="en-US" sz="2000" dirty="0" smtClean="0"/>
          </a:p>
          <a:p>
            <a:pPr marL="342900" indent="-342900">
              <a:lnSpc>
                <a:spcPct val="150000"/>
              </a:lnSpc>
              <a:buFont typeface="Arial" panose="020B0604020202020204" pitchFamily="34" charset="0"/>
              <a:buChar char="•"/>
            </a:pPr>
            <a:r>
              <a:rPr lang="en-US" sz="2000" dirty="0" smtClean="0"/>
              <a:t>If </a:t>
            </a:r>
            <a:r>
              <a:rPr lang="en-US" sz="2000" dirty="0"/>
              <a:t>the buffer for one of the sublists is exhausted, then replenish it from disk</a:t>
            </a:r>
            <a:r>
              <a:rPr lang="en-US" sz="2000" dirty="0" smtClean="0"/>
              <a:t>.</a:t>
            </a:r>
            <a:endParaRPr lang="en-IN" sz="2000" b="1" dirty="0" smtClean="0"/>
          </a:p>
        </p:txBody>
      </p:sp>
    </p:spTree>
    <p:extLst>
      <p:ext uri="{BB962C8B-B14F-4D97-AF65-F5344CB8AC3E}">
        <p14:creationId xmlns:p14="http://schemas.microsoft.com/office/powerpoint/2010/main" val="15383765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1545540"/>
            <a:ext cx="9921024" cy="5062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b="1" dirty="0" smtClean="0"/>
              <a:t>Two Pass R       S </a:t>
            </a:r>
            <a:r>
              <a:rPr lang="en-IN" sz="2000" b="1" dirty="0" smtClean="0"/>
              <a:t>“sort-merge” example</a:t>
            </a:r>
            <a:r>
              <a:rPr lang="en-US" sz="2000" dirty="0" smtClean="0"/>
              <a:t> </a:t>
            </a:r>
            <a:r>
              <a:rPr lang="en-US" sz="2000" dirty="0" smtClean="0"/>
              <a:t>:</a:t>
            </a:r>
          </a:p>
        </p:txBody>
      </p:sp>
      <p:graphicFrame>
        <p:nvGraphicFramePr>
          <p:cNvPr id="2" name="Table 1"/>
          <p:cNvGraphicFramePr>
            <a:graphicFrameLocks noGrp="1"/>
          </p:cNvGraphicFramePr>
          <p:nvPr>
            <p:extLst>
              <p:ext uri="{D42A27DB-BD31-4B8C-83A1-F6EECF244321}">
                <p14:modId xmlns:p14="http://schemas.microsoft.com/office/powerpoint/2010/main" val="1965502560"/>
              </p:ext>
            </p:extLst>
          </p:nvPr>
        </p:nvGraphicFramePr>
        <p:xfrm>
          <a:off x="213048" y="2342404"/>
          <a:ext cx="533925" cy="2133600"/>
        </p:xfrm>
        <a:graphic>
          <a:graphicData uri="http://schemas.openxmlformats.org/drawingml/2006/table">
            <a:tbl>
              <a:tblPr firstRow="1" bandRow="1">
                <a:tableStyleId>{5940675A-B579-460E-94D1-54222C63F5DA}</a:tableStyleId>
              </a:tblPr>
              <a:tblGrid>
                <a:gridCol w="533925"/>
              </a:tblGrid>
              <a:tr h="279627">
                <a:tc>
                  <a:txBody>
                    <a:bodyPr/>
                    <a:lstStyle/>
                    <a:p>
                      <a:pPr algn="ctr"/>
                      <a:r>
                        <a:rPr lang="en-US" sz="1400" dirty="0" smtClean="0"/>
                        <a:t>F</a:t>
                      </a:r>
                      <a:endParaRPr lang="en-IN" sz="1400" dirty="0"/>
                    </a:p>
                  </a:txBody>
                  <a:tcPr>
                    <a:solidFill>
                      <a:schemeClr val="accent4"/>
                    </a:solidFill>
                  </a:tcPr>
                </a:tc>
              </a:tr>
              <a:tr h="279627">
                <a:tc>
                  <a:txBody>
                    <a:bodyPr/>
                    <a:lstStyle/>
                    <a:p>
                      <a:pPr algn="ctr"/>
                      <a:r>
                        <a:rPr lang="en-US" sz="1400" dirty="0" smtClean="0"/>
                        <a:t>A</a:t>
                      </a:r>
                      <a:endParaRPr lang="en-IN" sz="1400" dirty="0"/>
                    </a:p>
                  </a:txBody>
                  <a:tcPr>
                    <a:solidFill>
                      <a:schemeClr val="accent4"/>
                    </a:solidFill>
                  </a:tcPr>
                </a:tc>
              </a:tr>
              <a:tr h="279627">
                <a:tc>
                  <a:txBody>
                    <a:bodyPr/>
                    <a:lstStyle/>
                    <a:p>
                      <a:pPr algn="ctr"/>
                      <a:r>
                        <a:rPr lang="en-US" sz="1400" dirty="0" smtClean="0"/>
                        <a:t>H</a:t>
                      </a:r>
                      <a:endParaRPr lang="en-IN" sz="1400" dirty="0"/>
                    </a:p>
                  </a:txBody>
                  <a:tcPr>
                    <a:solidFill>
                      <a:schemeClr val="accent4"/>
                    </a:solidFill>
                  </a:tcPr>
                </a:tc>
              </a:tr>
              <a:tr h="279627">
                <a:tc>
                  <a:txBody>
                    <a:bodyPr/>
                    <a:lstStyle/>
                    <a:p>
                      <a:pPr algn="ctr"/>
                      <a:r>
                        <a:rPr lang="en-US" sz="1400" dirty="0" smtClean="0"/>
                        <a:t>G</a:t>
                      </a:r>
                      <a:endParaRPr lang="en-IN" sz="1400" dirty="0"/>
                    </a:p>
                  </a:txBody>
                  <a:tcPr>
                    <a:solidFill>
                      <a:schemeClr val="accent4"/>
                    </a:solidFill>
                  </a:tcPr>
                </a:tc>
              </a:tr>
              <a:tr h="279627">
                <a:tc>
                  <a:txBody>
                    <a:bodyPr/>
                    <a:lstStyle/>
                    <a:p>
                      <a:pPr algn="ctr"/>
                      <a:r>
                        <a:rPr lang="en-US" sz="1400" dirty="0" smtClean="0"/>
                        <a:t>K</a:t>
                      </a:r>
                      <a:endParaRPr lang="en-IN" sz="1400" dirty="0"/>
                    </a:p>
                  </a:txBody>
                  <a:tcPr>
                    <a:solidFill>
                      <a:schemeClr val="accent4"/>
                    </a:solidFill>
                  </a:tcPr>
                </a:tc>
              </a:tr>
              <a:tr h="279627">
                <a:tc>
                  <a:txBody>
                    <a:bodyPr/>
                    <a:lstStyle/>
                    <a:p>
                      <a:pPr algn="ctr"/>
                      <a:r>
                        <a:rPr lang="en-US" sz="1400" dirty="0" smtClean="0"/>
                        <a:t>U</a:t>
                      </a:r>
                      <a:endParaRPr lang="en-IN" sz="1400" dirty="0"/>
                    </a:p>
                  </a:txBody>
                  <a:tcPr>
                    <a:solidFill>
                      <a:schemeClr val="accent4"/>
                    </a:solidFill>
                  </a:tcPr>
                </a:tc>
              </a:tr>
              <a:tr h="279627">
                <a:tc>
                  <a:txBody>
                    <a:bodyPr/>
                    <a:lstStyle/>
                    <a:p>
                      <a:pPr algn="ctr"/>
                      <a:r>
                        <a:rPr lang="en-US" sz="1400" dirty="0" smtClean="0"/>
                        <a:t>A</a:t>
                      </a:r>
                      <a:endParaRPr lang="en-IN" sz="1400" dirty="0"/>
                    </a:p>
                  </a:txBody>
                  <a:tcPr>
                    <a:solidFill>
                      <a:schemeClr val="accent4"/>
                    </a:solidFill>
                  </a:tcPr>
                </a:tc>
              </a:tr>
            </a:tbl>
          </a:graphicData>
        </a:graphic>
      </p:graphicFrame>
      <p:sp>
        <p:nvSpPr>
          <p:cNvPr id="3" name="Right Arrow 2"/>
          <p:cNvSpPr/>
          <p:nvPr/>
        </p:nvSpPr>
        <p:spPr>
          <a:xfrm>
            <a:off x="1584104" y="3593206"/>
            <a:ext cx="321972"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Table 3"/>
          <p:cNvGraphicFramePr>
            <a:graphicFrameLocks noGrp="1"/>
          </p:cNvGraphicFramePr>
          <p:nvPr>
            <p:extLst>
              <p:ext uri="{D42A27DB-BD31-4B8C-83A1-F6EECF244321}">
                <p14:modId xmlns:p14="http://schemas.microsoft.com/office/powerpoint/2010/main" val="3829094322"/>
              </p:ext>
            </p:extLst>
          </p:nvPr>
        </p:nvGraphicFramePr>
        <p:xfrm>
          <a:off x="2057760" y="2355282"/>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F</a:t>
                      </a:r>
                      <a:endParaRPr lang="en-IN" sz="1400" dirty="0"/>
                    </a:p>
                  </a:txBody>
                  <a:tcPr>
                    <a:solidFill>
                      <a:schemeClr val="accent4"/>
                    </a:solidFill>
                  </a:tcPr>
                </a:tc>
              </a:tr>
              <a:tr h="232208">
                <a:tc>
                  <a:txBody>
                    <a:bodyPr/>
                    <a:lstStyle/>
                    <a:p>
                      <a:pPr algn="ctr"/>
                      <a:r>
                        <a:rPr lang="en-US" sz="1400" dirty="0" smtClean="0"/>
                        <a:t>A</a:t>
                      </a:r>
                      <a:endParaRPr lang="en-IN" sz="1400" dirty="0"/>
                    </a:p>
                  </a:txBody>
                  <a:tcPr>
                    <a:solidFill>
                      <a:schemeClr val="accent4"/>
                    </a:solidFill>
                  </a:tcPr>
                </a:tc>
              </a:tr>
              <a:tr h="232208">
                <a:tc>
                  <a:txBody>
                    <a:bodyPr/>
                    <a:lstStyle/>
                    <a:p>
                      <a:pPr algn="ctr"/>
                      <a:r>
                        <a:rPr lang="en-US" sz="1400" dirty="0" smtClean="0"/>
                        <a:t>H</a:t>
                      </a:r>
                      <a:endParaRPr lang="en-IN" sz="1400" dirty="0"/>
                    </a:p>
                  </a:txBody>
                  <a:tcPr>
                    <a:solidFill>
                      <a:schemeClr val="accent4"/>
                    </a:solidFill>
                  </a:tcPr>
                </a:tc>
              </a:tr>
              <a:tr h="232208">
                <a:tc>
                  <a:txBody>
                    <a:bodyPr/>
                    <a:lstStyle/>
                    <a:p>
                      <a:pPr algn="ctr"/>
                      <a:r>
                        <a:rPr lang="en-US" sz="1400" dirty="0" smtClean="0"/>
                        <a:t>G</a:t>
                      </a:r>
                      <a:endParaRPr lang="en-IN" sz="1400" dirty="0"/>
                    </a:p>
                  </a:txBody>
                  <a:tcPr>
                    <a:solidFill>
                      <a:schemeClr val="accent4"/>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62133565"/>
              </p:ext>
            </p:extLst>
          </p:nvPr>
        </p:nvGraphicFramePr>
        <p:xfrm>
          <a:off x="2057760" y="3692550"/>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dirty="0" smtClean="0"/>
                        <a:t>K</a:t>
                      </a:r>
                      <a:endParaRPr lang="en-IN" sz="1400" dirty="0"/>
                    </a:p>
                  </a:txBody>
                  <a:tcPr>
                    <a:solidFill>
                      <a:schemeClr val="accent4"/>
                    </a:solidFill>
                  </a:tcPr>
                </a:tc>
              </a:tr>
              <a:tr h="248840">
                <a:tc>
                  <a:txBody>
                    <a:bodyPr/>
                    <a:lstStyle/>
                    <a:p>
                      <a:pPr algn="ctr"/>
                      <a:r>
                        <a:rPr lang="en-US" sz="1400" dirty="0" smtClean="0"/>
                        <a:t>U</a:t>
                      </a:r>
                      <a:endParaRPr lang="en-IN" sz="1400" dirty="0"/>
                    </a:p>
                  </a:txBody>
                  <a:tcPr>
                    <a:solidFill>
                      <a:schemeClr val="accent4"/>
                    </a:solidFill>
                  </a:tcPr>
                </a:tc>
              </a:tr>
              <a:tr h="248840">
                <a:tc>
                  <a:txBody>
                    <a:bodyPr/>
                    <a:lstStyle/>
                    <a:p>
                      <a:pPr algn="ctr"/>
                      <a:r>
                        <a:rPr lang="en-US" sz="1400" dirty="0" smtClean="0"/>
                        <a:t>A</a:t>
                      </a:r>
                      <a:endParaRPr lang="en-IN" sz="1400" dirty="0"/>
                    </a:p>
                  </a:txBody>
                  <a:tcPr>
                    <a:solidFill>
                      <a:schemeClr val="accent4"/>
                    </a:solidFill>
                  </a:tcPr>
                </a:tc>
              </a:tr>
              <a:tr h="248840">
                <a:tc>
                  <a:txBody>
                    <a:bodyPr/>
                    <a:lstStyle/>
                    <a:p>
                      <a:pPr algn="ctr"/>
                      <a:endParaRPr lang="en-IN" sz="1400" dirty="0"/>
                    </a:p>
                  </a:txBody>
                  <a:tcPr>
                    <a:solidFill>
                      <a:schemeClr val="accent4"/>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475068390"/>
              </p:ext>
            </p:extLst>
          </p:nvPr>
        </p:nvGraphicFramePr>
        <p:xfrm>
          <a:off x="2057760" y="5042697"/>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Z</a:t>
                      </a:r>
                      <a:endParaRPr lang="en-IN" sz="1400" dirty="0"/>
                    </a:p>
                  </a:txBody>
                  <a:tcPr>
                    <a:solidFill>
                      <a:schemeClr val="accent5"/>
                    </a:solidFill>
                  </a:tcPr>
                </a:tc>
              </a:tr>
              <a:tr h="184979">
                <a:tc>
                  <a:txBody>
                    <a:bodyPr/>
                    <a:lstStyle/>
                    <a:p>
                      <a:pPr algn="ctr"/>
                      <a:r>
                        <a:rPr lang="en-US" sz="1400" dirty="0" smtClean="0"/>
                        <a:t>F</a:t>
                      </a:r>
                      <a:endParaRPr lang="en-IN" sz="1400" dirty="0"/>
                    </a:p>
                  </a:txBody>
                  <a:tcPr>
                    <a:solidFill>
                      <a:schemeClr val="accent5"/>
                    </a:solidFill>
                  </a:tcPr>
                </a:tc>
              </a:tr>
              <a:tr h="184979">
                <a:tc>
                  <a:txBody>
                    <a:bodyPr/>
                    <a:lstStyle/>
                    <a:p>
                      <a:pPr algn="ctr"/>
                      <a:r>
                        <a:rPr lang="en-US" sz="1400" dirty="0" smtClean="0"/>
                        <a:t>B</a:t>
                      </a:r>
                      <a:endParaRPr lang="en-IN" sz="1400" dirty="0"/>
                    </a:p>
                  </a:txBody>
                  <a:tcPr>
                    <a:solidFill>
                      <a:schemeClr val="accent5"/>
                    </a:solidFill>
                  </a:tcPr>
                </a:tc>
              </a:tr>
              <a:tr h="184979">
                <a:tc>
                  <a:txBody>
                    <a:bodyPr/>
                    <a:lstStyle/>
                    <a:p>
                      <a:pPr algn="ctr"/>
                      <a:endParaRPr lang="en-IN" sz="1400" dirty="0"/>
                    </a:p>
                  </a:txBody>
                  <a:tcPr>
                    <a:solidFill>
                      <a:schemeClr val="accent5"/>
                    </a:solidFill>
                  </a:tcPr>
                </a:tc>
              </a:tr>
            </a:tbl>
          </a:graphicData>
        </a:graphic>
      </p:graphicFrame>
      <p:sp>
        <p:nvSpPr>
          <p:cNvPr id="14" name="Right Arrow 13"/>
          <p:cNvSpPr/>
          <p:nvPr/>
        </p:nvSpPr>
        <p:spPr>
          <a:xfrm>
            <a:off x="2766824" y="3591058"/>
            <a:ext cx="321972"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5" name="Table 14"/>
          <p:cNvGraphicFramePr>
            <a:graphicFrameLocks noGrp="1"/>
          </p:cNvGraphicFramePr>
          <p:nvPr>
            <p:extLst>
              <p:ext uri="{D42A27DB-BD31-4B8C-83A1-F6EECF244321}">
                <p14:modId xmlns:p14="http://schemas.microsoft.com/office/powerpoint/2010/main" val="1662320657"/>
              </p:ext>
            </p:extLst>
          </p:nvPr>
        </p:nvGraphicFramePr>
        <p:xfrm>
          <a:off x="3279117" y="2353134"/>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solidFill>
                      <a:schemeClr val="accent4"/>
                    </a:solidFill>
                  </a:tcPr>
                </a:tc>
              </a:tr>
              <a:tr h="232208">
                <a:tc>
                  <a:txBody>
                    <a:bodyPr/>
                    <a:lstStyle/>
                    <a:p>
                      <a:pPr algn="ctr"/>
                      <a:r>
                        <a:rPr lang="en-US" sz="1400" dirty="0" smtClean="0"/>
                        <a:t>F</a:t>
                      </a:r>
                      <a:endParaRPr lang="en-IN" sz="1400" dirty="0"/>
                    </a:p>
                  </a:txBody>
                  <a:tcPr>
                    <a:solidFill>
                      <a:schemeClr val="accent4"/>
                    </a:solidFill>
                  </a:tcPr>
                </a:tc>
              </a:tr>
              <a:tr h="232208">
                <a:tc>
                  <a:txBody>
                    <a:bodyPr/>
                    <a:lstStyle/>
                    <a:p>
                      <a:pPr algn="ctr"/>
                      <a:r>
                        <a:rPr lang="en-US" sz="1400" dirty="0" smtClean="0"/>
                        <a:t>G</a:t>
                      </a:r>
                      <a:endParaRPr lang="en-IN" sz="1400" dirty="0"/>
                    </a:p>
                  </a:txBody>
                  <a:tcPr>
                    <a:solidFill>
                      <a:schemeClr val="accent4"/>
                    </a:solidFill>
                  </a:tcPr>
                </a:tc>
              </a:tr>
              <a:tr h="232208">
                <a:tc>
                  <a:txBody>
                    <a:bodyPr/>
                    <a:lstStyle/>
                    <a:p>
                      <a:pPr algn="ctr"/>
                      <a:r>
                        <a:rPr lang="en-US" sz="1400" dirty="0" smtClean="0"/>
                        <a:t>H</a:t>
                      </a:r>
                      <a:endParaRPr lang="en-IN" sz="1400" dirty="0"/>
                    </a:p>
                  </a:txBody>
                  <a:tcPr>
                    <a:solidFill>
                      <a:schemeClr val="accent4"/>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468586873"/>
              </p:ext>
            </p:extLst>
          </p:nvPr>
        </p:nvGraphicFramePr>
        <p:xfrm>
          <a:off x="3279117" y="3690402"/>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dirty="0" smtClean="0"/>
                        <a:t>A</a:t>
                      </a:r>
                      <a:endParaRPr lang="en-IN" sz="1400" dirty="0"/>
                    </a:p>
                  </a:txBody>
                  <a:tcPr>
                    <a:solidFill>
                      <a:schemeClr val="accent4"/>
                    </a:solidFill>
                  </a:tcPr>
                </a:tc>
              </a:tr>
              <a:tr h="248840">
                <a:tc>
                  <a:txBody>
                    <a:bodyPr/>
                    <a:lstStyle/>
                    <a:p>
                      <a:pPr algn="ctr"/>
                      <a:r>
                        <a:rPr lang="en-US" sz="1400" dirty="0" smtClean="0"/>
                        <a:t>K</a:t>
                      </a:r>
                      <a:endParaRPr lang="en-IN" sz="1400" dirty="0"/>
                    </a:p>
                  </a:txBody>
                  <a:tcPr>
                    <a:solidFill>
                      <a:schemeClr val="accent4"/>
                    </a:solidFill>
                  </a:tcPr>
                </a:tc>
              </a:tr>
              <a:tr h="248840">
                <a:tc>
                  <a:txBody>
                    <a:bodyPr/>
                    <a:lstStyle/>
                    <a:p>
                      <a:pPr algn="ctr"/>
                      <a:r>
                        <a:rPr lang="en-US" sz="1400" dirty="0" smtClean="0"/>
                        <a:t>U</a:t>
                      </a:r>
                      <a:endParaRPr lang="en-IN" sz="1400" dirty="0"/>
                    </a:p>
                  </a:txBody>
                  <a:tcPr>
                    <a:solidFill>
                      <a:schemeClr val="accent4"/>
                    </a:solidFill>
                  </a:tcPr>
                </a:tc>
              </a:tr>
              <a:tr h="248840">
                <a:tc>
                  <a:txBody>
                    <a:bodyPr/>
                    <a:lstStyle/>
                    <a:p>
                      <a:pPr algn="ctr"/>
                      <a:endParaRPr lang="en-IN" sz="1400" dirty="0"/>
                    </a:p>
                  </a:txBody>
                  <a:tcPr>
                    <a:solidFill>
                      <a:schemeClr val="accent4"/>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449116369"/>
              </p:ext>
            </p:extLst>
          </p:nvPr>
        </p:nvGraphicFramePr>
        <p:xfrm>
          <a:off x="3279117" y="5040549"/>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B</a:t>
                      </a:r>
                      <a:endParaRPr lang="en-IN" sz="1400" dirty="0"/>
                    </a:p>
                  </a:txBody>
                  <a:tcPr>
                    <a:solidFill>
                      <a:schemeClr val="accent5"/>
                    </a:solidFill>
                  </a:tcPr>
                </a:tc>
              </a:tr>
              <a:tr h="184979">
                <a:tc>
                  <a:txBody>
                    <a:bodyPr/>
                    <a:lstStyle/>
                    <a:p>
                      <a:pPr algn="ctr"/>
                      <a:r>
                        <a:rPr lang="en-US" sz="1400" dirty="0" smtClean="0"/>
                        <a:t>F</a:t>
                      </a:r>
                      <a:endParaRPr lang="en-IN" sz="1400" dirty="0"/>
                    </a:p>
                  </a:txBody>
                  <a:tcPr>
                    <a:solidFill>
                      <a:schemeClr val="accent5"/>
                    </a:solidFill>
                  </a:tcPr>
                </a:tc>
              </a:tr>
              <a:tr h="184979">
                <a:tc>
                  <a:txBody>
                    <a:bodyPr/>
                    <a:lstStyle/>
                    <a:p>
                      <a:pPr algn="ctr"/>
                      <a:r>
                        <a:rPr lang="en-US" sz="1400" dirty="0" smtClean="0"/>
                        <a:t>Z</a:t>
                      </a:r>
                      <a:endParaRPr lang="en-IN" sz="1400" dirty="0"/>
                    </a:p>
                  </a:txBody>
                  <a:tcPr>
                    <a:solidFill>
                      <a:schemeClr val="accent5"/>
                    </a:solidFill>
                  </a:tcPr>
                </a:tc>
              </a:tr>
              <a:tr h="184979">
                <a:tc>
                  <a:txBody>
                    <a:bodyPr/>
                    <a:lstStyle/>
                    <a:p>
                      <a:pPr algn="ctr"/>
                      <a:endParaRPr lang="en-IN" sz="1400" dirty="0"/>
                    </a:p>
                  </a:txBody>
                  <a:tcPr>
                    <a:solidFill>
                      <a:schemeClr val="accent5"/>
                    </a:solidFill>
                  </a:tcPr>
                </a:tc>
              </a:tr>
            </a:tbl>
          </a:graphicData>
        </a:graphic>
      </p:graphicFrame>
      <p:sp>
        <p:nvSpPr>
          <p:cNvPr id="5" name="Left Brace 4"/>
          <p:cNvSpPr/>
          <p:nvPr/>
        </p:nvSpPr>
        <p:spPr>
          <a:xfrm rot="-5400000">
            <a:off x="2448060" y="4238219"/>
            <a:ext cx="405683" cy="4692203"/>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aphicFrame>
        <p:nvGraphicFramePr>
          <p:cNvPr id="28" name="Table 27"/>
          <p:cNvGraphicFramePr>
            <a:graphicFrameLocks noGrp="1"/>
          </p:cNvGraphicFramePr>
          <p:nvPr>
            <p:extLst>
              <p:ext uri="{D42A27DB-BD31-4B8C-83A1-F6EECF244321}">
                <p14:modId xmlns:p14="http://schemas.microsoft.com/office/powerpoint/2010/main" val="3826847538"/>
              </p:ext>
            </p:extLst>
          </p:nvPr>
        </p:nvGraphicFramePr>
        <p:xfrm>
          <a:off x="4330899" y="2361717"/>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solidFill>
                      <a:schemeClr val="accent4"/>
                    </a:solidFill>
                  </a:tcPr>
                </a:tc>
              </a:tr>
              <a:tr h="232208">
                <a:tc>
                  <a:txBody>
                    <a:bodyPr/>
                    <a:lstStyle/>
                    <a:p>
                      <a:pPr algn="ctr"/>
                      <a:r>
                        <a:rPr lang="en-US" sz="1400" dirty="0" smtClean="0"/>
                        <a:t>A</a:t>
                      </a:r>
                      <a:endParaRPr lang="en-IN" sz="1400" dirty="0"/>
                    </a:p>
                  </a:txBody>
                  <a:tcPr>
                    <a:solidFill>
                      <a:schemeClr val="accent4"/>
                    </a:solidFill>
                  </a:tcPr>
                </a:tc>
              </a:tr>
              <a:tr h="232208">
                <a:tc>
                  <a:txBody>
                    <a:bodyPr/>
                    <a:lstStyle/>
                    <a:p>
                      <a:pPr algn="ctr"/>
                      <a:r>
                        <a:rPr lang="en-US" sz="1400" dirty="0" smtClean="0"/>
                        <a:t>F</a:t>
                      </a:r>
                      <a:endParaRPr lang="en-IN" sz="1400" dirty="0"/>
                    </a:p>
                  </a:txBody>
                  <a:tcPr>
                    <a:solidFill>
                      <a:schemeClr val="accent4"/>
                    </a:solidFill>
                  </a:tcPr>
                </a:tc>
              </a:tr>
              <a:tr h="232208">
                <a:tc>
                  <a:txBody>
                    <a:bodyPr/>
                    <a:lstStyle/>
                    <a:p>
                      <a:pPr algn="ctr"/>
                      <a:r>
                        <a:rPr lang="en-US" sz="1400" dirty="0" smtClean="0"/>
                        <a:t>G</a:t>
                      </a:r>
                      <a:endParaRPr lang="en-IN" sz="1400" dirty="0"/>
                    </a:p>
                  </a:txBody>
                  <a:tcPr>
                    <a:solidFill>
                      <a:schemeClr val="accent4"/>
                    </a:solidFill>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3310610703"/>
              </p:ext>
            </p:extLst>
          </p:nvPr>
        </p:nvGraphicFramePr>
        <p:xfrm>
          <a:off x="4330899" y="3698985"/>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strike="noStrike" baseline="0" dirty="0" smtClean="0"/>
                        <a:t>H</a:t>
                      </a:r>
                      <a:endParaRPr lang="en-IN" sz="1400" strike="noStrike" baseline="0" dirty="0"/>
                    </a:p>
                  </a:txBody>
                  <a:tcPr>
                    <a:solidFill>
                      <a:schemeClr val="accent4"/>
                    </a:solidFill>
                  </a:tcPr>
                </a:tc>
              </a:tr>
              <a:tr h="248840">
                <a:tc>
                  <a:txBody>
                    <a:bodyPr/>
                    <a:lstStyle/>
                    <a:p>
                      <a:pPr algn="ctr"/>
                      <a:r>
                        <a:rPr lang="en-US" sz="1400" dirty="0" smtClean="0"/>
                        <a:t>K</a:t>
                      </a:r>
                      <a:endParaRPr lang="en-IN" sz="1400" dirty="0"/>
                    </a:p>
                  </a:txBody>
                  <a:tcPr>
                    <a:solidFill>
                      <a:schemeClr val="accent4"/>
                    </a:solidFill>
                  </a:tcPr>
                </a:tc>
              </a:tr>
              <a:tr h="248840">
                <a:tc>
                  <a:txBody>
                    <a:bodyPr/>
                    <a:lstStyle/>
                    <a:p>
                      <a:pPr algn="ctr"/>
                      <a:r>
                        <a:rPr lang="en-US" sz="1400" dirty="0" smtClean="0"/>
                        <a:t>U</a:t>
                      </a:r>
                      <a:endParaRPr lang="en-IN" sz="1400" dirty="0"/>
                    </a:p>
                  </a:txBody>
                  <a:tcPr>
                    <a:solidFill>
                      <a:schemeClr val="accent4"/>
                    </a:solidFill>
                  </a:tcPr>
                </a:tc>
              </a:tr>
              <a:tr h="248840">
                <a:tc>
                  <a:txBody>
                    <a:bodyPr/>
                    <a:lstStyle/>
                    <a:p>
                      <a:pPr algn="ctr"/>
                      <a:endParaRPr lang="en-IN" sz="1400" dirty="0"/>
                    </a:p>
                  </a:txBody>
                  <a:tcPr>
                    <a:solidFill>
                      <a:schemeClr val="accent4"/>
                    </a:solidFill>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4103686407"/>
              </p:ext>
            </p:extLst>
          </p:nvPr>
        </p:nvGraphicFramePr>
        <p:xfrm>
          <a:off x="4330899" y="5049132"/>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B</a:t>
                      </a:r>
                      <a:endParaRPr lang="en-IN" sz="1400" dirty="0"/>
                    </a:p>
                  </a:txBody>
                  <a:tcPr>
                    <a:solidFill>
                      <a:schemeClr val="accent5"/>
                    </a:solidFill>
                  </a:tcPr>
                </a:tc>
              </a:tr>
              <a:tr h="184979">
                <a:tc>
                  <a:txBody>
                    <a:bodyPr/>
                    <a:lstStyle/>
                    <a:p>
                      <a:pPr algn="ctr"/>
                      <a:r>
                        <a:rPr lang="en-US" sz="1400" dirty="0" smtClean="0"/>
                        <a:t>F</a:t>
                      </a:r>
                      <a:endParaRPr lang="en-IN" sz="1400" dirty="0"/>
                    </a:p>
                  </a:txBody>
                  <a:tcPr>
                    <a:solidFill>
                      <a:schemeClr val="accent5"/>
                    </a:solidFill>
                  </a:tcPr>
                </a:tc>
              </a:tr>
              <a:tr h="184979">
                <a:tc>
                  <a:txBody>
                    <a:bodyPr/>
                    <a:lstStyle/>
                    <a:p>
                      <a:pPr algn="ctr"/>
                      <a:r>
                        <a:rPr lang="en-US" sz="1400" dirty="0" smtClean="0"/>
                        <a:t>Z</a:t>
                      </a:r>
                      <a:endParaRPr lang="en-IN" sz="1400" dirty="0"/>
                    </a:p>
                  </a:txBody>
                  <a:tcPr>
                    <a:solidFill>
                      <a:schemeClr val="accent5"/>
                    </a:solidFill>
                  </a:tcPr>
                </a:tc>
              </a:tr>
              <a:tr h="184979">
                <a:tc>
                  <a:txBody>
                    <a:bodyPr/>
                    <a:lstStyle/>
                    <a:p>
                      <a:pPr algn="ctr"/>
                      <a:endParaRPr lang="en-IN" sz="1400" dirty="0"/>
                    </a:p>
                  </a:txBody>
                  <a:tcPr>
                    <a:solidFill>
                      <a:schemeClr val="accent5"/>
                    </a:solidFill>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2352354930"/>
              </p:ext>
            </p:extLst>
          </p:nvPr>
        </p:nvGraphicFramePr>
        <p:xfrm>
          <a:off x="8295483" y="2359569"/>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solidFill>
                      <a:schemeClr val="accent4"/>
                    </a:solidFill>
                  </a:tcPr>
                </a:tc>
              </a:tr>
              <a:tr h="232208">
                <a:tc>
                  <a:txBody>
                    <a:bodyPr/>
                    <a:lstStyle/>
                    <a:p>
                      <a:pPr algn="ctr"/>
                      <a:r>
                        <a:rPr lang="en-US" sz="1400" dirty="0" smtClean="0"/>
                        <a:t>A</a:t>
                      </a:r>
                      <a:endParaRPr lang="en-IN" sz="1400" dirty="0"/>
                    </a:p>
                  </a:txBody>
                  <a:tcPr>
                    <a:solidFill>
                      <a:schemeClr val="accent4"/>
                    </a:solidFill>
                  </a:tcPr>
                </a:tc>
              </a:tr>
              <a:tr h="232208">
                <a:tc>
                  <a:txBody>
                    <a:bodyPr/>
                    <a:lstStyle/>
                    <a:p>
                      <a:pPr algn="ctr"/>
                      <a:r>
                        <a:rPr lang="en-US" sz="1400" dirty="0" smtClean="0"/>
                        <a:t>F</a:t>
                      </a:r>
                      <a:endParaRPr lang="en-IN" sz="1400" dirty="0"/>
                    </a:p>
                  </a:txBody>
                  <a:tcPr>
                    <a:solidFill>
                      <a:schemeClr val="accent4"/>
                    </a:solidFill>
                  </a:tcPr>
                </a:tc>
              </a:tr>
              <a:tr h="232208">
                <a:tc>
                  <a:txBody>
                    <a:bodyPr/>
                    <a:lstStyle/>
                    <a:p>
                      <a:pPr algn="ctr"/>
                      <a:r>
                        <a:rPr lang="en-US" sz="1400" dirty="0" smtClean="0"/>
                        <a:t>G</a:t>
                      </a:r>
                      <a:endParaRPr lang="en-IN" sz="1400" dirty="0"/>
                    </a:p>
                  </a:txBody>
                  <a:tcPr>
                    <a:solidFill>
                      <a:schemeClr val="accent4"/>
                    </a:solidFill>
                  </a:tcP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1056726987"/>
              </p:ext>
            </p:extLst>
          </p:nvPr>
        </p:nvGraphicFramePr>
        <p:xfrm>
          <a:off x="8295483" y="5046984"/>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B</a:t>
                      </a:r>
                      <a:endParaRPr lang="en-IN" sz="1400" dirty="0"/>
                    </a:p>
                  </a:txBody>
                  <a:tcPr>
                    <a:solidFill>
                      <a:schemeClr val="accent5"/>
                    </a:solidFill>
                  </a:tcPr>
                </a:tc>
              </a:tr>
              <a:tr h="184979">
                <a:tc>
                  <a:txBody>
                    <a:bodyPr/>
                    <a:lstStyle/>
                    <a:p>
                      <a:pPr algn="ctr"/>
                      <a:r>
                        <a:rPr lang="en-US" sz="1400" strike="noStrike" baseline="0" dirty="0" smtClean="0"/>
                        <a:t>F</a:t>
                      </a:r>
                      <a:endParaRPr lang="en-IN" sz="1400" strike="noStrike" baseline="0" dirty="0"/>
                    </a:p>
                  </a:txBody>
                  <a:tcPr>
                    <a:solidFill>
                      <a:schemeClr val="accent5"/>
                    </a:solidFill>
                  </a:tcPr>
                </a:tc>
              </a:tr>
              <a:tr h="184979">
                <a:tc>
                  <a:txBody>
                    <a:bodyPr/>
                    <a:lstStyle/>
                    <a:p>
                      <a:pPr algn="ctr"/>
                      <a:r>
                        <a:rPr lang="en-US" sz="1400" dirty="0" smtClean="0"/>
                        <a:t>Z</a:t>
                      </a:r>
                      <a:endParaRPr lang="en-IN" sz="1400" dirty="0"/>
                    </a:p>
                  </a:txBody>
                  <a:tcPr>
                    <a:solidFill>
                      <a:schemeClr val="accent5"/>
                    </a:solidFill>
                  </a:tcPr>
                </a:tc>
              </a:tr>
              <a:tr h="184979">
                <a:tc>
                  <a:txBody>
                    <a:bodyPr/>
                    <a:lstStyle/>
                    <a:p>
                      <a:pPr algn="ctr"/>
                      <a:endParaRPr lang="en-IN" sz="1400" dirty="0"/>
                    </a:p>
                  </a:txBody>
                  <a:tcPr>
                    <a:solidFill>
                      <a:schemeClr val="accent5"/>
                    </a:solidFill>
                  </a:tcPr>
                </a:tc>
              </a:tr>
            </a:tbl>
          </a:graphicData>
        </a:graphic>
      </p:graphicFrame>
      <p:cxnSp>
        <p:nvCxnSpPr>
          <p:cNvPr id="42" name="Straight Arrow Connector 41"/>
          <p:cNvCxnSpPr/>
          <p:nvPr/>
        </p:nvCxnSpPr>
        <p:spPr>
          <a:xfrm>
            <a:off x="8083673" y="2519963"/>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094404" y="5183768"/>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Left Brace 47"/>
          <p:cNvSpPr/>
          <p:nvPr/>
        </p:nvSpPr>
        <p:spPr>
          <a:xfrm rot="-5400000">
            <a:off x="9811557" y="4554822"/>
            <a:ext cx="403535" cy="4056847"/>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aphicFrame>
        <p:nvGraphicFramePr>
          <p:cNvPr id="47" name="Table 46"/>
          <p:cNvGraphicFramePr>
            <a:graphicFrameLocks noGrp="1"/>
          </p:cNvGraphicFramePr>
          <p:nvPr>
            <p:extLst>
              <p:ext uri="{D42A27DB-BD31-4B8C-83A1-F6EECF244321}">
                <p14:modId xmlns:p14="http://schemas.microsoft.com/office/powerpoint/2010/main" val="561511734"/>
              </p:ext>
            </p:extLst>
          </p:nvPr>
        </p:nvGraphicFramePr>
        <p:xfrm>
          <a:off x="919245" y="2340256"/>
          <a:ext cx="533925" cy="914400"/>
        </p:xfrm>
        <a:graphic>
          <a:graphicData uri="http://schemas.openxmlformats.org/drawingml/2006/table">
            <a:tbl>
              <a:tblPr firstRow="1" bandRow="1">
                <a:tableStyleId>{5940675A-B579-460E-94D1-54222C63F5DA}</a:tableStyleId>
              </a:tblPr>
              <a:tblGrid>
                <a:gridCol w="533925"/>
              </a:tblGrid>
              <a:tr h="279627">
                <a:tc>
                  <a:txBody>
                    <a:bodyPr/>
                    <a:lstStyle/>
                    <a:p>
                      <a:pPr algn="ctr"/>
                      <a:r>
                        <a:rPr lang="en-US" sz="1400" dirty="0" smtClean="0"/>
                        <a:t>Z</a:t>
                      </a:r>
                      <a:endParaRPr lang="en-IN" sz="1400" dirty="0"/>
                    </a:p>
                  </a:txBody>
                  <a:tcPr>
                    <a:solidFill>
                      <a:schemeClr val="accent5"/>
                    </a:solidFill>
                  </a:tcPr>
                </a:tc>
              </a:tr>
              <a:tr h="279627">
                <a:tc>
                  <a:txBody>
                    <a:bodyPr/>
                    <a:lstStyle/>
                    <a:p>
                      <a:pPr algn="ctr"/>
                      <a:r>
                        <a:rPr lang="en-US" sz="1400" dirty="0" smtClean="0"/>
                        <a:t>F</a:t>
                      </a:r>
                      <a:endParaRPr lang="en-IN" sz="1400" dirty="0"/>
                    </a:p>
                  </a:txBody>
                  <a:tcPr>
                    <a:solidFill>
                      <a:schemeClr val="accent5"/>
                    </a:solidFill>
                  </a:tcPr>
                </a:tc>
              </a:tr>
              <a:tr h="279627">
                <a:tc>
                  <a:txBody>
                    <a:bodyPr/>
                    <a:lstStyle/>
                    <a:p>
                      <a:pPr algn="ctr"/>
                      <a:r>
                        <a:rPr lang="en-US" sz="1400" dirty="0" smtClean="0"/>
                        <a:t>B</a:t>
                      </a:r>
                      <a:endParaRPr lang="en-IN" sz="1400" dirty="0"/>
                    </a:p>
                  </a:txBody>
                  <a:tcPr>
                    <a:solidFill>
                      <a:schemeClr val="accent5"/>
                    </a:solidFill>
                  </a:tcPr>
                </a:tc>
              </a:tr>
            </a:tbl>
          </a:graphicData>
        </a:graphic>
      </p:graphicFrame>
      <p:sp>
        <p:nvSpPr>
          <p:cNvPr id="7" name="TextBox 6"/>
          <p:cNvSpPr txBox="1"/>
          <p:nvPr/>
        </p:nvSpPr>
        <p:spPr>
          <a:xfrm>
            <a:off x="206062" y="4559118"/>
            <a:ext cx="540913" cy="369332"/>
          </a:xfrm>
          <a:prstGeom prst="rect">
            <a:avLst/>
          </a:prstGeom>
          <a:noFill/>
        </p:spPr>
        <p:txBody>
          <a:bodyPr wrap="square" rtlCol="0">
            <a:spAutoFit/>
          </a:bodyPr>
          <a:lstStyle/>
          <a:p>
            <a:pPr algn="ctr"/>
            <a:r>
              <a:rPr lang="en-US" b="1" dirty="0" smtClean="0"/>
              <a:t>R</a:t>
            </a:r>
            <a:endParaRPr lang="en-IN" b="1" dirty="0"/>
          </a:p>
        </p:txBody>
      </p:sp>
      <p:sp>
        <p:nvSpPr>
          <p:cNvPr id="51" name="TextBox 50"/>
          <p:cNvSpPr txBox="1"/>
          <p:nvPr/>
        </p:nvSpPr>
        <p:spPr>
          <a:xfrm>
            <a:off x="899380" y="3320586"/>
            <a:ext cx="540913" cy="369332"/>
          </a:xfrm>
          <a:prstGeom prst="rect">
            <a:avLst/>
          </a:prstGeom>
          <a:noFill/>
        </p:spPr>
        <p:txBody>
          <a:bodyPr wrap="square" rtlCol="0">
            <a:spAutoFit/>
          </a:bodyPr>
          <a:lstStyle/>
          <a:p>
            <a:pPr algn="ctr"/>
            <a:r>
              <a:rPr lang="en-US" b="1" dirty="0"/>
              <a:t>S</a:t>
            </a:r>
            <a:endParaRPr lang="en-IN" b="1" dirty="0"/>
          </a:p>
        </p:txBody>
      </p:sp>
      <p:graphicFrame>
        <p:nvGraphicFramePr>
          <p:cNvPr id="46" name="Table 45"/>
          <p:cNvGraphicFramePr>
            <a:graphicFrameLocks noGrp="1"/>
          </p:cNvGraphicFramePr>
          <p:nvPr>
            <p:extLst>
              <p:ext uri="{D42A27DB-BD31-4B8C-83A1-F6EECF244321}">
                <p14:modId xmlns:p14="http://schemas.microsoft.com/office/powerpoint/2010/main" val="1183187825"/>
              </p:ext>
            </p:extLst>
          </p:nvPr>
        </p:nvGraphicFramePr>
        <p:xfrm>
          <a:off x="11317752" y="3308319"/>
          <a:ext cx="657460" cy="1219200"/>
        </p:xfrm>
        <a:graphic>
          <a:graphicData uri="http://schemas.openxmlformats.org/drawingml/2006/table">
            <a:tbl>
              <a:tblPr firstRow="1" bandRow="1">
                <a:tableStyleId>{5940675A-B579-460E-94D1-54222C63F5DA}</a:tableStyleId>
              </a:tblPr>
              <a:tblGrid>
                <a:gridCol w="657460"/>
              </a:tblGrid>
              <a:tr h="232208">
                <a:tc>
                  <a:txBody>
                    <a:bodyPr/>
                    <a:lstStyle/>
                    <a:p>
                      <a:pPr algn="ctr"/>
                      <a:r>
                        <a:rPr lang="en-US" sz="1400" dirty="0" smtClean="0"/>
                        <a:t>F</a:t>
                      </a: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bl>
          </a:graphicData>
        </a:graphic>
      </p:graphicFrame>
      <p:grpSp>
        <p:nvGrpSpPr>
          <p:cNvPr id="52" name="Group 35"/>
          <p:cNvGrpSpPr>
            <a:grpSpLocks/>
          </p:cNvGrpSpPr>
          <p:nvPr/>
        </p:nvGrpSpPr>
        <p:grpSpPr bwMode="auto">
          <a:xfrm>
            <a:off x="1906076" y="1770078"/>
            <a:ext cx="244475" cy="174625"/>
            <a:chOff x="377" y="2904"/>
            <a:chExt cx="154" cy="110"/>
          </a:xfrm>
        </p:grpSpPr>
        <p:sp>
          <p:nvSpPr>
            <p:cNvPr id="53" name="Line 36"/>
            <p:cNvSpPr>
              <a:spLocks noChangeShapeType="1"/>
            </p:cNvSpPr>
            <p:nvPr/>
          </p:nvSpPr>
          <p:spPr bwMode="auto">
            <a:xfrm>
              <a:off x="381" y="2904"/>
              <a:ext cx="0" cy="1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4" name="Line 37"/>
            <p:cNvSpPr>
              <a:spLocks noChangeShapeType="1"/>
            </p:cNvSpPr>
            <p:nvPr/>
          </p:nvSpPr>
          <p:spPr bwMode="auto">
            <a:xfrm>
              <a:off x="527" y="2904"/>
              <a:ext cx="0" cy="1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5" name="Line 38"/>
            <p:cNvSpPr>
              <a:spLocks noChangeShapeType="1"/>
            </p:cNvSpPr>
            <p:nvPr/>
          </p:nvSpPr>
          <p:spPr bwMode="auto">
            <a:xfrm>
              <a:off x="385" y="2904"/>
              <a:ext cx="138" cy="1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 name="Line 39"/>
            <p:cNvSpPr>
              <a:spLocks noChangeShapeType="1"/>
            </p:cNvSpPr>
            <p:nvPr/>
          </p:nvSpPr>
          <p:spPr bwMode="auto">
            <a:xfrm flipH="1">
              <a:off x="377" y="2904"/>
              <a:ext cx="154" cy="1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aphicFrame>
        <p:nvGraphicFramePr>
          <p:cNvPr id="57" name="Table 56"/>
          <p:cNvGraphicFramePr>
            <a:graphicFrameLocks noGrp="1"/>
          </p:cNvGraphicFramePr>
          <p:nvPr>
            <p:extLst>
              <p:ext uri="{D42A27DB-BD31-4B8C-83A1-F6EECF244321}">
                <p14:modId xmlns:p14="http://schemas.microsoft.com/office/powerpoint/2010/main" val="2367363876"/>
              </p:ext>
            </p:extLst>
          </p:nvPr>
        </p:nvGraphicFramePr>
        <p:xfrm>
          <a:off x="9388050" y="2357421"/>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strike="dblStrike" baseline="0" dirty="0" smtClean="0"/>
                        <a:t>A</a:t>
                      </a:r>
                      <a:endParaRPr lang="en-IN" sz="1400" strike="dblStrike" baseline="0" dirty="0"/>
                    </a:p>
                  </a:txBody>
                  <a:tcPr>
                    <a:solidFill>
                      <a:schemeClr val="accent4"/>
                    </a:solidFill>
                  </a:tcPr>
                </a:tc>
              </a:tr>
              <a:tr h="232208">
                <a:tc>
                  <a:txBody>
                    <a:bodyPr/>
                    <a:lstStyle/>
                    <a:p>
                      <a:pPr algn="ctr"/>
                      <a:r>
                        <a:rPr lang="en-US" sz="1400" strike="dblStrike" baseline="0" dirty="0" smtClean="0"/>
                        <a:t>A</a:t>
                      </a:r>
                      <a:endParaRPr lang="en-IN" sz="1400" strike="dblStrike" baseline="0" dirty="0"/>
                    </a:p>
                  </a:txBody>
                  <a:tcPr>
                    <a:solidFill>
                      <a:schemeClr val="accent4"/>
                    </a:solidFill>
                  </a:tcPr>
                </a:tc>
              </a:tr>
              <a:tr h="232208">
                <a:tc>
                  <a:txBody>
                    <a:bodyPr/>
                    <a:lstStyle/>
                    <a:p>
                      <a:pPr algn="ctr"/>
                      <a:r>
                        <a:rPr lang="en-US" sz="1400" dirty="0" smtClean="0"/>
                        <a:t>F</a:t>
                      </a:r>
                      <a:endParaRPr lang="en-IN" sz="1400" dirty="0"/>
                    </a:p>
                  </a:txBody>
                  <a:tcPr>
                    <a:solidFill>
                      <a:schemeClr val="accent4"/>
                    </a:solidFill>
                  </a:tcPr>
                </a:tc>
              </a:tr>
              <a:tr h="232208">
                <a:tc>
                  <a:txBody>
                    <a:bodyPr/>
                    <a:lstStyle/>
                    <a:p>
                      <a:pPr algn="ctr"/>
                      <a:r>
                        <a:rPr lang="en-US" sz="1400" dirty="0" smtClean="0"/>
                        <a:t>G</a:t>
                      </a:r>
                      <a:endParaRPr lang="en-IN" sz="1400" dirty="0"/>
                    </a:p>
                  </a:txBody>
                  <a:tcPr>
                    <a:solidFill>
                      <a:schemeClr val="accent4"/>
                    </a:solidFill>
                  </a:tcP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1727314965"/>
              </p:ext>
            </p:extLst>
          </p:nvPr>
        </p:nvGraphicFramePr>
        <p:xfrm>
          <a:off x="9388050" y="5044836"/>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strike="dblStrike" baseline="0" dirty="0" smtClean="0"/>
                        <a:t>B</a:t>
                      </a:r>
                      <a:endParaRPr lang="en-IN" sz="1400" strike="dblStrike" baseline="0" dirty="0"/>
                    </a:p>
                  </a:txBody>
                  <a:tcPr>
                    <a:solidFill>
                      <a:schemeClr val="accent5"/>
                    </a:solidFill>
                  </a:tcPr>
                </a:tc>
              </a:tr>
              <a:tr h="184979">
                <a:tc>
                  <a:txBody>
                    <a:bodyPr/>
                    <a:lstStyle/>
                    <a:p>
                      <a:pPr algn="ctr"/>
                      <a:r>
                        <a:rPr lang="en-US" sz="1400" strike="noStrike" baseline="0" dirty="0" smtClean="0"/>
                        <a:t>F</a:t>
                      </a:r>
                      <a:endParaRPr lang="en-IN" sz="1400" strike="noStrike" baseline="0" dirty="0"/>
                    </a:p>
                  </a:txBody>
                  <a:tcPr>
                    <a:solidFill>
                      <a:schemeClr val="accent5"/>
                    </a:solidFill>
                  </a:tcPr>
                </a:tc>
              </a:tr>
              <a:tr h="184979">
                <a:tc>
                  <a:txBody>
                    <a:bodyPr/>
                    <a:lstStyle/>
                    <a:p>
                      <a:pPr algn="ctr"/>
                      <a:r>
                        <a:rPr lang="en-US" sz="1400" dirty="0" smtClean="0"/>
                        <a:t>Z</a:t>
                      </a:r>
                      <a:endParaRPr lang="en-IN" sz="1400" dirty="0"/>
                    </a:p>
                  </a:txBody>
                  <a:tcPr>
                    <a:solidFill>
                      <a:schemeClr val="accent5"/>
                    </a:solidFill>
                  </a:tcPr>
                </a:tc>
              </a:tr>
              <a:tr h="184979">
                <a:tc>
                  <a:txBody>
                    <a:bodyPr/>
                    <a:lstStyle/>
                    <a:p>
                      <a:pPr algn="ctr"/>
                      <a:endParaRPr lang="en-IN" sz="1400" dirty="0"/>
                    </a:p>
                  </a:txBody>
                  <a:tcPr>
                    <a:solidFill>
                      <a:schemeClr val="accent5"/>
                    </a:solidFill>
                  </a:tcPr>
                </a:tc>
              </a:tr>
            </a:tbl>
          </a:graphicData>
        </a:graphic>
      </p:graphicFrame>
      <p:cxnSp>
        <p:nvCxnSpPr>
          <p:cNvPr id="59" name="Straight Arrow Connector 58"/>
          <p:cNvCxnSpPr/>
          <p:nvPr/>
        </p:nvCxnSpPr>
        <p:spPr>
          <a:xfrm>
            <a:off x="9150482" y="3123128"/>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9174092" y="5503595"/>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8864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1545540"/>
            <a:ext cx="10191481" cy="4985980"/>
          </a:xfrm>
          <a:prstGeom prst="rect">
            <a:avLst/>
          </a:prstGeom>
          <a:noFill/>
        </p:spPr>
        <p:txBody>
          <a:bodyPr wrap="square" rtlCol="0">
            <a:spAutoFit/>
          </a:bodyPr>
          <a:lstStyle/>
          <a:p>
            <a:pPr>
              <a:lnSpc>
                <a:spcPct val="150000"/>
              </a:lnSpc>
            </a:pPr>
            <a:r>
              <a:rPr lang="en-US" sz="2000" b="1" dirty="0" smtClean="0"/>
              <a:t>Analysis of “</a:t>
            </a:r>
            <a:r>
              <a:rPr lang="en-IN" sz="2000" b="1" dirty="0" smtClean="0"/>
              <a:t>sort-merge-join”</a:t>
            </a:r>
          </a:p>
          <a:p>
            <a:pPr marL="342900" indent="-342900">
              <a:lnSpc>
                <a:spcPct val="150000"/>
              </a:lnSpc>
              <a:buFont typeface="Arial" panose="020B0604020202020204" pitchFamily="34" charset="0"/>
              <a:buChar char="•"/>
            </a:pPr>
            <a:r>
              <a:rPr lang="en-US" dirty="0" smtClean="0"/>
              <a:t>The </a:t>
            </a:r>
            <a:r>
              <a:rPr lang="en-US" dirty="0"/>
              <a:t>number of disk I/O’s is </a:t>
            </a:r>
            <a:r>
              <a:rPr lang="en-US" dirty="0" smtClean="0"/>
              <a:t>3 * (B(R</a:t>
            </a:r>
            <a:r>
              <a:rPr lang="en-US" dirty="0"/>
              <a:t>) + B(S</a:t>
            </a:r>
            <a:r>
              <a:rPr lang="en-US" dirty="0" smtClean="0"/>
              <a:t>))</a:t>
            </a:r>
          </a:p>
          <a:p>
            <a:pPr marL="342900" indent="-342900">
              <a:lnSpc>
                <a:spcPct val="150000"/>
              </a:lnSpc>
              <a:buFont typeface="Arial" panose="020B0604020202020204" pitchFamily="34" charset="0"/>
              <a:buChar char="•"/>
            </a:pPr>
            <a:r>
              <a:rPr lang="en-US" dirty="0"/>
              <a:t>The sizes of the sorted sublists are M </a:t>
            </a:r>
            <a:r>
              <a:rPr lang="en-US" dirty="0" smtClean="0"/>
              <a:t>blocks </a:t>
            </a:r>
            <a:r>
              <a:rPr lang="en-US" dirty="0"/>
              <a:t>and there can be at most M of them among the two lists </a:t>
            </a:r>
            <a:endParaRPr lang="en-US" dirty="0" smtClean="0"/>
          </a:p>
          <a:p>
            <a:pPr marL="342900" indent="-342900">
              <a:lnSpc>
                <a:spcPct val="150000"/>
              </a:lnSpc>
              <a:buFont typeface="Arial" panose="020B0604020202020204" pitchFamily="34" charset="0"/>
              <a:buChar char="•"/>
            </a:pPr>
            <a:r>
              <a:rPr lang="en-IN" dirty="0"/>
              <a:t>B(R) + B(S) ≤ M</a:t>
            </a:r>
            <a:r>
              <a:rPr lang="en-IN" baseline="30000" dirty="0"/>
              <a:t>2</a:t>
            </a:r>
            <a:r>
              <a:rPr lang="en-IN" sz="2400" dirty="0"/>
              <a:t> </a:t>
            </a:r>
            <a:endParaRPr lang="en-IN" sz="2400" dirty="0" smtClean="0"/>
          </a:p>
          <a:p>
            <a:pPr>
              <a:lnSpc>
                <a:spcPct val="150000"/>
              </a:lnSpc>
            </a:pPr>
            <a:r>
              <a:rPr lang="en-US" sz="2000" b="1" dirty="0" smtClean="0"/>
              <a:t>Example </a:t>
            </a:r>
            <a:r>
              <a:rPr lang="en-US" sz="2000" b="1" dirty="0"/>
              <a:t>of “</a:t>
            </a:r>
            <a:r>
              <a:rPr lang="en-IN" sz="2000" b="1" dirty="0"/>
              <a:t>sort-merge-join”</a:t>
            </a:r>
          </a:p>
          <a:p>
            <a:pPr marL="342900" indent="-342900">
              <a:lnSpc>
                <a:spcPct val="150000"/>
              </a:lnSpc>
              <a:buFont typeface="Arial" panose="020B0604020202020204" pitchFamily="34" charset="0"/>
              <a:buChar char="•"/>
            </a:pPr>
            <a:r>
              <a:rPr lang="en-US" sz="1600" dirty="0" smtClean="0"/>
              <a:t>Consider joining </a:t>
            </a:r>
            <a:r>
              <a:rPr lang="en-US" sz="1600" dirty="0"/>
              <a:t>relations R and S of sizes 1000 and 500 </a:t>
            </a:r>
            <a:r>
              <a:rPr lang="en-US" sz="1600" dirty="0" smtClean="0"/>
              <a:t>blocks respectively </a:t>
            </a:r>
            <a:r>
              <a:rPr lang="en-US" sz="1600" dirty="0"/>
              <a:t>using 101 </a:t>
            </a:r>
            <a:r>
              <a:rPr lang="en-US" sz="1600" dirty="0" smtClean="0"/>
              <a:t>buffers</a:t>
            </a:r>
          </a:p>
          <a:p>
            <a:pPr marL="342900" indent="-342900">
              <a:lnSpc>
                <a:spcPct val="150000"/>
              </a:lnSpc>
              <a:buFont typeface="Arial" panose="020B0604020202020204" pitchFamily="34" charset="0"/>
              <a:buChar char="•"/>
            </a:pPr>
            <a:r>
              <a:rPr lang="en-US" sz="1600" dirty="0" smtClean="0"/>
              <a:t>Divide </a:t>
            </a:r>
            <a:r>
              <a:rPr lang="en-US" sz="1600" dirty="0"/>
              <a:t>R into 10 sublists and S into 5 </a:t>
            </a:r>
            <a:r>
              <a:rPr lang="en-US" sz="1600" dirty="0" smtClean="0"/>
              <a:t>sublists </a:t>
            </a:r>
            <a:r>
              <a:rPr lang="en-US" sz="1600" dirty="0"/>
              <a:t>each of length </a:t>
            </a:r>
            <a:r>
              <a:rPr lang="en-US" sz="1600" dirty="0" smtClean="0"/>
              <a:t>100 </a:t>
            </a:r>
            <a:r>
              <a:rPr lang="en-US" sz="1600" dirty="0"/>
              <a:t>and sort </a:t>
            </a:r>
            <a:r>
              <a:rPr lang="en-US" sz="1600" dirty="0" smtClean="0"/>
              <a:t>them</a:t>
            </a:r>
          </a:p>
          <a:p>
            <a:pPr marL="342900" indent="-342900">
              <a:lnSpc>
                <a:spcPct val="150000"/>
              </a:lnSpc>
              <a:buFont typeface="Arial" panose="020B0604020202020204" pitchFamily="34" charset="0"/>
              <a:buChar char="•"/>
            </a:pPr>
            <a:r>
              <a:rPr lang="en-US" sz="1600" dirty="0" smtClean="0"/>
              <a:t>Use </a:t>
            </a:r>
            <a:r>
              <a:rPr lang="en-US" sz="1600" dirty="0"/>
              <a:t>15 buffers to hold the current blocks of each of the </a:t>
            </a:r>
            <a:r>
              <a:rPr lang="en-US" sz="1600" dirty="0" smtClean="0"/>
              <a:t>sublists. Use </a:t>
            </a:r>
            <a:r>
              <a:rPr lang="en-US" sz="1600" dirty="0"/>
              <a:t>the remaining 86 buffers to store </a:t>
            </a:r>
            <a:r>
              <a:rPr lang="en-US" sz="1600" dirty="0" smtClean="0"/>
              <a:t>tuples in case there are </a:t>
            </a:r>
            <a:r>
              <a:rPr lang="en-US" sz="1600" dirty="0"/>
              <a:t>many tuples </a:t>
            </a:r>
            <a:r>
              <a:rPr lang="en-US" sz="1600" dirty="0" smtClean="0"/>
              <a:t>with a </a:t>
            </a:r>
            <a:r>
              <a:rPr lang="en-US" sz="1600" dirty="0"/>
              <a:t>fixed Y </a:t>
            </a:r>
            <a:r>
              <a:rPr lang="en-US" sz="1600" dirty="0" smtClean="0"/>
              <a:t>value</a:t>
            </a:r>
          </a:p>
          <a:p>
            <a:pPr marL="342900" indent="-342900">
              <a:lnSpc>
                <a:spcPct val="150000"/>
              </a:lnSpc>
              <a:buFont typeface="Arial" panose="020B0604020202020204" pitchFamily="34" charset="0"/>
              <a:buChar char="•"/>
            </a:pPr>
            <a:r>
              <a:rPr lang="en-US" sz="1600" dirty="0" smtClean="0"/>
              <a:t>We need to do three </a:t>
            </a:r>
            <a:r>
              <a:rPr lang="en-US" sz="1600" dirty="0"/>
              <a:t>disk I/O’s per block of data. Two </a:t>
            </a:r>
            <a:r>
              <a:rPr lang="en-US" sz="1600" dirty="0" smtClean="0"/>
              <a:t>to </a:t>
            </a:r>
            <a:r>
              <a:rPr lang="en-US" sz="1600" dirty="0"/>
              <a:t>create the sorted </a:t>
            </a:r>
            <a:r>
              <a:rPr lang="en-US" sz="1600" dirty="0" smtClean="0"/>
              <a:t>sublists and one for the </a:t>
            </a:r>
            <a:r>
              <a:rPr lang="en-US" sz="1600" dirty="0"/>
              <a:t>block of every sorted sublist </a:t>
            </a:r>
            <a:r>
              <a:rPr lang="en-US" sz="1600" dirty="0" smtClean="0"/>
              <a:t>that is </a:t>
            </a:r>
            <a:r>
              <a:rPr lang="en-US" sz="1600" dirty="0"/>
              <a:t>read into main memory one more time in the </a:t>
            </a:r>
            <a:r>
              <a:rPr lang="en-US" sz="1600" dirty="0" err="1"/>
              <a:t>multiway</a:t>
            </a:r>
            <a:r>
              <a:rPr lang="en-US" sz="1600" dirty="0"/>
              <a:t> merging process. </a:t>
            </a:r>
            <a:endParaRPr lang="en-US" sz="1600" dirty="0" smtClean="0"/>
          </a:p>
          <a:p>
            <a:pPr marL="342900" indent="-342900">
              <a:lnSpc>
                <a:spcPct val="150000"/>
              </a:lnSpc>
              <a:buFont typeface="Arial" panose="020B0604020202020204" pitchFamily="34" charset="0"/>
              <a:buChar char="•"/>
            </a:pPr>
            <a:r>
              <a:rPr lang="en-US" sz="1600" dirty="0" smtClean="0"/>
              <a:t>The </a:t>
            </a:r>
            <a:r>
              <a:rPr lang="en-US" sz="1600" dirty="0"/>
              <a:t>total number of disk I/O’s =</a:t>
            </a:r>
            <a:r>
              <a:rPr lang="en-US" sz="1600" dirty="0" smtClean="0"/>
              <a:t> 3 * (1000 + 500) = 4500</a:t>
            </a:r>
            <a:endParaRPr lang="en-IN" sz="1600" b="1" dirty="0" smtClean="0"/>
          </a:p>
        </p:txBody>
      </p:sp>
    </p:spTree>
    <p:extLst>
      <p:ext uri="{BB962C8B-B14F-4D97-AF65-F5344CB8AC3E}">
        <p14:creationId xmlns:p14="http://schemas.microsoft.com/office/powerpoint/2010/main" val="1893474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9" name="TextBox 8"/>
          <p:cNvSpPr txBox="1"/>
          <p:nvPr/>
        </p:nvSpPr>
        <p:spPr>
          <a:xfrm>
            <a:off x="3753382" y="1868852"/>
            <a:ext cx="4762745" cy="553998"/>
          </a:xfrm>
          <a:prstGeom prst="rect">
            <a:avLst/>
          </a:prstGeom>
          <a:noFill/>
        </p:spPr>
        <p:txBody>
          <a:bodyPr wrap="square" rtlCol="0">
            <a:spAutoFit/>
          </a:bodyPr>
          <a:lstStyle/>
          <a:p>
            <a:pPr algn="ctr">
              <a:lnSpc>
                <a:spcPct val="150000"/>
              </a:lnSpc>
            </a:pPr>
            <a:r>
              <a:rPr lang="en-US" sz="2000" b="1" dirty="0" smtClean="0"/>
              <a:t>Summary of </a:t>
            </a:r>
            <a:r>
              <a:rPr lang="en-IN" sz="2000" b="1" dirty="0" smtClean="0"/>
              <a:t>sort based algorithms </a:t>
            </a: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4467" y="2554241"/>
            <a:ext cx="4600575" cy="3014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11614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t>
            </a:r>
            <a:r>
              <a:rPr lang="en-US" sz="2400" b="1" dirty="0" smtClean="0">
                <a:solidFill>
                  <a:schemeClr val="accent2">
                    <a:lumMod val="75000"/>
                  </a:schemeClr>
                </a:solidFill>
              </a:rPr>
              <a:t>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2" y="1661451"/>
            <a:ext cx="9766477" cy="3323987"/>
          </a:xfrm>
          <a:prstGeom prst="rect">
            <a:avLst/>
          </a:prstGeom>
          <a:noFill/>
        </p:spPr>
        <p:txBody>
          <a:bodyPr wrap="square" rtlCol="0">
            <a:spAutoFit/>
          </a:bodyPr>
          <a:lstStyle/>
          <a:p>
            <a:pPr>
              <a:lnSpc>
                <a:spcPct val="150000"/>
              </a:lnSpc>
            </a:pPr>
            <a:r>
              <a:rPr lang="en-US" sz="2000" b="1" dirty="0"/>
              <a:t>Two-Pass Algorithms Based on </a:t>
            </a:r>
            <a:r>
              <a:rPr lang="en-US" sz="2000" b="1" dirty="0" smtClean="0"/>
              <a:t>Hashing</a:t>
            </a:r>
            <a:endParaRPr lang="en-IN" sz="2000" b="1" dirty="0" smtClean="0"/>
          </a:p>
          <a:p>
            <a:pPr marL="342900" indent="-342900">
              <a:lnSpc>
                <a:spcPct val="150000"/>
              </a:lnSpc>
              <a:buFont typeface="Arial" panose="020B0604020202020204" pitchFamily="34" charset="0"/>
              <a:buChar char="•"/>
            </a:pPr>
            <a:r>
              <a:rPr lang="en-US" sz="2000" dirty="0"/>
              <a:t>If the data is too big to store in main-memory buffers, hash all the tuples of the argument or arguments using an appropriate hash key</a:t>
            </a:r>
            <a:r>
              <a:rPr lang="en-US" sz="2000" dirty="0" smtClean="0"/>
              <a:t>.</a:t>
            </a:r>
          </a:p>
          <a:p>
            <a:pPr marL="342900" indent="-342900">
              <a:lnSpc>
                <a:spcPct val="150000"/>
              </a:lnSpc>
              <a:buFont typeface="Arial" panose="020B0604020202020204" pitchFamily="34" charset="0"/>
              <a:buChar char="•"/>
            </a:pPr>
            <a:r>
              <a:rPr lang="en-US" sz="2000" dirty="0" smtClean="0"/>
              <a:t>Select </a:t>
            </a:r>
            <a:r>
              <a:rPr lang="en-US" sz="2000" dirty="0"/>
              <a:t>the hash key so all the tuples that need to be considered together when we perform the operation fall into the same </a:t>
            </a:r>
            <a:r>
              <a:rPr lang="en-US" sz="2000" dirty="0" smtClean="0"/>
              <a:t>bucket</a:t>
            </a:r>
          </a:p>
          <a:p>
            <a:pPr marL="342900" indent="-342900">
              <a:lnSpc>
                <a:spcPct val="150000"/>
              </a:lnSpc>
              <a:buFont typeface="Arial" panose="020B0604020202020204" pitchFamily="34" charset="0"/>
              <a:buChar char="•"/>
            </a:pPr>
            <a:r>
              <a:rPr lang="en-US" sz="2000" dirty="0" smtClean="0"/>
              <a:t>Perform </a:t>
            </a:r>
            <a:r>
              <a:rPr lang="en-US" sz="2000" dirty="0"/>
              <a:t>the operation by working on one bucket at a time </a:t>
            </a:r>
            <a:r>
              <a:rPr lang="en-US" sz="2000" dirty="0" smtClean="0"/>
              <a:t>in case of unary operations and on </a:t>
            </a:r>
            <a:r>
              <a:rPr lang="en-US" sz="2000" dirty="0"/>
              <a:t>a pair of buckets with the same hash </a:t>
            </a:r>
            <a:r>
              <a:rPr lang="en-US" sz="2000" dirty="0" smtClean="0"/>
              <a:t>value in </a:t>
            </a:r>
            <a:r>
              <a:rPr lang="en-US" sz="2000" dirty="0"/>
              <a:t>case of a binary </a:t>
            </a:r>
            <a:r>
              <a:rPr lang="en-US" sz="2000" dirty="0" smtClean="0"/>
              <a:t>operations</a:t>
            </a:r>
            <a:r>
              <a:rPr lang="en-US" sz="2000" smtClean="0"/>
              <a:t>. </a:t>
            </a:r>
            <a:endParaRPr lang="en-US" sz="2000" dirty="0" smtClean="0"/>
          </a:p>
        </p:txBody>
      </p:sp>
    </p:spTree>
    <p:extLst>
      <p:ext uri="{BB962C8B-B14F-4D97-AF65-F5344CB8AC3E}">
        <p14:creationId xmlns:p14="http://schemas.microsoft.com/office/powerpoint/2010/main" val="30674790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t>
            </a:r>
            <a:r>
              <a:rPr lang="en-US" sz="2400" b="1" dirty="0" smtClean="0">
                <a:solidFill>
                  <a:schemeClr val="accent2">
                    <a:lumMod val="75000"/>
                  </a:schemeClr>
                </a:solidFill>
              </a:rPr>
              <a:t>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2" y="1442508"/>
            <a:ext cx="7319491" cy="4870564"/>
          </a:xfrm>
          <a:prstGeom prst="rect">
            <a:avLst/>
          </a:prstGeom>
          <a:noFill/>
        </p:spPr>
        <p:txBody>
          <a:bodyPr wrap="square" rtlCol="0">
            <a:spAutoFit/>
          </a:bodyPr>
          <a:lstStyle/>
          <a:p>
            <a:pPr>
              <a:lnSpc>
                <a:spcPct val="150000"/>
              </a:lnSpc>
            </a:pPr>
            <a:r>
              <a:rPr lang="en-IN" sz="2000" b="1" dirty="0" smtClean="0"/>
              <a:t>Partitioning </a:t>
            </a:r>
            <a:r>
              <a:rPr lang="en-IN" sz="2000" b="1" dirty="0"/>
              <a:t>Relations by </a:t>
            </a:r>
            <a:r>
              <a:rPr lang="en-IN" sz="2000" b="1" dirty="0" smtClean="0"/>
              <a:t>Hashing:</a:t>
            </a:r>
          </a:p>
          <a:p>
            <a:pPr marL="342900" indent="-342900">
              <a:lnSpc>
                <a:spcPct val="150000"/>
              </a:lnSpc>
              <a:buFont typeface="Arial" panose="020B0604020202020204" pitchFamily="34" charset="0"/>
              <a:buChar char="•"/>
            </a:pPr>
            <a:r>
              <a:rPr lang="en-US" sz="1700" b="1" dirty="0" smtClean="0"/>
              <a:t>Goal</a:t>
            </a:r>
            <a:r>
              <a:rPr lang="en-US" sz="1700" dirty="0" smtClean="0"/>
              <a:t>: Using </a:t>
            </a:r>
            <a:r>
              <a:rPr lang="en-US" sz="1700" dirty="0"/>
              <a:t>M buffers, partition </a:t>
            </a:r>
            <a:r>
              <a:rPr lang="en-US" sz="1700" dirty="0" smtClean="0"/>
              <a:t>a relation R </a:t>
            </a:r>
            <a:r>
              <a:rPr lang="en-US" sz="1700" dirty="0"/>
              <a:t>into M − 1 buckets of roughly equal </a:t>
            </a:r>
            <a:r>
              <a:rPr lang="en-US" sz="1700" dirty="0" smtClean="0"/>
              <a:t>size</a:t>
            </a:r>
          </a:p>
          <a:p>
            <a:pPr marL="342900" indent="-342900">
              <a:lnSpc>
                <a:spcPct val="150000"/>
              </a:lnSpc>
              <a:buFont typeface="Arial" panose="020B0604020202020204" pitchFamily="34" charset="0"/>
              <a:buChar char="•"/>
            </a:pPr>
            <a:r>
              <a:rPr lang="en-US" sz="1700" dirty="0"/>
              <a:t>h is the hash </a:t>
            </a:r>
            <a:r>
              <a:rPr lang="en-US" sz="1700" dirty="0" smtClean="0"/>
              <a:t>function</a:t>
            </a:r>
            <a:r>
              <a:rPr lang="en-US" sz="1700" dirty="0"/>
              <a:t> </a:t>
            </a:r>
            <a:r>
              <a:rPr lang="en-US" sz="1700" dirty="0" smtClean="0"/>
              <a:t>that </a:t>
            </a:r>
            <a:r>
              <a:rPr lang="en-US" sz="1700" dirty="0"/>
              <a:t>takes complete tuples of R as its argument </a:t>
            </a:r>
            <a:r>
              <a:rPr lang="en-US" sz="1700" dirty="0" smtClean="0"/>
              <a:t>(all </a:t>
            </a:r>
            <a:r>
              <a:rPr lang="en-US" sz="1700" dirty="0"/>
              <a:t>attributes of R are part of the hash key</a:t>
            </a:r>
            <a:r>
              <a:rPr lang="en-US" sz="1700" dirty="0" smtClean="0"/>
              <a:t>)</a:t>
            </a:r>
          </a:p>
          <a:p>
            <a:pPr marL="342900" indent="-342900">
              <a:lnSpc>
                <a:spcPct val="150000"/>
              </a:lnSpc>
              <a:buFont typeface="Arial" panose="020B0604020202020204" pitchFamily="34" charset="0"/>
              <a:buChar char="•"/>
            </a:pPr>
            <a:r>
              <a:rPr lang="en-US" sz="1700" dirty="0" smtClean="0"/>
              <a:t>Associate </a:t>
            </a:r>
            <a:r>
              <a:rPr lang="en-US" sz="1700" dirty="0"/>
              <a:t>one buffer with each bucket. The last buffer holds blocks of R, one at a time. </a:t>
            </a:r>
            <a:endParaRPr lang="en-US" sz="1700" dirty="0" smtClean="0"/>
          </a:p>
          <a:p>
            <a:pPr marL="342900" indent="-342900">
              <a:lnSpc>
                <a:spcPct val="150000"/>
              </a:lnSpc>
              <a:buFont typeface="Arial" panose="020B0604020202020204" pitchFamily="34" charset="0"/>
              <a:buChar char="•"/>
            </a:pPr>
            <a:r>
              <a:rPr lang="en-US" sz="1700" dirty="0" smtClean="0"/>
              <a:t>Each </a:t>
            </a:r>
            <a:r>
              <a:rPr lang="en-US" sz="1700" dirty="0"/>
              <a:t>tuple t in the block is hashed to bucket h(t) and copied to the appropriate buffer. </a:t>
            </a:r>
            <a:endParaRPr lang="en-US" sz="1700" dirty="0" smtClean="0"/>
          </a:p>
          <a:p>
            <a:pPr marL="342900" indent="-342900">
              <a:lnSpc>
                <a:spcPct val="150000"/>
              </a:lnSpc>
              <a:buFont typeface="Arial" panose="020B0604020202020204" pitchFamily="34" charset="0"/>
              <a:buChar char="•"/>
            </a:pPr>
            <a:r>
              <a:rPr lang="en-US" sz="1700" dirty="0" smtClean="0"/>
              <a:t>If </a:t>
            </a:r>
            <a:r>
              <a:rPr lang="en-US" sz="1700" dirty="0"/>
              <a:t>that buffer is full, </a:t>
            </a:r>
            <a:r>
              <a:rPr lang="en-US" sz="1700" dirty="0" smtClean="0"/>
              <a:t>write </a:t>
            </a:r>
            <a:r>
              <a:rPr lang="en-US" sz="1700" dirty="0"/>
              <a:t>it out to </a:t>
            </a:r>
            <a:r>
              <a:rPr lang="en-US" sz="1700" dirty="0" smtClean="0"/>
              <a:t>disk </a:t>
            </a:r>
            <a:r>
              <a:rPr lang="en-US" sz="1700" dirty="0"/>
              <a:t>and initialize another block for the same bucket. </a:t>
            </a:r>
            <a:endParaRPr lang="en-US" sz="1700" dirty="0" smtClean="0"/>
          </a:p>
          <a:p>
            <a:pPr marL="342900" indent="-342900">
              <a:lnSpc>
                <a:spcPct val="150000"/>
              </a:lnSpc>
              <a:buFont typeface="Arial" panose="020B0604020202020204" pitchFamily="34" charset="0"/>
              <a:buChar char="•"/>
            </a:pPr>
            <a:r>
              <a:rPr lang="en-US" sz="1700" dirty="0" smtClean="0"/>
              <a:t>At </a:t>
            </a:r>
            <a:r>
              <a:rPr lang="en-US" sz="1700" dirty="0"/>
              <a:t>the end, </a:t>
            </a:r>
            <a:r>
              <a:rPr lang="en-US" sz="1700" dirty="0" smtClean="0"/>
              <a:t>write </a:t>
            </a:r>
            <a:r>
              <a:rPr lang="en-US" sz="1700" dirty="0"/>
              <a:t>out the last block of each bucket if it is not empty.</a:t>
            </a:r>
            <a:endParaRPr lang="en-US" sz="1700" b="1" dirty="0" smtClean="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620" y="2332066"/>
            <a:ext cx="411480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37682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1545540"/>
            <a:ext cx="9921024" cy="506292"/>
          </a:xfrm>
          <a:prstGeom prst="rect">
            <a:avLst/>
          </a:prstGeom>
          <a:noFill/>
        </p:spPr>
        <p:txBody>
          <a:bodyPr wrap="square" rtlCol="0">
            <a:spAutoFit/>
          </a:bodyPr>
          <a:lstStyle/>
          <a:p>
            <a:pPr>
              <a:lnSpc>
                <a:spcPct val="150000"/>
              </a:lnSpc>
            </a:pPr>
            <a:r>
              <a:rPr lang="en-IN" sz="2000" b="1" dirty="0" smtClean="0"/>
              <a:t>Two Pass Hashing Example</a:t>
            </a:r>
            <a:r>
              <a:rPr lang="en-US" sz="2000" dirty="0" smtClean="0"/>
              <a:t> : M = 4</a:t>
            </a:r>
          </a:p>
        </p:txBody>
      </p:sp>
      <p:graphicFrame>
        <p:nvGraphicFramePr>
          <p:cNvPr id="2" name="Table 1"/>
          <p:cNvGraphicFramePr>
            <a:graphicFrameLocks noGrp="1"/>
          </p:cNvGraphicFramePr>
          <p:nvPr>
            <p:extLst>
              <p:ext uri="{D42A27DB-BD31-4B8C-83A1-F6EECF244321}">
                <p14:modId xmlns:p14="http://schemas.microsoft.com/office/powerpoint/2010/main" val="1813521468"/>
              </p:ext>
            </p:extLst>
          </p:nvPr>
        </p:nvGraphicFramePr>
        <p:xfrm>
          <a:off x="419112" y="2664379"/>
          <a:ext cx="533925" cy="3048000"/>
        </p:xfrm>
        <a:graphic>
          <a:graphicData uri="http://schemas.openxmlformats.org/drawingml/2006/table">
            <a:tbl>
              <a:tblPr firstRow="1" bandRow="1">
                <a:tableStyleId>{5940675A-B579-460E-94D1-54222C63F5DA}</a:tableStyleId>
              </a:tblPr>
              <a:tblGrid>
                <a:gridCol w="533925"/>
              </a:tblGrid>
              <a:tr h="279627">
                <a:tc>
                  <a:txBody>
                    <a:bodyPr/>
                    <a:lstStyle/>
                    <a:p>
                      <a:pPr algn="ctr"/>
                      <a:r>
                        <a:rPr lang="en-US" sz="1400" dirty="0" smtClean="0"/>
                        <a:t>F</a:t>
                      </a:r>
                      <a:endParaRPr lang="en-IN" sz="1400" dirty="0"/>
                    </a:p>
                  </a:txBody>
                  <a:tcPr/>
                </a:tc>
              </a:tr>
              <a:tr h="279627">
                <a:tc>
                  <a:txBody>
                    <a:bodyPr/>
                    <a:lstStyle/>
                    <a:p>
                      <a:pPr algn="ctr"/>
                      <a:r>
                        <a:rPr lang="en-US" sz="1400" dirty="0" smtClean="0"/>
                        <a:t>A</a:t>
                      </a:r>
                      <a:endParaRPr lang="en-IN" sz="1400" dirty="0"/>
                    </a:p>
                  </a:txBody>
                  <a:tcPr/>
                </a:tc>
              </a:tr>
              <a:tr h="279627">
                <a:tc>
                  <a:txBody>
                    <a:bodyPr/>
                    <a:lstStyle/>
                    <a:p>
                      <a:pPr algn="ctr"/>
                      <a:r>
                        <a:rPr lang="en-US" sz="1400" dirty="0" smtClean="0"/>
                        <a:t>H</a:t>
                      </a:r>
                      <a:endParaRPr lang="en-IN" sz="1400" dirty="0"/>
                    </a:p>
                  </a:txBody>
                  <a:tcPr/>
                </a:tc>
              </a:tr>
              <a:tr h="279627">
                <a:tc>
                  <a:txBody>
                    <a:bodyPr/>
                    <a:lstStyle/>
                    <a:p>
                      <a:pPr algn="ctr"/>
                      <a:r>
                        <a:rPr lang="en-US" sz="1400" dirty="0" smtClean="0"/>
                        <a:t>G</a:t>
                      </a:r>
                      <a:endParaRPr lang="en-IN" sz="1400" dirty="0"/>
                    </a:p>
                  </a:txBody>
                  <a:tcPr/>
                </a:tc>
              </a:tr>
              <a:tr h="279627">
                <a:tc>
                  <a:txBody>
                    <a:bodyPr/>
                    <a:lstStyle/>
                    <a:p>
                      <a:pPr algn="ctr"/>
                      <a:r>
                        <a:rPr lang="en-US" sz="1400" dirty="0" smtClean="0"/>
                        <a:t>K</a:t>
                      </a:r>
                      <a:endParaRPr lang="en-IN" sz="1400" dirty="0"/>
                    </a:p>
                  </a:txBody>
                  <a:tcPr/>
                </a:tc>
              </a:tr>
              <a:tr h="279627">
                <a:tc>
                  <a:txBody>
                    <a:bodyPr/>
                    <a:lstStyle/>
                    <a:p>
                      <a:pPr algn="ctr"/>
                      <a:r>
                        <a:rPr lang="en-US" sz="1400" dirty="0" smtClean="0"/>
                        <a:t>U</a:t>
                      </a:r>
                      <a:endParaRPr lang="en-IN" sz="1400" dirty="0"/>
                    </a:p>
                  </a:txBody>
                  <a:tcPr/>
                </a:tc>
              </a:tr>
              <a:tr h="279627">
                <a:tc>
                  <a:txBody>
                    <a:bodyPr/>
                    <a:lstStyle/>
                    <a:p>
                      <a:pPr algn="ctr"/>
                      <a:r>
                        <a:rPr lang="en-US" sz="1400" dirty="0" smtClean="0"/>
                        <a:t>A</a:t>
                      </a:r>
                      <a:endParaRPr lang="en-IN" sz="1400" dirty="0"/>
                    </a:p>
                  </a:txBody>
                  <a:tcPr/>
                </a:tc>
              </a:tr>
              <a:tr h="279627">
                <a:tc>
                  <a:txBody>
                    <a:bodyPr/>
                    <a:lstStyle/>
                    <a:p>
                      <a:pPr algn="ctr"/>
                      <a:r>
                        <a:rPr lang="en-US" sz="1400" dirty="0" smtClean="0"/>
                        <a:t>Z</a:t>
                      </a:r>
                      <a:endParaRPr lang="en-IN" sz="1400" dirty="0"/>
                    </a:p>
                  </a:txBody>
                  <a:tcPr/>
                </a:tc>
              </a:tr>
              <a:tr h="279627">
                <a:tc>
                  <a:txBody>
                    <a:bodyPr/>
                    <a:lstStyle/>
                    <a:p>
                      <a:pPr algn="ctr"/>
                      <a:r>
                        <a:rPr lang="en-US" sz="1400" dirty="0" smtClean="0"/>
                        <a:t>F</a:t>
                      </a:r>
                      <a:endParaRPr lang="en-IN" sz="1400" dirty="0"/>
                    </a:p>
                  </a:txBody>
                  <a:tcPr/>
                </a:tc>
              </a:tr>
              <a:tr h="279627">
                <a:tc>
                  <a:txBody>
                    <a:bodyPr/>
                    <a:lstStyle/>
                    <a:p>
                      <a:pPr algn="ctr"/>
                      <a:r>
                        <a:rPr lang="en-US" sz="1400" dirty="0" smtClean="0"/>
                        <a:t>B</a:t>
                      </a:r>
                      <a:endParaRPr lang="en-IN" sz="1400" dirty="0"/>
                    </a:p>
                  </a:txBody>
                  <a:tcPr/>
                </a:tc>
              </a:tr>
            </a:tbl>
          </a:graphicData>
        </a:graphic>
      </p:graphicFrame>
      <p:sp>
        <p:nvSpPr>
          <p:cNvPr id="3" name="Right Arrow 2"/>
          <p:cNvSpPr/>
          <p:nvPr/>
        </p:nvSpPr>
        <p:spPr>
          <a:xfrm>
            <a:off x="1120460" y="3915181"/>
            <a:ext cx="321972"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Table 3"/>
          <p:cNvGraphicFramePr>
            <a:graphicFrameLocks noGrp="1"/>
          </p:cNvGraphicFramePr>
          <p:nvPr>
            <p:extLst>
              <p:ext uri="{D42A27DB-BD31-4B8C-83A1-F6EECF244321}">
                <p14:modId xmlns:p14="http://schemas.microsoft.com/office/powerpoint/2010/main" val="2655138924"/>
              </p:ext>
            </p:extLst>
          </p:nvPr>
        </p:nvGraphicFramePr>
        <p:xfrm>
          <a:off x="1594116" y="3462867"/>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F</a:t>
                      </a:r>
                      <a:endParaRPr lang="en-IN" sz="1400" dirty="0"/>
                    </a:p>
                  </a:txBody>
                  <a:tcPr/>
                </a:tc>
              </a:tr>
              <a:tr h="232208">
                <a:tc>
                  <a:txBody>
                    <a:bodyPr/>
                    <a:lstStyle/>
                    <a:p>
                      <a:pPr algn="ctr"/>
                      <a:r>
                        <a:rPr lang="en-US" sz="1400" dirty="0" smtClean="0"/>
                        <a:t>A</a:t>
                      </a:r>
                      <a:endParaRPr lang="en-IN" sz="1400" dirty="0"/>
                    </a:p>
                  </a:txBody>
                  <a:tcPr/>
                </a:tc>
              </a:tr>
              <a:tr h="232208">
                <a:tc>
                  <a:txBody>
                    <a:bodyPr/>
                    <a:lstStyle/>
                    <a:p>
                      <a:pPr algn="ctr"/>
                      <a:r>
                        <a:rPr lang="en-US" sz="1400" dirty="0" smtClean="0"/>
                        <a:t>H</a:t>
                      </a:r>
                      <a:endParaRPr lang="en-IN" sz="1400" dirty="0"/>
                    </a:p>
                  </a:txBody>
                  <a:tcPr/>
                </a:tc>
              </a:tr>
              <a:tr h="232208">
                <a:tc>
                  <a:txBody>
                    <a:bodyPr/>
                    <a:lstStyle/>
                    <a:p>
                      <a:pPr algn="ctr"/>
                      <a:r>
                        <a:rPr lang="en-US" sz="1400" dirty="0" smtClean="0"/>
                        <a:t>G</a:t>
                      </a:r>
                      <a:endParaRPr lang="en-IN" sz="1400" dirty="0"/>
                    </a:p>
                  </a:txBody>
                  <a:tcPr/>
                </a:tc>
              </a:tr>
            </a:tbl>
          </a:graphicData>
        </a:graphic>
      </p:graphicFrame>
      <p:sp>
        <p:nvSpPr>
          <p:cNvPr id="14" name="Right Arrow 13"/>
          <p:cNvSpPr/>
          <p:nvPr/>
        </p:nvSpPr>
        <p:spPr>
          <a:xfrm>
            <a:off x="2303180" y="3913033"/>
            <a:ext cx="321972"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5" name="Table 14"/>
          <p:cNvGraphicFramePr>
            <a:graphicFrameLocks noGrp="1"/>
          </p:cNvGraphicFramePr>
          <p:nvPr>
            <p:extLst>
              <p:ext uri="{D42A27DB-BD31-4B8C-83A1-F6EECF244321}">
                <p14:modId xmlns:p14="http://schemas.microsoft.com/office/powerpoint/2010/main" val="683608680"/>
              </p:ext>
            </p:extLst>
          </p:nvPr>
        </p:nvGraphicFramePr>
        <p:xfrm>
          <a:off x="2815473" y="2675109"/>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F</a:t>
                      </a:r>
                      <a:endParaRPr lang="en-IN" sz="1400" dirty="0"/>
                    </a:p>
                  </a:txBody>
                  <a:tcPr/>
                </a:tc>
              </a:tr>
              <a:tr h="232208">
                <a:tc>
                  <a:txBody>
                    <a:bodyPr/>
                    <a:lstStyle/>
                    <a:p>
                      <a:pPr algn="ctr"/>
                      <a:r>
                        <a:rPr lang="en-US" sz="1400" dirty="0" smtClean="0"/>
                        <a:t>G</a:t>
                      </a: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005585862"/>
              </p:ext>
            </p:extLst>
          </p:nvPr>
        </p:nvGraphicFramePr>
        <p:xfrm>
          <a:off x="2815473" y="4012377"/>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dirty="0" smtClean="0"/>
                        <a:t>A</a:t>
                      </a:r>
                      <a:endParaRPr lang="en-IN" sz="1400" dirty="0"/>
                    </a:p>
                  </a:txBody>
                  <a:tcPr/>
                </a:tc>
              </a:tr>
              <a:tr h="248840">
                <a:tc>
                  <a:txBody>
                    <a:bodyPr/>
                    <a:lstStyle/>
                    <a:p>
                      <a:pPr algn="ctr"/>
                      <a:endParaRPr lang="en-IN" sz="1400" dirty="0"/>
                    </a:p>
                  </a:txBody>
                  <a:tcPr/>
                </a:tc>
              </a:tr>
              <a:tr h="248840">
                <a:tc>
                  <a:txBody>
                    <a:bodyPr/>
                    <a:lstStyle/>
                    <a:p>
                      <a:pPr algn="ctr"/>
                      <a:endParaRPr lang="en-IN" sz="1400" dirty="0"/>
                    </a:p>
                  </a:txBody>
                  <a:tcPr/>
                </a:tc>
              </a:tr>
              <a:tr h="248840">
                <a:tc>
                  <a:txBody>
                    <a:bodyPr/>
                    <a:lstStyle/>
                    <a:p>
                      <a:pPr algn="ctr"/>
                      <a:endParaRPr lang="en-IN" sz="1400"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381510079"/>
              </p:ext>
            </p:extLst>
          </p:nvPr>
        </p:nvGraphicFramePr>
        <p:xfrm>
          <a:off x="2815473" y="5362524"/>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H</a:t>
                      </a:r>
                      <a:endParaRPr lang="en-IN" sz="1400" dirty="0"/>
                    </a:p>
                  </a:txBody>
                  <a:tcPr/>
                </a:tc>
              </a:tr>
              <a:tr h="184979">
                <a:tc>
                  <a:txBody>
                    <a:bodyPr/>
                    <a:lstStyle/>
                    <a:p>
                      <a:pPr algn="ctr"/>
                      <a:endParaRPr lang="en-IN" sz="1400" dirty="0"/>
                    </a:p>
                  </a:txBody>
                  <a:tcPr/>
                </a:tc>
              </a:tr>
              <a:tr h="184979">
                <a:tc>
                  <a:txBody>
                    <a:bodyPr/>
                    <a:lstStyle/>
                    <a:p>
                      <a:pPr algn="ctr"/>
                      <a:endParaRPr lang="en-IN" sz="1400" dirty="0"/>
                    </a:p>
                  </a:txBody>
                  <a:tcPr/>
                </a:tc>
              </a:tr>
              <a:tr h="184979">
                <a:tc>
                  <a:txBody>
                    <a:bodyPr/>
                    <a:lstStyle/>
                    <a:p>
                      <a:pPr algn="ctr"/>
                      <a:endParaRPr lang="en-IN" sz="1400" dirty="0"/>
                    </a:p>
                  </a:txBody>
                  <a:tcPr/>
                </a:tc>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1354061747"/>
              </p:ext>
            </p:extLst>
          </p:nvPr>
        </p:nvGraphicFramePr>
        <p:xfrm>
          <a:off x="8898648" y="3462867"/>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F</a:t>
                      </a:r>
                      <a:endParaRPr lang="en-IN" sz="1400" dirty="0"/>
                    </a:p>
                  </a:txBody>
                  <a:tcPr/>
                </a:tc>
              </a:tr>
              <a:tr h="232208">
                <a:tc>
                  <a:txBody>
                    <a:bodyPr/>
                    <a:lstStyle/>
                    <a:p>
                      <a:pPr algn="ctr"/>
                      <a:r>
                        <a:rPr lang="en-US" sz="1400" dirty="0" smtClean="0"/>
                        <a:t>G</a:t>
                      </a:r>
                      <a:endParaRPr lang="en-IN" sz="1400" dirty="0"/>
                    </a:p>
                  </a:txBody>
                  <a:tcPr/>
                </a:tc>
              </a:tr>
              <a:tr h="232208">
                <a:tc>
                  <a:txBody>
                    <a:bodyPr/>
                    <a:lstStyle/>
                    <a:p>
                      <a:pPr algn="ctr"/>
                      <a:r>
                        <a:rPr lang="en-US" sz="1400" dirty="0" smtClean="0"/>
                        <a:t>F</a:t>
                      </a:r>
                      <a:endParaRPr lang="en-IN" sz="1400" dirty="0"/>
                    </a:p>
                  </a:txBody>
                  <a:tcPr/>
                </a:tc>
              </a:tr>
              <a:tr h="232208">
                <a:tc>
                  <a:txBody>
                    <a:bodyPr/>
                    <a:lstStyle/>
                    <a:p>
                      <a:pPr algn="ctr"/>
                      <a:endParaRPr lang="en-IN" sz="1400" dirty="0"/>
                    </a:p>
                  </a:txBody>
                  <a:tcPr/>
                </a:tc>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1165517656"/>
              </p:ext>
            </p:extLst>
          </p:nvPr>
        </p:nvGraphicFramePr>
        <p:xfrm>
          <a:off x="9575870" y="3462867"/>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tc>
              </a:tr>
              <a:tr h="232208">
                <a:tc>
                  <a:txBody>
                    <a:bodyPr/>
                    <a:lstStyle/>
                    <a:p>
                      <a:pPr algn="ctr"/>
                      <a:r>
                        <a:rPr lang="en-US" sz="1400" dirty="0" smtClean="0"/>
                        <a:t>K</a:t>
                      </a:r>
                      <a:endParaRPr lang="en-IN" sz="1400" dirty="0"/>
                    </a:p>
                  </a:txBody>
                  <a:tcPr/>
                </a:tc>
              </a:tr>
              <a:tr h="232208">
                <a:tc>
                  <a:txBody>
                    <a:bodyPr/>
                    <a:lstStyle/>
                    <a:p>
                      <a:pPr algn="ctr"/>
                      <a:r>
                        <a:rPr lang="en-US" sz="1400" dirty="0" smtClean="0"/>
                        <a:t>A</a:t>
                      </a:r>
                      <a:endParaRPr lang="en-IN" sz="1400" dirty="0"/>
                    </a:p>
                  </a:txBody>
                  <a:tcPr/>
                </a:tc>
              </a:tr>
              <a:tr h="232208">
                <a:tc>
                  <a:txBody>
                    <a:bodyPr/>
                    <a:lstStyle/>
                    <a:p>
                      <a:pPr algn="ctr"/>
                      <a:r>
                        <a:rPr lang="en-US" sz="1400" dirty="0" smtClean="0"/>
                        <a:t>B</a:t>
                      </a:r>
                      <a:endParaRPr lang="en-IN" sz="1400" dirty="0"/>
                    </a:p>
                  </a:txBody>
                  <a:tcPr/>
                </a:tc>
              </a:tr>
            </a:tbl>
          </a:graphicData>
        </a:graphic>
      </p:graphicFrame>
      <p:sp>
        <p:nvSpPr>
          <p:cNvPr id="49" name="TextBox 48"/>
          <p:cNvSpPr txBox="1"/>
          <p:nvPr/>
        </p:nvSpPr>
        <p:spPr>
          <a:xfrm>
            <a:off x="8474287" y="3889420"/>
            <a:ext cx="296215" cy="369332"/>
          </a:xfrm>
          <a:prstGeom prst="rect">
            <a:avLst/>
          </a:prstGeom>
          <a:noFill/>
        </p:spPr>
        <p:txBody>
          <a:bodyPr wrap="square" rtlCol="0">
            <a:spAutoFit/>
          </a:bodyPr>
          <a:lstStyle/>
          <a:p>
            <a:r>
              <a:rPr lang="en-US" dirty="0" smtClean="0"/>
              <a:t>…</a:t>
            </a:r>
            <a:endParaRPr lang="en-IN" dirty="0"/>
          </a:p>
        </p:txBody>
      </p:sp>
      <p:sp>
        <p:nvSpPr>
          <p:cNvPr id="7" name="TextBox 6"/>
          <p:cNvSpPr txBox="1"/>
          <p:nvPr/>
        </p:nvSpPr>
        <p:spPr>
          <a:xfrm>
            <a:off x="1571223" y="3065173"/>
            <a:ext cx="605307" cy="369332"/>
          </a:xfrm>
          <a:prstGeom prst="rect">
            <a:avLst/>
          </a:prstGeom>
          <a:noFill/>
        </p:spPr>
        <p:txBody>
          <a:bodyPr wrap="square" rtlCol="0">
            <a:spAutoFit/>
          </a:bodyPr>
          <a:lstStyle/>
          <a:p>
            <a:pPr algn="ctr"/>
            <a:r>
              <a:rPr lang="en-US" dirty="0" smtClean="0"/>
              <a:t>M</a:t>
            </a:r>
            <a:endParaRPr lang="en-IN" dirty="0"/>
          </a:p>
        </p:txBody>
      </p:sp>
      <p:sp>
        <p:nvSpPr>
          <p:cNvPr id="47" name="TextBox 46"/>
          <p:cNvSpPr txBox="1"/>
          <p:nvPr/>
        </p:nvSpPr>
        <p:spPr>
          <a:xfrm>
            <a:off x="2715306" y="2290285"/>
            <a:ext cx="749110" cy="369332"/>
          </a:xfrm>
          <a:prstGeom prst="rect">
            <a:avLst/>
          </a:prstGeom>
          <a:noFill/>
        </p:spPr>
        <p:txBody>
          <a:bodyPr wrap="square" rtlCol="0">
            <a:spAutoFit/>
          </a:bodyPr>
          <a:lstStyle/>
          <a:p>
            <a:pPr algn="ctr"/>
            <a:r>
              <a:rPr lang="en-US" dirty="0" smtClean="0"/>
              <a:t>M - 1</a:t>
            </a:r>
            <a:endParaRPr lang="en-IN" dirty="0"/>
          </a:p>
        </p:txBody>
      </p:sp>
      <p:sp>
        <p:nvSpPr>
          <p:cNvPr id="51" name="Right Arrow 50"/>
          <p:cNvSpPr/>
          <p:nvPr/>
        </p:nvSpPr>
        <p:spPr>
          <a:xfrm>
            <a:off x="3539564" y="3913033"/>
            <a:ext cx="321972"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2" name="Table 51"/>
          <p:cNvGraphicFramePr>
            <a:graphicFrameLocks noGrp="1"/>
          </p:cNvGraphicFramePr>
          <p:nvPr>
            <p:extLst>
              <p:ext uri="{D42A27DB-BD31-4B8C-83A1-F6EECF244321}">
                <p14:modId xmlns:p14="http://schemas.microsoft.com/office/powerpoint/2010/main" val="3393351888"/>
              </p:ext>
            </p:extLst>
          </p:nvPr>
        </p:nvGraphicFramePr>
        <p:xfrm>
          <a:off x="4013220" y="3462867"/>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K</a:t>
                      </a:r>
                      <a:endParaRPr lang="en-IN" sz="1400" dirty="0"/>
                    </a:p>
                  </a:txBody>
                  <a:tcPr/>
                </a:tc>
              </a:tr>
              <a:tr h="232208">
                <a:tc>
                  <a:txBody>
                    <a:bodyPr/>
                    <a:lstStyle/>
                    <a:p>
                      <a:pPr algn="ctr"/>
                      <a:r>
                        <a:rPr lang="en-US" sz="1400" dirty="0" smtClean="0"/>
                        <a:t>U</a:t>
                      </a:r>
                      <a:endParaRPr lang="en-IN" sz="1400" dirty="0"/>
                    </a:p>
                  </a:txBody>
                  <a:tcPr/>
                </a:tc>
              </a:tr>
              <a:tr h="232208">
                <a:tc>
                  <a:txBody>
                    <a:bodyPr/>
                    <a:lstStyle/>
                    <a:p>
                      <a:pPr algn="ctr"/>
                      <a:r>
                        <a:rPr lang="en-US" sz="1400" dirty="0" smtClean="0"/>
                        <a:t>A</a:t>
                      </a:r>
                      <a:endParaRPr lang="en-IN" sz="1400" dirty="0"/>
                    </a:p>
                  </a:txBody>
                  <a:tcPr/>
                </a:tc>
              </a:tr>
              <a:tr h="232208">
                <a:tc>
                  <a:txBody>
                    <a:bodyPr/>
                    <a:lstStyle/>
                    <a:p>
                      <a:pPr algn="ctr"/>
                      <a:r>
                        <a:rPr lang="en-US" sz="1400" dirty="0" smtClean="0"/>
                        <a:t>Z</a:t>
                      </a:r>
                      <a:endParaRPr lang="en-IN" sz="1400" dirty="0"/>
                    </a:p>
                  </a:txBody>
                  <a:tcPr/>
                </a:tc>
              </a:tr>
            </a:tbl>
          </a:graphicData>
        </a:graphic>
      </p:graphicFrame>
      <p:sp>
        <p:nvSpPr>
          <p:cNvPr id="53" name="Right Arrow 52"/>
          <p:cNvSpPr/>
          <p:nvPr/>
        </p:nvSpPr>
        <p:spPr>
          <a:xfrm>
            <a:off x="4722284" y="3910885"/>
            <a:ext cx="321972"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4" name="Table 53"/>
          <p:cNvGraphicFramePr>
            <a:graphicFrameLocks noGrp="1"/>
          </p:cNvGraphicFramePr>
          <p:nvPr>
            <p:extLst>
              <p:ext uri="{D42A27DB-BD31-4B8C-83A1-F6EECF244321}">
                <p14:modId xmlns:p14="http://schemas.microsoft.com/office/powerpoint/2010/main" val="1728803254"/>
              </p:ext>
            </p:extLst>
          </p:nvPr>
        </p:nvGraphicFramePr>
        <p:xfrm>
          <a:off x="5234577" y="2672961"/>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F</a:t>
                      </a:r>
                      <a:endParaRPr lang="en-IN" sz="1400" dirty="0"/>
                    </a:p>
                  </a:txBody>
                  <a:tcPr/>
                </a:tc>
              </a:tr>
              <a:tr h="232208">
                <a:tc>
                  <a:txBody>
                    <a:bodyPr/>
                    <a:lstStyle/>
                    <a:p>
                      <a:pPr algn="ctr"/>
                      <a:r>
                        <a:rPr lang="en-US" sz="1400" dirty="0" smtClean="0"/>
                        <a:t>G</a:t>
                      </a: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532487879"/>
              </p:ext>
            </p:extLst>
          </p:nvPr>
        </p:nvGraphicFramePr>
        <p:xfrm>
          <a:off x="5234577" y="4010229"/>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dirty="0" smtClean="0"/>
                        <a:t>A</a:t>
                      </a:r>
                      <a:endParaRPr lang="en-IN" sz="1400" dirty="0"/>
                    </a:p>
                  </a:txBody>
                  <a:tcPr/>
                </a:tc>
              </a:tr>
              <a:tr h="248840">
                <a:tc>
                  <a:txBody>
                    <a:bodyPr/>
                    <a:lstStyle/>
                    <a:p>
                      <a:pPr algn="ctr"/>
                      <a:r>
                        <a:rPr lang="en-US" sz="1400" dirty="0" smtClean="0"/>
                        <a:t>K</a:t>
                      </a:r>
                      <a:endParaRPr lang="en-IN" sz="1400" dirty="0"/>
                    </a:p>
                  </a:txBody>
                  <a:tcPr/>
                </a:tc>
              </a:tr>
              <a:tr h="248840">
                <a:tc>
                  <a:txBody>
                    <a:bodyPr/>
                    <a:lstStyle/>
                    <a:p>
                      <a:pPr algn="ctr"/>
                      <a:r>
                        <a:rPr lang="en-US" sz="1400" dirty="0" smtClean="0"/>
                        <a:t>A</a:t>
                      </a:r>
                      <a:endParaRPr lang="en-IN" sz="1400" dirty="0"/>
                    </a:p>
                  </a:txBody>
                  <a:tcPr/>
                </a:tc>
              </a:tr>
              <a:tr h="248840">
                <a:tc>
                  <a:txBody>
                    <a:bodyPr/>
                    <a:lstStyle/>
                    <a:p>
                      <a:pPr algn="ctr"/>
                      <a:endParaRPr lang="en-IN" sz="1400" dirty="0"/>
                    </a:p>
                  </a:txBody>
                  <a:tcP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803102245"/>
              </p:ext>
            </p:extLst>
          </p:nvPr>
        </p:nvGraphicFramePr>
        <p:xfrm>
          <a:off x="5234577" y="5360376"/>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H</a:t>
                      </a:r>
                      <a:endParaRPr lang="en-IN" sz="1400" dirty="0"/>
                    </a:p>
                  </a:txBody>
                  <a:tcPr/>
                </a:tc>
              </a:tr>
              <a:tr h="184979">
                <a:tc>
                  <a:txBody>
                    <a:bodyPr/>
                    <a:lstStyle/>
                    <a:p>
                      <a:pPr algn="ctr"/>
                      <a:r>
                        <a:rPr lang="en-US" sz="1400" dirty="0" smtClean="0"/>
                        <a:t>U</a:t>
                      </a:r>
                      <a:endParaRPr lang="en-IN" sz="1400" dirty="0"/>
                    </a:p>
                  </a:txBody>
                  <a:tcPr/>
                </a:tc>
              </a:tr>
              <a:tr h="184979">
                <a:tc>
                  <a:txBody>
                    <a:bodyPr/>
                    <a:lstStyle/>
                    <a:p>
                      <a:pPr algn="ctr"/>
                      <a:r>
                        <a:rPr lang="en-US" sz="1400" dirty="0" smtClean="0"/>
                        <a:t>Z</a:t>
                      </a:r>
                      <a:endParaRPr lang="en-IN" sz="1400" dirty="0"/>
                    </a:p>
                  </a:txBody>
                  <a:tcPr/>
                </a:tc>
              </a:tr>
              <a:tr h="184979">
                <a:tc>
                  <a:txBody>
                    <a:bodyPr/>
                    <a:lstStyle/>
                    <a:p>
                      <a:pPr algn="ctr"/>
                      <a:endParaRPr lang="en-IN" sz="1400" dirty="0"/>
                    </a:p>
                  </a:txBody>
                  <a:tcPr/>
                </a:tc>
              </a:tr>
            </a:tbl>
          </a:graphicData>
        </a:graphic>
      </p:graphicFrame>
      <p:sp>
        <p:nvSpPr>
          <p:cNvPr id="57" name="TextBox 56"/>
          <p:cNvSpPr txBox="1"/>
          <p:nvPr/>
        </p:nvSpPr>
        <p:spPr>
          <a:xfrm>
            <a:off x="3990327" y="3063025"/>
            <a:ext cx="605307" cy="369332"/>
          </a:xfrm>
          <a:prstGeom prst="rect">
            <a:avLst/>
          </a:prstGeom>
          <a:noFill/>
        </p:spPr>
        <p:txBody>
          <a:bodyPr wrap="square" rtlCol="0">
            <a:spAutoFit/>
          </a:bodyPr>
          <a:lstStyle/>
          <a:p>
            <a:pPr algn="ctr"/>
            <a:r>
              <a:rPr lang="en-US" dirty="0" smtClean="0"/>
              <a:t>M</a:t>
            </a:r>
            <a:endParaRPr lang="en-IN" dirty="0"/>
          </a:p>
        </p:txBody>
      </p:sp>
      <p:sp>
        <p:nvSpPr>
          <p:cNvPr id="58" name="TextBox 57"/>
          <p:cNvSpPr txBox="1"/>
          <p:nvPr/>
        </p:nvSpPr>
        <p:spPr>
          <a:xfrm>
            <a:off x="5134410" y="2288137"/>
            <a:ext cx="749110" cy="369332"/>
          </a:xfrm>
          <a:prstGeom prst="rect">
            <a:avLst/>
          </a:prstGeom>
          <a:noFill/>
        </p:spPr>
        <p:txBody>
          <a:bodyPr wrap="square" rtlCol="0">
            <a:spAutoFit/>
          </a:bodyPr>
          <a:lstStyle/>
          <a:p>
            <a:pPr algn="ctr"/>
            <a:r>
              <a:rPr lang="en-US" dirty="0" smtClean="0"/>
              <a:t>M - 1</a:t>
            </a:r>
            <a:endParaRPr lang="en-IN" dirty="0"/>
          </a:p>
        </p:txBody>
      </p:sp>
      <p:sp>
        <p:nvSpPr>
          <p:cNvPr id="59" name="Right Arrow 58"/>
          <p:cNvSpPr/>
          <p:nvPr/>
        </p:nvSpPr>
        <p:spPr>
          <a:xfrm>
            <a:off x="5945789" y="3923764"/>
            <a:ext cx="321972"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0" name="Table 59"/>
          <p:cNvGraphicFramePr>
            <a:graphicFrameLocks noGrp="1"/>
          </p:cNvGraphicFramePr>
          <p:nvPr>
            <p:extLst>
              <p:ext uri="{D42A27DB-BD31-4B8C-83A1-F6EECF244321}">
                <p14:modId xmlns:p14="http://schemas.microsoft.com/office/powerpoint/2010/main" val="3650325608"/>
              </p:ext>
            </p:extLst>
          </p:nvPr>
        </p:nvGraphicFramePr>
        <p:xfrm>
          <a:off x="6419445" y="3462867"/>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F</a:t>
                      </a:r>
                      <a:endParaRPr lang="en-IN" sz="1400" dirty="0"/>
                    </a:p>
                  </a:txBody>
                  <a:tcPr/>
                </a:tc>
              </a:tr>
              <a:tr h="232208">
                <a:tc>
                  <a:txBody>
                    <a:bodyPr/>
                    <a:lstStyle/>
                    <a:p>
                      <a:pPr algn="ctr"/>
                      <a:r>
                        <a:rPr lang="en-US" sz="1400" dirty="0" smtClean="0"/>
                        <a:t>B</a:t>
                      </a: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bl>
          </a:graphicData>
        </a:graphic>
      </p:graphicFrame>
      <p:sp>
        <p:nvSpPr>
          <p:cNvPr id="61" name="Right Arrow 60"/>
          <p:cNvSpPr/>
          <p:nvPr/>
        </p:nvSpPr>
        <p:spPr>
          <a:xfrm>
            <a:off x="7128509" y="3921616"/>
            <a:ext cx="321972"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2" name="Table 61"/>
          <p:cNvGraphicFramePr>
            <a:graphicFrameLocks noGrp="1"/>
          </p:cNvGraphicFramePr>
          <p:nvPr>
            <p:extLst>
              <p:ext uri="{D42A27DB-BD31-4B8C-83A1-F6EECF244321}">
                <p14:modId xmlns:p14="http://schemas.microsoft.com/office/powerpoint/2010/main" val="509893180"/>
              </p:ext>
            </p:extLst>
          </p:nvPr>
        </p:nvGraphicFramePr>
        <p:xfrm>
          <a:off x="7640802" y="2683692"/>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F</a:t>
                      </a:r>
                      <a:endParaRPr lang="en-IN" sz="1400" dirty="0"/>
                    </a:p>
                  </a:txBody>
                  <a:tcPr/>
                </a:tc>
              </a:tr>
              <a:tr h="232208">
                <a:tc>
                  <a:txBody>
                    <a:bodyPr/>
                    <a:lstStyle/>
                    <a:p>
                      <a:pPr algn="ctr"/>
                      <a:r>
                        <a:rPr lang="en-US" sz="1400" dirty="0" smtClean="0"/>
                        <a:t>G</a:t>
                      </a:r>
                      <a:endParaRPr lang="en-IN" sz="1400" dirty="0"/>
                    </a:p>
                  </a:txBody>
                  <a:tcPr/>
                </a:tc>
              </a:tr>
              <a:tr h="232208">
                <a:tc>
                  <a:txBody>
                    <a:bodyPr/>
                    <a:lstStyle/>
                    <a:p>
                      <a:pPr algn="ctr"/>
                      <a:r>
                        <a:rPr lang="en-US" sz="1400" dirty="0" smtClean="0"/>
                        <a:t>F</a:t>
                      </a:r>
                      <a:endParaRPr lang="en-IN" sz="1400" dirty="0"/>
                    </a:p>
                  </a:txBody>
                  <a:tcPr/>
                </a:tc>
              </a:tr>
              <a:tr h="232208">
                <a:tc>
                  <a:txBody>
                    <a:bodyPr/>
                    <a:lstStyle/>
                    <a:p>
                      <a:pPr algn="ctr"/>
                      <a:endParaRPr lang="en-IN" sz="1400" dirty="0"/>
                    </a:p>
                  </a:txBody>
                  <a:tcPr/>
                </a:tc>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81387641"/>
              </p:ext>
            </p:extLst>
          </p:nvPr>
        </p:nvGraphicFramePr>
        <p:xfrm>
          <a:off x="7640802" y="4020960"/>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dirty="0" smtClean="0"/>
                        <a:t>A</a:t>
                      </a:r>
                      <a:endParaRPr lang="en-IN" sz="1400" dirty="0"/>
                    </a:p>
                  </a:txBody>
                  <a:tcPr/>
                </a:tc>
              </a:tr>
              <a:tr h="248840">
                <a:tc>
                  <a:txBody>
                    <a:bodyPr/>
                    <a:lstStyle/>
                    <a:p>
                      <a:pPr algn="ctr"/>
                      <a:r>
                        <a:rPr lang="en-US" sz="1400" dirty="0" smtClean="0"/>
                        <a:t>K</a:t>
                      </a:r>
                      <a:endParaRPr lang="en-IN" sz="1400" dirty="0"/>
                    </a:p>
                  </a:txBody>
                  <a:tcPr/>
                </a:tc>
              </a:tr>
              <a:tr h="248840">
                <a:tc>
                  <a:txBody>
                    <a:bodyPr/>
                    <a:lstStyle/>
                    <a:p>
                      <a:pPr algn="ctr"/>
                      <a:r>
                        <a:rPr lang="en-US" sz="1400" dirty="0" smtClean="0"/>
                        <a:t>A</a:t>
                      </a:r>
                      <a:endParaRPr lang="en-IN" sz="1400" dirty="0"/>
                    </a:p>
                  </a:txBody>
                  <a:tcPr/>
                </a:tc>
              </a:tr>
              <a:tr h="248840">
                <a:tc>
                  <a:txBody>
                    <a:bodyPr/>
                    <a:lstStyle/>
                    <a:p>
                      <a:pPr algn="ctr"/>
                      <a:r>
                        <a:rPr lang="en-US" sz="1400" dirty="0" smtClean="0"/>
                        <a:t>B</a:t>
                      </a:r>
                      <a:endParaRPr lang="en-IN" sz="1400" dirty="0"/>
                    </a:p>
                  </a:txBody>
                  <a:tcPr/>
                </a:tc>
              </a:tr>
            </a:tbl>
          </a:graphicData>
        </a:graphic>
      </p:graphicFrame>
      <p:graphicFrame>
        <p:nvGraphicFramePr>
          <p:cNvPr id="64" name="Table 63"/>
          <p:cNvGraphicFramePr>
            <a:graphicFrameLocks noGrp="1"/>
          </p:cNvGraphicFramePr>
          <p:nvPr>
            <p:extLst>
              <p:ext uri="{D42A27DB-BD31-4B8C-83A1-F6EECF244321}">
                <p14:modId xmlns:p14="http://schemas.microsoft.com/office/powerpoint/2010/main" val="3637852113"/>
              </p:ext>
            </p:extLst>
          </p:nvPr>
        </p:nvGraphicFramePr>
        <p:xfrm>
          <a:off x="7640802" y="5371107"/>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H</a:t>
                      </a:r>
                      <a:endParaRPr lang="en-IN" sz="1400" dirty="0"/>
                    </a:p>
                  </a:txBody>
                  <a:tcPr/>
                </a:tc>
              </a:tr>
              <a:tr h="184979">
                <a:tc>
                  <a:txBody>
                    <a:bodyPr/>
                    <a:lstStyle/>
                    <a:p>
                      <a:pPr algn="ctr"/>
                      <a:r>
                        <a:rPr lang="en-US" sz="1400" dirty="0" smtClean="0"/>
                        <a:t>U</a:t>
                      </a:r>
                      <a:endParaRPr lang="en-IN" sz="1400" dirty="0"/>
                    </a:p>
                  </a:txBody>
                  <a:tcPr/>
                </a:tc>
              </a:tr>
              <a:tr h="184979">
                <a:tc>
                  <a:txBody>
                    <a:bodyPr/>
                    <a:lstStyle/>
                    <a:p>
                      <a:pPr algn="ctr"/>
                      <a:r>
                        <a:rPr lang="en-US" sz="1400" dirty="0" smtClean="0"/>
                        <a:t>Z</a:t>
                      </a:r>
                      <a:endParaRPr lang="en-IN" sz="1400" dirty="0"/>
                    </a:p>
                  </a:txBody>
                  <a:tcPr/>
                </a:tc>
              </a:tr>
              <a:tr h="184979">
                <a:tc>
                  <a:txBody>
                    <a:bodyPr/>
                    <a:lstStyle/>
                    <a:p>
                      <a:pPr algn="ctr"/>
                      <a:endParaRPr lang="en-IN" sz="1400" dirty="0"/>
                    </a:p>
                  </a:txBody>
                  <a:tcPr/>
                </a:tc>
              </a:tr>
            </a:tbl>
          </a:graphicData>
        </a:graphic>
      </p:graphicFrame>
      <p:sp>
        <p:nvSpPr>
          <p:cNvPr id="65" name="TextBox 64"/>
          <p:cNvSpPr txBox="1"/>
          <p:nvPr/>
        </p:nvSpPr>
        <p:spPr>
          <a:xfrm>
            <a:off x="6396552" y="3073756"/>
            <a:ext cx="605307" cy="369332"/>
          </a:xfrm>
          <a:prstGeom prst="rect">
            <a:avLst/>
          </a:prstGeom>
          <a:noFill/>
        </p:spPr>
        <p:txBody>
          <a:bodyPr wrap="square" rtlCol="0">
            <a:spAutoFit/>
          </a:bodyPr>
          <a:lstStyle/>
          <a:p>
            <a:pPr algn="ctr"/>
            <a:r>
              <a:rPr lang="en-US" dirty="0" smtClean="0"/>
              <a:t>M</a:t>
            </a:r>
            <a:endParaRPr lang="en-IN" dirty="0"/>
          </a:p>
        </p:txBody>
      </p:sp>
      <p:sp>
        <p:nvSpPr>
          <p:cNvPr id="66" name="TextBox 65"/>
          <p:cNvSpPr txBox="1"/>
          <p:nvPr/>
        </p:nvSpPr>
        <p:spPr>
          <a:xfrm>
            <a:off x="7540635" y="2298868"/>
            <a:ext cx="749110" cy="369332"/>
          </a:xfrm>
          <a:prstGeom prst="rect">
            <a:avLst/>
          </a:prstGeom>
          <a:noFill/>
        </p:spPr>
        <p:txBody>
          <a:bodyPr wrap="square" rtlCol="0">
            <a:spAutoFit/>
          </a:bodyPr>
          <a:lstStyle/>
          <a:p>
            <a:pPr algn="ctr"/>
            <a:r>
              <a:rPr lang="en-US" dirty="0" smtClean="0"/>
              <a:t>M - 1</a:t>
            </a:r>
            <a:endParaRPr lang="en-IN" dirty="0"/>
          </a:p>
        </p:txBody>
      </p:sp>
      <p:graphicFrame>
        <p:nvGraphicFramePr>
          <p:cNvPr id="75" name="Table 74"/>
          <p:cNvGraphicFramePr>
            <a:graphicFrameLocks noGrp="1"/>
          </p:cNvGraphicFramePr>
          <p:nvPr>
            <p:extLst>
              <p:ext uri="{D42A27DB-BD31-4B8C-83A1-F6EECF244321}">
                <p14:modId xmlns:p14="http://schemas.microsoft.com/office/powerpoint/2010/main" val="2028896264"/>
              </p:ext>
            </p:extLst>
          </p:nvPr>
        </p:nvGraphicFramePr>
        <p:xfrm>
          <a:off x="10253091" y="3462867"/>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H</a:t>
                      </a:r>
                      <a:endParaRPr lang="en-IN" sz="1400" dirty="0"/>
                    </a:p>
                  </a:txBody>
                  <a:tcPr/>
                </a:tc>
              </a:tr>
              <a:tr h="184979">
                <a:tc>
                  <a:txBody>
                    <a:bodyPr/>
                    <a:lstStyle/>
                    <a:p>
                      <a:pPr algn="ctr"/>
                      <a:r>
                        <a:rPr lang="en-US" sz="1400" dirty="0" smtClean="0"/>
                        <a:t>U</a:t>
                      </a:r>
                      <a:endParaRPr lang="en-IN" sz="1400" dirty="0"/>
                    </a:p>
                  </a:txBody>
                  <a:tcPr/>
                </a:tc>
              </a:tr>
              <a:tr h="184979">
                <a:tc>
                  <a:txBody>
                    <a:bodyPr/>
                    <a:lstStyle/>
                    <a:p>
                      <a:pPr algn="ctr"/>
                      <a:r>
                        <a:rPr lang="en-US" sz="1400" dirty="0" smtClean="0"/>
                        <a:t>Z</a:t>
                      </a:r>
                      <a:endParaRPr lang="en-IN" sz="1400" dirty="0"/>
                    </a:p>
                  </a:txBody>
                  <a:tcPr/>
                </a:tc>
              </a:tr>
              <a:tr h="184979">
                <a:tc>
                  <a:txBody>
                    <a:bodyPr/>
                    <a:lstStyle/>
                    <a:p>
                      <a:pPr algn="ctr"/>
                      <a:endParaRPr lang="en-IN" sz="1400" dirty="0"/>
                    </a:p>
                  </a:txBody>
                  <a:tcPr/>
                </a:tc>
              </a:tr>
            </a:tbl>
          </a:graphicData>
        </a:graphic>
      </p:graphicFrame>
    </p:spTree>
    <p:extLst>
      <p:ext uri="{BB962C8B-B14F-4D97-AF65-F5344CB8AC3E}">
        <p14:creationId xmlns:p14="http://schemas.microsoft.com/office/powerpoint/2010/main" val="21890794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1545540"/>
            <a:ext cx="10191481" cy="5170646"/>
          </a:xfrm>
          <a:prstGeom prst="rect">
            <a:avLst/>
          </a:prstGeom>
          <a:noFill/>
        </p:spPr>
        <p:txBody>
          <a:bodyPr wrap="square" rtlCol="0">
            <a:spAutoFit/>
          </a:bodyPr>
          <a:lstStyle/>
          <a:p>
            <a:pPr>
              <a:lnSpc>
                <a:spcPct val="150000"/>
              </a:lnSpc>
            </a:pPr>
            <a:r>
              <a:rPr lang="en-US" sz="2000" b="1" dirty="0"/>
              <a:t>Hash-Based Algorithm for Duplicate </a:t>
            </a:r>
            <a:r>
              <a:rPr lang="en-US" sz="2000" b="1" dirty="0" smtClean="0"/>
              <a:t>Elimination</a:t>
            </a:r>
          </a:p>
          <a:p>
            <a:pPr marL="342900" indent="-342900">
              <a:lnSpc>
                <a:spcPct val="150000"/>
              </a:lnSpc>
              <a:buFont typeface="Arial" panose="020B0604020202020204" pitchFamily="34" charset="0"/>
              <a:buChar char="•"/>
            </a:pPr>
            <a:r>
              <a:rPr lang="en-US" sz="2000" dirty="0" smtClean="0"/>
              <a:t>Hash </a:t>
            </a:r>
            <a:r>
              <a:rPr lang="en-US" sz="2000" dirty="0"/>
              <a:t>R to M − 1 </a:t>
            </a:r>
            <a:r>
              <a:rPr lang="en-US" sz="2000" dirty="0" smtClean="0"/>
              <a:t>buckets</a:t>
            </a:r>
            <a:endParaRPr lang="en-US" sz="2000" dirty="0"/>
          </a:p>
          <a:p>
            <a:pPr marL="342900" indent="-342900">
              <a:lnSpc>
                <a:spcPct val="150000"/>
              </a:lnSpc>
              <a:buFont typeface="Arial" panose="020B0604020202020204" pitchFamily="34" charset="0"/>
              <a:buChar char="•"/>
            </a:pPr>
            <a:r>
              <a:rPr lang="en-US" sz="2000" dirty="0" smtClean="0"/>
              <a:t>Copies </a:t>
            </a:r>
            <a:r>
              <a:rPr lang="en-US" sz="2000" dirty="0"/>
              <a:t>of the same tuple t will hash to the same </a:t>
            </a:r>
            <a:r>
              <a:rPr lang="en-US" sz="2000" dirty="0" smtClean="0"/>
              <a:t>bucket</a:t>
            </a:r>
          </a:p>
          <a:p>
            <a:pPr marL="342900" indent="-342900">
              <a:lnSpc>
                <a:spcPct val="150000"/>
              </a:lnSpc>
              <a:buFont typeface="Arial" panose="020B0604020202020204" pitchFamily="34" charset="0"/>
              <a:buChar char="•"/>
            </a:pPr>
            <a:r>
              <a:rPr lang="en-US" sz="2000" dirty="0" smtClean="0"/>
              <a:t>Examine </a:t>
            </a:r>
            <a:r>
              <a:rPr lang="en-US" sz="2000" dirty="0"/>
              <a:t>one bucket at a time, perform </a:t>
            </a:r>
            <a:r>
              <a:rPr lang="en-US" sz="2000" dirty="0" smtClean="0"/>
              <a:t>duplicate elimination </a:t>
            </a:r>
            <a:r>
              <a:rPr lang="en-US" sz="2000" dirty="0"/>
              <a:t>on that bucket in </a:t>
            </a:r>
            <a:r>
              <a:rPr lang="en-US" sz="2000" dirty="0" smtClean="0"/>
              <a:t>isolation</a:t>
            </a:r>
          </a:p>
          <a:p>
            <a:pPr marL="342900" indent="-342900">
              <a:lnSpc>
                <a:spcPct val="150000"/>
              </a:lnSpc>
              <a:buFont typeface="Arial" panose="020B0604020202020204" pitchFamily="34" charset="0"/>
              <a:buChar char="•"/>
            </a:pPr>
            <a:r>
              <a:rPr lang="en-US" sz="2000" dirty="0" smtClean="0"/>
              <a:t>Use one-pass </a:t>
            </a:r>
            <a:r>
              <a:rPr lang="en-US" sz="2000" dirty="0"/>
              <a:t>algorithm </a:t>
            </a:r>
            <a:r>
              <a:rPr lang="en-US" sz="2000" dirty="0" smtClean="0"/>
              <a:t>to </a:t>
            </a:r>
            <a:r>
              <a:rPr lang="en-US" sz="2000" dirty="0"/>
              <a:t>eliminate duplicates from each </a:t>
            </a:r>
            <a:r>
              <a:rPr lang="en-US" sz="2000" dirty="0" err="1"/>
              <a:t>R</a:t>
            </a:r>
            <a:r>
              <a:rPr lang="en-US" sz="2000" baseline="-25000" dirty="0" err="1"/>
              <a:t>i</a:t>
            </a:r>
            <a:r>
              <a:rPr lang="en-US" sz="2000" dirty="0"/>
              <a:t> (</a:t>
            </a:r>
            <a:r>
              <a:rPr lang="en-US" sz="2000" dirty="0" err="1"/>
              <a:t>R</a:t>
            </a:r>
            <a:r>
              <a:rPr lang="en-US" sz="2000" baseline="-25000" dirty="0" err="1"/>
              <a:t>i</a:t>
            </a:r>
            <a:r>
              <a:rPr lang="en-US" sz="2000" dirty="0"/>
              <a:t> is the portion of R that hashes to the </a:t>
            </a:r>
            <a:r>
              <a:rPr lang="en-US" sz="2000" dirty="0" err="1"/>
              <a:t>i</a:t>
            </a:r>
            <a:r>
              <a:rPr lang="en-US" sz="2000" baseline="30000" dirty="0" err="1"/>
              <a:t>th</a:t>
            </a:r>
            <a:r>
              <a:rPr lang="en-US" sz="2000" dirty="0"/>
              <a:t> </a:t>
            </a:r>
            <a:r>
              <a:rPr lang="en-US" sz="2000" dirty="0" smtClean="0"/>
              <a:t>bucket) in </a:t>
            </a:r>
            <a:r>
              <a:rPr lang="en-US" sz="2000" dirty="0"/>
              <a:t>turn and write out the resulting unique </a:t>
            </a:r>
            <a:r>
              <a:rPr lang="en-US" sz="2000" dirty="0" smtClean="0"/>
              <a:t>tuples</a:t>
            </a:r>
          </a:p>
          <a:p>
            <a:pPr marL="342900" indent="-342900">
              <a:lnSpc>
                <a:spcPct val="150000"/>
              </a:lnSpc>
              <a:buFont typeface="Arial" panose="020B0604020202020204" pitchFamily="34" charset="0"/>
              <a:buChar char="•"/>
            </a:pPr>
            <a:r>
              <a:rPr lang="en-US" sz="2000" dirty="0"/>
              <a:t>This </a:t>
            </a:r>
            <a:r>
              <a:rPr lang="en-US" sz="2000" dirty="0" smtClean="0"/>
              <a:t>algorithm will </a:t>
            </a:r>
            <a:r>
              <a:rPr lang="en-US" sz="2000" dirty="0"/>
              <a:t>work as long as the individual </a:t>
            </a:r>
            <a:r>
              <a:rPr lang="en-US" sz="2000" dirty="0" err="1"/>
              <a:t>R</a:t>
            </a:r>
            <a:r>
              <a:rPr lang="en-US" sz="2000" baseline="-25000" dirty="0" err="1"/>
              <a:t>i</a:t>
            </a:r>
            <a:r>
              <a:rPr lang="en-US" sz="2000" dirty="0" err="1"/>
              <a:t>’s</a:t>
            </a:r>
            <a:r>
              <a:rPr lang="en-US" sz="2000" dirty="0"/>
              <a:t> are sufficiently small to fit in main memory and thus allow a one-pass </a:t>
            </a:r>
            <a:r>
              <a:rPr lang="en-US" sz="2000" dirty="0" smtClean="0"/>
              <a:t>algorithm</a:t>
            </a:r>
          </a:p>
          <a:p>
            <a:pPr marL="342900" indent="-342900">
              <a:lnSpc>
                <a:spcPct val="150000"/>
              </a:lnSpc>
              <a:buFont typeface="Arial" panose="020B0604020202020204" pitchFamily="34" charset="0"/>
              <a:buChar char="•"/>
            </a:pPr>
            <a:r>
              <a:rPr lang="en-US" sz="2000" dirty="0"/>
              <a:t>Since </a:t>
            </a:r>
            <a:r>
              <a:rPr lang="en-US" sz="2000" dirty="0" smtClean="0"/>
              <a:t>the </a:t>
            </a:r>
            <a:r>
              <a:rPr lang="en-US" sz="2000" dirty="0"/>
              <a:t>hash function h partitions R into equal-sized buckets, each </a:t>
            </a:r>
            <a:r>
              <a:rPr lang="en-US" sz="2000" dirty="0" err="1"/>
              <a:t>R</a:t>
            </a:r>
            <a:r>
              <a:rPr lang="en-US" sz="2000" baseline="-25000" dirty="0" err="1"/>
              <a:t>i</a:t>
            </a:r>
            <a:r>
              <a:rPr lang="en-US" sz="2000" dirty="0"/>
              <a:t> will be approximately B(R)/(M − 1) blocks in </a:t>
            </a:r>
            <a:r>
              <a:rPr lang="en-US" sz="2000" dirty="0" smtClean="0"/>
              <a:t>size</a:t>
            </a:r>
          </a:p>
          <a:p>
            <a:pPr marL="342900" indent="-342900">
              <a:lnSpc>
                <a:spcPct val="150000"/>
              </a:lnSpc>
              <a:buFont typeface="Arial" panose="020B0604020202020204" pitchFamily="34" charset="0"/>
              <a:buChar char="•"/>
            </a:pPr>
            <a:r>
              <a:rPr lang="en-US" sz="2000" dirty="0" smtClean="0"/>
              <a:t>The </a:t>
            </a:r>
            <a:r>
              <a:rPr lang="en-US" sz="2000" dirty="0"/>
              <a:t>total number of disk I/O’s =</a:t>
            </a:r>
            <a:r>
              <a:rPr lang="en-US" sz="2000" dirty="0" smtClean="0"/>
              <a:t> 3 * B(R</a:t>
            </a:r>
            <a:r>
              <a:rPr lang="en-US" sz="2000" dirty="0"/>
              <a:t>).</a:t>
            </a:r>
            <a:endParaRPr lang="en-US" sz="2000" dirty="0" smtClean="0"/>
          </a:p>
        </p:txBody>
      </p:sp>
    </p:spTree>
    <p:extLst>
      <p:ext uri="{BB962C8B-B14F-4D97-AF65-F5344CB8AC3E}">
        <p14:creationId xmlns:p14="http://schemas.microsoft.com/office/powerpoint/2010/main" val="2924788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0" y="1519782"/>
            <a:ext cx="10191481" cy="51706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dirty="0" smtClean="0"/>
              <a:t>Two pass algorithms based on sorting</a:t>
            </a:r>
          </a:p>
          <a:p>
            <a:pPr marL="285750" indent="-285750">
              <a:lnSpc>
                <a:spcPct val="150000"/>
              </a:lnSpc>
              <a:buFont typeface="Arial" panose="020B0604020202020204" pitchFamily="34" charset="0"/>
              <a:buChar char="•"/>
            </a:pPr>
            <a:r>
              <a:rPr lang="en-US" sz="2000" dirty="0"/>
              <a:t>Consider a relation R for which B(R) &gt; M. Divide </a:t>
            </a:r>
            <a:r>
              <a:rPr lang="en-US" sz="2000" dirty="0" smtClean="0"/>
              <a:t>relation R into </a:t>
            </a:r>
            <a:r>
              <a:rPr lang="en-US" sz="2000" dirty="0"/>
              <a:t>chucks of size M, sort </a:t>
            </a:r>
            <a:r>
              <a:rPr lang="en-US" sz="2000" dirty="0" smtClean="0"/>
              <a:t>them </a:t>
            </a:r>
            <a:r>
              <a:rPr lang="en-US" sz="2000" dirty="0"/>
              <a:t>and then process the sorted </a:t>
            </a:r>
            <a:r>
              <a:rPr lang="en-US" sz="2000" dirty="0" err="1"/>
              <a:t>sublists</a:t>
            </a:r>
            <a:r>
              <a:rPr lang="en-US" sz="2000" dirty="0"/>
              <a:t> in some fashion that requires only one block of each sorted </a:t>
            </a:r>
            <a:r>
              <a:rPr lang="en-US" sz="2000" dirty="0" err="1"/>
              <a:t>sublist</a:t>
            </a:r>
            <a:r>
              <a:rPr lang="en-US" sz="2000" dirty="0"/>
              <a:t> in main memory at any one </a:t>
            </a:r>
            <a:r>
              <a:rPr lang="en-US" sz="2000" dirty="0" smtClean="0"/>
              <a:t>time</a:t>
            </a:r>
            <a:endParaRPr lang="en-US" sz="2000" b="1" dirty="0" smtClean="0"/>
          </a:p>
          <a:p>
            <a:pPr marL="285750" indent="-285750">
              <a:lnSpc>
                <a:spcPct val="150000"/>
              </a:lnSpc>
              <a:buFont typeface="Arial" panose="020B0604020202020204" pitchFamily="34" charset="0"/>
              <a:buChar char="•"/>
            </a:pPr>
            <a:r>
              <a:rPr lang="en-IN" sz="2000" b="1" dirty="0" smtClean="0"/>
              <a:t>Two-Phase </a:t>
            </a:r>
            <a:r>
              <a:rPr lang="en-IN" sz="2000" b="1" dirty="0" err="1"/>
              <a:t>Multiway</a:t>
            </a:r>
            <a:r>
              <a:rPr lang="en-IN" sz="2000" b="1" dirty="0"/>
              <a:t> </a:t>
            </a:r>
            <a:r>
              <a:rPr lang="en-IN" sz="2000" b="1" dirty="0" smtClean="0"/>
              <a:t>Merge-Sort (TPMMS)</a:t>
            </a:r>
          </a:p>
          <a:p>
            <a:pPr marL="285750" indent="-285750">
              <a:lnSpc>
                <a:spcPct val="150000"/>
              </a:lnSpc>
              <a:buFont typeface="Arial" panose="020B0604020202020204" pitchFamily="34" charset="0"/>
              <a:buChar char="•"/>
            </a:pPr>
            <a:r>
              <a:rPr lang="en-US" sz="2000" dirty="0" smtClean="0"/>
              <a:t>Consider M main memory </a:t>
            </a:r>
            <a:r>
              <a:rPr lang="en-US" sz="2000" dirty="0"/>
              <a:t>buffers to use for the sort. </a:t>
            </a:r>
            <a:endParaRPr lang="en-US" sz="2000" dirty="0" smtClean="0"/>
          </a:p>
          <a:p>
            <a:pPr marL="742950" lvl="1" indent="-285750">
              <a:lnSpc>
                <a:spcPct val="150000"/>
              </a:lnSpc>
              <a:buFont typeface="Arial" panose="020B0604020202020204" pitchFamily="34" charset="0"/>
              <a:buChar char="•"/>
            </a:pPr>
            <a:r>
              <a:rPr lang="en-US" sz="2000" b="1" dirty="0"/>
              <a:t>Phase 1</a:t>
            </a:r>
            <a:r>
              <a:rPr lang="en-US" sz="2000" dirty="0"/>
              <a:t> : Repeatedly fill the M buffers with new tuples from R and sort </a:t>
            </a:r>
            <a:r>
              <a:rPr lang="en-US" sz="2000" dirty="0" smtClean="0"/>
              <a:t>them </a:t>
            </a:r>
            <a:r>
              <a:rPr lang="en-US" sz="2000" dirty="0"/>
              <a:t>using any main-memory sorting algorithm. Write out each sorted sublist to secondary </a:t>
            </a:r>
            <a:r>
              <a:rPr lang="en-US" sz="2000" dirty="0" smtClean="0"/>
              <a:t>storage.</a:t>
            </a:r>
          </a:p>
          <a:p>
            <a:pPr marL="742950" lvl="1" indent="-285750">
              <a:lnSpc>
                <a:spcPct val="150000"/>
              </a:lnSpc>
              <a:buFont typeface="Arial" panose="020B0604020202020204" pitchFamily="34" charset="0"/>
              <a:buChar char="•"/>
            </a:pPr>
            <a:r>
              <a:rPr lang="en-US" sz="2000" b="1" dirty="0"/>
              <a:t>Phase 2</a:t>
            </a:r>
            <a:r>
              <a:rPr lang="en-US" sz="2000" dirty="0"/>
              <a:t> : Merge the sorted sublists. For this phase to work, there can be at most M − 1 sorted sublists, which limits the size of R. </a:t>
            </a:r>
            <a:r>
              <a:rPr lang="en-US" sz="2000" dirty="0" smtClean="0"/>
              <a:t>Allocate </a:t>
            </a:r>
            <a:r>
              <a:rPr lang="en-US" sz="2000" dirty="0"/>
              <a:t>one input block to each sorted sublist and one block to the output</a:t>
            </a:r>
            <a:r>
              <a:rPr lang="en-US" sz="2000" dirty="0" smtClean="0"/>
              <a:t>.</a:t>
            </a:r>
          </a:p>
        </p:txBody>
      </p:sp>
    </p:spTree>
    <p:extLst>
      <p:ext uri="{BB962C8B-B14F-4D97-AF65-F5344CB8AC3E}">
        <p14:creationId xmlns:p14="http://schemas.microsoft.com/office/powerpoint/2010/main" val="149034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1545540"/>
            <a:ext cx="9921024" cy="506292"/>
          </a:xfrm>
          <a:prstGeom prst="rect">
            <a:avLst/>
          </a:prstGeom>
          <a:noFill/>
        </p:spPr>
        <p:txBody>
          <a:bodyPr wrap="square" rtlCol="0">
            <a:spAutoFit/>
          </a:bodyPr>
          <a:lstStyle/>
          <a:p>
            <a:pPr>
              <a:lnSpc>
                <a:spcPct val="150000"/>
              </a:lnSpc>
            </a:pPr>
            <a:r>
              <a:rPr lang="en-US" sz="2000" b="1" dirty="0"/>
              <a:t>Hash-Based Algorithm for Duplicate </a:t>
            </a:r>
            <a:r>
              <a:rPr lang="en-US" sz="2000" b="1" dirty="0" smtClean="0"/>
              <a:t>Elimination</a:t>
            </a:r>
            <a:r>
              <a:rPr lang="en-IN" sz="2000" b="1" dirty="0" smtClean="0"/>
              <a:t> Example</a:t>
            </a:r>
            <a:r>
              <a:rPr lang="en-US" sz="2000" dirty="0" smtClean="0"/>
              <a:t> : M = 4</a:t>
            </a:r>
          </a:p>
        </p:txBody>
      </p:sp>
      <p:graphicFrame>
        <p:nvGraphicFramePr>
          <p:cNvPr id="2" name="Table 1"/>
          <p:cNvGraphicFramePr>
            <a:graphicFrameLocks noGrp="1"/>
          </p:cNvGraphicFramePr>
          <p:nvPr>
            <p:extLst>
              <p:ext uri="{D42A27DB-BD31-4B8C-83A1-F6EECF244321}">
                <p14:modId xmlns:p14="http://schemas.microsoft.com/office/powerpoint/2010/main" val="2360818566"/>
              </p:ext>
            </p:extLst>
          </p:nvPr>
        </p:nvGraphicFramePr>
        <p:xfrm>
          <a:off x="419112" y="2664379"/>
          <a:ext cx="533925" cy="3048000"/>
        </p:xfrm>
        <a:graphic>
          <a:graphicData uri="http://schemas.openxmlformats.org/drawingml/2006/table">
            <a:tbl>
              <a:tblPr firstRow="1" bandRow="1">
                <a:tableStyleId>{5940675A-B579-460E-94D1-54222C63F5DA}</a:tableStyleId>
              </a:tblPr>
              <a:tblGrid>
                <a:gridCol w="533925"/>
              </a:tblGrid>
              <a:tr h="279627">
                <a:tc>
                  <a:txBody>
                    <a:bodyPr/>
                    <a:lstStyle/>
                    <a:p>
                      <a:pPr algn="ctr"/>
                      <a:r>
                        <a:rPr lang="en-US" sz="1400" dirty="0" smtClean="0"/>
                        <a:t>F</a:t>
                      </a:r>
                      <a:endParaRPr lang="en-IN" sz="1400" dirty="0"/>
                    </a:p>
                  </a:txBody>
                  <a:tcPr/>
                </a:tc>
              </a:tr>
              <a:tr h="279627">
                <a:tc>
                  <a:txBody>
                    <a:bodyPr/>
                    <a:lstStyle/>
                    <a:p>
                      <a:pPr algn="ctr"/>
                      <a:r>
                        <a:rPr lang="en-US" sz="1400" dirty="0" smtClean="0"/>
                        <a:t>A</a:t>
                      </a:r>
                      <a:endParaRPr lang="en-IN" sz="1400" dirty="0"/>
                    </a:p>
                  </a:txBody>
                  <a:tcPr/>
                </a:tc>
              </a:tr>
              <a:tr h="279627">
                <a:tc>
                  <a:txBody>
                    <a:bodyPr/>
                    <a:lstStyle/>
                    <a:p>
                      <a:pPr algn="ctr"/>
                      <a:r>
                        <a:rPr lang="en-US" sz="1400" dirty="0" smtClean="0"/>
                        <a:t>H</a:t>
                      </a:r>
                      <a:endParaRPr lang="en-IN" sz="1400" dirty="0"/>
                    </a:p>
                  </a:txBody>
                  <a:tcPr/>
                </a:tc>
              </a:tr>
              <a:tr h="279627">
                <a:tc>
                  <a:txBody>
                    <a:bodyPr/>
                    <a:lstStyle/>
                    <a:p>
                      <a:pPr algn="ctr"/>
                      <a:r>
                        <a:rPr lang="en-US" sz="1400" dirty="0" smtClean="0"/>
                        <a:t>G</a:t>
                      </a:r>
                      <a:endParaRPr lang="en-IN" sz="1400" dirty="0"/>
                    </a:p>
                  </a:txBody>
                  <a:tcPr/>
                </a:tc>
              </a:tr>
              <a:tr h="279627">
                <a:tc>
                  <a:txBody>
                    <a:bodyPr/>
                    <a:lstStyle/>
                    <a:p>
                      <a:pPr algn="ctr"/>
                      <a:r>
                        <a:rPr lang="en-US" sz="1400" dirty="0" smtClean="0"/>
                        <a:t>K</a:t>
                      </a:r>
                      <a:endParaRPr lang="en-IN" sz="1400" dirty="0"/>
                    </a:p>
                  </a:txBody>
                  <a:tcPr/>
                </a:tc>
              </a:tr>
              <a:tr h="279627">
                <a:tc>
                  <a:txBody>
                    <a:bodyPr/>
                    <a:lstStyle/>
                    <a:p>
                      <a:pPr algn="ctr"/>
                      <a:r>
                        <a:rPr lang="en-US" sz="1400" dirty="0" smtClean="0"/>
                        <a:t>U</a:t>
                      </a:r>
                      <a:endParaRPr lang="en-IN" sz="1400" dirty="0"/>
                    </a:p>
                  </a:txBody>
                  <a:tcPr/>
                </a:tc>
              </a:tr>
              <a:tr h="279627">
                <a:tc>
                  <a:txBody>
                    <a:bodyPr/>
                    <a:lstStyle/>
                    <a:p>
                      <a:pPr algn="ctr"/>
                      <a:r>
                        <a:rPr lang="en-US" sz="1400" dirty="0" smtClean="0"/>
                        <a:t>A</a:t>
                      </a:r>
                      <a:endParaRPr lang="en-IN" sz="1400" dirty="0"/>
                    </a:p>
                  </a:txBody>
                  <a:tcPr/>
                </a:tc>
              </a:tr>
              <a:tr h="279627">
                <a:tc>
                  <a:txBody>
                    <a:bodyPr/>
                    <a:lstStyle/>
                    <a:p>
                      <a:pPr algn="ctr"/>
                      <a:r>
                        <a:rPr lang="en-US" sz="1400" dirty="0" smtClean="0"/>
                        <a:t>Z</a:t>
                      </a:r>
                      <a:endParaRPr lang="en-IN" sz="1400" dirty="0"/>
                    </a:p>
                  </a:txBody>
                  <a:tcPr/>
                </a:tc>
              </a:tr>
              <a:tr h="279627">
                <a:tc>
                  <a:txBody>
                    <a:bodyPr/>
                    <a:lstStyle/>
                    <a:p>
                      <a:pPr algn="ctr"/>
                      <a:r>
                        <a:rPr lang="en-US" sz="1400" dirty="0" smtClean="0"/>
                        <a:t>F</a:t>
                      </a:r>
                      <a:endParaRPr lang="en-IN" sz="1400" dirty="0"/>
                    </a:p>
                  </a:txBody>
                  <a:tcPr/>
                </a:tc>
              </a:tr>
              <a:tr h="279627">
                <a:tc>
                  <a:txBody>
                    <a:bodyPr/>
                    <a:lstStyle/>
                    <a:p>
                      <a:pPr algn="ctr"/>
                      <a:r>
                        <a:rPr lang="en-US" sz="1400" dirty="0" smtClean="0"/>
                        <a:t>B</a:t>
                      </a:r>
                      <a:endParaRPr lang="en-IN" sz="1400" dirty="0"/>
                    </a:p>
                  </a:txBody>
                  <a:tcPr/>
                </a:tc>
              </a:tr>
            </a:tbl>
          </a:graphicData>
        </a:graphic>
      </p:graphicFrame>
      <p:sp>
        <p:nvSpPr>
          <p:cNvPr id="3" name="Right Arrow 2"/>
          <p:cNvSpPr/>
          <p:nvPr/>
        </p:nvSpPr>
        <p:spPr>
          <a:xfrm>
            <a:off x="1120460" y="3915181"/>
            <a:ext cx="321972"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Table 3"/>
          <p:cNvGraphicFramePr>
            <a:graphicFrameLocks noGrp="1"/>
          </p:cNvGraphicFramePr>
          <p:nvPr>
            <p:extLst>
              <p:ext uri="{D42A27DB-BD31-4B8C-83A1-F6EECF244321}">
                <p14:modId xmlns:p14="http://schemas.microsoft.com/office/powerpoint/2010/main" val="561866793"/>
              </p:ext>
            </p:extLst>
          </p:nvPr>
        </p:nvGraphicFramePr>
        <p:xfrm>
          <a:off x="1594116" y="3460719"/>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F</a:t>
                      </a:r>
                      <a:endParaRPr lang="en-IN" sz="1400" dirty="0"/>
                    </a:p>
                  </a:txBody>
                  <a:tcPr/>
                </a:tc>
              </a:tr>
              <a:tr h="232208">
                <a:tc>
                  <a:txBody>
                    <a:bodyPr/>
                    <a:lstStyle/>
                    <a:p>
                      <a:pPr algn="ctr"/>
                      <a:r>
                        <a:rPr lang="en-US" sz="1400" dirty="0" smtClean="0"/>
                        <a:t>A</a:t>
                      </a:r>
                      <a:endParaRPr lang="en-IN" sz="1400" dirty="0"/>
                    </a:p>
                  </a:txBody>
                  <a:tcPr/>
                </a:tc>
              </a:tr>
              <a:tr h="232208">
                <a:tc>
                  <a:txBody>
                    <a:bodyPr/>
                    <a:lstStyle/>
                    <a:p>
                      <a:pPr algn="ctr"/>
                      <a:r>
                        <a:rPr lang="en-US" sz="1400" dirty="0" smtClean="0"/>
                        <a:t>H</a:t>
                      </a:r>
                      <a:endParaRPr lang="en-IN" sz="1400" dirty="0"/>
                    </a:p>
                  </a:txBody>
                  <a:tcPr/>
                </a:tc>
              </a:tr>
              <a:tr h="232208">
                <a:tc>
                  <a:txBody>
                    <a:bodyPr/>
                    <a:lstStyle/>
                    <a:p>
                      <a:pPr algn="ctr"/>
                      <a:r>
                        <a:rPr lang="en-US" sz="1400" dirty="0" smtClean="0"/>
                        <a:t>G</a:t>
                      </a:r>
                      <a:endParaRPr lang="en-IN" sz="1400" dirty="0"/>
                    </a:p>
                  </a:txBody>
                  <a:tcPr/>
                </a:tc>
              </a:tr>
            </a:tbl>
          </a:graphicData>
        </a:graphic>
      </p:graphicFrame>
      <p:sp>
        <p:nvSpPr>
          <p:cNvPr id="14" name="Right Arrow 13"/>
          <p:cNvSpPr/>
          <p:nvPr/>
        </p:nvSpPr>
        <p:spPr>
          <a:xfrm>
            <a:off x="2303180" y="3913033"/>
            <a:ext cx="321972"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5" name="Table 14"/>
          <p:cNvGraphicFramePr>
            <a:graphicFrameLocks noGrp="1"/>
          </p:cNvGraphicFramePr>
          <p:nvPr>
            <p:extLst>
              <p:ext uri="{D42A27DB-BD31-4B8C-83A1-F6EECF244321}">
                <p14:modId xmlns:p14="http://schemas.microsoft.com/office/powerpoint/2010/main" val="931994094"/>
              </p:ext>
            </p:extLst>
          </p:nvPr>
        </p:nvGraphicFramePr>
        <p:xfrm>
          <a:off x="2815473" y="2675109"/>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F</a:t>
                      </a:r>
                      <a:endParaRPr lang="en-IN" sz="1400" dirty="0"/>
                    </a:p>
                  </a:txBody>
                  <a:tcPr/>
                </a:tc>
              </a:tr>
              <a:tr h="232208">
                <a:tc>
                  <a:txBody>
                    <a:bodyPr/>
                    <a:lstStyle/>
                    <a:p>
                      <a:pPr algn="ctr"/>
                      <a:r>
                        <a:rPr lang="en-US" sz="1400" dirty="0" smtClean="0"/>
                        <a:t>G</a:t>
                      </a: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768660469"/>
              </p:ext>
            </p:extLst>
          </p:nvPr>
        </p:nvGraphicFramePr>
        <p:xfrm>
          <a:off x="2815473" y="4012377"/>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dirty="0" smtClean="0"/>
                        <a:t>A</a:t>
                      </a:r>
                      <a:endParaRPr lang="en-IN" sz="1400" dirty="0"/>
                    </a:p>
                  </a:txBody>
                  <a:tcPr/>
                </a:tc>
              </a:tr>
              <a:tr h="248840">
                <a:tc>
                  <a:txBody>
                    <a:bodyPr/>
                    <a:lstStyle/>
                    <a:p>
                      <a:pPr algn="ctr"/>
                      <a:endParaRPr lang="en-IN" sz="1400" dirty="0"/>
                    </a:p>
                  </a:txBody>
                  <a:tcPr/>
                </a:tc>
              </a:tr>
              <a:tr h="248840">
                <a:tc>
                  <a:txBody>
                    <a:bodyPr/>
                    <a:lstStyle/>
                    <a:p>
                      <a:pPr algn="ctr"/>
                      <a:endParaRPr lang="en-IN" sz="1400" dirty="0"/>
                    </a:p>
                  </a:txBody>
                  <a:tcPr/>
                </a:tc>
              </a:tr>
              <a:tr h="248840">
                <a:tc>
                  <a:txBody>
                    <a:bodyPr/>
                    <a:lstStyle/>
                    <a:p>
                      <a:pPr algn="ctr"/>
                      <a:endParaRPr lang="en-IN" sz="1400"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020051788"/>
              </p:ext>
            </p:extLst>
          </p:nvPr>
        </p:nvGraphicFramePr>
        <p:xfrm>
          <a:off x="2815473" y="5362524"/>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H</a:t>
                      </a:r>
                      <a:endParaRPr lang="en-IN" sz="1400" dirty="0"/>
                    </a:p>
                  </a:txBody>
                  <a:tcPr/>
                </a:tc>
              </a:tr>
              <a:tr h="184979">
                <a:tc>
                  <a:txBody>
                    <a:bodyPr/>
                    <a:lstStyle/>
                    <a:p>
                      <a:pPr algn="ctr"/>
                      <a:endParaRPr lang="en-IN" sz="1400" dirty="0"/>
                    </a:p>
                  </a:txBody>
                  <a:tcPr/>
                </a:tc>
              </a:tr>
              <a:tr h="184979">
                <a:tc>
                  <a:txBody>
                    <a:bodyPr/>
                    <a:lstStyle/>
                    <a:p>
                      <a:pPr algn="ctr"/>
                      <a:endParaRPr lang="en-IN" sz="1400" dirty="0"/>
                    </a:p>
                  </a:txBody>
                  <a:tcPr/>
                </a:tc>
              </a:tr>
              <a:tr h="184979">
                <a:tc>
                  <a:txBody>
                    <a:bodyPr/>
                    <a:lstStyle/>
                    <a:p>
                      <a:pPr algn="ctr"/>
                      <a:endParaRPr lang="en-IN" sz="1400" dirty="0"/>
                    </a:p>
                  </a:txBody>
                  <a:tcPr/>
                </a:tc>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2168050512"/>
              </p:ext>
            </p:extLst>
          </p:nvPr>
        </p:nvGraphicFramePr>
        <p:xfrm>
          <a:off x="4378119" y="3460719"/>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F</a:t>
                      </a:r>
                      <a:endParaRPr lang="en-IN" sz="1400" dirty="0"/>
                    </a:p>
                  </a:txBody>
                  <a:tcPr/>
                </a:tc>
              </a:tr>
              <a:tr h="232208">
                <a:tc>
                  <a:txBody>
                    <a:bodyPr/>
                    <a:lstStyle/>
                    <a:p>
                      <a:pPr algn="ctr"/>
                      <a:r>
                        <a:rPr lang="en-US" sz="1400" dirty="0" smtClean="0"/>
                        <a:t>G</a:t>
                      </a:r>
                      <a:endParaRPr lang="en-IN" sz="1400" dirty="0"/>
                    </a:p>
                  </a:txBody>
                  <a:tcPr/>
                </a:tc>
              </a:tr>
              <a:tr h="232208">
                <a:tc>
                  <a:txBody>
                    <a:bodyPr/>
                    <a:lstStyle/>
                    <a:p>
                      <a:pPr algn="ctr"/>
                      <a:r>
                        <a:rPr lang="en-US" sz="1400" dirty="0" smtClean="0"/>
                        <a:t>F</a:t>
                      </a:r>
                      <a:endParaRPr lang="en-IN" sz="1400" dirty="0"/>
                    </a:p>
                  </a:txBody>
                  <a:tcPr/>
                </a:tc>
              </a:tr>
              <a:tr h="232208">
                <a:tc>
                  <a:txBody>
                    <a:bodyPr/>
                    <a:lstStyle/>
                    <a:p>
                      <a:pPr algn="ctr"/>
                      <a:endParaRPr lang="en-IN" sz="1400" dirty="0"/>
                    </a:p>
                  </a:txBody>
                  <a:tcPr/>
                </a:tc>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252499889"/>
              </p:ext>
            </p:extLst>
          </p:nvPr>
        </p:nvGraphicFramePr>
        <p:xfrm>
          <a:off x="5055341" y="3460719"/>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tc>
              </a:tr>
              <a:tr h="232208">
                <a:tc>
                  <a:txBody>
                    <a:bodyPr/>
                    <a:lstStyle/>
                    <a:p>
                      <a:pPr algn="ctr"/>
                      <a:r>
                        <a:rPr lang="en-US" sz="1400" dirty="0" smtClean="0"/>
                        <a:t>K</a:t>
                      </a:r>
                      <a:endParaRPr lang="en-IN" sz="1400" dirty="0"/>
                    </a:p>
                  </a:txBody>
                  <a:tcPr/>
                </a:tc>
              </a:tr>
              <a:tr h="232208">
                <a:tc>
                  <a:txBody>
                    <a:bodyPr/>
                    <a:lstStyle/>
                    <a:p>
                      <a:pPr algn="ctr"/>
                      <a:r>
                        <a:rPr lang="en-US" sz="1400" dirty="0" smtClean="0"/>
                        <a:t>A</a:t>
                      </a:r>
                      <a:endParaRPr lang="en-IN" sz="1400" dirty="0"/>
                    </a:p>
                  </a:txBody>
                  <a:tcPr/>
                </a:tc>
              </a:tr>
              <a:tr h="232208">
                <a:tc>
                  <a:txBody>
                    <a:bodyPr/>
                    <a:lstStyle/>
                    <a:p>
                      <a:pPr algn="ctr"/>
                      <a:r>
                        <a:rPr lang="en-US" sz="1400" dirty="0" smtClean="0"/>
                        <a:t>B</a:t>
                      </a:r>
                      <a:endParaRPr lang="en-IN" sz="1400" dirty="0"/>
                    </a:p>
                  </a:txBody>
                  <a:tcPr/>
                </a:tc>
              </a:tr>
            </a:tbl>
          </a:graphicData>
        </a:graphic>
      </p:graphicFrame>
      <p:sp>
        <p:nvSpPr>
          <p:cNvPr id="49" name="TextBox 48"/>
          <p:cNvSpPr txBox="1"/>
          <p:nvPr/>
        </p:nvSpPr>
        <p:spPr>
          <a:xfrm>
            <a:off x="3953758" y="3889420"/>
            <a:ext cx="296215" cy="369332"/>
          </a:xfrm>
          <a:prstGeom prst="rect">
            <a:avLst/>
          </a:prstGeom>
          <a:noFill/>
        </p:spPr>
        <p:txBody>
          <a:bodyPr wrap="square" rtlCol="0">
            <a:spAutoFit/>
          </a:bodyPr>
          <a:lstStyle/>
          <a:p>
            <a:r>
              <a:rPr lang="en-US" dirty="0" smtClean="0"/>
              <a:t>…</a:t>
            </a:r>
            <a:endParaRPr lang="en-IN" dirty="0"/>
          </a:p>
        </p:txBody>
      </p:sp>
      <p:sp>
        <p:nvSpPr>
          <p:cNvPr id="7" name="TextBox 6"/>
          <p:cNvSpPr txBox="1"/>
          <p:nvPr/>
        </p:nvSpPr>
        <p:spPr>
          <a:xfrm>
            <a:off x="1571223" y="3065173"/>
            <a:ext cx="605307" cy="369332"/>
          </a:xfrm>
          <a:prstGeom prst="rect">
            <a:avLst/>
          </a:prstGeom>
          <a:noFill/>
        </p:spPr>
        <p:txBody>
          <a:bodyPr wrap="square" rtlCol="0">
            <a:spAutoFit/>
          </a:bodyPr>
          <a:lstStyle/>
          <a:p>
            <a:pPr algn="ctr"/>
            <a:r>
              <a:rPr lang="en-US" dirty="0" smtClean="0"/>
              <a:t>M</a:t>
            </a:r>
            <a:endParaRPr lang="en-IN" dirty="0"/>
          </a:p>
        </p:txBody>
      </p:sp>
      <p:sp>
        <p:nvSpPr>
          <p:cNvPr id="47" name="TextBox 46"/>
          <p:cNvSpPr txBox="1"/>
          <p:nvPr/>
        </p:nvSpPr>
        <p:spPr>
          <a:xfrm>
            <a:off x="2715306" y="2290285"/>
            <a:ext cx="749110" cy="369332"/>
          </a:xfrm>
          <a:prstGeom prst="rect">
            <a:avLst/>
          </a:prstGeom>
          <a:noFill/>
        </p:spPr>
        <p:txBody>
          <a:bodyPr wrap="square" rtlCol="0">
            <a:spAutoFit/>
          </a:bodyPr>
          <a:lstStyle/>
          <a:p>
            <a:pPr algn="ctr"/>
            <a:r>
              <a:rPr lang="en-US" dirty="0" smtClean="0"/>
              <a:t>M - 1</a:t>
            </a:r>
            <a:endParaRPr lang="en-IN" dirty="0"/>
          </a:p>
        </p:txBody>
      </p:sp>
      <p:sp>
        <p:nvSpPr>
          <p:cNvPr id="51" name="Right Arrow 50"/>
          <p:cNvSpPr/>
          <p:nvPr/>
        </p:nvSpPr>
        <p:spPr>
          <a:xfrm>
            <a:off x="3539564" y="3913033"/>
            <a:ext cx="321972"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75" name="Table 74"/>
          <p:cNvGraphicFramePr>
            <a:graphicFrameLocks noGrp="1"/>
          </p:cNvGraphicFramePr>
          <p:nvPr>
            <p:extLst>
              <p:ext uri="{D42A27DB-BD31-4B8C-83A1-F6EECF244321}">
                <p14:modId xmlns:p14="http://schemas.microsoft.com/office/powerpoint/2010/main" val="3267256186"/>
              </p:ext>
            </p:extLst>
          </p:nvPr>
        </p:nvGraphicFramePr>
        <p:xfrm>
          <a:off x="5732562" y="3460719"/>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H</a:t>
                      </a:r>
                      <a:endParaRPr lang="en-IN" sz="1400" dirty="0"/>
                    </a:p>
                  </a:txBody>
                  <a:tcPr/>
                </a:tc>
              </a:tr>
              <a:tr h="184979">
                <a:tc>
                  <a:txBody>
                    <a:bodyPr/>
                    <a:lstStyle/>
                    <a:p>
                      <a:pPr algn="ctr"/>
                      <a:r>
                        <a:rPr lang="en-US" sz="1400" dirty="0" smtClean="0"/>
                        <a:t>U</a:t>
                      </a:r>
                      <a:endParaRPr lang="en-IN" sz="1400" dirty="0"/>
                    </a:p>
                  </a:txBody>
                  <a:tcPr/>
                </a:tc>
              </a:tr>
              <a:tr h="184979">
                <a:tc>
                  <a:txBody>
                    <a:bodyPr/>
                    <a:lstStyle/>
                    <a:p>
                      <a:pPr algn="ctr"/>
                      <a:r>
                        <a:rPr lang="en-US" sz="1400" dirty="0" smtClean="0"/>
                        <a:t>Z</a:t>
                      </a:r>
                      <a:endParaRPr lang="en-IN" sz="1400" dirty="0"/>
                    </a:p>
                  </a:txBody>
                  <a:tcPr/>
                </a:tc>
              </a:tr>
              <a:tr h="184979">
                <a:tc>
                  <a:txBody>
                    <a:bodyPr/>
                    <a:lstStyle/>
                    <a:p>
                      <a:pPr algn="ctr"/>
                      <a:endParaRPr lang="en-IN" sz="1400" dirty="0"/>
                    </a:p>
                  </a:txBody>
                  <a:tcPr/>
                </a:tc>
              </a:tr>
            </a:tbl>
          </a:graphicData>
        </a:graphic>
      </p:graphicFrame>
      <p:sp>
        <p:nvSpPr>
          <p:cNvPr id="37" name="Left Brace 36"/>
          <p:cNvSpPr/>
          <p:nvPr/>
        </p:nvSpPr>
        <p:spPr>
          <a:xfrm rot="-5400000">
            <a:off x="3290017" y="3599103"/>
            <a:ext cx="202842" cy="6173273"/>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aphicFrame>
        <p:nvGraphicFramePr>
          <p:cNvPr id="38" name="Table 37"/>
          <p:cNvGraphicFramePr>
            <a:graphicFrameLocks noGrp="1"/>
          </p:cNvGraphicFramePr>
          <p:nvPr>
            <p:extLst>
              <p:ext uri="{D42A27DB-BD31-4B8C-83A1-F6EECF244321}">
                <p14:modId xmlns:p14="http://schemas.microsoft.com/office/powerpoint/2010/main" val="1411399212"/>
              </p:ext>
            </p:extLst>
          </p:nvPr>
        </p:nvGraphicFramePr>
        <p:xfrm>
          <a:off x="6900255" y="3460719"/>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F</a:t>
                      </a:r>
                      <a:endParaRPr lang="en-IN" sz="1400" dirty="0"/>
                    </a:p>
                  </a:txBody>
                  <a:tcPr/>
                </a:tc>
              </a:tr>
              <a:tr h="232208">
                <a:tc>
                  <a:txBody>
                    <a:bodyPr/>
                    <a:lstStyle/>
                    <a:p>
                      <a:pPr algn="ctr"/>
                      <a:r>
                        <a:rPr lang="en-US" sz="1400" dirty="0" smtClean="0"/>
                        <a:t>G</a:t>
                      </a:r>
                      <a:endParaRPr lang="en-IN" sz="1400" dirty="0"/>
                    </a:p>
                  </a:txBody>
                  <a:tcPr/>
                </a:tc>
              </a:tr>
              <a:tr h="232208">
                <a:tc>
                  <a:txBody>
                    <a:bodyPr/>
                    <a:lstStyle/>
                    <a:p>
                      <a:pPr algn="ctr"/>
                      <a:r>
                        <a:rPr lang="en-US" sz="1400" dirty="0" smtClean="0"/>
                        <a:t>F</a:t>
                      </a:r>
                      <a:endParaRPr lang="en-IN" sz="1400" dirty="0"/>
                    </a:p>
                  </a:txBody>
                  <a:tcPr/>
                </a:tc>
              </a:tr>
              <a:tr h="232208">
                <a:tc>
                  <a:txBody>
                    <a:bodyPr/>
                    <a:lstStyle/>
                    <a:p>
                      <a:pPr algn="ctr"/>
                      <a:endParaRPr lang="en-IN" sz="1400" dirty="0"/>
                    </a:p>
                  </a:txBody>
                  <a:tcP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1002677243"/>
              </p:ext>
            </p:extLst>
          </p:nvPr>
        </p:nvGraphicFramePr>
        <p:xfrm>
          <a:off x="9965457" y="3460719"/>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F</a:t>
                      </a:r>
                      <a:endParaRPr lang="en-IN" sz="1400" dirty="0"/>
                    </a:p>
                  </a:txBody>
                  <a:tcPr/>
                </a:tc>
              </a:tr>
              <a:tr h="232208">
                <a:tc>
                  <a:txBody>
                    <a:bodyPr/>
                    <a:lstStyle/>
                    <a:p>
                      <a:pPr algn="ctr"/>
                      <a:r>
                        <a:rPr lang="en-US" sz="1400" dirty="0" smtClean="0"/>
                        <a:t>G</a:t>
                      </a: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1625221302"/>
              </p:ext>
            </p:extLst>
          </p:nvPr>
        </p:nvGraphicFramePr>
        <p:xfrm>
          <a:off x="10642679" y="3460719"/>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tc>
              </a:tr>
              <a:tr h="232208">
                <a:tc>
                  <a:txBody>
                    <a:bodyPr/>
                    <a:lstStyle/>
                    <a:p>
                      <a:pPr algn="ctr"/>
                      <a:r>
                        <a:rPr lang="en-US" sz="1400" dirty="0" smtClean="0"/>
                        <a:t>K</a:t>
                      </a:r>
                      <a:endParaRPr lang="en-IN" sz="1400" dirty="0"/>
                    </a:p>
                  </a:txBody>
                  <a:tcPr/>
                </a:tc>
              </a:tr>
              <a:tr h="232208">
                <a:tc>
                  <a:txBody>
                    <a:bodyPr/>
                    <a:lstStyle/>
                    <a:p>
                      <a:pPr algn="ctr"/>
                      <a:r>
                        <a:rPr lang="en-US" sz="1400" dirty="0" smtClean="0"/>
                        <a:t>B</a:t>
                      </a:r>
                      <a:endParaRPr lang="en-IN" sz="1400" dirty="0"/>
                    </a:p>
                  </a:txBody>
                  <a:tcPr/>
                </a:tc>
              </a:tr>
              <a:tr h="232208">
                <a:tc>
                  <a:txBody>
                    <a:bodyPr/>
                    <a:lstStyle/>
                    <a:p>
                      <a:pPr algn="ctr"/>
                      <a:endParaRPr lang="en-IN" sz="1400" dirty="0"/>
                    </a:p>
                  </a:txBody>
                  <a:tcPr/>
                </a:tc>
              </a:tr>
            </a:tbl>
          </a:graphicData>
        </a:graphic>
      </p:graphicFrame>
      <p:sp>
        <p:nvSpPr>
          <p:cNvPr id="43" name="TextBox 42"/>
          <p:cNvSpPr txBox="1"/>
          <p:nvPr/>
        </p:nvSpPr>
        <p:spPr>
          <a:xfrm>
            <a:off x="9541096" y="3887272"/>
            <a:ext cx="296215" cy="369332"/>
          </a:xfrm>
          <a:prstGeom prst="rect">
            <a:avLst/>
          </a:prstGeom>
          <a:noFill/>
        </p:spPr>
        <p:txBody>
          <a:bodyPr wrap="square" rtlCol="0">
            <a:spAutoFit/>
          </a:bodyPr>
          <a:lstStyle/>
          <a:p>
            <a:r>
              <a:rPr lang="en-US" dirty="0" smtClean="0"/>
              <a:t>…</a:t>
            </a:r>
            <a:endParaRPr lang="en-IN" dirty="0"/>
          </a:p>
        </p:txBody>
      </p:sp>
      <p:graphicFrame>
        <p:nvGraphicFramePr>
          <p:cNvPr id="44" name="Table 43"/>
          <p:cNvGraphicFramePr>
            <a:graphicFrameLocks noGrp="1"/>
          </p:cNvGraphicFramePr>
          <p:nvPr>
            <p:extLst>
              <p:ext uri="{D42A27DB-BD31-4B8C-83A1-F6EECF244321}">
                <p14:modId xmlns:p14="http://schemas.microsoft.com/office/powerpoint/2010/main" val="2279492294"/>
              </p:ext>
            </p:extLst>
          </p:nvPr>
        </p:nvGraphicFramePr>
        <p:xfrm>
          <a:off x="11319900" y="3460719"/>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H</a:t>
                      </a:r>
                      <a:endParaRPr lang="en-IN" sz="1400" dirty="0"/>
                    </a:p>
                  </a:txBody>
                  <a:tcPr/>
                </a:tc>
              </a:tr>
              <a:tr h="184979">
                <a:tc>
                  <a:txBody>
                    <a:bodyPr/>
                    <a:lstStyle/>
                    <a:p>
                      <a:pPr algn="ctr"/>
                      <a:r>
                        <a:rPr lang="en-US" sz="1400" dirty="0" smtClean="0"/>
                        <a:t>U</a:t>
                      </a:r>
                      <a:endParaRPr lang="en-IN" sz="1400" dirty="0"/>
                    </a:p>
                  </a:txBody>
                  <a:tcPr/>
                </a:tc>
              </a:tr>
              <a:tr h="184979">
                <a:tc>
                  <a:txBody>
                    <a:bodyPr/>
                    <a:lstStyle/>
                    <a:p>
                      <a:pPr algn="ctr"/>
                      <a:r>
                        <a:rPr lang="en-US" sz="1400" dirty="0" smtClean="0"/>
                        <a:t>Z</a:t>
                      </a:r>
                      <a:endParaRPr lang="en-IN" sz="1400" dirty="0"/>
                    </a:p>
                  </a:txBody>
                  <a:tcPr/>
                </a:tc>
              </a:tr>
              <a:tr h="184979">
                <a:tc>
                  <a:txBody>
                    <a:bodyPr/>
                    <a:lstStyle/>
                    <a:p>
                      <a:pPr algn="ctr"/>
                      <a:endParaRPr lang="en-IN" sz="1400" dirty="0"/>
                    </a:p>
                  </a:txBody>
                  <a:tcPr/>
                </a:tc>
              </a:tr>
            </a:tbl>
          </a:graphicData>
        </a:graphic>
      </p:graphicFrame>
      <p:sp>
        <p:nvSpPr>
          <p:cNvPr id="48" name="Right Arrow 47"/>
          <p:cNvSpPr/>
          <p:nvPr/>
        </p:nvSpPr>
        <p:spPr>
          <a:xfrm>
            <a:off x="7581422" y="3910885"/>
            <a:ext cx="321972"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7" name="Table 66"/>
          <p:cNvGraphicFramePr>
            <a:graphicFrameLocks noGrp="1"/>
          </p:cNvGraphicFramePr>
          <p:nvPr>
            <p:extLst>
              <p:ext uri="{D42A27DB-BD31-4B8C-83A1-F6EECF244321}">
                <p14:modId xmlns:p14="http://schemas.microsoft.com/office/powerpoint/2010/main" val="346399216"/>
              </p:ext>
            </p:extLst>
          </p:nvPr>
        </p:nvGraphicFramePr>
        <p:xfrm>
          <a:off x="8044338" y="3460719"/>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F</a:t>
                      </a:r>
                      <a:endParaRPr lang="en-IN" sz="1400" dirty="0"/>
                    </a:p>
                  </a:txBody>
                  <a:tcPr/>
                </a:tc>
              </a:tr>
              <a:tr h="232208">
                <a:tc>
                  <a:txBody>
                    <a:bodyPr/>
                    <a:lstStyle/>
                    <a:p>
                      <a:pPr algn="ctr"/>
                      <a:r>
                        <a:rPr lang="en-US" sz="1400" dirty="0" smtClean="0"/>
                        <a:t>G</a:t>
                      </a: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bl>
          </a:graphicData>
        </a:graphic>
      </p:graphicFrame>
      <p:sp>
        <p:nvSpPr>
          <p:cNvPr id="68" name="Left Brace 67"/>
          <p:cNvSpPr/>
          <p:nvPr/>
        </p:nvSpPr>
        <p:spPr>
          <a:xfrm rot="-5400000">
            <a:off x="9310919" y="4019786"/>
            <a:ext cx="204990" cy="5329759"/>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9131726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1545540"/>
            <a:ext cx="10191481" cy="3785652"/>
          </a:xfrm>
          <a:prstGeom prst="rect">
            <a:avLst/>
          </a:prstGeom>
          <a:noFill/>
        </p:spPr>
        <p:txBody>
          <a:bodyPr wrap="square" rtlCol="0">
            <a:spAutoFit/>
          </a:bodyPr>
          <a:lstStyle/>
          <a:p>
            <a:pPr>
              <a:lnSpc>
                <a:spcPct val="150000"/>
              </a:lnSpc>
            </a:pPr>
            <a:r>
              <a:rPr lang="en-US" sz="2000" b="1" dirty="0"/>
              <a:t>Hash-Based Algorithm for </a:t>
            </a:r>
            <a:r>
              <a:rPr lang="en-US" sz="2000" b="1" dirty="0" smtClean="0"/>
              <a:t>Grouping and Aggregation</a:t>
            </a:r>
          </a:p>
          <a:p>
            <a:pPr marL="342900" indent="-342900">
              <a:lnSpc>
                <a:spcPct val="150000"/>
              </a:lnSpc>
              <a:buFont typeface="Arial" panose="020B0604020202020204" pitchFamily="34" charset="0"/>
              <a:buChar char="•"/>
            </a:pPr>
            <a:r>
              <a:rPr lang="en-US" sz="2000" dirty="0" smtClean="0"/>
              <a:t>Hash </a:t>
            </a:r>
            <a:r>
              <a:rPr lang="en-US" sz="2000" dirty="0"/>
              <a:t>R to M − 1 buckets. </a:t>
            </a:r>
            <a:r>
              <a:rPr lang="en-US" sz="2000" dirty="0" smtClean="0"/>
              <a:t>Choose </a:t>
            </a:r>
            <a:r>
              <a:rPr lang="en-US" sz="2000" dirty="0"/>
              <a:t>a hash function that depends only on the </a:t>
            </a:r>
            <a:r>
              <a:rPr lang="en-US" sz="2000" b="1" dirty="0"/>
              <a:t>grouping </a:t>
            </a:r>
            <a:r>
              <a:rPr lang="en-US" sz="2000" b="1" dirty="0" smtClean="0"/>
              <a:t>attributes</a:t>
            </a:r>
          </a:p>
          <a:p>
            <a:pPr marL="342900" indent="-342900">
              <a:lnSpc>
                <a:spcPct val="150000"/>
              </a:lnSpc>
              <a:buFont typeface="Arial" panose="020B0604020202020204" pitchFamily="34" charset="0"/>
              <a:buChar char="•"/>
            </a:pPr>
            <a:r>
              <a:rPr lang="en-US" sz="2000" dirty="0" smtClean="0"/>
              <a:t>Use one-pass </a:t>
            </a:r>
            <a:r>
              <a:rPr lang="en-US" sz="2000" dirty="0"/>
              <a:t>algorithm for </a:t>
            </a:r>
            <a:r>
              <a:rPr lang="en-US" sz="2000" dirty="0" smtClean="0"/>
              <a:t>Aggregation to </a:t>
            </a:r>
            <a:r>
              <a:rPr lang="en-US" sz="2000" dirty="0"/>
              <a:t>process each bucket in </a:t>
            </a:r>
            <a:r>
              <a:rPr lang="en-US" sz="2000" dirty="0" smtClean="0"/>
              <a:t>turn </a:t>
            </a:r>
            <a:r>
              <a:rPr lang="en-IN" sz="2000" dirty="0"/>
              <a:t>provided B(R) ≤ M</a:t>
            </a:r>
            <a:r>
              <a:rPr lang="en-IN" sz="2000" baseline="30000" dirty="0"/>
              <a:t>2</a:t>
            </a:r>
            <a:r>
              <a:rPr lang="en-IN" sz="2000" dirty="0"/>
              <a:t>.</a:t>
            </a:r>
            <a:endParaRPr lang="en-US" sz="2000" dirty="0" smtClean="0"/>
          </a:p>
          <a:p>
            <a:pPr marL="342900" indent="-342900">
              <a:lnSpc>
                <a:spcPct val="150000"/>
              </a:lnSpc>
              <a:buFont typeface="Arial" panose="020B0604020202020204" pitchFamily="34" charset="0"/>
              <a:buChar char="•"/>
            </a:pPr>
            <a:r>
              <a:rPr lang="en-US" sz="2000" dirty="0" smtClean="0"/>
              <a:t>In the </a:t>
            </a:r>
            <a:r>
              <a:rPr lang="en-US" sz="2000" dirty="0"/>
              <a:t>second pass, </a:t>
            </a:r>
            <a:r>
              <a:rPr lang="en-US" sz="2000" dirty="0" smtClean="0"/>
              <a:t>need </a:t>
            </a:r>
            <a:r>
              <a:rPr lang="en-US" sz="2000" dirty="0"/>
              <a:t>only one record per group as we process each </a:t>
            </a:r>
            <a:r>
              <a:rPr lang="en-US" sz="2000" dirty="0" smtClean="0"/>
              <a:t>bucket</a:t>
            </a:r>
          </a:p>
          <a:p>
            <a:pPr marL="342900" indent="-342900">
              <a:lnSpc>
                <a:spcPct val="150000"/>
              </a:lnSpc>
              <a:buFont typeface="Arial" panose="020B0604020202020204" pitchFamily="34" charset="0"/>
              <a:buChar char="•"/>
            </a:pPr>
            <a:r>
              <a:rPr lang="en-US" sz="2000" dirty="0"/>
              <a:t>The total number of disk I/O’s = 3 * B(R</a:t>
            </a:r>
            <a:r>
              <a:rPr lang="en-US" sz="2000" dirty="0" smtClean="0"/>
              <a:t>).</a:t>
            </a:r>
          </a:p>
          <a:p>
            <a:pPr marL="342900" indent="-342900">
              <a:lnSpc>
                <a:spcPct val="150000"/>
              </a:lnSpc>
              <a:buFont typeface="Arial" panose="020B0604020202020204" pitchFamily="34" charset="0"/>
              <a:buChar char="•"/>
            </a:pPr>
            <a:endParaRPr lang="en-US" sz="2000" dirty="0"/>
          </a:p>
          <a:p>
            <a:pPr>
              <a:lnSpc>
                <a:spcPct val="150000"/>
              </a:lnSpc>
            </a:pPr>
            <a:endParaRPr lang="en-US" sz="2000" dirty="0" smtClean="0"/>
          </a:p>
        </p:txBody>
      </p:sp>
    </p:spTree>
    <p:extLst>
      <p:ext uri="{BB962C8B-B14F-4D97-AF65-F5344CB8AC3E}">
        <p14:creationId xmlns:p14="http://schemas.microsoft.com/office/powerpoint/2010/main" val="20539248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1545540"/>
            <a:ext cx="10191481" cy="5170646"/>
          </a:xfrm>
          <a:prstGeom prst="rect">
            <a:avLst/>
          </a:prstGeom>
          <a:noFill/>
        </p:spPr>
        <p:txBody>
          <a:bodyPr wrap="square" rtlCol="0">
            <a:spAutoFit/>
          </a:bodyPr>
          <a:lstStyle/>
          <a:p>
            <a:pPr>
              <a:lnSpc>
                <a:spcPct val="150000"/>
              </a:lnSpc>
            </a:pPr>
            <a:r>
              <a:rPr lang="en-US" sz="2000" b="1" dirty="0"/>
              <a:t>Hash-Based Algorithm for </a:t>
            </a:r>
            <a:r>
              <a:rPr lang="en-IN" sz="2000" b="1" dirty="0"/>
              <a:t>Union, </a:t>
            </a:r>
            <a:r>
              <a:rPr lang="en-IN" sz="2000" b="1" dirty="0" smtClean="0"/>
              <a:t>Intersection </a:t>
            </a:r>
            <a:r>
              <a:rPr lang="en-IN" sz="2000" b="1" dirty="0"/>
              <a:t>and Difference</a:t>
            </a:r>
            <a:endParaRPr lang="en-US" sz="2000" b="1" dirty="0" smtClean="0"/>
          </a:p>
          <a:p>
            <a:pPr marL="342900" indent="-342900">
              <a:lnSpc>
                <a:spcPct val="150000"/>
              </a:lnSpc>
              <a:buFont typeface="Arial" panose="020B0604020202020204" pitchFamily="34" charset="0"/>
              <a:buChar char="•"/>
            </a:pPr>
            <a:r>
              <a:rPr lang="en-US" sz="2000" dirty="0" smtClean="0"/>
              <a:t>Hash R and S </a:t>
            </a:r>
            <a:r>
              <a:rPr lang="en-US" sz="2000" dirty="0"/>
              <a:t>to M − 1 </a:t>
            </a:r>
            <a:r>
              <a:rPr lang="en-US" sz="2000" dirty="0" smtClean="0"/>
              <a:t>buckets each. </a:t>
            </a:r>
            <a:r>
              <a:rPr lang="en-US" sz="2000" dirty="0"/>
              <a:t>Since the operations are binary, use the same hash function to hash tuples of both </a:t>
            </a:r>
            <a:r>
              <a:rPr lang="en-US" sz="2000" dirty="0" smtClean="0"/>
              <a:t>and R and S.</a:t>
            </a:r>
            <a:endParaRPr lang="en-US" sz="2000" dirty="0"/>
          </a:p>
          <a:p>
            <a:pPr marL="342900" indent="-342900">
              <a:lnSpc>
                <a:spcPct val="150000"/>
              </a:lnSpc>
              <a:buFont typeface="Arial" panose="020B0604020202020204" pitchFamily="34" charset="0"/>
              <a:buChar char="•"/>
            </a:pPr>
            <a:r>
              <a:rPr lang="en-US" sz="2000" b="1" dirty="0"/>
              <a:t>Union</a:t>
            </a:r>
            <a:r>
              <a:rPr lang="en-US" sz="2000" dirty="0"/>
              <a:t> - </a:t>
            </a:r>
            <a:r>
              <a:rPr lang="en-US" sz="2000" dirty="0" smtClean="0"/>
              <a:t>If </a:t>
            </a:r>
            <a:r>
              <a:rPr lang="en-US" sz="2000" dirty="0"/>
              <a:t>a tuple t appears in both R and S, then for some i we shall find t in both </a:t>
            </a:r>
            <a:r>
              <a:rPr lang="en-US" sz="2000" dirty="0" err="1"/>
              <a:t>R</a:t>
            </a:r>
            <a:r>
              <a:rPr lang="en-US" sz="2000" baseline="-25000" dirty="0" err="1"/>
              <a:t>i</a:t>
            </a:r>
            <a:r>
              <a:rPr lang="en-US" sz="2000" dirty="0"/>
              <a:t> and </a:t>
            </a:r>
            <a:r>
              <a:rPr lang="en-US" sz="2000" dirty="0" smtClean="0"/>
              <a:t>S</a:t>
            </a:r>
            <a:r>
              <a:rPr lang="en-US" sz="2000" baseline="-25000" dirty="0" smtClean="0"/>
              <a:t>i.</a:t>
            </a:r>
            <a:r>
              <a:rPr lang="en-US" sz="2000" dirty="0"/>
              <a:t> </a:t>
            </a:r>
            <a:r>
              <a:rPr lang="en-US" sz="2000" dirty="0" smtClean="0"/>
              <a:t>Take </a:t>
            </a:r>
            <a:r>
              <a:rPr lang="en-US" sz="2000" dirty="0"/>
              <a:t>the set-union of </a:t>
            </a:r>
            <a:r>
              <a:rPr lang="en-US" sz="2000" dirty="0" err="1"/>
              <a:t>R</a:t>
            </a:r>
            <a:r>
              <a:rPr lang="en-US" sz="2000" baseline="-25000" dirty="0" err="1"/>
              <a:t>i</a:t>
            </a:r>
            <a:r>
              <a:rPr lang="en-US" sz="2000" dirty="0"/>
              <a:t> with S</a:t>
            </a:r>
            <a:r>
              <a:rPr lang="en-US" sz="2000" baseline="-25000" dirty="0"/>
              <a:t>i</a:t>
            </a:r>
            <a:r>
              <a:rPr lang="en-US" sz="2000" dirty="0"/>
              <a:t> for all </a:t>
            </a:r>
            <a:r>
              <a:rPr lang="en-US" sz="2000" dirty="0" smtClean="0"/>
              <a:t>i </a:t>
            </a:r>
            <a:r>
              <a:rPr lang="en-US" sz="2000" dirty="0"/>
              <a:t>and output the result. </a:t>
            </a:r>
            <a:endParaRPr lang="en-US" sz="2000" dirty="0" smtClean="0"/>
          </a:p>
          <a:p>
            <a:pPr marL="342900" indent="-342900">
              <a:lnSpc>
                <a:spcPct val="150000"/>
              </a:lnSpc>
              <a:buFont typeface="Arial" panose="020B0604020202020204" pitchFamily="34" charset="0"/>
              <a:buChar char="•"/>
            </a:pPr>
            <a:r>
              <a:rPr lang="en-US" sz="2000" b="1" dirty="0" smtClean="0"/>
              <a:t>Intersection</a:t>
            </a:r>
            <a:r>
              <a:rPr lang="en-US" sz="2000" dirty="0" smtClean="0"/>
              <a:t> – Use </a:t>
            </a:r>
            <a:r>
              <a:rPr lang="en-US" sz="2000" dirty="0"/>
              <a:t>one-pass algorithm to each pair of corresponding </a:t>
            </a:r>
            <a:r>
              <a:rPr lang="en-US" sz="2000" dirty="0" smtClean="0"/>
              <a:t>buckets </a:t>
            </a:r>
            <a:r>
              <a:rPr lang="en-US" sz="2000" dirty="0"/>
              <a:t>and output the result</a:t>
            </a:r>
            <a:r>
              <a:rPr lang="en-US" sz="2000" dirty="0" smtClean="0"/>
              <a:t>.</a:t>
            </a:r>
          </a:p>
          <a:p>
            <a:pPr marL="342900" indent="-342900">
              <a:lnSpc>
                <a:spcPct val="150000"/>
              </a:lnSpc>
              <a:buFont typeface="Arial" panose="020B0604020202020204" pitchFamily="34" charset="0"/>
              <a:buChar char="•"/>
            </a:pPr>
            <a:r>
              <a:rPr lang="en-US" sz="2000" b="1" dirty="0" smtClean="0"/>
              <a:t>Difference</a:t>
            </a:r>
            <a:r>
              <a:rPr lang="en-US" sz="2000" dirty="0" smtClean="0"/>
              <a:t> - </a:t>
            </a:r>
            <a:r>
              <a:rPr lang="en-US" sz="2000" dirty="0"/>
              <a:t>Use one-pass algorithm to each pair of corresponding </a:t>
            </a:r>
            <a:r>
              <a:rPr lang="en-US" sz="2000" dirty="0" smtClean="0"/>
              <a:t>buckets </a:t>
            </a:r>
            <a:r>
              <a:rPr lang="en-US" sz="2000" dirty="0"/>
              <a:t>and output the </a:t>
            </a:r>
            <a:r>
              <a:rPr lang="en-US" sz="2000" dirty="0" smtClean="0"/>
              <a:t>result.</a:t>
            </a:r>
          </a:p>
          <a:p>
            <a:pPr marL="342900" indent="-342900">
              <a:lnSpc>
                <a:spcPct val="150000"/>
              </a:lnSpc>
              <a:buFont typeface="Arial" panose="020B0604020202020204" pitchFamily="34" charset="0"/>
              <a:buChar char="•"/>
            </a:pPr>
            <a:r>
              <a:rPr lang="en-US" sz="2000" dirty="0"/>
              <a:t>The total number of disk I/O’s </a:t>
            </a:r>
            <a:r>
              <a:rPr lang="en-US" sz="2000" dirty="0" smtClean="0"/>
              <a:t>= </a:t>
            </a:r>
            <a:r>
              <a:rPr lang="en-IN" sz="2000" dirty="0"/>
              <a:t>3 </a:t>
            </a:r>
            <a:r>
              <a:rPr lang="en-IN" sz="2000" dirty="0" smtClean="0"/>
              <a:t>* (B(R</a:t>
            </a:r>
            <a:r>
              <a:rPr lang="en-IN" sz="2000" dirty="0"/>
              <a:t>) + B(S</a:t>
            </a:r>
            <a:r>
              <a:rPr lang="en-IN" sz="2000" dirty="0" smtClean="0"/>
              <a:t>))</a:t>
            </a:r>
          </a:p>
          <a:p>
            <a:pPr marL="342900" indent="-342900">
              <a:lnSpc>
                <a:spcPct val="150000"/>
              </a:lnSpc>
              <a:buFont typeface="Arial" panose="020B0604020202020204" pitchFamily="34" charset="0"/>
              <a:buChar char="•"/>
            </a:pPr>
            <a:r>
              <a:rPr lang="en-US" sz="2000" dirty="0" smtClean="0"/>
              <a:t>Also, </a:t>
            </a:r>
            <a:r>
              <a:rPr lang="en-IN" sz="2000" dirty="0"/>
              <a:t>min </a:t>
            </a:r>
            <a:r>
              <a:rPr lang="en-IN" sz="2000" dirty="0" smtClean="0"/>
              <a:t>(B(R</a:t>
            </a:r>
            <a:r>
              <a:rPr lang="en-IN" sz="2000" dirty="0"/>
              <a:t>), B(S</a:t>
            </a:r>
            <a:r>
              <a:rPr lang="en-IN" sz="2000" dirty="0" smtClean="0"/>
              <a:t>)) </a:t>
            </a:r>
            <a:r>
              <a:rPr lang="en-IN" sz="2000" dirty="0"/>
              <a:t>≤ M</a:t>
            </a:r>
            <a:r>
              <a:rPr lang="en-IN" sz="2000" baseline="30000" dirty="0"/>
              <a:t>2</a:t>
            </a:r>
            <a:endParaRPr lang="en-US" sz="2000" baseline="30000" dirty="0" smtClean="0"/>
          </a:p>
        </p:txBody>
      </p:sp>
    </p:spTree>
    <p:extLst>
      <p:ext uri="{BB962C8B-B14F-4D97-AF65-F5344CB8AC3E}">
        <p14:creationId xmlns:p14="http://schemas.microsoft.com/office/powerpoint/2010/main" val="27331211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1545540"/>
            <a:ext cx="10191481" cy="3785652"/>
          </a:xfrm>
          <a:prstGeom prst="rect">
            <a:avLst/>
          </a:prstGeom>
          <a:noFill/>
        </p:spPr>
        <p:txBody>
          <a:bodyPr wrap="square" rtlCol="0">
            <a:spAutoFit/>
          </a:bodyPr>
          <a:lstStyle/>
          <a:p>
            <a:pPr>
              <a:lnSpc>
                <a:spcPct val="150000"/>
              </a:lnSpc>
            </a:pPr>
            <a:r>
              <a:rPr lang="en-US" sz="2000" b="1" dirty="0"/>
              <a:t>Hash-Based Algorithm for </a:t>
            </a:r>
            <a:r>
              <a:rPr lang="en-IN" sz="2000" b="1" dirty="0" smtClean="0"/>
              <a:t>Join</a:t>
            </a:r>
            <a:endParaRPr lang="en-US" sz="2000" b="1" dirty="0" smtClean="0"/>
          </a:p>
          <a:p>
            <a:pPr marL="342900" indent="-342900">
              <a:lnSpc>
                <a:spcPct val="150000"/>
              </a:lnSpc>
              <a:buFont typeface="Arial" panose="020B0604020202020204" pitchFamily="34" charset="0"/>
              <a:buChar char="•"/>
            </a:pPr>
            <a:r>
              <a:rPr lang="en-US" sz="2000" dirty="0"/>
              <a:t>Consider relations R(X,Y ) and S(Y,Z) to join</a:t>
            </a:r>
            <a:endParaRPr lang="en-US" sz="2000" dirty="0" smtClean="0"/>
          </a:p>
          <a:p>
            <a:pPr marL="342900" indent="-342900">
              <a:lnSpc>
                <a:spcPct val="150000"/>
              </a:lnSpc>
              <a:buFont typeface="Arial" panose="020B0604020202020204" pitchFamily="34" charset="0"/>
              <a:buChar char="•"/>
            </a:pPr>
            <a:r>
              <a:rPr lang="en-US" sz="2000" dirty="0" smtClean="0"/>
              <a:t>Hash R and S </a:t>
            </a:r>
            <a:r>
              <a:rPr lang="en-US" sz="2000" dirty="0"/>
              <a:t>to M − 1 </a:t>
            </a:r>
            <a:r>
              <a:rPr lang="en-US" sz="2000" dirty="0" smtClean="0"/>
              <a:t>buckets each. Use </a:t>
            </a:r>
            <a:r>
              <a:rPr lang="en-US" sz="2000" dirty="0"/>
              <a:t>the same hash function to hash tuples of both </a:t>
            </a:r>
            <a:r>
              <a:rPr lang="en-US" sz="2000" dirty="0" smtClean="0"/>
              <a:t>and R and S considering only the </a:t>
            </a:r>
            <a:r>
              <a:rPr lang="en-US" sz="2000" b="1" dirty="0" smtClean="0"/>
              <a:t>join attributes</a:t>
            </a:r>
          </a:p>
          <a:p>
            <a:pPr marL="342900" indent="-342900">
              <a:lnSpc>
                <a:spcPct val="150000"/>
              </a:lnSpc>
              <a:buFont typeface="Arial" panose="020B0604020202020204" pitchFamily="34" charset="0"/>
              <a:buChar char="•"/>
            </a:pPr>
            <a:r>
              <a:rPr lang="en-US" sz="2000" dirty="0" smtClean="0"/>
              <a:t>If </a:t>
            </a:r>
            <a:r>
              <a:rPr lang="en-US" sz="2000" dirty="0"/>
              <a:t>tuples of R and S join, they will wind up in corresponding buckets </a:t>
            </a:r>
            <a:r>
              <a:rPr lang="en-US" sz="2000" dirty="0" err="1"/>
              <a:t>R</a:t>
            </a:r>
            <a:r>
              <a:rPr lang="en-US" sz="2000" baseline="-25000" dirty="0" err="1"/>
              <a:t>i</a:t>
            </a:r>
            <a:r>
              <a:rPr lang="en-US" sz="2000" dirty="0"/>
              <a:t> and S</a:t>
            </a:r>
            <a:r>
              <a:rPr lang="en-US" sz="2000" baseline="-25000" dirty="0"/>
              <a:t>i</a:t>
            </a:r>
            <a:r>
              <a:rPr lang="en-US" sz="2000" dirty="0"/>
              <a:t> for some </a:t>
            </a:r>
            <a:r>
              <a:rPr lang="en-US" sz="2000" dirty="0" smtClean="0"/>
              <a:t>i</a:t>
            </a:r>
          </a:p>
          <a:p>
            <a:pPr marL="342900" indent="-342900">
              <a:lnSpc>
                <a:spcPct val="150000"/>
              </a:lnSpc>
              <a:buFont typeface="Arial" panose="020B0604020202020204" pitchFamily="34" charset="0"/>
              <a:buChar char="•"/>
            </a:pPr>
            <a:r>
              <a:rPr lang="en-US" sz="2000" dirty="0"/>
              <a:t>Use </a:t>
            </a:r>
            <a:r>
              <a:rPr lang="en-US" sz="2000" dirty="0" smtClean="0"/>
              <a:t>one-pass </a:t>
            </a:r>
            <a:r>
              <a:rPr lang="en-US" sz="2000" dirty="0"/>
              <a:t>join of all pairs </a:t>
            </a:r>
            <a:r>
              <a:rPr lang="en-US" sz="2000" dirty="0" smtClean="0"/>
              <a:t>of </a:t>
            </a:r>
            <a:r>
              <a:rPr lang="en-IN" sz="2000" dirty="0"/>
              <a:t>corresponding </a:t>
            </a:r>
            <a:r>
              <a:rPr lang="en-IN" sz="2000" dirty="0" smtClean="0"/>
              <a:t>buckets</a:t>
            </a:r>
            <a:endParaRPr lang="en-US" sz="2000" dirty="0"/>
          </a:p>
          <a:p>
            <a:pPr marL="342900" indent="-342900">
              <a:lnSpc>
                <a:spcPct val="150000"/>
              </a:lnSpc>
              <a:buFont typeface="Arial" panose="020B0604020202020204" pitchFamily="34" charset="0"/>
              <a:buChar char="•"/>
            </a:pPr>
            <a:r>
              <a:rPr lang="en-US" sz="2000" dirty="0" smtClean="0"/>
              <a:t>The </a:t>
            </a:r>
            <a:r>
              <a:rPr lang="en-US" sz="2000" dirty="0"/>
              <a:t>total number of disk I/O’s </a:t>
            </a:r>
            <a:r>
              <a:rPr lang="en-US" sz="2000" dirty="0" smtClean="0"/>
              <a:t>= </a:t>
            </a:r>
            <a:r>
              <a:rPr lang="en-IN" sz="2000" dirty="0"/>
              <a:t>3 </a:t>
            </a:r>
            <a:r>
              <a:rPr lang="en-IN" sz="2000" dirty="0" smtClean="0"/>
              <a:t>* (B(R</a:t>
            </a:r>
            <a:r>
              <a:rPr lang="en-IN" sz="2000" dirty="0"/>
              <a:t>) + B(S</a:t>
            </a:r>
            <a:r>
              <a:rPr lang="en-IN" sz="2000" dirty="0" smtClean="0"/>
              <a:t>))</a:t>
            </a:r>
          </a:p>
          <a:p>
            <a:pPr marL="342900" indent="-342900">
              <a:lnSpc>
                <a:spcPct val="150000"/>
              </a:lnSpc>
              <a:buFont typeface="Arial" panose="020B0604020202020204" pitchFamily="34" charset="0"/>
              <a:buChar char="•"/>
            </a:pPr>
            <a:r>
              <a:rPr lang="en-US" sz="2000" dirty="0" smtClean="0"/>
              <a:t>Also, </a:t>
            </a:r>
            <a:r>
              <a:rPr lang="en-IN" sz="2000" dirty="0"/>
              <a:t>min </a:t>
            </a:r>
            <a:r>
              <a:rPr lang="en-IN" sz="2000" dirty="0" smtClean="0"/>
              <a:t>(B(R</a:t>
            </a:r>
            <a:r>
              <a:rPr lang="en-IN" sz="2000" dirty="0"/>
              <a:t>), B(S</a:t>
            </a:r>
            <a:r>
              <a:rPr lang="en-IN" sz="2000" dirty="0" smtClean="0"/>
              <a:t>)) </a:t>
            </a:r>
            <a:r>
              <a:rPr lang="en-IN" sz="2000" dirty="0"/>
              <a:t>≤ M</a:t>
            </a:r>
            <a:r>
              <a:rPr lang="en-IN" sz="2000" baseline="30000" dirty="0"/>
              <a:t>2</a:t>
            </a:r>
            <a:endParaRPr lang="en-US" sz="2000" baseline="30000" dirty="0" smtClean="0"/>
          </a:p>
        </p:txBody>
      </p:sp>
    </p:spTree>
    <p:extLst>
      <p:ext uri="{BB962C8B-B14F-4D97-AF65-F5344CB8AC3E}">
        <p14:creationId xmlns:p14="http://schemas.microsoft.com/office/powerpoint/2010/main" val="33189157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1545540"/>
            <a:ext cx="10191481" cy="4708981"/>
          </a:xfrm>
          <a:prstGeom prst="rect">
            <a:avLst/>
          </a:prstGeom>
          <a:noFill/>
        </p:spPr>
        <p:txBody>
          <a:bodyPr wrap="square" rtlCol="0">
            <a:spAutoFit/>
          </a:bodyPr>
          <a:lstStyle/>
          <a:p>
            <a:pPr>
              <a:lnSpc>
                <a:spcPct val="150000"/>
              </a:lnSpc>
            </a:pPr>
            <a:r>
              <a:rPr lang="en-IN" sz="2000" b="1" dirty="0"/>
              <a:t>Saving Some Disk </a:t>
            </a:r>
            <a:r>
              <a:rPr lang="en-IN" sz="2000" b="1" dirty="0" smtClean="0"/>
              <a:t>I/O’s</a:t>
            </a:r>
          </a:p>
          <a:p>
            <a:pPr marL="342900" indent="-342900">
              <a:lnSpc>
                <a:spcPct val="150000"/>
              </a:lnSpc>
              <a:buFont typeface="Arial" panose="020B0604020202020204" pitchFamily="34" charset="0"/>
              <a:buChar char="•"/>
            </a:pPr>
            <a:r>
              <a:rPr lang="en-US" dirty="0"/>
              <a:t>T</a:t>
            </a:r>
            <a:r>
              <a:rPr lang="en-US" dirty="0" smtClean="0"/>
              <a:t>here are opportunities to avoid </a:t>
            </a:r>
            <a:r>
              <a:rPr lang="en-US" dirty="0"/>
              <a:t>writing some of the buckets to disk and then reading them again. </a:t>
            </a:r>
            <a:endParaRPr lang="en-US" dirty="0" smtClean="0"/>
          </a:p>
          <a:p>
            <a:pPr marL="342900" indent="-342900">
              <a:lnSpc>
                <a:spcPct val="150000"/>
              </a:lnSpc>
              <a:buFont typeface="Arial" panose="020B0604020202020204" pitchFamily="34" charset="0"/>
              <a:buChar char="•"/>
            </a:pPr>
            <a:r>
              <a:rPr lang="en-US" dirty="0"/>
              <a:t>Consider relations </a:t>
            </a:r>
            <a:r>
              <a:rPr lang="en-US" dirty="0" smtClean="0"/>
              <a:t>R(X,Y) </a:t>
            </a:r>
            <a:r>
              <a:rPr lang="en-US" dirty="0"/>
              <a:t>and S(Y,Z) to </a:t>
            </a:r>
            <a:r>
              <a:rPr lang="en-US" dirty="0" smtClean="0"/>
              <a:t>join. S being the smaller one</a:t>
            </a:r>
            <a:endParaRPr lang="en-US" dirty="0"/>
          </a:p>
          <a:p>
            <a:pPr marL="342900" indent="-342900">
              <a:lnSpc>
                <a:spcPct val="150000"/>
              </a:lnSpc>
              <a:buFont typeface="Arial" panose="020B0604020202020204" pitchFamily="34" charset="0"/>
              <a:buChar char="•"/>
            </a:pPr>
            <a:r>
              <a:rPr lang="en-US" dirty="0" smtClean="0"/>
              <a:t>Create </a:t>
            </a:r>
            <a:r>
              <a:rPr lang="en-US" dirty="0"/>
              <a:t>k buckets, where k is much less than M, the available memory. </a:t>
            </a:r>
            <a:endParaRPr lang="en-US" dirty="0" smtClean="0"/>
          </a:p>
          <a:p>
            <a:pPr marL="342900" indent="-342900">
              <a:lnSpc>
                <a:spcPct val="150000"/>
              </a:lnSpc>
              <a:buFont typeface="Arial" panose="020B0604020202020204" pitchFamily="34" charset="0"/>
              <a:buChar char="•"/>
            </a:pPr>
            <a:r>
              <a:rPr lang="en-US" dirty="0" smtClean="0"/>
              <a:t>When </a:t>
            </a:r>
            <a:r>
              <a:rPr lang="en-US" dirty="0"/>
              <a:t>we hash S, we can choose to keep </a:t>
            </a:r>
            <a:r>
              <a:rPr lang="en-US" b="1" dirty="0"/>
              <a:t>m of the k buckets entirely in main memory</a:t>
            </a:r>
            <a:r>
              <a:rPr lang="en-US" dirty="0"/>
              <a:t>, while keeping only one block for each of the other k − m buckets. </a:t>
            </a:r>
            <a:endParaRPr lang="en-US" dirty="0" smtClean="0"/>
          </a:p>
          <a:p>
            <a:pPr marL="342900" indent="-342900">
              <a:lnSpc>
                <a:spcPct val="150000"/>
              </a:lnSpc>
              <a:buFont typeface="Arial" panose="020B0604020202020204" pitchFamily="34" charset="0"/>
              <a:buChar char="•"/>
            </a:pPr>
            <a:r>
              <a:rPr lang="en-US" dirty="0" smtClean="0"/>
              <a:t>We </a:t>
            </a:r>
            <a:r>
              <a:rPr lang="en-US" dirty="0"/>
              <a:t>can manage to do so provided the expected size of the buckets in memory, plus one block for each of the other buckets, does not exceed </a:t>
            </a:r>
            <a:r>
              <a:rPr lang="en-US" dirty="0" smtClean="0"/>
              <a:t>M. That is, </a:t>
            </a:r>
            <a:r>
              <a:rPr lang="en-IN" dirty="0" smtClean="0"/>
              <a:t>m*B(S</a:t>
            </a:r>
            <a:r>
              <a:rPr lang="en-IN" dirty="0"/>
              <a:t>)/k + </a:t>
            </a:r>
            <a:r>
              <a:rPr lang="en-IN" dirty="0" smtClean="0"/>
              <a:t>(k </a:t>
            </a:r>
            <a:r>
              <a:rPr lang="en-IN" dirty="0"/>
              <a:t>− </a:t>
            </a:r>
            <a:r>
              <a:rPr lang="en-IN" dirty="0" smtClean="0"/>
              <a:t>m) </a:t>
            </a:r>
            <a:r>
              <a:rPr lang="en-IN" dirty="0"/>
              <a:t>≤ </a:t>
            </a:r>
            <a:r>
              <a:rPr lang="en-IN" dirty="0" smtClean="0"/>
              <a:t>M</a:t>
            </a:r>
          </a:p>
          <a:p>
            <a:pPr marL="342900" indent="-342900">
              <a:lnSpc>
                <a:spcPct val="150000"/>
              </a:lnSpc>
              <a:buFont typeface="Arial" panose="020B0604020202020204" pitchFamily="34" charset="0"/>
              <a:buChar char="•"/>
            </a:pPr>
            <a:r>
              <a:rPr lang="en-US" dirty="0" smtClean="0"/>
              <a:t>When the </a:t>
            </a:r>
            <a:r>
              <a:rPr lang="en-US" dirty="0"/>
              <a:t>tuples of the other </a:t>
            </a:r>
            <a:r>
              <a:rPr lang="en-US" dirty="0" smtClean="0"/>
              <a:t>relation R are read, hash </a:t>
            </a:r>
            <a:r>
              <a:rPr lang="en-US" dirty="0"/>
              <a:t>that relation into buckets, we keep in memory: </a:t>
            </a:r>
            <a:endParaRPr lang="en-US" dirty="0" smtClean="0"/>
          </a:p>
          <a:p>
            <a:pPr marL="800100" lvl="1" indent="-342900">
              <a:lnSpc>
                <a:spcPct val="150000"/>
              </a:lnSpc>
              <a:buFont typeface="Arial" panose="020B0604020202020204" pitchFamily="34" charset="0"/>
              <a:buChar char="•"/>
            </a:pPr>
            <a:r>
              <a:rPr lang="en-US" dirty="0" smtClean="0"/>
              <a:t>The </a:t>
            </a:r>
            <a:r>
              <a:rPr lang="en-US" dirty="0"/>
              <a:t>m buckets of S that were never written to </a:t>
            </a:r>
            <a:r>
              <a:rPr lang="en-US" dirty="0" smtClean="0"/>
              <a:t>disk and one </a:t>
            </a:r>
            <a:r>
              <a:rPr lang="en-US" dirty="0"/>
              <a:t>block for each of the k−m buckets of R whose corresponding buckets of S were written to disk</a:t>
            </a:r>
            <a:r>
              <a:rPr lang="en-US" dirty="0" smtClean="0"/>
              <a:t>.</a:t>
            </a:r>
            <a:endParaRPr lang="en-IN" dirty="0" smtClean="0"/>
          </a:p>
        </p:txBody>
      </p:sp>
    </p:spTree>
    <p:extLst>
      <p:ext uri="{BB962C8B-B14F-4D97-AF65-F5344CB8AC3E}">
        <p14:creationId xmlns:p14="http://schemas.microsoft.com/office/powerpoint/2010/main" val="11973817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1545540"/>
            <a:ext cx="10191481" cy="4708981"/>
          </a:xfrm>
          <a:prstGeom prst="rect">
            <a:avLst/>
          </a:prstGeom>
          <a:noFill/>
        </p:spPr>
        <p:txBody>
          <a:bodyPr wrap="square" rtlCol="0">
            <a:spAutoFit/>
          </a:bodyPr>
          <a:lstStyle/>
          <a:p>
            <a:pPr>
              <a:lnSpc>
                <a:spcPct val="150000"/>
              </a:lnSpc>
            </a:pPr>
            <a:r>
              <a:rPr lang="en-IN" sz="2000" b="1" dirty="0"/>
              <a:t>Saving Some Disk </a:t>
            </a:r>
            <a:r>
              <a:rPr lang="en-IN" sz="2000" b="1" dirty="0" smtClean="0"/>
              <a:t>I/O’s</a:t>
            </a:r>
          </a:p>
          <a:p>
            <a:pPr marL="342900" indent="-342900">
              <a:lnSpc>
                <a:spcPct val="150000"/>
              </a:lnSpc>
              <a:buFont typeface="Arial" panose="020B0604020202020204" pitchFamily="34" charset="0"/>
              <a:buChar char="•"/>
            </a:pPr>
            <a:r>
              <a:rPr lang="en-US" dirty="0"/>
              <a:t>If a tuple t of R hashes to one of the first m buckets, then </a:t>
            </a:r>
            <a:r>
              <a:rPr lang="en-US" dirty="0" smtClean="0"/>
              <a:t>immediately </a:t>
            </a:r>
            <a:r>
              <a:rPr lang="en-US" dirty="0"/>
              <a:t>join it with all the tuples of the corresponding S-bucket, as if this were a </a:t>
            </a:r>
            <a:r>
              <a:rPr lang="en-US" dirty="0" err="1"/>
              <a:t>onepass</a:t>
            </a:r>
            <a:r>
              <a:rPr lang="en-US" dirty="0"/>
              <a:t>, </a:t>
            </a:r>
            <a:r>
              <a:rPr lang="en-US" dirty="0" smtClean="0"/>
              <a:t>hash-join</a:t>
            </a:r>
          </a:p>
          <a:p>
            <a:pPr marL="342900" indent="-342900">
              <a:lnSpc>
                <a:spcPct val="150000"/>
              </a:lnSpc>
              <a:buFont typeface="Arial" panose="020B0604020202020204" pitchFamily="34" charset="0"/>
              <a:buChar char="•"/>
            </a:pPr>
            <a:r>
              <a:rPr lang="en-US" dirty="0"/>
              <a:t>If t hashes to one of the buckets whose corresponding S-bucket is on disk, then t is sent to the main-memory block for that bucket, and eventually migrates to disk, as for a two-pass, hash-based </a:t>
            </a:r>
            <a:r>
              <a:rPr lang="en-US" dirty="0" smtClean="0"/>
              <a:t>join</a:t>
            </a:r>
          </a:p>
          <a:p>
            <a:pPr marL="342900" indent="-342900">
              <a:lnSpc>
                <a:spcPct val="150000"/>
              </a:lnSpc>
              <a:buFont typeface="Arial" panose="020B0604020202020204" pitchFamily="34" charset="0"/>
              <a:buChar char="•"/>
            </a:pPr>
            <a:r>
              <a:rPr lang="en-US" dirty="0"/>
              <a:t>On the second pass, </a:t>
            </a:r>
            <a:r>
              <a:rPr lang="en-US" dirty="0" smtClean="0"/>
              <a:t>join </a:t>
            </a:r>
            <a:r>
              <a:rPr lang="en-US" dirty="0"/>
              <a:t>the corresponding buckets of R and </a:t>
            </a:r>
            <a:r>
              <a:rPr lang="en-US" dirty="0" smtClean="0"/>
              <a:t>S</a:t>
            </a:r>
          </a:p>
          <a:p>
            <a:pPr marL="342900" indent="-342900">
              <a:lnSpc>
                <a:spcPct val="150000"/>
              </a:lnSpc>
              <a:buFont typeface="Arial" panose="020B0604020202020204" pitchFamily="34" charset="0"/>
              <a:buChar char="•"/>
            </a:pPr>
            <a:r>
              <a:rPr lang="en-US" dirty="0"/>
              <a:t>The savings in disk I/O’s is equal to </a:t>
            </a:r>
            <a:r>
              <a:rPr lang="en-US" b="1" dirty="0"/>
              <a:t>two for every block of the buckets of S that remain in memory</a:t>
            </a:r>
            <a:r>
              <a:rPr lang="en-US" dirty="0"/>
              <a:t>, </a:t>
            </a:r>
            <a:r>
              <a:rPr lang="en-US" b="1" dirty="0"/>
              <a:t>and their corresponding </a:t>
            </a:r>
            <a:r>
              <a:rPr lang="en-US" b="1" dirty="0" smtClean="0"/>
              <a:t>R-buckets</a:t>
            </a:r>
          </a:p>
          <a:p>
            <a:pPr marL="342900" indent="-342900">
              <a:lnSpc>
                <a:spcPct val="150000"/>
              </a:lnSpc>
              <a:buFont typeface="Arial" panose="020B0604020202020204" pitchFamily="34" charset="0"/>
              <a:buChar char="•"/>
            </a:pPr>
            <a:r>
              <a:rPr lang="en-US" dirty="0"/>
              <a:t>Since m/k of the buckets are in memory, the savings is </a:t>
            </a:r>
            <a:r>
              <a:rPr lang="en-US" b="1" dirty="0"/>
              <a:t>2(m/k</a:t>
            </a:r>
            <a:r>
              <a:rPr lang="en-US" b="1" dirty="0" smtClean="0"/>
              <a:t>) * ( </a:t>
            </a:r>
            <a:r>
              <a:rPr lang="en-US" b="1" dirty="0"/>
              <a:t>B(R) + B(S) </a:t>
            </a:r>
            <a:r>
              <a:rPr lang="en-US" b="1" dirty="0" smtClean="0"/>
              <a:t>)</a:t>
            </a:r>
          </a:p>
          <a:p>
            <a:pPr marL="342900" indent="-342900">
              <a:lnSpc>
                <a:spcPct val="150000"/>
              </a:lnSpc>
              <a:buFont typeface="Arial" panose="020B0604020202020204" pitchFamily="34" charset="0"/>
              <a:buChar char="•"/>
            </a:pPr>
            <a:r>
              <a:rPr lang="en-US" dirty="0"/>
              <a:t>Assuming, </a:t>
            </a:r>
            <a:r>
              <a:rPr lang="en-US" dirty="0" smtClean="0"/>
              <a:t>that </a:t>
            </a:r>
            <a:r>
              <a:rPr lang="en-US" dirty="0"/>
              <a:t>k is about B(S)/M and m = 1, the savings in disk I/O’s is </a:t>
            </a:r>
            <a:r>
              <a:rPr lang="en-US" dirty="0" smtClean="0"/>
              <a:t>2M * ( </a:t>
            </a:r>
            <a:r>
              <a:rPr lang="en-US" dirty="0"/>
              <a:t>B(R) + B(S) </a:t>
            </a:r>
            <a:r>
              <a:rPr lang="en-US" dirty="0" smtClean="0"/>
              <a:t>) / B(S</a:t>
            </a:r>
            <a:r>
              <a:rPr lang="en-US" dirty="0"/>
              <a:t>) and the total cost is </a:t>
            </a:r>
            <a:r>
              <a:rPr lang="en-US" b="1" dirty="0" smtClean="0"/>
              <a:t>(3 </a:t>
            </a:r>
            <a:r>
              <a:rPr lang="en-US" b="1" dirty="0"/>
              <a:t>− 2M/B(S</a:t>
            </a:r>
            <a:r>
              <a:rPr lang="en-US" b="1" dirty="0" smtClean="0"/>
              <a:t>)) * (B(R</a:t>
            </a:r>
            <a:r>
              <a:rPr lang="en-US" b="1" dirty="0"/>
              <a:t>) + B(S</a:t>
            </a:r>
            <a:r>
              <a:rPr lang="en-US" b="1" dirty="0" smtClean="0"/>
              <a:t>)).</a:t>
            </a:r>
            <a:endParaRPr lang="en-IN" b="1" dirty="0" smtClean="0"/>
          </a:p>
        </p:txBody>
      </p:sp>
    </p:spTree>
    <p:extLst>
      <p:ext uri="{BB962C8B-B14F-4D97-AF65-F5344CB8AC3E}">
        <p14:creationId xmlns:p14="http://schemas.microsoft.com/office/powerpoint/2010/main" val="9333765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1403871"/>
            <a:ext cx="10938455" cy="5078313"/>
          </a:xfrm>
          <a:prstGeom prst="rect">
            <a:avLst/>
          </a:prstGeom>
          <a:noFill/>
        </p:spPr>
        <p:txBody>
          <a:bodyPr wrap="square" rtlCol="0">
            <a:spAutoFit/>
          </a:bodyPr>
          <a:lstStyle/>
          <a:p>
            <a:pPr>
              <a:lnSpc>
                <a:spcPct val="150000"/>
              </a:lnSpc>
            </a:pPr>
            <a:r>
              <a:rPr lang="en-IN" sz="2000" b="1" dirty="0"/>
              <a:t>Saving Some Disk </a:t>
            </a:r>
            <a:r>
              <a:rPr lang="en-IN" sz="2000" b="1" dirty="0" smtClean="0"/>
              <a:t>I/O’s Example</a:t>
            </a:r>
          </a:p>
          <a:p>
            <a:pPr marL="342900" indent="-342900">
              <a:lnSpc>
                <a:spcPct val="150000"/>
              </a:lnSpc>
              <a:buFont typeface="Arial" panose="020B0604020202020204" pitchFamily="34" charset="0"/>
              <a:buChar char="•"/>
            </a:pPr>
            <a:r>
              <a:rPr lang="en-US" sz="1400" dirty="0" smtClean="0"/>
              <a:t>Consider relations </a:t>
            </a:r>
            <a:r>
              <a:rPr lang="en-US" sz="1400" dirty="0"/>
              <a:t>R and </a:t>
            </a:r>
            <a:r>
              <a:rPr lang="en-US" sz="1400" dirty="0" smtClean="0"/>
              <a:t>S </a:t>
            </a:r>
            <a:r>
              <a:rPr lang="en-US" sz="1400" dirty="0"/>
              <a:t>of 1000 and 500 </a:t>
            </a:r>
            <a:r>
              <a:rPr lang="en-US" sz="1400" dirty="0" smtClean="0"/>
              <a:t>blocks respectively </a:t>
            </a:r>
            <a:r>
              <a:rPr lang="en-US" sz="1400" dirty="0"/>
              <a:t>using M = </a:t>
            </a:r>
            <a:r>
              <a:rPr lang="en-US" sz="1400" dirty="0" smtClean="0"/>
              <a:t>101</a:t>
            </a:r>
          </a:p>
          <a:p>
            <a:pPr marL="342900" indent="-342900">
              <a:lnSpc>
                <a:spcPct val="150000"/>
              </a:lnSpc>
              <a:buFont typeface="Arial" panose="020B0604020202020204" pitchFamily="34" charset="0"/>
              <a:buChar char="•"/>
            </a:pPr>
            <a:r>
              <a:rPr lang="en-US" sz="1400" dirty="0" smtClean="0"/>
              <a:t>For hybrid </a:t>
            </a:r>
            <a:r>
              <a:rPr lang="en-US" sz="1400" dirty="0"/>
              <a:t>hash-join, </a:t>
            </a:r>
            <a:r>
              <a:rPr lang="en-US" sz="1400" dirty="0" smtClean="0"/>
              <a:t> k = 500 / 101 = 5</a:t>
            </a:r>
          </a:p>
          <a:p>
            <a:pPr marL="342900" indent="-342900">
              <a:lnSpc>
                <a:spcPct val="150000"/>
              </a:lnSpc>
              <a:buFont typeface="Arial" panose="020B0604020202020204" pitchFamily="34" charset="0"/>
              <a:buChar char="•"/>
            </a:pPr>
            <a:r>
              <a:rPr lang="en-US" sz="1400" dirty="0" smtClean="0"/>
              <a:t>On average, each bucket will have 100 tuples of S</a:t>
            </a:r>
          </a:p>
          <a:p>
            <a:pPr marL="342900" indent="-342900">
              <a:lnSpc>
                <a:spcPct val="150000"/>
              </a:lnSpc>
              <a:buFont typeface="Arial" panose="020B0604020202020204" pitchFamily="34" charset="0"/>
              <a:buChar char="•"/>
            </a:pPr>
            <a:r>
              <a:rPr lang="en-US" sz="1400" dirty="0" smtClean="0"/>
              <a:t>To </a:t>
            </a:r>
            <a:r>
              <a:rPr lang="en-US" sz="1400" dirty="0"/>
              <a:t>fit one of these buckets and four extra blocks for the other four buckets, we need 104 blocks of main </a:t>
            </a:r>
            <a:r>
              <a:rPr lang="en-US" sz="1400" dirty="0" smtClean="0"/>
              <a:t>memory. </a:t>
            </a:r>
            <a:r>
              <a:rPr lang="en-US" sz="1400" dirty="0"/>
              <a:t>Therefore, </a:t>
            </a:r>
            <a:r>
              <a:rPr lang="en-US" sz="1400" dirty="0" smtClean="0"/>
              <a:t>there is a chance </a:t>
            </a:r>
            <a:r>
              <a:rPr lang="en-US" sz="1400" dirty="0"/>
              <a:t>that the in-memory bucket </a:t>
            </a:r>
            <a:r>
              <a:rPr lang="en-US" sz="1400" dirty="0" smtClean="0"/>
              <a:t>may overflow</a:t>
            </a:r>
          </a:p>
          <a:p>
            <a:pPr marL="342900" indent="-342900">
              <a:lnSpc>
                <a:spcPct val="150000"/>
              </a:lnSpc>
              <a:buFont typeface="Arial" panose="020B0604020202020204" pitchFamily="34" charset="0"/>
              <a:buChar char="•"/>
            </a:pPr>
            <a:r>
              <a:rPr lang="en-US" sz="1400" dirty="0" smtClean="0"/>
              <a:t>So </a:t>
            </a:r>
            <a:r>
              <a:rPr lang="en-IN" sz="1400" dirty="0"/>
              <a:t>choose k = </a:t>
            </a:r>
            <a:r>
              <a:rPr lang="en-IN" sz="1400" dirty="0" smtClean="0"/>
              <a:t>6</a:t>
            </a:r>
          </a:p>
          <a:p>
            <a:pPr marL="342900" indent="-342900">
              <a:lnSpc>
                <a:spcPct val="150000"/>
              </a:lnSpc>
              <a:buFont typeface="Arial" panose="020B0604020202020204" pitchFamily="34" charset="0"/>
              <a:buChar char="•"/>
            </a:pPr>
            <a:r>
              <a:rPr lang="en-US" sz="1400" dirty="0" smtClean="0"/>
              <a:t>For hashing </a:t>
            </a:r>
            <a:r>
              <a:rPr lang="en-US" sz="1400" dirty="0"/>
              <a:t>S on the first pass, we have five buffers for five of the </a:t>
            </a:r>
            <a:r>
              <a:rPr lang="en-US" sz="1400" dirty="0" smtClean="0"/>
              <a:t>buckets </a:t>
            </a:r>
            <a:r>
              <a:rPr lang="en-US" sz="1400" dirty="0"/>
              <a:t>and we have up to 96 buffers for the in-memory </a:t>
            </a:r>
            <a:r>
              <a:rPr lang="en-US" sz="1400" dirty="0" smtClean="0"/>
              <a:t>buckets, </a:t>
            </a:r>
            <a:r>
              <a:rPr lang="en-US" sz="1400" dirty="0"/>
              <a:t>whose expected size is 500/6 =</a:t>
            </a:r>
            <a:r>
              <a:rPr lang="en-US" sz="1400" dirty="0" smtClean="0"/>
              <a:t> 83</a:t>
            </a:r>
          </a:p>
          <a:p>
            <a:pPr marL="342900" indent="-342900">
              <a:lnSpc>
                <a:spcPct val="150000"/>
              </a:lnSpc>
              <a:buFont typeface="Arial" panose="020B0604020202020204" pitchFamily="34" charset="0"/>
              <a:buChar char="•"/>
            </a:pPr>
            <a:r>
              <a:rPr lang="en-US" sz="1400" dirty="0"/>
              <a:t>The number of disk I/O’s we use for S on the first pass is thus 500 to read all of </a:t>
            </a:r>
            <a:r>
              <a:rPr lang="en-US" sz="1400" dirty="0" smtClean="0"/>
              <a:t>S </a:t>
            </a:r>
            <a:r>
              <a:rPr lang="en-US" sz="1400" dirty="0"/>
              <a:t>and 500 − 83 = 417 to write five buckets to disk</a:t>
            </a:r>
            <a:r>
              <a:rPr lang="en-US" sz="1400" dirty="0" smtClean="0"/>
              <a:t>.</a:t>
            </a:r>
          </a:p>
          <a:p>
            <a:pPr marL="342900" indent="-342900">
              <a:lnSpc>
                <a:spcPct val="150000"/>
              </a:lnSpc>
              <a:buFont typeface="Arial" panose="020B0604020202020204" pitchFamily="34" charset="0"/>
              <a:buChar char="•"/>
            </a:pPr>
            <a:r>
              <a:rPr lang="en-US" sz="1400" dirty="0"/>
              <a:t>For hashing </a:t>
            </a:r>
            <a:r>
              <a:rPr lang="en-US" sz="1400" dirty="0" smtClean="0"/>
              <a:t>R on </a:t>
            </a:r>
            <a:r>
              <a:rPr lang="en-US" sz="1400" dirty="0"/>
              <a:t>the first pass, we need to read all of R (1000 disk I/O’s) and write 5 of its 6 </a:t>
            </a:r>
            <a:r>
              <a:rPr lang="en-US" sz="1400" dirty="0" smtClean="0"/>
              <a:t>buckets</a:t>
            </a:r>
          </a:p>
          <a:p>
            <a:pPr marL="342900" indent="-342900">
              <a:lnSpc>
                <a:spcPct val="150000"/>
              </a:lnSpc>
              <a:buFont typeface="Arial" panose="020B0604020202020204" pitchFamily="34" charset="0"/>
              <a:buChar char="•"/>
            </a:pPr>
            <a:r>
              <a:rPr lang="en-US" sz="1400" dirty="0" smtClean="0"/>
              <a:t>The number of disk I/O’s for R = (1000 * 5/6) = 833</a:t>
            </a:r>
            <a:endParaRPr lang="en-US" sz="1400" dirty="0"/>
          </a:p>
          <a:p>
            <a:pPr marL="342900" indent="-342900">
              <a:lnSpc>
                <a:spcPct val="150000"/>
              </a:lnSpc>
              <a:buFont typeface="Arial" panose="020B0604020202020204" pitchFamily="34" charset="0"/>
              <a:buChar char="•"/>
            </a:pPr>
            <a:r>
              <a:rPr lang="en-US" sz="1400" dirty="0"/>
              <a:t>On the second pass, we </a:t>
            </a:r>
            <a:r>
              <a:rPr lang="en-US" sz="1400" dirty="0" smtClean="0"/>
              <a:t>need to read </a:t>
            </a:r>
            <a:r>
              <a:rPr lang="en-US" sz="1400" dirty="0"/>
              <a:t>all the buckets written to disk, or 417 + 833 = 1250 </a:t>
            </a:r>
            <a:r>
              <a:rPr lang="en-US" sz="1400" dirty="0" smtClean="0"/>
              <a:t>disk </a:t>
            </a:r>
            <a:r>
              <a:rPr lang="en-US" sz="1400" dirty="0"/>
              <a:t>I/O’s. </a:t>
            </a:r>
            <a:endParaRPr lang="en-US" sz="1400" dirty="0" smtClean="0"/>
          </a:p>
          <a:p>
            <a:pPr marL="342900" indent="-342900">
              <a:lnSpc>
                <a:spcPct val="150000"/>
              </a:lnSpc>
              <a:buFont typeface="Arial" panose="020B0604020202020204" pitchFamily="34" charset="0"/>
              <a:buChar char="•"/>
            </a:pPr>
            <a:r>
              <a:rPr lang="en-US" sz="1400" dirty="0" smtClean="0"/>
              <a:t>The </a:t>
            </a:r>
            <a:r>
              <a:rPr lang="en-US" sz="1400" dirty="0"/>
              <a:t>total number of disk I/O’s </a:t>
            </a:r>
            <a:r>
              <a:rPr lang="en-US" sz="1400" dirty="0" smtClean="0"/>
              <a:t> = 1500 </a:t>
            </a:r>
            <a:r>
              <a:rPr lang="en-US" sz="1400" dirty="0"/>
              <a:t>to read R and </a:t>
            </a:r>
            <a:r>
              <a:rPr lang="en-US" sz="1400" dirty="0" smtClean="0"/>
              <a:t>S + </a:t>
            </a:r>
            <a:r>
              <a:rPr lang="en-US" sz="1400" dirty="0"/>
              <a:t>1250 to write 5/6 of these </a:t>
            </a:r>
            <a:r>
              <a:rPr lang="en-US" sz="1400" dirty="0" smtClean="0"/>
              <a:t>relations + 1250 </a:t>
            </a:r>
            <a:r>
              <a:rPr lang="en-US" sz="1400" dirty="0"/>
              <a:t>to read those tuples </a:t>
            </a:r>
            <a:r>
              <a:rPr lang="en-US" sz="1400" dirty="0" smtClean="0"/>
              <a:t>again = 4,000 </a:t>
            </a:r>
            <a:r>
              <a:rPr lang="en-US" sz="1400" dirty="0"/>
              <a:t>disk I/O’s</a:t>
            </a:r>
            <a:r>
              <a:rPr lang="en-US" sz="1400" dirty="0" smtClean="0"/>
              <a:t>.</a:t>
            </a:r>
          </a:p>
          <a:p>
            <a:pPr marL="342900" indent="-342900">
              <a:lnSpc>
                <a:spcPct val="150000"/>
              </a:lnSpc>
              <a:buFont typeface="Arial" panose="020B0604020202020204" pitchFamily="34" charset="0"/>
              <a:buChar char="•"/>
            </a:pPr>
            <a:r>
              <a:rPr lang="en-US" sz="1400" dirty="0" smtClean="0"/>
              <a:t>Number of disk I/O’s in case of regular hash-join or sort join = 4,500</a:t>
            </a:r>
            <a:endParaRPr lang="en-IN" sz="1400" dirty="0"/>
          </a:p>
        </p:txBody>
      </p:sp>
    </p:spTree>
    <p:extLst>
      <p:ext uri="{BB962C8B-B14F-4D97-AF65-F5344CB8AC3E}">
        <p14:creationId xmlns:p14="http://schemas.microsoft.com/office/powerpoint/2010/main" val="21839622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5379127" y="1545540"/>
            <a:ext cx="5173803" cy="967957"/>
          </a:xfrm>
          <a:prstGeom prst="rect">
            <a:avLst/>
          </a:prstGeom>
          <a:noFill/>
        </p:spPr>
        <p:txBody>
          <a:bodyPr wrap="square" rtlCol="0">
            <a:spAutoFit/>
          </a:bodyPr>
          <a:lstStyle/>
          <a:p>
            <a:pPr algn="ctr">
              <a:lnSpc>
                <a:spcPct val="150000"/>
              </a:lnSpc>
            </a:pPr>
            <a:r>
              <a:rPr lang="en-US" sz="2000" b="1" dirty="0" smtClean="0"/>
              <a:t>Summary of Hash-Based Algorithms</a:t>
            </a:r>
          </a:p>
          <a:p>
            <a:pPr marL="342900" indent="-342900">
              <a:lnSpc>
                <a:spcPct val="150000"/>
              </a:lnSpc>
              <a:buFont typeface="Arial" panose="020B0604020202020204" pitchFamily="34" charset="0"/>
              <a:buChar char="•"/>
            </a:pPr>
            <a:endParaRPr lang="en-US" sz="2000"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1053" y="2348047"/>
            <a:ext cx="5157788" cy="2586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304801" y="1545540"/>
            <a:ext cx="4762745" cy="553998"/>
          </a:xfrm>
          <a:prstGeom prst="rect">
            <a:avLst/>
          </a:prstGeom>
          <a:noFill/>
        </p:spPr>
        <p:txBody>
          <a:bodyPr wrap="square" rtlCol="0">
            <a:spAutoFit/>
          </a:bodyPr>
          <a:lstStyle/>
          <a:p>
            <a:pPr algn="ctr">
              <a:lnSpc>
                <a:spcPct val="150000"/>
              </a:lnSpc>
            </a:pPr>
            <a:r>
              <a:rPr lang="en-US" sz="2000" b="1" dirty="0" smtClean="0"/>
              <a:t>Summary of </a:t>
            </a:r>
            <a:r>
              <a:rPr lang="en-IN" sz="2000" b="1" dirty="0" smtClean="0"/>
              <a:t>sort based algorithms </a:t>
            </a:r>
          </a:p>
        </p:txBody>
      </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971" y="2230929"/>
            <a:ext cx="4600575" cy="3014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57349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smtClean="0"/>
              <a:t>sureshjamadagni@pes.edu</a:t>
            </a:r>
            <a:endParaRPr lang="en-IN" sz="2400" b="1" dirty="0"/>
          </a:p>
        </p:txBody>
      </p:sp>
      <p:grpSp>
        <p:nvGrpSpPr>
          <p:cNvPr id="13" name="Group 12">
            <a:extLst>
              <a:ext uri="{FF2B5EF4-FFF2-40B4-BE49-F238E27FC236}">
                <a16:creationId xmlns=""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a:extLst>
                <a:ext uri="{FF2B5EF4-FFF2-40B4-BE49-F238E27FC236}">
                  <a16:creationId xmlns=""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18" name="Picture 17" descr="A close up of a logo&#10;&#10;Description automatically generated">
            <a:extLst>
              <a:ext uri="{FF2B5EF4-FFF2-40B4-BE49-F238E27FC236}">
                <a16:creationId xmlns=""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smtClean="0"/>
              <a:t>Suresh Jamadagni</a:t>
            </a:r>
            <a:endParaRPr lang="en-IN" sz="2400" b="1" dirty="0"/>
          </a:p>
        </p:txBody>
      </p:sp>
      <p:sp>
        <p:nvSpPr>
          <p:cNvPr id="21" name="Rectangle 20">
            <a:extLst>
              <a:ext uri="{FF2B5EF4-FFF2-40B4-BE49-F238E27FC236}">
                <a16:creationId xmlns=""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a:t>
            </a:r>
            <a:r>
              <a:rPr lang="en-US" sz="2400" dirty="0" smtClean="0"/>
              <a:t>Computer Science and Engineering</a:t>
            </a:r>
            <a:endParaRPr lang="en-IN" sz="2400" dirty="0"/>
          </a:p>
        </p:txBody>
      </p:sp>
    </p:spTree>
    <p:extLst>
      <p:ext uri="{BB962C8B-B14F-4D97-AF65-F5344CB8AC3E}">
        <p14:creationId xmlns:p14="http://schemas.microsoft.com/office/powerpoint/2010/main" val="1459503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1545540"/>
            <a:ext cx="7628585" cy="48013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dirty="0" smtClean="0"/>
              <a:t>Phase </a:t>
            </a:r>
            <a:r>
              <a:rPr lang="en-US" sz="2000" b="1" dirty="0"/>
              <a:t>2</a:t>
            </a:r>
            <a:r>
              <a:rPr lang="en-US" sz="2000" dirty="0"/>
              <a:t> </a:t>
            </a:r>
            <a:r>
              <a:rPr lang="en-US" sz="2000" dirty="0" smtClean="0"/>
              <a:t>:</a:t>
            </a:r>
          </a:p>
          <a:p>
            <a:pPr marL="285750" indent="-285750">
              <a:lnSpc>
                <a:spcPct val="150000"/>
              </a:lnSpc>
              <a:buFont typeface="Arial" panose="020B0604020202020204" pitchFamily="34" charset="0"/>
              <a:buChar char="•"/>
            </a:pPr>
            <a:r>
              <a:rPr lang="en-US" sz="2000" dirty="0" smtClean="0"/>
              <a:t>Merge </a:t>
            </a:r>
            <a:r>
              <a:rPr lang="en-US" sz="2000" dirty="0"/>
              <a:t>the sorted sublists into one sorted list with all the records as follows.</a:t>
            </a:r>
            <a:endParaRPr lang="en-US" sz="2000" dirty="0" smtClean="0"/>
          </a:p>
          <a:p>
            <a:pPr marL="742950" lvl="1" indent="-285750">
              <a:lnSpc>
                <a:spcPct val="150000"/>
              </a:lnSpc>
              <a:buFont typeface="Arial" panose="020B0604020202020204" pitchFamily="34" charset="0"/>
              <a:buChar char="•"/>
            </a:pPr>
            <a:r>
              <a:rPr lang="en-US" sz="1600" dirty="0"/>
              <a:t>Find the smallest key among the first remaining elements of all the lists. </a:t>
            </a:r>
            <a:endParaRPr lang="en-US" sz="1600" dirty="0" smtClean="0"/>
          </a:p>
          <a:p>
            <a:pPr marL="742950" lvl="1" indent="-285750">
              <a:lnSpc>
                <a:spcPct val="150000"/>
              </a:lnSpc>
              <a:buFont typeface="Arial" panose="020B0604020202020204" pitchFamily="34" charset="0"/>
              <a:buChar char="•"/>
            </a:pPr>
            <a:r>
              <a:rPr lang="en-US" sz="1600" dirty="0"/>
              <a:t>Move the smallest element to the first available position of the output </a:t>
            </a:r>
            <a:r>
              <a:rPr lang="en-US" sz="1600" dirty="0" smtClean="0"/>
              <a:t>block</a:t>
            </a:r>
          </a:p>
          <a:p>
            <a:pPr marL="742950" lvl="1" indent="-285750">
              <a:lnSpc>
                <a:spcPct val="150000"/>
              </a:lnSpc>
              <a:buFont typeface="Arial" panose="020B0604020202020204" pitchFamily="34" charset="0"/>
              <a:buChar char="•"/>
            </a:pPr>
            <a:r>
              <a:rPr lang="en-US" sz="1600" dirty="0"/>
              <a:t>If the output block is full, write it to disk and reinitialize the same buffer in main memory to hold the next output </a:t>
            </a:r>
            <a:r>
              <a:rPr lang="en-US" sz="1600" dirty="0" smtClean="0"/>
              <a:t>block</a:t>
            </a:r>
          </a:p>
          <a:p>
            <a:pPr marL="742950" lvl="1" indent="-285750">
              <a:lnSpc>
                <a:spcPct val="150000"/>
              </a:lnSpc>
              <a:buFont typeface="Arial" panose="020B0604020202020204" pitchFamily="34" charset="0"/>
              <a:buChar char="•"/>
            </a:pPr>
            <a:r>
              <a:rPr lang="en-US" sz="1600" dirty="0"/>
              <a:t>If the block from which the smallest element was just taken is now exhausted of records, read the next block from the same sorted sublist into the same buffer that was used for the block just exhausted. If no blocks remain, then leave its buffer empty and do not consider elements from that list in any further competition for smallest remaining elements.</a:t>
            </a:r>
            <a:endParaRPr lang="en-US" sz="16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1740" y="2166932"/>
            <a:ext cx="3160014" cy="2927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8603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1545540"/>
            <a:ext cx="9921024" cy="55399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b="1" dirty="0"/>
              <a:t>Two-Phase </a:t>
            </a:r>
            <a:r>
              <a:rPr lang="en-IN" sz="2000" b="1" dirty="0" err="1"/>
              <a:t>Multiway</a:t>
            </a:r>
            <a:r>
              <a:rPr lang="en-IN" sz="2000" b="1" dirty="0"/>
              <a:t> </a:t>
            </a:r>
            <a:r>
              <a:rPr lang="en-IN" sz="2000" b="1" dirty="0" smtClean="0"/>
              <a:t>Merge-Sort Example</a:t>
            </a:r>
            <a:r>
              <a:rPr lang="en-US" sz="2000" dirty="0" smtClean="0"/>
              <a:t> :</a:t>
            </a:r>
          </a:p>
        </p:txBody>
      </p:sp>
      <p:graphicFrame>
        <p:nvGraphicFramePr>
          <p:cNvPr id="2" name="Table 1"/>
          <p:cNvGraphicFramePr>
            <a:graphicFrameLocks noGrp="1"/>
          </p:cNvGraphicFramePr>
          <p:nvPr>
            <p:extLst>
              <p:ext uri="{D42A27DB-BD31-4B8C-83A1-F6EECF244321}">
                <p14:modId xmlns:p14="http://schemas.microsoft.com/office/powerpoint/2010/main" val="2626313972"/>
              </p:ext>
            </p:extLst>
          </p:nvPr>
        </p:nvGraphicFramePr>
        <p:xfrm>
          <a:off x="419112" y="2342404"/>
          <a:ext cx="533925" cy="3048000"/>
        </p:xfrm>
        <a:graphic>
          <a:graphicData uri="http://schemas.openxmlformats.org/drawingml/2006/table">
            <a:tbl>
              <a:tblPr firstRow="1" bandRow="1">
                <a:tableStyleId>{5940675A-B579-460E-94D1-54222C63F5DA}</a:tableStyleId>
              </a:tblPr>
              <a:tblGrid>
                <a:gridCol w="533925"/>
              </a:tblGrid>
              <a:tr h="279627">
                <a:tc>
                  <a:txBody>
                    <a:bodyPr/>
                    <a:lstStyle/>
                    <a:p>
                      <a:pPr algn="ctr"/>
                      <a:r>
                        <a:rPr lang="en-US" sz="1400" dirty="0" smtClean="0"/>
                        <a:t>F</a:t>
                      </a:r>
                      <a:endParaRPr lang="en-IN" sz="1400" dirty="0"/>
                    </a:p>
                  </a:txBody>
                  <a:tcPr/>
                </a:tc>
              </a:tr>
              <a:tr h="279627">
                <a:tc>
                  <a:txBody>
                    <a:bodyPr/>
                    <a:lstStyle/>
                    <a:p>
                      <a:pPr algn="ctr"/>
                      <a:r>
                        <a:rPr lang="en-US" sz="1400" dirty="0" smtClean="0"/>
                        <a:t>T</a:t>
                      </a:r>
                      <a:endParaRPr lang="en-IN" sz="1400" dirty="0"/>
                    </a:p>
                  </a:txBody>
                  <a:tcPr/>
                </a:tc>
              </a:tr>
              <a:tr h="279627">
                <a:tc>
                  <a:txBody>
                    <a:bodyPr/>
                    <a:lstStyle/>
                    <a:p>
                      <a:pPr algn="ctr"/>
                      <a:r>
                        <a:rPr lang="en-US" sz="1400" dirty="0" smtClean="0"/>
                        <a:t>H</a:t>
                      </a:r>
                      <a:endParaRPr lang="en-IN" sz="1400" dirty="0"/>
                    </a:p>
                  </a:txBody>
                  <a:tcPr/>
                </a:tc>
              </a:tr>
              <a:tr h="279627">
                <a:tc>
                  <a:txBody>
                    <a:bodyPr/>
                    <a:lstStyle/>
                    <a:p>
                      <a:pPr algn="ctr"/>
                      <a:r>
                        <a:rPr lang="en-US" sz="1400" dirty="0" smtClean="0"/>
                        <a:t>G</a:t>
                      </a:r>
                      <a:endParaRPr lang="en-IN" sz="1400" dirty="0"/>
                    </a:p>
                  </a:txBody>
                  <a:tcPr/>
                </a:tc>
              </a:tr>
              <a:tr h="279627">
                <a:tc>
                  <a:txBody>
                    <a:bodyPr/>
                    <a:lstStyle/>
                    <a:p>
                      <a:pPr algn="ctr"/>
                      <a:r>
                        <a:rPr lang="en-US" sz="1400" dirty="0" smtClean="0"/>
                        <a:t>K</a:t>
                      </a:r>
                      <a:endParaRPr lang="en-IN" sz="1400" dirty="0"/>
                    </a:p>
                  </a:txBody>
                  <a:tcPr/>
                </a:tc>
              </a:tr>
              <a:tr h="279627">
                <a:tc>
                  <a:txBody>
                    <a:bodyPr/>
                    <a:lstStyle/>
                    <a:p>
                      <a:pPr algn="ctr"/>
                      <a:r>
                        <a:rPr lang="en-US" sz="1400" dirty="0" smtClean="0"/>
                        <a:t>U</a:t>
                      </a:r>
                      <a:endParaRPr lang="en-IN" sz="1400" dirty="0"/>
                    </a:p>
                  </a:txBody>
                  <a:tcPr/>
                </a:tc>
              </a:tr>
              <a:tr h="279627">
                <a:tc>
                  <a:txBody>
                    <a:bodyPr/>
                    <a:lstStyle/>
                    <a:p>
                      <a:pPr algn="ctr"/>
                      <a:r>
                        <a:rPr lang="en-US" sz="1400" dirty="0" smtClean="0"/>
                        <a:t>A</a:t>
                      </a:r>
                      <a:endParaRPr lang="en-IN" sz="1400" dirty="0"/>
                    </a:p>
                  </a:txBody>
                  <a:tcPr/>
                </a:tc>
              </a:tr>
              <a:tr h="279627">
                <a:tc>
                  <a:txBody>
                    <a:bodyPr/>
                    <a:lstStyle/>
                    <a:p>
                      <a:pPr algn="ctr"/>
                      <a:r>
                        <a:rPr lang="en-US" sz="1400" dirty="0" smtClean="0"/>
                        <a:t>Z</a:t>
                      </a:r>
                      <a:endParaRPr lang="en-IN" sz="1400" dirty="0"/>
                    </a:p>
                  </a:txBody>
                  <a:tcPr/>
                </a:tc>
              </a:tr>
              <a:tr h="279627">
                <a:tc>
                  <a:txBody>
                    <a:bodyPr/>
                    <a:lstStyle/>
                    <a:p>
                      <a:pPr algn="ctr"/>
                      <a:r>
                        <a:rPr lang="en-US" sz="1400" dirty="0" smtClean="0"/>
                        <a:t>J</a:t>
                      </a:r>
                      <a:endParaRPr lang="en-IN" sz="1400" dirty="0"/>
                    </a:p>
                  </a:txBody>
                  <a:tcPr/>
                </a:tc>
              </a:tr>
              <a:tr h="279627">
                <a:tc>
                  <a:txBody>
                    <a:bodyPr/>
                    <a:lstStyle/>
                    <a:p>
                      <a:pPr algn="ctr"/>
                      <a:r>
                        <a:rPr lang="en-US" sz="1400" dirty="0" smtClean="0"/>
                        <a:t>B</a:t>
                      </a:r>
                      <a:endParaRPr lang="en-IN" sz="1400" dirty="0"/>
                    </a:p>
                  </a:txBody>
                  <a:tcPr/>
                </a:tc>
              </a:tr>
            </a:tbl>
          </a:graphicData>
        </a:graphic>
      </p:graphicFrame>
      <p:sp>
        <p:nvSpPr>
          <p:cNvPr id="3" name="Right Arrow 2"/>
          <p:cNvSpPr/>
          <p:nvPr/>
        </p:nvSpPr>
        <p:spPr>
          <a:xfrm>
            <a:off x="1120460" y="3593206"/>
            <a:ext cx="321972"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Table 3"/>
          <p:cNvGraphicFramePr>
            <a:graphicFrameLocks noGrp="1"/>
          </p:cNvGraphicFramePr>
          <p:nvPr>
            <p:extLst>
              <p:ext uri="{D42A27DB-BD31-4B8C-83A1-F6EECF244321}">
                <p14:modId xmlns:p14="http://schemas.microsoft.com/office/powerpoint/2010/main" val="2675284046"/>
              </p:ext>
            </p:extLst>
          </p:nvPr>
        </p:nvGraphicFramePr>
        <p:xfrm>
          <a:off x="1594116" y="2355282"/>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F</a:t>
                      </a:r>
                      <a:endParaRPr lang="en-IN" sz="1400" dirty="0"/>
                    </a:p>
                  </a:txBody>
                  <a:tcPr/>
                </a:tc>
              </a:tr>
              <a:tr h="232208">
                <a:tc>
                  <a:txBody>
                    <a:bodyPr/>
                    <a:lstStyle/>
                    <a:p>
                      <a:pPr algn="ctr"/>
                      <a:r>
                        <a:rPr lang="en-US" sz="1400" dirty="0" smtClean="0"/>
                        <a:t>T</a:t>
                      </a:r>
                      <a:endParaRPr lang="en-IN" sz="1400" dirty="0"/>
                    </a:p>
                  </a:txBody>
                  <a:tcPr/>
                </a:tc>
              </a:tr>
              <a:tr h="232208">
                <a:tc>
                  <a:txBody>
                    <a:bodyPr/>
                    <a:lstStyle/>
                    <a:p>
                      <a:pPr algn="ctr"/>
                      <a:r>
                        <a:rPr lang="en-US" sz="1400" dirty="0" smtClean="0"/>
                        <a:t>H</a:t>
                      </a:r>
                      <a:endParaRPr lang="en-IN" sz="1400" dirty="0"/>
                    </a:p>
                  </a:txBody>
                  <a:tcPr/>
                </a:tc>
              </a:tr>
              <a:tr h="232208">
                <a:tc>
                  <a:txBody>
                    <a:bodyPr/>
                    <a:lstStyle/>
                    <a:p>
                      <a:pPr algn="ctr"/>
                      <a:r>
                        <a:rPr lang="en-US" sz="1400" dirty="0" smtClean="0"/>
                        <a:t>G</a:t>
                      </a:r>
                      <a:endParaRPr lang="en-IN" sz="1400"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6391264"/>
              </p:ext>
            </p:extLst>
          </p:nvPr>
        </p:nvGraphicFramePr>
        <p:xfrm>
          <a:off x="1594116" y="3692550"/>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dirty="0" smtClean="0"/>
                        <a:t>K</a:t>
                      </a:r>
                      <a:endParaRPr lang="en-IN" sz="1400" dirty="0"/>
                    </a:p>
                  </a:txBody>
                  <a:tcPr/>
                </a:tc>
              </a:tr>
              <a:tr h="248840">
                <a:tc>
                  <a:txBody>
                    <a:bodyPr/>
                    <a:lstStyle/>
                    <a:p>
                      <a:pPr algn="ctr"/>
                      <a:r>
                        <a:rPr lang="en-US" sz="1400" dirty="0" smtClean="0"/>
                        <a:t>U</a:t>
                      </a:r>
                      <a:endParaRPr lang="en-IN" sz="1400" dirty="0"/>
                    </a:p>
                  </a:txBody>
                  <a:tcPr/>
                </a:tc>
              </a:tr>
              <a:tr h="248840">
                <a:tc>
                  <a:txBody>
                    <a:bodyPr/>
                    <a:lstStyle/>
                    <a:p>
                      <a:pPr algn="ctr"/>
                      <a:r>
                        <a:rPr lang="en-US" sz="1400" dirty="0" smtClean="0"/>
                        <a:t>A</a:t>
                      </a:r>
                      <a:endParaRPr lang="en-IN" sz="1400" dirty="0"/>
                    </a:p>
                  </a:txBody>
                  <a:tcPr/>
                </a:tc>
              </a:tr>
              <a:tr h="248840">
                <a:tc>
                  <a:txBody>
                    <a:bodyPr/>
                    <a:lstStyle/>
                    <a:p>
                      <a:pPr algn="ctr"/>
                      <a:r>
                        <a:rPr lang="en-US" sz="1400" dirty="0" smtClean="0"/>
                        <a:t>Z</a:t>
                      </a:r>
                      <a:endParaRPr lang="en-IN" sz="1400"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063324946"/>
              </p:ext>
            </p:extLst>
          </p:nvPr>
        </p:nvGraphicFramePr>
        <p:xfrm>
          <a:off x="1594116" y="5042697"/>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J</a:t>
                      </a:r>
                      <a:endParaRPr lang="en-IN" sz="1400" dirty="0"/>
                    </a:p>
                  </a:txBody>
                  <a:tcPr/>
                </a:tc>
              </a:tr>
              <a:tr h="184979">
                <a:tc>
                  <a:txBody>
                    <a:bodyPr/>
                    <a:lstStyle/>
                    <a:p>
                      <a:pPr algn="ctr"/>
                      <a:r>
                        <a:rPr lang="en-US" sz="1400" dirty="0" smtClean="0"/>
                        <a:t>B</a:t>
                      </a:r>
                      <a:endParaRPr lang="en-IN" sz="1400" dirty="0"/>
                    </a:p>
                  </a:txBody>
                  <a:tcPr/>
                </a:tc>
              </a:tr>
              <a:tr h="184979">
                <a:tc>
                  <a:txBody>
                    <a:bodyPr/>
                    <a:lstStyle/>
                    <a:p>
                      <a:pPr algn="ctr"/>
                      <a:endParaRPr lang="en-IN" sz="1400" dirty="0"/>
                    </a:p>
                  </a:txBody>
                  <a:tcPr/>
                </a:tc>
              </a:tr>
              <a:tr h="184979">
                <a:tc>
                  <a:txBody>
                    <a:bodyPr/>
                    <a:lstStyle/>
                    <a:p>
                      <a:pPr algn="ctr"/>
                      <a:endParaRPr lang="en-IN" sz="1400" dirty="0"/>
                    </a:p>
                  </a:txBody>
                  <a:tcPr/>
                </a:tc>
              </a:tr>
            </a:tbl>
          </a:graphicData>
        </a:graphic>
      </p:graphicFrame>
      <p:sp>
        <p:nvSpPr>
          <p:cNvPr id="14" name="Right Arrow 13"/>
          <p:cNvSpPr/>
          <p:nvPr/>
        </p:nvSpPr>
        <p:spPr>
          <a:xfrm>
            <a:off x="2303180" y="3591058"/>
            <a:ext cx="321972"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5" name="Table 14"/>
          <p:cNvGraphicFramePr>
            <a:graphicFrameLocks noGrp="1"/>
          </p:cNvGraphicFramePr>
          <p:nvPr>
            <p:extLst>
              <p:ext uri="{D42A27DB-BD31-4B8C-83A1-F6EECF244321}">
                <p14:modId xmlns:p14="http://schemas.microsoft.com/office/powerpoint/2010/main" val="322272930"/>
              </p:ext>
            </p:extLst>
          </p:nvPr>
        </p:nvGraphicFramePr>
        <p:xfrm>
          <a:off x="2815473" y="2353134"/>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F</a:t>
                      </a:r>
                      <a:endParaRPr lang="en-IN" sz="1400" dirty="0"/>
                    </a:p>
                  </a:txBody>
                  <a:tcPr/>
                </a:tc>
              </a:tr>
              <a:tr h="232208">
                <a:tc>
                  <a:txBody>
                    <a:bodyPr/>
                    <a:lstStyle/>
                    <a:p>
                      <a:pPr algn="ctr"/>
                      <a:r>
                        <a:rPr lang="en-US" sz="1400" dirty="0" smtClean="0"/>
                        <a:t>G</a:t>
                      </a:r>
                      <a:endParaRPr lang="en-IN" sz="1400" dirty="0"/>
                    </a:p>
                  </a:txBody>
                  <a:tcPr/>
                </a:tc>
              </a:tr>
              <a:tr h="232208">
                <a:tc>
                  <a:txBody>
                    <a:bodyPr/>
                    <a:lstStyle/>
                    <a:p>
                      <a:pPr algn="ctr"/>
                      <a:r>
                        <a:rPr lang="en-US" sz="1400" dirty="0" smtClean="0"/>
                        <a:t>H</a:t>
                      </a:r>
                      <a:endParaRPr lang="en-IN" sz="1400" dirty="0"/>
                    </a:p>
                  </a:txBody>
                  <a:tcPr/>
                </a:tc>
              </a:tr>
              <a:tr h="232208">
                <a:tc>
                  <a:txBody>
                    <a:bodyPr/>
                    <a:lstStyle/>
                    <a:p>
                      <a:pPr algn="ctr"/>
                      <a:r>
                        <a:rPr lang="en-US" sz="1400" dirty="0" smtClean="0"/>
                        <a:t>T</a:t>
                      </a:r>
                      <a:endParaRPr lang="en-IN" sz="1400"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838366821"/>
              </p:ext>
            </p:extLst>
          </p:nvPr>
        </p:nvGraphicFramePr>
        <p:xfrm>
          <a:off x="2815473" y="3690402"/>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dirty="0" smtClean="0"/>
                        <a:t>A</a:t>
                      </a:r>
                      <a:endParaRPr lang="en-IN" sz="1400" dirty="0"/>
                    </a:p>
                  </a:txBody>
                  <a:tcPr/>
                </a:tc>
              </a:tr>
              <a:tr h="248840">
                <a:tc>
                  <a:txBody>
                    <a:bodyPr/>
                    <a:lstStyle/>
                    <a:p>
                      <a:pPr algn="ctr"/>
                      <a:r>
                        <a:rPr lang="en-US" sz="1400" dirty="0" smtClean="0"/>
                        <a:t>K</a:t>
                      </a:r>
                      <a:endParaRPr lang="en-IN" sz="1400" dirty="0"/>
                    </a:p>
                  </a:txBody>
                  <a:tcPr/>
                </a:tc>
              </a:tr>
              <a:tr h="248840">
                <a:tc>
                  <a:txBody>
                    <a:bodyPr/>
                    <a:lstStyle/>
                    <a:p>
                      <a:pPr algn="ctr"/>
                      <a:r>
                        <a:rPr lang="en-US" sz="1400" dirty="0" smtClean="0"/>
                        <a:t>U</a:t>
                      </a:r>
                      <a:endParaRPr lang="en-IN" sz="1400" dirty="0"/>
                    </a:p>
                  </a:txBody>
                  <a:tcPr/>
                </a:tc>
              </a:tr>
              <a:tr h="248840">
                <a:tc>
                  <a:txBody>
                    <a:bodyPr/>
                    <a:lstStyle/>
                    <a:p>
                      <a:pPr algn="ctr"/>
                      <a:r>
                        <a:rPr lang="en-US" sz="1400" dirty="0" smtClean="0"/>
                        <a:t>Z</a:t>
                      </a:r>
                      <a:endParaRPr lang="en-IN" sz="1400"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466771093"/>
              </p:ext>
            </p:extLst>
          </p:nvPr>
        </p:nvGraphicFramePr>
        <p:xfrm>
          <a:off x="2815473" y="5040549"/>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B</a:t>
                      </a:r>
                      <a:endParaRPr lang="en-IN" sz="1400" dirty="0"/>
                    </a:p>
                  </a:txBody>
                  <a:tcPr/>
                </a:tc>
              </a:tr>
              <a:tr h="184979">
                <a:tc>
                  <a:txBody>
                    <a:bodyPr/>
                    <a:lstStyle/>
                    <a:p>
                      <a:pPr algn="ctr"/>
                      <a:r>
                        <a:rPr lang="en-US" sz="1400" dirty="0" smtClean="0"/>
                        <a:t>J</a:t>
                      </a:r>
                      <a:endParaRPr lang="en-IN" sz="1400" dirty="0"/>
                    </a:p>
                  </a:txBody>
                  <a:tcPr/>
                </a:tc>
              </a:tr>
              <a:tr h="184979">
                <a:tc>
                  <a:txBody>
                    <a:bodyPr/>
                    <a:lstStyle/>
                    <a:p>
                      <a:pPr algn="ctr"/>
                      <a:endParaRPr lang="en-IN" sz="1400" dirty="0"/>
                    </a:p>
                  </a:txBody>
                  <a:tcPr/>
                </a:tc>
              </a:tr>
              <a:tr h="184979">
                <a:tc>
                  <a:txBody>
                    <a:bodyPr/>
                    <a:lstStyle/>
                    <a:p>
                      <a:pPr algn="ctr"/>
                      <a:endParaRPr lang="en-IN" sz="1400" dirty="0"/>
                    </a:p>
                  </a:txBody>
                  <a:tcPr/>
                </a:tc>
              </a:tr>
            </a:tbl>
          </a:graphicData>
        </a:graphic>
      </p:graphicFrame>
      <p:sp>
        <p:nvSpPr>
          <p:cNvPr id="5" name="Left Brace 4"/>
          <p:cNvSpPr/>
          <p:nvPr/>
        </p:nvSpPr>
        <p:spPr>
          <a:xfrm rot="-5400000">
            <a:off x="1694646" y="4991635"/>
            <a:ext cx="405683" cy="3185374"/>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aphicFrame>
        <p:nvGraphicFramePr>
          <p:cNvPr id="18" name="Table 17"/>
          <p:cNvGraphicFramePr>
            <a:graphicFrameLocks noGrp="1"/>
          </p:cNvGraphicFramePr>
          <p:nvPr>
            <p:extLst>
              <p:ext uri="{D42A27DB-BD31-4B8C-83A1-F6EECF244321}">
                <p14:modId xmlns:p14="http://schemas.microsoft.com/office/powerpoint/2010/main" val="3360679500"/>
              </p:ext>
            </p:extLst>
          </p:nvPr>
        </p:nvGraphicFramePr>
        <p:xfrm>
          <a:off x="4616385" y="2363865"/>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F</a:t>
                      </a:r>
                      <a:endParaRPr lang="en-IN" sz="1400" dirty="0"/>
                    </a:p>
                  </a:txBody>
                  <a:tcPr/>
                </a:tc>
              </a:tr>
              <a:tr h="232208">
                <a:tc>
                  <a:txBody>
                    <a:bodyPr/>
                    <a:lstStyle/>
                    <a:p>
                      <a:pPr algn="ctr"/>
                      <a:r>
                        <a:rPr lang="en-US" sz="1400" dirty="0" smtClean="0"/>
                        <a:t>G</a:t>
                      </a:r>
                      <a:endParaRPr lang="en-IN" sz="1400" dirty="0"/>
                    </a:p>
                  </a:txBody>
                  <a:tcPr/>
                </a:tc>
              </a:tr>
              <a:tr h="232208">
                <a:tc>
                  <a:txBody>
                    <a:bodyPr/>
                    <a:lstStyle/>
                    <a:p>
                      <a:pPr algn="ctr"/>
                      <a:r>
                        <a:rPr lang="en-US" sz="1400" dirty="0" smtClean="0"/>
                        <a:t>H</a:t>
                      </a:r>
                      <a:endParaRPr lang="en-IN" sz="1400" dirty="0"/>
                    </a:p>
                  </a:txBody>
                  <a:tcPr/>
                </a:tc>
              </a:tr>
              <a:tr h="232208">
                <a:tc>
                  <a:txBody>
                    <a:bodyPr/>
                    <a:lstStyle/>
                    <a:p>
                      <a:pPr algn="ctr"/>
                      <a:r>
                        <a:rPr lang="en-US" sz="1400" dirty="0" smtClean="0"/>
                        <a:t>T</a:t>
                      </a:r>
                      <a:endParaRPr lang="en-IN" sz="1400"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282607421"/>
              </p:ext>
            </p:extLst>
          </p:nvPr>
        </p:nvGraphicFramePr>
        <p:xfrm>
          <a:off x="4616385" y="3701133"/>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dirty="0" smtClean="0"/>
                        <a:t>A</a:t>
                      </a:r>
                      <a:endParaRPr lang="en-IN" sz="1400" dirty="0"/>
                    </a:p>
                  </a:txBody>
                  <a:tcPr/>
                </a:tc>
              </a:tr>
              <a:tr h="248840">
                <a:tc>
                  <a:txBody>
                    <a:bodyPr/>
                    <a:lstStyle/>
                    <a:p>
                      <a:pPr algn="ctr"/>
                      <a:r>
                        <a:rPr lang="en-US" sz="1400" dirty="0" smtClean="0"/>
                        <a:t>K</a:t>
                      </a:r>
                      <a:endParaRPr lang="en-IN" sz="1400" dirty="0"/>
                    </a:p>
                  </a:txBody>
                  <a:tcPr/>
                </a:tc>
              </a:tr>
              <a:tr h="248840">
                <a:tc>
                  <a:txBody>
                    <a:bodyPr/>
                    <a:lstStyle/>
                    <a:p>
                      <a:pPr algn="ctr"/>
                      <a:r>
                        <a:rPr lang="en-US" sz="1400" dirty="0" smtClean="0"/>
                        <a:t>U</a:t>
                      </a:r>
                      <a:endParaRPr lang="en-IN" sz="1400" dirty="0"/>
                    </a:p>
                  </a:txBody>
                  <a:tcPr/>
                </a:tc>
              </a:tr>
              <a:tr h="248840">
                <a:tc>
                  <a:txBody>
                    <a:bodyPr/>
                    <a:lstStyle/>
                    <a:p>
                      <a:pPr algn="ctr"/>
                      <a:r>
                        <a:rPr lang="en-US" sz="1400" dirty="0" smtClean="0"/>
                        <a:t>Z</a:t>
                      </a:r>
                      <a:endParaRPr lang="en-IN" sz="1400" dirty="0"/>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794693816"/>
              </p:ext>
            </p:extLst>
          </p:nvPr>
        </p:nvGraphicFramePr>
        <p:xfrm>
          <a:off x="4616385" y="5051280"/>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B</a:t>
                      </a:r>
                      <a:endParaRPr lang="en-IN" sz="1400" dirty="0"/>
                    </a:p>
                  </a:txBody>
                  <a:tcPr/>
                </a:tc>
              </a:tr>
              <a:tr h="184979">
                <a:tc>
                  <a:txBody>
                    <a:bodyPr/>
                    <a:lstStyle/>
                    <a:p>
                      <a:pPr algn="ctr"/>
                      <a:r>
                        <a:rPr lang="en-US" sz="1400" dirty="0" smtClean="0"/>
                        <a:t>J</a:t>
                      </a:r>
                      <a:endParaRPr lang="en-IN" sz="1400" dirty="0"/>
                    </a:p>
                  </a:txBody>
                  <a:tcPr/>
                </a:tc>
              </a:tr>
              <a:tr h="184979">
                <a:tc>
                  <a:txBody>
                    <a:bodyPr/>
                    <a:lstStyle/>
                    <a:p>
                      <a:pPr algn="ctr"/>
                      <a:endParaRPr lang="en-IN" sz="1400" dirty="0"/>
                    </a:p>
                  </a:txBody>
                  <a:tcPr/>
                </a:tc>
              </a:tr>
              <a:tr h="184979">
                <a:tc>
                  <a:txBody>
                    <a:bodyPr/>
                    <a:lstStyle/>
                    <a:p>
                      <a:pPr algn="ctr"/>
                      <a:endParaRPr lang="en-IN" sz="1400" dirty="0"/>
                    </a:p>
                  </a:txBody>
                  <a:tcPr/>
                </a:tc>
              </a:tr>
            </a:tbl>
          </a:graphicData>
        </a:graphic>
      </p:graphicFrame>
      <p:cxnSp>
        <p:nvCxnSpPr>
          <p:cNvPr id="9" name="Straight Arrow Connector 8"/>
          <p:cNvCxnSpPr/>
          <p:nvPr/>
        </p:nvCxnSpPr>
        <p:spPr>
          <a:xfrm>
            <a:off x="4404575" y="2511380"/>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415306" y="3874406"/>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415306" y="5188064"/>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7" name="Table 26"/>
          <p:cNvGraphicFramePr>
            <a:graphicFrameLocks noGrp="1"/>
          </p:cNvGraphicFramePr>
          <p:nvPr>
            <p:extLst>
              <p:ext uri="{D42A27DB-BD31-4B8C-83A1-F6EECF244321}">
                <p14:modId xmlns:p14="http://schemas.microsoft.com/office/powerpoint/2010/main" val="3304509684"/>
              </p:ext>
            </p:extLst>
          </p:nvPr>
        </p:nvGraphicFramePr>
        <p:xfrm>
          <a:off x="5708952" y="3301884"/>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2574862293"/>
              </p:ext>
            </p:extLst>
          </p:nvPr>
        </p:nvGraphicFramePr>
        <p:xfrm>
          <a:off x="6842304" y="2361717"/>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F</a:t>
                      </a:r>
                      <a:endParaRPr lang="en-IN" sz="1400" dirty="0"/>
                    </a:p>
                  </a:txBody>
                  <a:tcPr/>
                </a:tc>
              </a:tr>
              <a:tr h="232208">
                <a:tc>
                  <a:txBody>
                    <a:bodyPr/>
                    <a:lstStyle/>
                    <a:p>
                      <a:pPr algn="ctr"/>
                      <a:r>
                        <a:rPr lang="en-US" sz="1400" dirty="0" smtClean="0"/>
                        <a:t>G</a:t>
                      </a:r>
                      <a:endParaRPr lang="en-IN" sz="1400" dirty="0"/>
                    </a:p>
                  </a:txBody>
                  <a:tcPr/>
                </a:tc>
              </a:tr>
              <a:tr h="232208">
                <a:tc>
                  <a:txBody>
                    <a:bodyPr/>
                    <a:lstStyle/>
                    <a:p>
                      <a:pPr algn="ctr"/>
                      <a:r>
                        <a:rPr lang="en-US" sz="1400" dirty="0" smtClean="0"/>
                        <a:t>H</a:t>
                      </a:r>
                      <a:endParaRPr lang="en-IN" sz="1400" dirty="0"/>
                    </a:p>
                  </a:txBody>
                  <a:tcPr/>
                </a:tc>
              </a:tr>
              <a:tr h="232208">
                <a:tc>
                  <a:txBody>
                    <a:bodyPr/>
                    <a:lstStyle/>
                    <a:p>
                      <a:pPr algn="ctr"/>
                      <a:r>
                        <a:rPr lang="en-US" sz="1400" dirty="0" smtClean="0"/>
                        <a:t>T</a:t>
                      </a:r>
                      <a:endParaRPr lang="en-IN" sz="1400" dirty="0"/>
                    </a:p>
                  </a:txBody>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2163195403"/>
              </p:ext>
            </p:extLst>
          </p:nvPr>
        </p:nvGraphicFramePr>
        <p:xfrm>
          <a:off x="6842304" y="3698985"/>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dirty="0" smtClean="0"/>
                        <a:t>A</a:t>
                      </a:r>
                      <a:endParaRPr lang="en-IN" sz="1400" dirty="0"/>
                    </a:p>
                  </a:txBody>
                  <a:tcPr/>
                </a:tc>
              </a:tr>
              <a:tr h="248840">
                <a:tc>
                  <a:txBody>
                    <a:bodyPr/>
                    <a:lstStyle/>
                    <a:p>
                      <a:pPr algn="ctr"/>
                      <a:r>
                        <a:rPr lang="en-US" sz="1400" dirty="0" smtClean="0"/>
                        <a:t>K</a:t>
                      </a:r>
                      <a:endParaRPr lang="en-IN" sz="1400" dirty="0"/>
                    </a:p>
                  </a:txBody>
                  <a:tcPr/>
                </a:tc>
              </a:tr>
              <a:tr h="248840">
                <a:tc>
                  <a:txBody>
                    <a:bodyPr/>
                    <a:lstStyle/>
                    <a:p>
                      <a:pPr algn="ctr"/>
                      <a:r>
                        <a:rPr lang="en-US" sz="1400" dirty="0" smtClean="0"/>
                        <a:t>U</a:t>
                      </a:r>
                      <a:endParaRPr lang="en-IN" sz="1400" dirty="0"/>
                    </a:p>
                  </a:txBody>
                  <a:tcPr/>
                </a:tc>
              </a:tr>
              <a:tr h="248840">
                <a:tc>
                  <a:txBody>
                    <a:bodyPr/>
                    <a:lstStyle/>
                    <a:p>
                      <a:pPr algn="ctr"/>
                      <a:r>
                        <a:rPr lang="en-US" sz="1400" dirty="0" smtClean="0"/>
                        <a:t>Z</a:t>
                      </a:r>
                      <a:endParaRPr lang="en-IN" sz="1400" dirty="0"/>
                    </a:p>
                  </a:txBody>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1295939986"/>
              </p:ext>
            </p:extLst>
          </p:nvPr>
        </p:nvGraphicFramePr>
        <p:xfrm>
          <a:off x="6842304" y="5049132"/>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B</a:t>
                      </a:r>
                      <a:endParaRPr lang="en-IN" sz="1400" dirty="0"/>
                    </a:p>
                  </a:txBody>
                  <a:tcPr/>
                </a:tc>
              </a:tr>
              <a:tr h="184979">
                <a:tc>
                  <a:txBody>
                    <a:bodyPr/>
                    <a:lstStyle/>
                    <a:p>
                      <a:pPr algn="ctr"/>
                      <a:r>
                        <a:rPr lang="en-US" sz="1400" dirty="0" smtClean="0"/>
                        <a:t>J</a:t>
                      </a:r>
                      <a:endParaRPr lang="en-IN" sz="1400" dirty="0"/>
                    </a:p>
                  </a:txBody>
                  <a:tcPr/>
                </a:tc>
              </a:tr>
              <a:tr h="184979">
                <a:tc>
                  <a:txBody>
                    <a:bodyPr/>
                    <a:lstStyle/>
                    <a:p>
                      <a:pPr algn="ctr"/>
                      <a:endParaRPr lang="en-IN" sz="1400" dirty="0"/>
                    </a:p>
                  </a:txBody>
                  <a:tcPr/>
                </a:tc>
              </a:tr>
              <a:tr h="184979">
                <a:tc>
                  <a:txBody>
                    <a:bodyPr/>
                    <a:lstStyle/>
                    <a:p>
                      <a:pPr algn="ctr"/>
                      <a:endParaRPr lang="en-IN" sz="1400" dirty="0"/>
                    </a:p>
                  </a:txBody>
                  <a:tcPr/>
                </a:tc>
              </a:tr>
            </a:tbl>
          </a:graphicData>
        </a:graphic>
      </p:graphicFrame>
      <p:cxnSp>
        <p:nvCxnSpPr>
          <p:cNvPr id="31" name="Straight Arrow Connector 30"/>
          <p:cNvCxnSpPr/>
          <p:nvPr/>
        </p:nvCxnSpPr>
        <p:spPr>
          <a:xfrm>
            <a:off x="6630494" y="2509232"/>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641225" y="4155596"/>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641225" y="5198795"/>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1988081073"/>
              </p:ext>
            </p:extLst>
          </p:nvPr>
        </p:nvGraphicFramePr>
        <p:xfrm>
          <a:off x="7896234" y="3312615"/>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tc>
              </a:tr>
              <a:tr h="232208">
                <a:tc>
                  <a:txBody>
                    <a:bodyPr/>
                    <a:lstStyle/>
                    <a:p>
                      <a:pPr algn="ctr"/>
                      <a:r>
                        <a:rPr lang="en-US" sz="1400" dirty="0" smtClean="0"/>
                        <a:t>B</a:t>
                      </a: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1070039914"/>
              </p:ext>
            </p:extLst>
          </p:nvPr>
        </p:nvGraphicFramePr>
        <p:xfrm>
          <a:off x="8978070" y="2359569"/>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F</a:t>
                      </a:r>
                      <a:endParaRPr lang="en-IN" sz="1400" dirty="0"/>
                    </a:p>
                  </a:txBody>
                  <a:tcPr/>
                </a:tc>
              </a:tr>
              <a:tr h="232208">
                <a:tc>
                  <a:txBody>
                    <a:bodyPr/>
                    <a:lstStyle/>
                    <a:p>
                      <a:pPr algn="ctr"/>
                      <a:r>
                        <a:rPr lang="en-US" sz="1400" dirty="0" smtClean="0"/>
                        <a:t>G</a:t>
                      </a:r>
                      <a:endParaRPr lang="en-IN" sz="1400" dirty="0"/>
                    </a:p>
                  </a:txBody>
                  <a:tcPr/>
                </a:tc>
              </a:tr>
              <a:tr h="232208">
                <a:tc>
                  <a:txBody>
                    <a:bodyPr/>
                    <a:lstStyle/>
                    <a:p>
                      <a:pPr algn="ctr"/>
                      <a:r>
                        <a:rPr lang="en-US" sz="1400" dirty="0" smtClean="0"/>
                        <a:t>H</a:t>
                      </a:r>
                      <a:endParaRPr lang="en-IN" sz="1400" dirty="0"/>
                    </a:p>
                  </a:txBody>
                  <a:tcPr/>
                </a:tc>
              </a:tr>
              <a:tr h="232208">
                <a:tc>
                  <a:txBody>
                    <a:bodyPr/>
                    <a:lstStyle/>
                    <a:p>
                      <a:pPr algn="ctr"/>
                      <a:r>
                        <a:rPr lang="en-US" sz="1400" dirty="0" smtClean="0"/>
                        <a:t>T</a:t>
                      </a:r>
                      <a:endParaRPr lang="en-IN" sz="1400" dirty="0"/>
                    </a:p>
                  </a:txBody>
                  <a:tcPr/>
                </a:tc>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1141177846"/>
              </p:ext>
            </p:extLst>
          </p:nvPr>
        </p:nvGraphicFramePr>
        <p:xfrm>
          <a:off x="8978070" y="3696837"/>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dirty="0" smtClean="0"/>
                        <a:t>A</a:t>
                      </a:r>
                      <a:endParaRPr lang="en-IN" sz="1400" dirty="0"/>
                    </a:p>
                  </a:txBody>
                  <a:tcPr/>
                </a:tc>
              </a:tr>
              <a:tr h="248840">
                <a:tc>
                  <a:txBody>
                    <a:bodyPr/>
                    <a:lstStyle/>
                    <a:p>
                      <a:pPr algn="ctr"/>
                      <a:r>
                        <a:rPr lang="en-US" sz="1400" dirty="0" smtClean="0"/>
                        <a:t>K</a:t>
                      </a:r>
                      <a:endParaRPr lang="en-IN" sz="1400" dirty="0"/>
                    </a:p>
                  </a:txBody>
                  <a:tcPr/>
                </a:tc>
              </a:tr>
              <a:tr h="248840">
                <a:tc>
                  <a:txBody>
                    <a:bodyPr/>
                    <a:lstStyle/>
                    <a:p>
                      <a:pPr algn="ctr"/>
                      <a:r>
                        <a:rPr lang="en-US" sz="1400" dirty="0" smtClean="0"/>
                        <a:t>U</a:t>
                      </a:r>
                      <a:endParaRPr lang="en-IN" sz="1400" dirty="0"/>
                    </a:p>
                  </a:txBody>
                  <a:tcPr/>
                </a:tc>
              </a:tr>
              <a:tr h="248840">
                <a:tc>
                  <a:txBody>
                    <a:bodyPr/>
                    <a:lstStyle/>
                    <a:p>
                      <a:pPr algn="ctr"/>
                      <a:r>
                        <a:rPr lang="en-US" sz="1400" dirty="0" smtClean="0"/>
                        <a:t>Z</a:t>
                      </a:r>
                      <a:endParaRPr lang="en-IN" sz="1400" dirty="0"/>
                    </a:p>
                  </a:txBody>
                  <a:tcP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3503347266"/>
              </p:ext>
            </p:extLst>
          </p:nvPr>
        </p:nvGraphicFramePr>
        <p:xfrm>
          <a:off x="8978070" y="5046984"/>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B</a:t>
                      </a:r>
                      <a:endParaRPr lang="en-IN" sz="1400" dirty="0"/>
                    </a:p>
                  </a:txBody>
                  <a:tcPr/>
                </a:tc>
              </a:tr>
              <a:tr h="184979">
                <a:tc>
                  <a:txBody>
                    <a:bodyPr/>
                    <a:lstStyle/>
                    <a:p>
                      <a:pPr algn="ctr"/>
                      <a:r>
                        <a:rPr lang="en-US" sz="1400" dirty="0" smtClean="0"/>
                        <a:t>J</a:t>
                      </a:r>
                      <a:endParaRPr lang="en-IN" sz="1400" dirty="0"/>
                    </a:p>
                  </a:txBody>
                  <a:tcPr/>
                </a:tc>
              </a:tr>
              <a:tr h="184979">
                <a:tc>
                  <a:txBody>
                    <a:bodyPr/>
                    <a:lstStyle/>
                    <a:p>
                      <a:pPr algn="ctr"/>
                      <a:endParaRPr lang="en-IN" sz="1400" dirty="0"/>
                    </a:p>
                  </a:txBody>
                  <a:tcPr/>
                </a:tc>
              </a:tr>
              <a:tr h="184979">
                <a:tc>
                  <a:txBody>
                    <a:bodyPr/>
                    <a:lstStyle/>
                    <a:p>
                      <a:pPr algn="ctr"/>
                      <a:endParaRPr lang="en-IN" sz="1400" dirty="0"/>
                    </a:p>
                  </a:txBody>
                  <a:tcPr/>
                </a:tc>
              </a:tr>
            </a:tbl>
          </a:graphicData>
        </a:graphic>
      </p:graphicFrame>
      <p:cxnSp>
        <p:nvCxnSpPr>
          <p:cNvPr id="42" name="Straight Arrow Connector 41"/>
          <p:cNvCxnSpPr/>
          <p:nvPr/>
        </p:nvCxnSpPr>
        <p:spPr>
          <a:xfrm>
            <a:off x="8766260" y="3112397"/>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776991" y="4153448"/>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776991" y="5505743"/>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5" name="Table 44"/>
          <p:cNvGraphicFramePr>
            <a:graphicFrameLocks noGrp="1"/>
          </p:cNvGraphicFramePr>
          <p:nvPr>
            <p:extLst>
              <p:ext uri="{D42A27DB-BD31-4B8C-83A1-F6EECF244321}">
                <p14:modId xmlns:p14="http://schemas.microsoft.com/office/powerpoint/2010/main" val="2379202784"/>
              </p:ext>
            </p:extLst>
          </p:nvPr>
        </p:nvGraphicFramePr>
        <p:xfrm>
          <a:off x="10032000" y="3310467"/>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tc>
              </a:tr>
              <a:tr h="232208">
                <a:tc>
                  <a:txBody>
                    <a:bodyPr/>
                    <a:lstStyle/>
                    <a:p>
                      <a:pPr algn="ctr"/>
                      <a:r>
                        <a:rPr lang="en-US" sz="1400" dirty="0" smtClean="0"/>
                        <a:t>B</a:t>
                      </a:r>
                      <a:endParaRPr lang="en-IN" sz="1400" dirty="0"/>
                    </a:p>
                  </a:txBody>
                  <a:tcPr/>
                </a:tc>
              </a:tr>
              <a:tr h="232208">
                <a:tc>
                  <a:txBody>
                    <a:bodyPr/>
                    <a:lstStyle/>
                    <a:p>
                      <a:pPr algn="ctr"/>
                      <a:r>
                        <a:rPr lang="en-US" sz="1400" dirty="0" smtClean="0"/>
                        <a:t>F</a:t>
                      </a:r>
                      <a:endParaRPr lang="en-IN" sz="1400" dirty="0"/>
                    </a:p>
                  </a:txBody>
                  <a:tcPr/>
                </a:tc>
              </a:tr>
              <a:tr h="232208">
                <a:tc>
                  <a:txBody>
                    <a:bodyPr/>
                    <a:lstStyle/>
                    <a:p>
                      <a:pPr algn="ctr"/>
                      <a:r>
                        <a:rPr lang="en-US" sz="1400" dirty="0" smtClean="0"/>
                        <a:t>G</a:t>
                      </a:r>
                      <a:endParaRPr lang="en-IN" sz="1400" dirty="0"/>
                    </a:p>
                  </a:txBody>
                  <a:tcPr/>
                </a:tc>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3049479057"/>
              </p:ext>
            </p:extLst>
          </p:nvPr>
        </p:nvGraphicFramePr>
        <p:xfrm>
          <a:off x="10699560" y="3308319"/>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H</a:t>
                      </a:r>
                      <a:endParaRPr lang="en-IN" sz="1400" dirty="0"/>
                    </a:p>
                  </a:txBody>
                  <a:tcPr/>
                </a:tc>
              </a:tr>
              <a:tr h="232208">
                <a:tc>
                  <a:txBody>
                    <a:bodyPr/>
                    <a:lstStyle/>
                    <a:p>
                      <a:pPr algn="ctr"/>
                      <a:r>
                        <a:rPr lang="en-US" sz="1400" dirty="0" smtClean="0"/>
                        <a:t>J</a:t>
                      </a:r>
                      <a:endParaRPr lang="en-IN" sz="1400" dirty="0"/>
                    </a:p>
                  </a:txBody>
                  <a:tcPr/>
                </a:tc>
              </a:tr>
              <a:tr h="232208">
                <a:tc>
                  <a:txBody>
                    <a:bodyPr/>
                    <a:lstStyle/>
                    <a:p>
                      <a:pPr algn="ctr"/>
                      <a:r>
                        <a:rPr lang="en-US" sz="1400" dirty="0" smtClean="0"/>
                        <a:t>K</a:t>
                      </a:r>
                      <a:endParaRPr lang="en-IN" sz="1400" dirty="0"/>
                    </a:p>
                  </a:txBody>
                  <a:tcPr/>
                </a:tc>
              </a:tr>
              <a:tr h="232208">
                <a:tc>
                  <a:txBody>
                    <a:bodyPr/>
                    <a:lstStyle/>
                    <a:p>
                      <a:pPr algn="ctr"/>
                      <a:r>
                        <a:rPr lang="en-US" sz="1400" dirty="0" smtClean="0"/>
                        <a:t>T</a:t>
                      </a:r>
                      <a:endParaRPr lang="en-IN" sz="1400" dirty="0"/>
                    </a:p>
                  </a:txBody>
                  <a:tcPr/>
                </a:tc>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823383226"/>
              </p:ext>
            </p:extLst>
          </p:nvPr>
        </p:nvGraphicFramePr>
        <p:xfrm>
          <a:off x="11354241" y="3306171"/>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U</a:t>
                      </a:r>
                      <a:endParaRPr lang="en-IN" sz="1400" dirty="0"/>
                    </a:p>
                  </a:txBody>
                  <a:tcPr/>
                </a:tc>
              </a:tr>
              <a:tr h="232208">
                <a:tc>
                  <a:txBody>
                    <a:bodyPr/>
                    <a:lstStyle/>
                    <a:p>
                      <a:pPr algn="ctr"/>
                      <a:r>
                        <a:rPr lang="en-US" sz="1400" dirty="0" smtClean="0"/>
                        <a:t>Z</a:t>
                      </a: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bl>
          </a:graphicData>
        </a:graphic>
      </p:graphicFrame>
      <p:sp>
        <p:nvSpPr>
          <p:cNvPr id="48" name="Left Brace 47"/>
          <p:cNvSpPr/>
          <p:nvPr/>
        </p:nvSpPr>
        <p:spPr>
          <a:xfrm rot="-5400000">
            <a:off x="8100833" y="2844100"/>
            <a:ext cx="405683" cy="7476147"/>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9" name="TextBox 48"/>
          <p:cNvSpPr txBox="1"/>
          <p:nvPr/>
        </p:nvSpPr>
        <p:spPr>
          <a:xfrm>
            <a:off x="9607639" y="3889420"/>
            <a:ext cx="296215" cy="369332"/>
          </a:xfrm>
          <a:prstGeom prst="rect">
            <a:avLst/>
          </a:prstGeom>
          <a:noFill/>
        </p:spPr>
        <p:txBody>
          <a:bodyPr wrap="square" rtlCol="0">
            <a:spAutoFit/>
          </a:bodyPr>
          <a:lstStyle/>
          <a:p>
            <a:r>
              <a:rPr lang="en-US" dirty="0" smtClean="0"/>
              <a:t>…</a:t>
            </a:r>
            <a:endParaRPr lang="en-IN" dirty="0"/>
          </a:p>
        </p:txBody>
      </p:sp>
    </p:spTree>
    <p:extLst>
      <p:ext uri="{BB962C8B-B14F-4D97-AF65-F5344CB8AC3E}">
        <p14:creationId xmlns:p14="http://schemas.microsoft.com/office/powerpoint/2010/main" val="1308642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0" y="1545540"/>
            <a:ext cx="10821517"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b="1" dirty="0" smtClean="0"/>
              <a:t>Analysis of Two-Phase</a:t>
            </a:r>
            <a:r>
              <a:rPr lang="en-IN" sz="2000" b="1" dirty="0"/>
              <a:t>, </a:t>
            </a:r>
            <a:r>
              <a:rPr lang="en-IN" sz="2000" b="1" dirty="0" err="1"/>
              <a:t>Multiway</a:t>
            </a:r>
            <a:r>
              <a:rPr lang="en-IN" sz="2000" b="1" dirty="0"/>
              <a:t> </a:t>
            </a:r>
            <a:r>
              <a:rPr lang="en-IN" sz="2000" b="1" dirty="0" smtClean="0"/>
              <a:t>Merge-Sort Algorithm</a:t>
            </a:r>
          </a:p>
          <a:p>
            <a:pPr marL="742950" lvl="1" indent="-285750">
              <a:lnSpc>
                <a:spcPct val="150000"/>
              </a:lnSpc>
              <a:buFont typeface="Arial" panose="020B0604020202020204" pitchFamily="34" charset="0"/>
              <a:buChar char="•"/>
            </a:pPr>
            <a:r>
              <a:rPr lang="en-US" sz="2000" dirty="0"/>
              <a:t>F</a:t>
            </a:r>
            <a:r>
              <a:rPr lang="en-US" sz="2000" dirty="0" smtClean="0"/>
              <a:t>or </a:t>
            </a:r>
            <a:r>
              <a:rPr lang="en-US" sz="2000" dirty="0"/>
              <a:t>TPMMS to work, there must be no more than M − 1 </a:t>
            </a:r>
            <a:r>
              <a:rPr lang="en-US" sz="2000" dirty="0" smtClean="0"/>
              <a:t>sublists</a:t>
            </a:r>
          </a:p>
          <a:p>
            <a:pPr marL="742950" lvl="1" indent="-285750">
              <a:lnSpc>
                <a:spcPct val="150000"/>
              </a:lnSpc>
              <a:buFont typeface="Arial" panose="020B0604020202020204" pitchFamily="34" charset="0"/>
              <a:buChar char="•"/>
            </a:pPr>
            <a:r>
              <a:rPr lang="en-US" sz="2000" dirty="0"/>
              <a:t>Suppose R fits </a:t>
            </a:r>
            <a:r>
              <a:rPr lang="en-US" sz="2000" dirty="0" smtClean="0"/>
              <a:t>in </a:t>
            </a:r>
            <a:r>
              <a:rPr lang="en-US" sz="2000" dirty="0"/>
              <a:t>B blocks. Since each sublist consists of M blocks, the </a:t>
            </a:r>
            <a:r>
              <a:rPr lang="en-US" sz="2000" dirty="0" smtClean="0"/>
              <a:t>number </a:t>
            </a:r>
            <a:r>
              <a:rPr lang="en-IN" sz="2000" dirty="0"/>
              <a:t>of </a:t>
            </a:r>
            <a:r>
              <a:rPr lang="en-IN" sz="2000" dirty="0" err="1"/>
              <a:t>sublists</a:t>
            </a:r>
            <a:r>
              <a:rPr lang="en-IN" sz="2000" dirty="0"/>
              <a:t> is </a:t>
            </a:r>
            <a:r>
              <a:rPr lang="en-IN" sz="2000" dirty="0" smtClean="0"/>
              <a:t>B/M</a:t>
            </a:r>
          </a:p>
          <a:p>
            <a:pPr marL="742950" lvl="1" indent="-285750">
              <a:lnSpc>
                <a:spcPct val="150000"/>
              </a:lnSpc>
              <a:buFont typeface="Arial" panose="020B0604020202020204" pitchFamily="34" charset="0"/>
              <a:buChar char="•"/>
            </a:pPr>
            <a:r>
              <a:rPr lang="en-US" sz="2000" dirty="0" smtClean="0"/>
              <a:t>Therefore, B/M </a:t>
            </a:r>
            <a:r>
              <a:rPr lang="en-US" sz="2000" dirty="0"/>
              <a:t>≤ M − 1, or B ≤ M(M − 1) (or about B ≤ </a:t>
            </a:r>
            <a:r>
              <a:rPr lang="en-US" sz="2000" dirty="0" smtClean="0"/>
              <a:t>M</a:t>
            </a:r>
            <a:r>
              <a:rPr lang="en-US" sz="2000" baseline="30000" dirty="0" smtClean="0"/>
              <a:t>2</a:t>
            </a:r>
            <a:r>
              <a:rPr lang="en-US" sz="2000" dirty="0" smtClean="0"/>
              <a:t>). </a:t>
            </a:r>
          </a:p>
          <a:p>
            <a:pPr marL="742950" lvl="1" indent="-285750">
              <a:lnSpc>
                <a:spcPct val="150000"/>
              </a:lnSpc>
              <a:buFont typeface="Arial" panose="020B0604020202020204" pitchFamily="34" charset="0"/>
              <a:buChar char="•"/>
            </a:pPr>
            <a:r>
              <a:rPr lang="en-US" sz="2000" dirty="0" smtClean="0"/>
              <a:t>The </a:t>
            </a:r>
            <a:r>
              <a:rPr lang="en-US" sz="2000" dirty="0"/>
              <a:t>algorithm </a:t>
            </a:r>
            <a:r>
              <a:rPr lang="en-US" sz="2000" dirty="0" smtClean="0"/>
              <a:t>reads </a:t>
            </a:r>
            <a:r>
              <a:rPr lang="en-US" sz="2000" dirty="0"/>
              <a:t>B blocks in the first </a:t>
            </a:r>
            <a:r>
              <a:rPr lang="en-US" sz="2000" dirty="0" smtClean="0"/>
              <a:t>pass </a:t>
            </a:r>
            <a:r>
              <a:rPr lang="en-US" sz="2000" dirty="0"/>
              <a:t>and another B disk I/O’s to write the sorted sublists. </a:t>
            </a:r>
            <a:endParaRPr lang="en-US" sz="2000" dirty="0" smtClean="0"/>
          </a:p>
          <a:p>
            <a:pPr marL="742950" lvl="1" indent="-285750">
              <a:lnSpc>
                <a:spcPct val="150000"/>
              </a:lnSpc>
              <a:buFont typeface="Arial" panose="020B0604020202020204" pitchFamily="34" charset="0"/>
              <a:buChar char="•"/>
            </a:pPr>
            <a:r>
              <a:rPr lang="en-US" sz="2000" dirty="0" smtClean="0"/>
              <a:t>The </a:t>
            </a:r>
            <a:r>
              <a:rPr lang="en-US" sz="2000" dirty="0"/>
              <a:t>sorted sublists are each read again in the second pass, resulting in a total of 3B disk </a:t>
            </a:r>
            <a:r>
              <a:rPr lang="en-US" sz="2000" dirty="0" smtClean="0"/>
              <a:t>I/O’s</a:t>
            </a:r>
          </a:p>
          <a:p>
            <a:pPr marL="742950" lvl="1" indent="-285750">
              <a:lnSpc>
                <a:spcPct val="150000"/>
              </a:lnSpc>
              <a:buFont typeface="Arial" panose="020B0604020202020204" pitchFamily="34" charset="0"/>
              <a:buChar char="•"/>
            </a:pPr>
            <a:r>
              <a:rPr lang="en-US" sz="2000" dirty="0" smtClean="0"/>
              <a:t>If the sorted </a:t>
            </a:r>
            <a:r>
              <a:rPr lang="en-US" sz="2000" dirty="0" err="1" smtClean="0"/>
              <a:t>sublists</a:t>
            </a:r>
            <a:r>
              <a:rPr lang="en-US" sz="2000" dirty="0" smtClean="0"/>
              <a:t> are written to disk in the second pass, </a:t>
            </a:r>
            <a:r>
              <a:rPr lang="en-US" sz="2000" dirty="0"/>
              <a:t>a total of </a:t>
            </a:r>
            <a:r>
              <a:rPr lang="en-US" sz="2000" dirty="0" smtClean="0"/>
              <a:t>4B </a:t>
            </a:r>
            <a:r>
              <a:rPr lang="en-US" sz="2000" dirty="0"/>
              <a:t>disk </a:t>
            </a:r>
            <a:r>
              <a:rPr lang="en-US" sz="2000" dirty="0" smtClean="0"/>
              <a:t>I/O’s are performed </a:t>
            </a:r>
            <a:endParaRPr lang="en-IN" sz="2000" dirty="0" smtClean="0"/>
          </a:p>
        </p:txBody>
      </p:sp>
    </p:spTree>
    <p:extLst>
      <p:ext uri="{BB962C8B-B14F-4D97-AF65-F5344CB8AC3E}">
        <p14:creationId xmlns:p14="http://schemas.microsoft.com/office/powerpoint/2010/main" val="1184003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1545540"/>
            <a:ext cx="10354718"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b="1" smtClean="0"/>
              <a:t>Two-Phase</a:t>
            </a:r>
            <a:r>
              <a:rPr lang="en-IN" sz="2000" b="1" dirty="0"/>
              <a:t>, </a:t>
            </a:r>
            <a:r>
              <a:rPr lang="en-IN" sz="2000" b="1" dirty="0" err="1"/>
              <a:t>Multiway</a:t>
            </a:r>
            <a:r>
              <a:rPr lang="en-IN" sz="2000" b="1" dirty="0"/>
              <a:t> </a:t>
            </a:r>
            <a:r>
              <a:rPr lang="en-IN" sz="2000" b="1" dirty="0" smtClean="0"/>
              <a:t>Merge-Sort Algorithm</a:t>
            </a:r>
          </a:p>
          <a:p>
            <a:pPr marL="742950" lvl="1" indent="-285750">
              <a:lnSpc>
                <a:spcPct val="150000"/>
              </a:lnSpc>
              <a:buFont typeface="Arial" panose="020B0604020202020204" pitchFamily="34" charset="0"/>
              <a:buChar char="•"/>
            </a:pPr>
            <a:r>
              <a:rPr lang="en-US" sz="2000" dirty="0" smtClean="0"/>
              <a:t>Consider Block Size = 64 KB = 2</a:t>
            </a:r>
            <a:r>
              <a:rPr lang="en-US" sz="2000" baseline="30000" dirty="0" smtClean="0"/>
              <a:t>16</a:t>
            </a:r>
            <a:r>
              <a:rPr lang="en-US" sz="2000" dirty="0" smtClean="0"/>
              <a:t> </a:t>
            </a:r>
            <a:endParaRPr lang="en-US" sz="2000" baseline="30000" dirty="0" smtClean="0"/>
          </a:p>
          <a:p>
            <a:pPr marL="742950" lvl="1" indent="-285750">
              <a:lnSpc>
                <a:spcPct val="150000"/>
              </a:lnSpc>
              <a:buFont typeface="Arial" panose="020B0604020202020204" pitchFamily="34" charset="0"/>
              <a:buChar char="•"/>
            </a:pPr>
            <a:r>
              <a:rPr lang="en-US" sz="2000" dirty="0" smtClean="0"/>
              <a:t>Main Memory available = 1 GB</a:t>
            </a:r>
          </a:p>
          <a:p>
            <a:pPr marL="742950" lvl="1" indent="-285750">
              <a:lnSpc>
                <a:spcPct val="150000"/>
              </a:lnSpc>
              <a:buFont typeface="Arial" panose="020B0604020202020204" pitchFamily="34" charset="0"/>
              <a:buChar char="•"/>
            </a:pPr>
            <a:r>
              <a:rPr lang="en-US" sz="2000" dirty="0" smtClean="0"/>
              <a:t>Therefore M = 1 GB / 64 KB = 16,384 = 16K = 2</a:t>
            </a:r>
            <a:r>
              <a:rPr lang="en-US" sz="2000" baseline="30000" dirty="0" smtClean="0"/>
              <a:t>14</a:t>
            </a:r>
          </a:p>
          <a:p>
            <a:pPr marL="742950" lvl="1" indent="-285750">
              <a:lnSpc>
                <a:spcPct val="150000"/>
              </a:lnSpc>
              <a:buFont typeface="Arial" panose="020B0604020202020204" pitchFamily="34" charset="0"/>
              <a:buChar char="•"/>
            </a:pPr>
            <a:r>
              <a:rPr lang="en-US" sz="2000" dirty="0" smtClean="0"/>
              <a:t>A table </a:t>
            </a:r>
            <a:r>
              <a:rPr lang="en-US" sz="2000" dirty="0"/>
              <a:t>fitting in B blocks can be sorted as long as B is no more than </a:t>
            </a:r>
            <a:r>
              <a:rPr lang="en-US" sz="2000" dirty="0" smtClean="0"/>
              <a:t>(2</a:t>
            </a:r>
            <a:r>
              <a:rPr lang="en-US" sz="2000" baseline="30000" dirty="0" smtClean="0"/>
              <a:t>14</a:t>
            </a:r>
            <a:r>
              <a:rPr lang="en-US" sz="2000" dirty="0" smtClean="0"/>
              <a:t>)</a:t>
            </a:r>
            <a:r>
              <a:rPr lang="en-US" sz="2000" baseline="30000" dirty="0" smtClean="0"/>
              <a:t>2</a:t>
            </a:r>
            <a:r>
              <a:rPr lang="en-US" sz="2000" dirty="0" smtClean="0"/>
              <a:t> </a:t>
            </a:r>
            <a:r>
              <a:rPr lang="en-US" sz="2000" dirty="0"/>
              <a:t>= </a:t>
            </a:r>
            <a:r>
              <a:rPr lang="en-US" sz="2000" dirty="0" smtClean="0"/>
              <a:t>2</a:t>
            </a:r>
            <a:r>
              <a:rPr lang="en-US" sz="2000" baseline="30000" dirty="0" smtClean="0"/>
              <a:t>28</a:t>
            </a:r>
            <a:r>
              <a:rPr lang="en-US" sz="2000" dirty="0" smtClean="0"/>
              <a:t> </a:t>
            </a:r>
          </a:p>
          <a:p>
            <a:pPr marL="742950" lvl="1" indent="-285750">
              <a:lnSpc>
                <a:spcPct val="150000"/>
              </a:lnSpc>
              <a:buFont typeface="Arial" panose="020B0604020202020204" pitchFamily="34" charset="0"/>
              <a:buChar char="•"/>
            </a:pPr>
            <a:r>
              <a:rPr lang="en-US" sz="2000" dirty="0" smtClean="0"/>
              <a:t>A table </a:t>
            </a:r>
            <a:r>
              <a:rPr lang="en-US" sz="2000" dirty="0"/>
              <a:t>can be sorted as long as its size is </a:t>
            </a:r>
            <a:r>
              <a:rPr lang="en-US" sz="2000" dirty="0" smtClean="0"/>
              <a:t>not </a:t>
            </a:r>
            <a:r>
              <a:rPr lang="en-US" sz="2000" dirty="0"/>
              <a:t>greater than 2</a:t>
            </a:r>
            <a:r>
              <a:rPr lang="en-US" sz="2000" baseline="30000" dirty="0"/>
              <a:t>28 </a:t>
            </a:r>
            <a:r>
              <a:rPr lang="en-US" sz="2000" baseline="30000" dirty="0" smtClean="0"/>
              <a:t> </a:t>
            </a:r>
            <a:r>
              <a:rPr lang="en-US" sz="2000" dirty="0" smtClean="0"/>
              <a:t>*</a:t>
            </a:r>
            <a:r>
              <a:rPr lang="en-US" sz="2000" baseline="30000" dirty="0" smtClean="0"/>
              <a:t> </a:t>
            </a:r>
            <a:r>
              <a:rPr lang="en-US" sz="2000" dirty="0" smtClean="0"/>
              <a:t>2</a:t>
            </a:r>
            <a:r>
              <a:rPr lang="en-US" sz="2000" baseline="30000" dirty="0" smtClean="0"/>
              <a:t>16 </a:t>
            </a:r>
            <a:r>
              <a:rPr lang="en-US" sz="2000" dirty="0" smtClean="0"/>
              <a:t>=</a:t>
            </a:r>
            <a:r>
              <a:rPr lang="en-US" sz="2000" baseline="30000" dirty="0" smtClean="0"/>
              <a:t> </a:t>
            </a:r>
            <a:r>
              <a:rPr lang="en-US" sz="2000" dirty="0" smtClean="0"/>
              <a:t>2</a:t>
            </a:r>
            <a:r>
              <a:rPr lang="en-US" sz="2000" baseline="30000" dirty="0" smtClean="0"/>
              <a:t>44</a:t>
            </a:r>
            <a:r>
              <a:rPr lang="en-US" sz="2000" dirty="0" smtClean="0"/>
              <a:t> bytes</a:t>
            </a:r>
            <a:endParaRPr lang="en-IN" sz="2000" dirty="0"/>
          </a:p>
          <a:p>
            <a:pPr lvl="1">
              <a:lnSpc>
                <a:spcPct val="150000"/>
              </a:lnSpc>
            </a:pPr>
            <a:endParaRPr lang="en-IN" sz="2000" b="1" dirty="0"/>
          </a:p>
        </p:txBody>
      </p:sp>
    </p:spTree>
    <p:extLst>
      <p:ext uri="{BB962C8B-B14F-4D97-AF65-F5344CB8AC3E}">
        <p14:creationId xmlns:p14="http://schemas.microsoft.com/office/powerpoint/2010/main" val="39079573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1545540"/>
            <a:ext cx="10191481" cy="4708981"/>
          </a:xfrm>
          <a:prstGeom prst="rect">
            <a:avLst/>
          </a:prstGeom>
          <a:noFill/>
        </p:spPr>
        <p:txBody>
          <a:bodyPr wrap="square" rtlCol="0">
            <a:spAutoFit/>
          </a:bodyPr>
          <a:lstStyle/>
          <a:p>
            <a:pPr>
              <a:lnSpc>
                <a:spcPct val="150000"/>
              </a:lnSpc>
            </a:pPr>
            <a:r>
              <a:rPr lang="en-IN" sz="2000" b="1" dirty="0" smtClean="0"/>
              <a:t>Two Pass Duplicate </a:t>
            </a:r>
            <a:r>
              <a:rPr lang="en-IN" sz="2000" b="1" dirty="0"/>
              <a:t>Elimination Using </a:t>
            </a:r>
            <a:r>
              <a:rPr lang="en-IN" sz="2000" b="1" dirty="0" smtClean="0"/>
              <a:t>Sorting</a:t>
            </a:r>
          </a:p>
          <a:p>
            <a:pPr marL="285750" indent="-285750">
              <a:lnSpc>
                <a:spcPct val="150000"/>
              </a:lnSpc>
              <a:buFont typeface="Arial" panose="020B0604020202020204" pitchFamily="34" charset="0"/>
              <a:buChar char="•"/>
            </a:pPr>
            <a:r>
              <a:rPr lang="en-US" sz="2000" dirty="0"/>
              <a:t>Repeatedly fill the M buffers with new tuples from R and sort them using any main-memory sorting algorithm. Write out each sorted sublist to secondary storage</a:t>
            </a:r>
            <a:r>
              <a:rPr lang="en-US" sz="2000" dirty="0" smtClean="0"/>
              <a:t>. </a:t>
            </a:r>
          </a:p>
          <a:p>
            <a:pPr marL="285750" indent="-285750">
              <a:lnSpc>
                <a:spcPct val="150000"/>
              </a:lnSpc>
              <a:buFont typeface="Arial" panose="020B0604020202020204" pitchFamily="34" charset="0"/>
              <a:buChar char="•"/>
            </a:pPr>
            <a:r>
              <a:rPr lang="en-US" sz="2000" dirty="0" smtClean="0"/>
              <a:t>In </a:t>
            </a:r>
            <a:r>
              <a:rPr lang="en-US" sz="2000" dirty="0"/>
              <a:t>the second pass, </a:t>
            </a:r>
            <a:r>
              <a:rPr lang="en-US" sz="2000" dirty="0" smtClean="0"/>
              <a:t>use </a:t>
            </a:r>
            <a:r>
              <a:rPr lang="en-US" sz="2000" dirty="0"/>
              <a:t>the available main memory to hold one block from each sorted sublist and one output </a:t>
            </a:r>
            <a:r>
              <a:rPr lang="en-US" sz="2000" dirty="0" smtClean="0"/>
              <a:t>block</a:t>
            </a:r>
          </a:p>
          <a:p>
            <a:pPr marL="285750" indent="-285750">
              <a:lnSpc>
                <a:spcPct val="150000"/>
              </a:lnSpc>
              <a:buFont typeface="Arial" panose="020B0604020202020204" pitchFamily="34" charset="0"/>
              <a:buChar char="•"/>
            </a:pPr>
            <a:r>
              <a:rPr lang="en-US" sz="2000" dirty="0" smtClean="0"/>
              <a:t>Repeatedly </a:t>
            </a:r>
            <a:r>
              <a:rPr lang="en-US" sz="2000" dirty="0"/>
              <a:t>select the first (in sorted order) unconsidered tuple t among all the sorted sublists</a:t>
            </a:r>
            <a:r>
              <a:rPr lang="en-US" sz="2000" dirty="0" smtClean="0"/>
              <a:t>.</a:t>
            </a:r>
          </a:p>
          <a:p>
            <a:pPr marL="285750" indent="-285750">
              <a:lnSpc>
                <a:spcPct val="150000"/>
              </a:lnSpc>
              <a:buFont typeface="Arial" panose="020B0604020202020204" pitchFamily="34" charset="0"/>
              <a:buChar char="•"/>
            </a:pPr>
            <a:r>
              <a:rPr lang="en-US" sz="2000" dirty="0" smtClean="0"/>
              <a:t>Write </a:t>
            </a:r>
            <a:r>
              <a:rPr lang="en-US" sz="2000" dirty="0"/>
              <a:t>one copy of t to the output and eliminate from the input blocks all occurrences of t</a:t>
            </a:r>
            <a:r>
              <a:rPr lang="en-US" sz="2000" dirty="0" smtClean="0"/>
              <a:t>.</a:t>
            </a:r>
          </a:p>
          <a:p>
            <a:pPr marL="285750" indent="-285750">
              <a:lnSpc>
                <a:spcPct val="150000"/>
              </a:lnSpc>
              <a:buFont typeface="Arial" panose="020B0604020202020204" pitchFamily="34" charset="0"/>
              <a:buChar char="•"/>
            </a:pPr>
            <a:r>
              <a:rPr lang="en-US" sz="2000" dirty="0" smtClean="0"/>
              <a:t>Thus</a:t>
            </a:r>
            <a:r>
              <a:rPr lang="en-US" sz="2000" dirty="0"/>
              <a:t>, the output will consist of exactly one copy of any tuple in R; they will in fact be produced in sorted order. </a:t>
            </a:r>
            <a:endParaRPr lang="en-US" sz="2000" dirty="0" smtClean="0"/>
          </a:p>
          <a:p>
            <a:pPr marL="285750" indent="-285750">
              <a:lnSpc>
                <a:spcPct val="150000"/>
              </a:lnSpc>
              <a:buFont typeface="Arial" panose="020B0604020202020204" pitchFamily="34" charset="0"/>
              <a:buChar char="•"/>
            </a:pPr>
            <a:r>
              <a:rPr lang="en-US" sz="2000" dirty="0"/>
              <a:t>The number of disk I/O’s performed will be 3 * B(R</a:t>
            </a:r>
            <a:r>
              <a:rPr lang="en-US" sz="2000" dirty="0" smtClean="0"/>
              <a:t>)</a:t>
            </a:r>
          </a:p>
        </p:txBody>
      </p:sp>
    </p:spTree>
    <p:extLst>
      <p:ext uri="{BB962C8B-B14F-4D97-AF65-F5344CB8AC3E}">
        <p14:creationId xmlns:p14="http://schemas.microsoft.com/office/powerpoint/2010/main" val="4292491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Query </a:t>
            </a:r>
            <a:r>
              <a:rPr lang="en-US" sz="2400" b="1" dirty="0">
                <a:solidFill>
                  <a:schemeClr val="accent2">
                    <a:lumMod val="75000"/>
                  </a:schemeClr>
                </a:solidFill>
              </a:rPr>
              <a:t>Execution – Two pass algorithms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1545540"/>
            <a:ext cx="9921024" cy="55399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b="1" dirty="0" smtClean="0"/>
              <a:t>Two Pass Duplicate Elimination Example</a:t>
            </a:r>
            <a:r>
              <a:rPr lang="en-US" sz="2000" dirty="0" smtClean="0"/>
              <a:t> :</a:t>
            </a:r>
          </a:p>
        </p:txBody>
      </p:sp>
      <p:graphicFrame>
        <p:nvGraphicFramePr>
          <p:cNvPr id="2" name="Table 1"/>
          <p:cNvGraphicFramePr>
            <a:graphicFrameLocks noGrp="1"/>
          </p:cNvGraphicFramePr>
          <p:nvPr>
            <p:extLst>
              <p:ext uri="{D42A27DB-BD31-4B8C-83A1-F6EECF244321}">
                <p14:modId xmlns:p14="http://schemas.microsoft.com/office/powerpoint/2010/main" val="1322837735"/>
              </p:ext>
            </p:extLst>
          </p:nvPr>
        </p:nvGraphicFramePr>
        <p:xfrm>
          <a:off x="419112" y="2342404"/>
          <a:ext cx="533925" cy="3048000"/>
        </p:xfrm>
        <a:graphic>
          <a:graphicData uri="http://schemas.openxmlformats.org/drawingml/2006/table">
            <a:tbl>
              <a:tblPr firstRow="1" bandRow="1">
                <a:tableStyleId>{5940675A-B579-460E-94D1-54222C63F5DA}</a:tableStyleId>
              </a:tblPr>
              <a:tblGrid>
                <a:gridCol w="533925"/>
              </a:tblGrid>
              <a:tr h="279627">
                <a:tc>
                  <a:txBody>
                    <a:bodyPr/>
                    <a:lstStyle/>
                    <a:p>
                      <a:pPr algn="ctr"/>
                      <a:r>
                        <a:rPr lang="en-US" sz="1400" dirty="0" smtClean="0"/>
                        <a:t>F</a:t>
                      </a:r>
                      <a:endParaRPr lang="en-IN" sz="1400" dirty="0"/>
                    </a:p>
                  </a:txBody>
                  <a:tcPr/>
                </a:tc>
              </a:tr>
              <a:tr h="279627">
                <a:tc>
                  <a:txBody>
                    <a:bodyPr/>
                    <a:lstStyle/>
                    <a:p>
                      <a:pPr algn="ctr"/>
                      <a:r>
                        <a:rPr lang="en-US" sz="1400" dirty="0" smtClean="0"/>
                        <a:t>A</a:t>
                      </a:r>
                      <a:endParaRPr lang="en-IN" sz="1400" dirty="0"/>
                    </a:p>
                  </a:txBody>
                  <a:tcPr/>
                </a:tc>
              </a:tr>
              <a:tr h="279627">
                <a:tc>
                  <a:txBody>
                    <a:bodyPr/>
                    <a:lstStyle/>
                    <a:p>
                      <a:pPr algn="ctr"/>
                      <a:r>
                        <a:rPr lang="en-US" sz="1400" dirty="0" smtClean="0"/>
                        <a:t>H</a:t>
                      </a:r>
                      <a:endParaRPr lang="en-IN" sz="1400" dirty="0"/>
                    </a:p>
                  </a:txBody>
                  <a:tcPr/>
                </a:tc>
              </a:tr>
              <a:tr h="279627">
                <a:tc>
                  <a:txBody>
                    <a:bodyPr/>
                    <a:lstStyle/>
                    <a:p>
                      <a:pPr algn="ctr"/>
                      <a:r>
                        <a:rPr lang="en-US" sz="1400" dirty="0" smtClean="0"/>
                        <a:t>G</a:t>
                      </a:r>
                      <a:endParaRPr lang="en-IN" sz="1400" dirty="0"/>
                    </a:p>
                  </a:txBody>
                  <a:tcPr/>
                </a:tc>
              </a:tr>
              <a:tr h="279627">
                <a:tc>
                  <a:txBody>
                    <a:bodyPr/>
                    <a:lstStyle/>
                    <a:p>
                      <a:pPr algn="ctr"/>
                      <a:r>
                        <a:rPr lang="en-US" sz="1400" dirty="0" smtClean="0"/>
                        <a:t>K</a:t>
                      </a:r>
                      <a:endParaRPr lang="en-IN" sz="1400" dirty="0"/>
                    </a:p>
                  </a:txBody>
                  <a:tcPr/>
                </a:tc>
              </a:tr>
              <a:tr h="279627">
                <a:tc>
                  <a:txBody>
                    <a:bodyPr/>
                    <a:lstStyle/>
                    <a:p>
                      <a:pPr algn="ctr"/>
                      <a:r>
                        <a:rPr lang="en-US" sz="1400" dirty="0" smtClean="0"/>
                        <a:t>U</a:t>
                      </a:r>
                      <a:endParaRPr lang="en-IN" sz="1400" dirty="0"/>
                    </a:p>
                  </a:txBody>
                  <a:tcPr/>
                </a:tc>
              </a:tr>
              <a:tr h="279627">
                <a:tc>
                  <a:txBody>
                    <a:bodyPr/>
                    <a:lstStyle/>
                    <a:p>
                      <a:pPr algn="ctr"/>
                      <a:r>
                        <a:rPr lang="en-US" sz="1400" dirty="0" smtClean="0"/>
                        <a:t>A</a:t>
                      </a:r>
                      <a:endParaRPr lang="en-IN" sz="1400" dirty="0"/>
                    </a:p>
                  </a:txBody>
                  <a:tcPr/>
                </a:tc>
              </a:tr>
              <a:tr h="279627">
                <a:tc>
                  <a:txBody>
                    <a:bodyPr/>
                    <a:lstStyle/>
                    <a:p>
                      <a:pPr algn="ctr"/>
                      <a:r>
                        <a:rPr lang="en-US" sz="1400" dirty="0" smtClean="0"/>
                        <a:t>Z</a:t>
                      </a:r>
                      <a:endParaRPr lang="en-IN" sz="1400" dirty="0"/>
                    </a:p>
                  </a:txBody>
                  <a:tcPr/>
                </a:tc>
              </a:tr>
              <a:tr h="279627">
                <a:tc>
                  <a:txBody>
                    <a:bodyPr/>
                    <a:lstStyle/>
                    <a:p>
                      <a:pPr algn="ctr"/>
                      <a:r>
                        <a:rPr lang="en-US" sz="1400" dirty="0" smtClean="0"/>
                        <a:t>F</a:t>
                      </a:r>
                      <a:endParaRPr lang="en-IN" sz="1400" dirty="0"/>
                    </a:p>
                  </a:txBody>
                  <a:tcPr/>
                </a:tc>
              </a:tr>
              <a:tr h="279627">
                <a:tc>
                  <a:txBody>
                    <a:bodyPr/>
                    <a:lstStyle/>
                    <a:p>
                      <a:pPr algn="ctr"/>
                      <a:r>
                        <a:rPr lang="en-US" sz="1400" dirty="0" smtClean="0"/>
                        <a:t>B</a:t>
                      </a:r>
                      <a:endParaRPr lang="en-IN" sz="1400" dirty="0"/>
                    </a:p>
                  </a:txBody>
                  <a:tcPr/>
                </a:tc>
              </a:tr>
            </a:tbl>
          </a:graphicData>
        </a:graphic>
      </p:graphicFrame>
      <p:sp>
        <p:nvSpPr>
          <p:cNvPr id="3" name="Right Arrow 2"/>
          <p:cNvSpPr/>
          <p:nvPr/>
        </p:nvSpPr>
        <p:spPr>
          <a:xfrm>
            <a:off x="1120460" y="3593206"/>
            <a:ext cx="321972"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Table 3"/>
          <p:cNvGraphicFramePr>
            <a:graphicFrameLocks noGrp="1"/>
          </p:cNvGraphicFramePr>
          <p:nvPr>
            <p:extLst>
              <p:ext uri="{D42A27DB-BD31-4B8C-83A1-F6EECF244321}">
                <p14:modId xmlns:p14="http://schemas.microsoft.com/office/powerpoint/2010/main" val="985865463"/>
              </p:ext>
            </p:extLst>
          </p:nvPr>
        </p:nvGraphicFramePr>
        <p:xfrm>
          <a:off x="1594116" y="2355282"/>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F</a:t>
                      </a:r>
                      <a:endParaRPr lang="en-IN" sz="1400" dirty="0"/>
                    </a:p>
                  </a:txBody>
                  <a:tcPr/>
                </a:tc>
              </a:tr>
              <a:tr h="232208">
                <a:tc>
                  <a:txBody>
                    <a:bodyPr/>
                    <a:lstStyle/>
                    <a:p>
                      <a:pPr algn="ctr"/>
                      <a:r>
                        <a:rPr lang="en-US" sz="1400" dirty="0" smtClean="0"/>
                        <a:t>A</a:t>
                      </a:r>
                      <a:endParaRPr lang="en-IN" sz="1400" dirty="0"/>
                    </a:p>
                  </a:txBody>
                  <a:tcPr/>
                </a:tc>
              </a:tr>
              <a:tr h="232208">
                <a:tc>
                  <a:txBody>
                    <a:bodyPr/>
                    <a:lstStyle/>
                    <a:p>
                      <a:pPr algn="ctr"/>
                      <a:r>
                        <a:rPr lang="en-US" sz="1400" dirty="0" smtClean="0"/>
                        <a:t>H</a:t>
                      </a:r>
                      <a:endParaRPr lang="en-IN" sz="1400" dirty="0"/>
                    </a:p>
                  </a:txBody>
                  <a:tcPr/>
                </a:tc>
              </a:tr>
              <a:tr h="232208">
                <a:tc>
                  <a:txBody>
                    <a:bodyPr/>
                    <a:lstStyle/>
                    <a:p>
                      <a:pPr algn="ctr"/>
                      <a:r>
                        <a:rPr lang="en-US" sz="1400" dirty="0" smtClean="0"/>
                        <a:t>G</a:t>
                      </a:r>
                      <a:endParaRPr lang="en-IN" sz="1400"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596119939"/>
              </p:ext>
            </p:extLst>
          </p:nvPr>
        </p:nvGraphicFramePr>
        <p:xfrm>
          <a:off x="1594116" y="3692550"/>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dirty="0" smtClean="0"/>
                        <a:t>K</a:t>
                      </a:r>
                      <a:endParaRPr lang="en-IN" sz="1400" dirty="0"/>
                    </a:p>
                  </a:txBody>
                  <a:tcPr/>
                </a:tc>
              </a:tr>
              <a:tr h="248840">
                <a:tc>
                  <a:txBody>
                    <a:bodyPr/>
                    <a:lstStyle/>
                    <a:p>
                      <a:pPr algn="ctr"/>
                      <a:r>
                        <a:rPr lang="en-US" sz="1400" dirty="0" smtClean="0"/>
                        <a:t>U</a:t>
                      </a:r>
                      <a:endParaRPr lang="en-IN" sz="1400" dirty="0"/>
                    </a:p>
                  </a:txBody>
                  <a:tcPr/>
                </a:tc>
              </a:tr>
              <a:tr h="248840">
                <a:tc>
                  <a:txBody>
                    <a:bodyPr/>
                    <a:lstStyle/>
                    <a:p>
                      <a:pPr algn="ctr"/>
                      <a:r>
                        <a:rPr lang="en-US" sz="1400" dirty="0" smtClean="0"/>
                        <a:t>A</a:t>
                      </a:r>
                      <a:endParaRPr lang="en-IN" sz="1400" dirty="0"/>
                    </a:p>
                  </a:txBody>
                  <a:tcPr/>
                </a:tc>
              </a:tr>
              <a:tr h="248840">
                <a:tc>
                  <a:txBody>
                    <a:bodyPr/>
                    <a:lstStyle/>
                    <a:p>
                      <a:pPr algn="ctr"/>
                      <a:r>
                        <a:rPr lang="en-US" sz="1400" dirty="0" smtClean="0"/>
                        <a:t>Z</a:t>
                      </a:r>
                      <a:endParaRPr lang="en-IN" sz="1400"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193710976"/>
              </p:ext>
            </p:extLst>
          </p:nvPr>
        </p:nvGraphicFramePr>
        <p:xfrm>
          <a:off x="1594116" y="5042697"/>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F</a:t>
                      </a:r>
                      <a:endParaRPr lang="en-IN" sz="1400" dirty="0"/>
                    </a:p>
                  </a:txBody>
                  <a:tcPr/>
                </a:tc>
              </a:tr>
              <a:tr h="184979">
                <a:tc>
                  <a:txBody>
                    <a:bodyPr/>
                    <a:lstStyle/>
                    <a:p>
                      <a:pPr algn="ctr"/>
                      <a:r>
                        <a:rPr lang="en-US" sz="1400" dirty="0" smtClean="0"/>
                        <a:t>B</a:t>
                      </a:r>
                      <a:endParaRPr lang="en-IN" sz="1400" dirty="0"/>
                    </a:p>
                  </a:txBody>
                  <a:tcPr/>
                </a:tc>
              </a:tr>
              <a:tr h="184979">
                <a:tc>
                  <a:txBody>
                    <a:bodyPr/>
                    <a:lstStyle/>
                    <a:p>
                      <a:pPr algn="ctr"/>
                      <a:endParaRPr lang="en-IN" sz="1400" dirty="0"/>
                    </a:p>
                  </a:txBody>
                  <a:tcPr/>
                </a:tc>
              </a:tr>
              <a:tr h="184979">
                <a:tc>
                  <a:txBody>
                    <a:bodyPr/>
                    <a:lstStyle/>
                    <a:p>
                      <a:pPr algn="ctr"/>
                      <a:endParaRPr lang="en-IN" sz="1400" dirty="0"/>
                    </a:p>
                  </a:txBody>
                  <a:tcPr/>
                </a:tc>
              </a:tr>
            </a:tbl>
          </a:graphicData>
        </a:graphic>
      </p:graphicFrame>
      <p:sp>
        <p:nvSpPr>
          <p:cNvPr id="14" name="Right Arrow 13"/>
          <p:cNvSpPr/>
          <p:nvPr/>
        </p:nvSpPr>
        <p:spPr>
          <a:xfrm>
            <a:off x="2303180" y="3591058"/>
            <a:ext cx="321972"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5" name="Table 14"/>
          <p:cNvGraphicFramePr>
            <a:graphicFrameLocks noGrp="1"/>
          </p:cNvGraphicFramePr>
          <p:nvPr>
            <p:extLst>
              <p:ext uri="{D42A27DB-BD31-4B8C-83A1-F6EECF244321}">
                <p14:modId xmlns:p14="http://schemas.microsoft.com/office/powerpoint/2010/main" val="4027847133"/>
              </p:ext>
            </p:extLst>
          </p:nvPr>
        </p:nvGraphicFramePr>
        <p:xfrm>
          <a:off x="2815473" y="2353134"/>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tc>
              </a:tr>
              <a:tr h="232208">
                <a:tc>
                  <a:txBody>
                    <a:bodyPr/>
                    <a:lstStyle/>
                    <a:p>
                      <a:pPr algn="ctr"/>
                      <a:r>
                        <a:rPr lang="en-US" sz="1400" dirty="0" smtClean="0"/>
                        <a:t>F</a:t>
                      </a:r>
                      <a:endParaRPr lang="en-IN" sz="1400" dirty="0"/>
                    </a:p>
                  </a:txBody>
                  <a:tcPr/>
                </a:tc>
              </a:tr>
              <a:tr h="232208">
                <a:tc>
                  <a:txBody>
                    <a:bodyPr/>
                    <a:lstStyle/>
                    <a:p>
                      <a:pPr algn="ctr"/>
                      <a:r>
                        <a:rPr lang="en-US" sz="1400" dirty="0" smtClean="0"/>
                        <a:t>G</a:t>
                      </a:r>
                      <a:endParaRPr lang="en-IN" sz="1400" dirty="0"/>
                    </a:p>
                  </a:txBody>
                  <a:tcPr/>
                </a:tc>
              </a:tr>
              <a:tr h="232208">
                <a:tc>
                  <a:txBody>
                    <a:bodyPr/>
                    <a:lstStyle/>
                    <a:p>
                      <a:pPr algn="ctr"/>
                      <a:r>
                        <a:rPr lang="en-US" sz="1400" dirty="0" smtClean="0"/>
                        <a:t>H</a:t>
                      </a:r>
                      <a:endParaRPr lang="en-IN" sz="1400"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465880630"/>
              </p:ext>
            </p:extLst>
          </p:nvPr>
        </p:nvGraphicFramePr>
        <p:xfrm>
          <a:off x="2815473" y="3690402"/>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dirty="0" smtClean="0"/>
                        <a:t>A</a:t>
                      </a:r>
                      <a:endParaRPr lang="en-IN" sz="1400" dirty="0"/>
                    </a:p>
                  </a:txBody>
                  <a:tcPr/>
                </a:tc>
              </a:tr>
              <a:tr h="248840">
                <a:tc>
                  <a:txBody>
                    <a:bodyPr/>
                    <a:lstStyle/>
                    <a:p>
                      <a:pPr algn="ctr"/>
                      <a:r>
                        <a:rPr lang="en-US" sz="1400" dirty="0" smtClean="0"/>
                        <a:t>K</a:t>
                      </a:r>
                      <a:endParaRPr lang="en-IN" sz="1400" dirty="0"/>
                    </a:p>
                  </a:txBody>
                  <a:tcPr/>
                </a:tc>
              </a:tr>
              <a:tr h="248840">
                <a:tc>
                  <a:txBody>
                    <a:bodyPr/>
                    <a:lstStyle/>
                    <a:p>
                      <a:pPr algn="ctr"/>
                      <a:r>
                        <a:rPr lang="en-US" sz="1400" dirty="0" smtClean="0"/>
                        <a:t>U</a:t>
                      </a:r>
                      <a:endParaRPr lang="en-IN" sz="1400" dirty="0"/>
                    </a:p>
                  </a:txBody>
                  <a:tcPr/>
                </a:tc>
              </a:tr>
              <a:tr h="248840">
                <a:tc>
                  <a:txBody>
                    <a:bodyPr/>
                    <a:lstStyle/>
                    <a:p>
                      <a:pPr algn="ctr"/>
                      <a:r>
                        <a:rPr lang="en-US" sz="1400" dirty="0" smtClean="0"/>
                        <a:t>Z</a:t>
                      </a:r>
                      <a:endParaRPr lang="en-IN" sz="1400"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66967657"/>
              </p:ext>
            </p:extLst>
          </p:nvPr>
        </p:nvGraphicFramePr>
        <p:xfrm>
          <a:off x="2815473" y="5040549"/>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B</a:t>
                      </a:r>
                      <a:endParaRPr lang="en-IN" sz="1400" dirty="0"/>
                    </a:p>
                  </a:txBody>
                  <a:tcPr/>
                </a:tc>
              </a:tr>
              <a:tr h="184979">
                <a:tc>
                  <a:txBody>
                    <a:bodyPr/>
                    <a:lstStyle/>
                    <a:p>
                      <a:pPr algn="ctr"/>
                      <a:r>
                        <a:rPr lang="en-US" sz="1400" dirty="0" smtClean="0"/>
                        <a:t>F</a:t>
                      </a:r>
                      <a:endParaRPr lang="en-IN" sz="1400" dirty="0"/>
                    </a:p>
                  </a:txBody>
                  <a:tcPr/>
                </a:tc>
              </a:tr>
              <a:tr h="184979">
                <a:tc>
                  <a:txBody>
                    <a:bodyPr/>
                    <a:lstStyle/>
                    <a:p>
                      <a:pPr algn="ctr"/>
                      <a:endParaRPr lang="en-IN" sz="1400" dirty="0"/>
                    </a:p>
                  </a:txBody>
                  <a:tcPr/>
                </a:tc>
              </a:tr>
              <a:tr h="184979">
                <a:tc>
                  <a:txBody>
                    <a:bodyPr/>
                    <a:lstStyle/>
                    <a:p>
                      <a:pPr algn="ctr"/>
                      <a:endParaRPr lang="en-IN" sz="1400" dirty="0"/>
                    </a:p>
                  </a:txBody>
                  <a:tcPr/>
                </a:tc>
              </a:tr>
            </a:tbl>
          </a:graphicData>
        </a:graphic>
      </p:graphicFrame>
      <p:sp>
        <p:nvSpPr>
          <p:cNvPr id="5" name="Left Brace 4"/>
          <p:cNvSpPr/>
          <p:nvPr/>
        </p:nvSpPr>
        <p:spPr>
          <a:xfrm rot="-5400000">
            <a:off x="1694646" y="4991635"/>
            <a:ext cx="405683" cy="3185374"/>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aphicFrame>
        <p:nvGraphicFramePr>
          <p:cNvPr id="18" name="Table 17"/>
          <p:cNvGraphicFramePr>
            <a:graphicFrameLocks noGrp="1"/>
          </p:cNvGraphicFramePr>
          <p:nvPr>
            <p:extLst>
              <p:ext uri="{D42A27DB-BD31-4B8C-83A1-F6EECF244321}">
                <p14:modId xmlns:p14="http://schemas.microsoft.com/office/powerpoint/2010/main" val="491185657"/>
              </p:ext>
            </p:extLst>
          </p:nvPr>
        </p:nvGraphicFramePr>
        <p:xfrm>
          <a:off x="4616385" y="2363865"/>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tc>
              </a:tr>
              <a:tr h="232208">
                <a:tc>
                  <a:txBody>
                    <a:bodyPr/>
                    <a:lstStyle/>
                    <a:p>
                      <a:pPr algn="ctr"/>
                      <a:r>
                        <a:rPr lang="en-US" sz="1400" dirty="0" smtClean="0"/>
                        <a:t>F</a:t>
                      </a:r>
                      <a:endParaRPr lang="en-IN" sz="1400" dirty="0"/>
                    </a:p>
                  </a:txBody>
                  <a:tcPr/>
                </a:tc>
              </a:tr>
              <a:tr h="232208">
                <a:tc>
                  <a:txBody>
                    <a:bodyPr/>
                    <a:lstStyle/>
                    <a:p>
                      <a:pPr algn="ctr"/>
                      <a:r>
                        <a:rPr lang="en-US" sz="1400" dirty="0" smtClean="0"/>
                        <a:t>G</a:t>
                      </a:r>
                      <a:endParaRPr lang="en-IN" sz="1400" dirty="0"/>
                    </a:p>
                  </a:txBody>
                  <a:tcPr/>
                </a:tc>
              </a:tr>
              <a:tr h="232208">
                <a:tc>
                  <a:txBody>
                    <a:bodyPr/>
                    <a:lstStyle/>
                    <a:p>
                      <a:pPr algn="ctr"/>
                      <a:r>
                        <a:rPr lang="en-US" sz="1400" dirty="0" smtClean="0"/>
                        <a:t>H</a:t>
                      </a:r>
                      <a:endParaRPr lang="en-IN" sz="1400"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99670997"/>
              </p:ext>
            </p:extLst>
          </p:nvPr>
        </p:nvGraphicFramePr>
        <p:xfrm>
          <a:off x="4616385" y="3701133"/>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strike="dblStrike" baseline="0" dirty="0" smtClean="0"/>
                        <a:t>A</a:t>
                      </a:r>
                      <a:endParaRPr lang="en-IN" sz="1400" strike="dblStrike" baseline="0" dirty="0"/>
                    </a:p>
                  </a:txBody>
                  <a:tcPr/>
                </a:tc>
              </a:tr>
              <a:tr h="248840">
                <a:tc>
                  <a:txBody>
                    <a:bodyPr/>
                    <a:lstStyle/>
                    <a:p>
                      <a:pPr algn="ctr"/>
                      <a:r>
                        <a:rPr lang="en-US" sz="1400" dirty="0" smtClean="0"/>
                        <a:t>K</a:t>
                      </a:r>
                      <a:endParaRPr lang="en-IN" sz="1400" dirty="0"/>
                    </a:p>
                  </a:txBody>
                  <a:tcPr/>
                </a:tc>
              </a:tr>
              <a:tr h="248840">
                <a:tc>
                  <a:txBody>
                    <a:bodyPr/>
                    <a:lstStyle/>
                    <a:p>
                      <a:pPr algn="ctr"/>
                      <a:r>
                        <a:rPr lang="en-US" sz="1400" dirty="0" smtClean="0"/>
                        <a:t>U</a:t>
                      </a:r>
                      <a:endParaRPr lang="en-IN" sz="1400" dirty="0"/>
                    </a:p>
                  </a:txBody>
                  <a:tcPr/>
                </a:tc>
              </a:tr>
              <a:tr h="248840">
                <a:tc>
                  <a:txBody>
                    <a:bodyPr/>
                    <a:lstStyle/>
                    <a:p>
                      <a:pPr algn="ctr"/>
                      <a:r>
                        <a:rPr lang="en-US" sz="1400" dirty="0" smtClean="0"/>
                        <a:t>Z</a:t>
                      </a:r>
                      <a:endParaRPr lang="en-IN" sz="1400" dirty="0"/>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601822861"/>
              </p:ext>
            </p:extLst>
          </p:nvPr>
        </p:nvGraphicFramePr>
        <p:xfrm>
          <a:off x="4616385" y="5051280"/>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B</a:t>
                      </a:r>
                      <a:endParaRPr lang="en-IN" sz="1400" dirty="0"/>
                    </a:p>
                  </a:txBody>
                  <a:tcPr/>
                </a:tc>
              </a:tr>
              <a:tr h="184979">
                <a:tc>
                  <a:txBody>
                    <a:bodyPr/>
                    <a:lstStyle/>
                    <a:p>
                      <a:pPr algn="ctr"/>
                      <a:r>
                        <a:rPr lang="en-US" sz="1400" dirty="0" smtClean="0"/>
                        <a:t>F</a:t>
                      </a:r>
                      <a:endParaRPr lang="en-IN" sz="1400" dirty="0"/>
                    </a:p>
                  </a:txBody>
                  <a:tcPr/>
                </a:tc>
              </a:tr>
              <a:tr h="184979">
                <a:tc>
                  <a:txBody>
                    <a:bodyPr/>
                    <a:lstStyle/>
                    <a:p>
                      <a:pPr algn="ctr"/>
                      <a:endParaRPr lang="en-IN" sz="1400" dirty="0"/>
                    </a:p>
                  </a:txBody>
                  <a:tcPr/>
                </a:tc>
              </a:tr>
              <a:tr h="184979">
                <a:tc>
                  <a:txBody>
                    <a:bodyPr/>
                    <a:lstStyle/>
                    <a:p>
                      <a:pPr algn="ctr"/>
                      <a:endParaRPr lang="en-IN" sz="1400" dirty="0"/>
                    </a:p>
                  </a:txBody>
                  <a:tcPr/>
                </a:tc>
              </a:tr>
            </a:tbl>
          </a:graphicData>
        </a:graphic>
      </p:graphicFrame>
      <p:cxnSp>
        <p:nvCxnSpPr>
          <p:cNvPr id="9" name="Straight Arrow Connector 8"/>
          <p:cNvCxnSpPr/>
          <p:nvPr/>
        </p:nvCxnSpPr>
        <p:spPr>
          <a:xfrm>
            <a:off x="4404575" y="2511380"/>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415306" y="3874406"/>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415306" y="5188064"/>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7" name="Table 26"/>
          <p:cNvGraphicFramePr>
            <a:graphicFrameLocks noGrp="1"/>
          </p:cNvGraphicFramePr>
          <p:nvPr>
            <p:extLst>
              <p:ext uri="{D42A27DB-BD31-4B8C-83A1-F6EECF244321}">
                <p14:modId xmlns:p14="http://schemas.microsoft.com/office/powerpoint/2010/main" val="4293572588"/>
              </p:ext>
            </p:extLst>
          </p:nvPr>
        </p:nvGraphicFramePr>
        <p:xfrm>
          <a:off x="5425614" y="3301884"/>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1816607629"/>
              </p:ext>
            </p:extLst>
          </p:nvPr>
        </p:nvGraphicFramePr>
        <p:xfrm>
          <a:off x="6340023" y="2361717"/>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tc>
              </a:tr>
              <a:tr h="232208">
                <a:tc>
                  <a:txBody>
                    <a:bodyPr/>
                    <a:lstStyle/>
                    <a:p>
                      <a:pPr algn="ctr"/>
                      <a:r>
                        <a:rPr lang="en-US" sz="1400" dirty="0" smtClean="0"/>
                        <a:t>F</a:t>
                      </a:r>
                      <a:endParaRPr lang="en-IN" sz="1400" dirty="0"/>
                    </a:p>
                  </a:txBody>
                  <a:tcPr/>
                </a:tc>
              </a:tr>
              <a:tr h="232208">
                <a:tc>
                  <a:txBody>
                    <a:bodyPr/>
                    <a:lstStyle/>
                    <a:p>
                      <a:pPr algn="ctr"/>
                      <a:r>
                        <a:rPr lang="en-US" sz="1400" dirty="0" smtClean="0"/>
                        <a:t>G</a:t>
                      </a:r>
                      <a:endParaRPr lang="en-IN" sz="1400" dirty="0"/>
                    </a:p>
                  </a:txBody>
                  <a:tcPr/>
                </a:tc>
              </a:tr>
              <a:tr h="232208">
                <a:tc>
                  <a:txBody>
                    <a:bodyPr/>
                    <a:lstStyle/>
                    <a:p>
                      <a:pPr algn="ctr"/>
                      <a:r>
                        <a:rPr lang="en-US" sz="1400" dirty="0" smtClean="0"/>
                        <a:t>H</a:t>
                      </a:r>
                      <a:endParaRPr lang="en-IN" sz="1400" dirty="0"/>
                    </a:p>
                  </a:txBody>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4109602100"/>
              </p:ext>
            </p:extLst>
          </p:nvPr>
        </p:nvGraphicFramePr>
        <p:xfrm>
          <a:off x="6340023" y="3698985"/>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strike="dblStrike" baseline="0" dirty="0" smtClean="0"/>
                        <a:t>A</a:t>
                      </a:r>
                      <a:endParaRPr lang="en-IN" sz="1400" strike="dblStrike" baseline="0" dirty="0"/>
                    </a:p>
                  </a:txBody>
                  <a:tcPr/>
                </a:tc>
              </a:tr>
              <a:tr h="248840">
                <a:tc>
                  <a:txBody>
                    <a:bodyPr/>
                    <a:lstStyle/>
                    <a:p>
                      <a:pPr algn="ctr"/>
                      <a:r>
                        <a:rPr lang="en-US" sz="1400" dirty="0" smtClean="0"/>
                        <a:t>K</a:t>
                      </a:r>
                      <a:endParaRPr lang="en-IN" sz="1400" dirty="0"/>
                    </a:p>
                  </a:txBody>
                  <a:tcPr/>
                </a:tc>
              </a:tr>
              <a:tr h="248840">
                <a:tc>
                  <a:txBody>
                    <a:bodyPr/>
                    <a:lstStyle/>
                    <a:p>
                      <a:pPr algn="ctr"/>
                      <a:r>
                        <a:rPr lang="en-US" sz="1400" dirty="0" smtClean="0"/>
                        <a:t>U</a:t>
                      </a:r>
                      <a:endParaRPr lang="en-IN" sz="1400" dirty="0"/>
                    </a:p>
                  </a:txBody>
                  <a:tcPr/>
                </a:tc>
              </a:tr>
              <a:tr h="248840">
                <a:tc>
                  <a:txBody>
                    <a:bodyPr/>
                    <a:lstStyle/>
                    <a:p>
                      <a:pPr algn="ctr"/>
                      <a:r>
                        <a:rPr lang="en-US" sz="1400" dirty="0" smtClean="0"/>
                        <a:t>Z</a:t>
                      </a:r>
                      <a:endParaRPr lang="en-IN" sz="1400" dirty="0"/>
                    </a:p>
                  </a:txBody>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223534778"/>
              </p:ext>
            </p:extLst>
          </p:nvPr>
        </p:nvGraphicFramePr>
        <p:xfrm>
          <a:off x="6340023" y="5049132"/>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B</a:t>
                      </a:r>
                      <a:endParaRPr lang="en-IN" sz="1400" dirty="0"/>
                    </a:p>
                  </a:txBody>
                  <a:tcPr/>
                </a:tc>
              </a:tr>
              <a:tr h="184979">
                <a:tc>
                  <a:txBody>
                    <a:bodyPr/>
                    <a:lstStyle/>
                    <a:p>
                      <a:pPr algn="ctr"/>
                      <a:r>
                        <a:rPr lang="en-US" sz="1400" dirty="0" smtClean="0"/>
                        <a:t>F</a:t>
                      </a:r>
                      <a:endParaRPr lang="en-IN" sz="1400" dirty="0"/>
                    </a:p>
                  </a:txBody>
                  <a:tcPr/>
                </a:tc>
              </a:tr>
              <a:tr h="184979">
                <a:tc>
                  <a:txBody>
                    <a:bodyPr/>
                    <a:lstStyle/>
                    <a:p>
                      <a:pPr algn="ctr"/>
                      <a:endParaRPr lang="en-IN" sz="1400" dirty="0"/>
                    </a:p>
                  </a:txBody>
                  <a:tcPr/>
                </a:tc>
              </a:tr>
              <a:tr h="184979">
                <a:tc>
                  <a:txBody>
                    <a:bodyPr/>
                    <a:lstStyle/>
                    <a:p>
                      <a:pPr algn="ctr"/>
                      <a:endParaRPr lang="en-IN" sz="1400" dirty="0"/>
                    </a:p>
                  </a:txBody>
                  <a:tcPr/>
                </a:tc>
              </a:tr>
            </a:tbl>
          </a:graphicData>
        </a:graphic>
      </p:graphicFrame>
      <p:cxnSp>
        <p:nvCxnSpPr>
          <p:cNvPr id="31" name="Straight Arrow Connector 30"/>
          <p:cNvCxnSpPr/>
          <p:nvPr/>
        </p:nvCxnSpPr>
        <p:spPr>
          <a:xfrm>
            <a:off x="6128213" y="2805449"/>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138944" y="4155596"/>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138944" y="5198795"/>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2640987025"/>
              </p:ext>
            </p:extLst>
          </p:nvPr>
        </p:nvGraphicFramePr>
        <p:xfrm>
          <a:off x="7278042" y="3312615"/>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tc>
              </a:tr>
              <a:tr h="232208">
                <a:tc>
                  <a:txBody>
                    <a:bodyPr/>
                    <a:lstStyle/>
                    <a:p>
                      <a:pPr algn="ctr"/>
                      <a:r>
                        <a:rPr lang="en-US" sz="1400" dirty="0" smtClean="0"/>
                        <a:t>B</a:t>
                      </a:r>
                      <a:endParaRPr lang="en-IN" sz="1400" dirty="0"/>
                    </a:p>
                  </a:txBody>
                  <a:tcPr/>
                </a:tc>
              </a:tr>
              <a:tr h="232208">
                <a:tc>
                  <a:txBody>
                    <a:bodyPr/>
                    <a:lstStyle/>
                    <a:p>
                      <a:pPr algn="ctr"/>
                      <a:endParaRPr lang="en-IN" sz="1400" dirty="0"/>
                    </a:p>
                  </a:txBody>
                  <a:tcPr/>
                </a:tc>
              </a:tr>
              <a:tr h="232208">
                <a:tc>
                  <a:txBody>
                    <a:bodyPr/>
                    <a:lstStyle/>
                    <a:p>
                      <a:pPr algn="ctr"/>
                      <a:endParaRPr lang="en-IN" sz="1400" dirty="0"/>
                    </a:p>
                  </a:txBody>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3739119251"/>
              </p:ext>
            </p:extLst>
          </p:nvPr>
        </p:nvGraphicFramePr>
        <p:xfrm>
          <a:off x="8295483" y="2359569"/>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tc>
              </a:tr>
              <a:tr h="232208">
                <a:tc>
                  <a:txBody>
                    <a:bodyPr/>
                    <a:lstStyle/>
                    <a:p>
                      <a:pPr algn="ctr"/>
                      <a:r>
                        <a:rPr lang="en-US" sz="1400" dirty="0" smtClean="0"/>
                        <a:t>F</a:t>
                      </a:r>
                      <a:endParaRPr lang="en-IN" sz="1400" dirty="0"/>
                    </a:p>
                  </a:txBody>
                  <a:tcPr/>
                </a:tc>
              </a:tr>
              <a:tr h="232208">
                <a:tc>
                  <a:txBody>
                    <a:bodyPr/>
                    <a:lstStyle/>
                    <a:p>
                      <a:pPr algn="ctr"/>
                      <a:r>
                        <a:rPr lang="en-US" sz="1400" dirty="0" smtClean="0"/>
                        <a:t>G</a:t>
                      </a:r>
                      <a:endParaRPr lang="en-IN" sz="1400" dirty="0"/>
                    </a:p>
                  </a:txBody>
                  <a:tcPr/>
                </a:tc>
              </a:tr>
              <a:tr h="232208">
                <a:tc>
                  <a:txBody>
                    <a:bodyPr/>
                    <a:lstStyle/>
                    <a:p>
                      <a:pPr algn="ctr"/>
                      <a:r>
                        <a:rPr lang="en-US" sz="1400" dirty="0" smtClean="0"/>
                        <a:t>H</a:t>
                      </a:r>
                      <a:endParaRPr lang="en-IN" sz="1400" dirty="0"/>
                    </a:p>
                  </a:txBody>
                  <a:tcPr/>
                </a:tc>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686283953"/>
              </p:ext>
            </p:extLst>
          </p:nvPr>
        </p:nvGraphicFramePr>
        <p:xfrm>
          <a:off x="8295483" y="3696837"/>
          <a:ext cx="543775" cy="1219200"/>
        </p:xfrm>
        <a:graphic>
          <a:graphicData uri="http://schemas.openxmlformats.org/drawingml/2006/table">
            <a:tbl>
              <a:tblPr firstRow="1" bandRow="1">
                <a:tableStyleId>{5940675A-B579-460E-94D1-54222C63F5DA}</a:tableStyleId>
              </a:tblPr>
              <a:tblGrid>
                <a:gridCol w="543775"/>
              </a:tblGrid>
              <a:tr h="248840">
                <a:tc>
                  <a:txBody>
                    <a:bodyPr/>
                    <a:lstStyle/>
                    <a:p>
                      <a:pPr algn="ctr"/>
                      <a:r>
                        <a:rPr lang="en-US" sz="1400" strike="dblStrike" baseline="0" dirty="0" smtClean="0"/>
                        <a:t>A</a:t>
                      </a:r>
                      <a:endParaRPr lang="en-IN" sz="1400" strike="dblStrike" baseline="0" dirty="0"/>
                    </a:p>
                  </a:txBody>
                  <a:tcPr/>
                </a:tc>
              </a:tr>
              <a:tr h="248840">
                <a:tc>
                  <a:txBody>
                    <a:bodyPr/>
                    <a:lstStyle/>
                    <a:p>
                      <a:pPr algn="ctr"/>
                      <a:r>
                        <a:rPr lang="en-US" sz="1400" dirty="0" smtClean="0"/>
                        <a:t>K</a:t>
                      </a:r>
                      <a:endParaRPr lang="en-IN" sz="1400" dirty="0"/>
                    </a:p>
                  </a:txBody>
                  <a:tcPr/>
                </a:tc>
              </a:tr>
              <a:tr h="248840">
                <a:tc>
                  <a:txBody>
                    <a:bodyPr/>
                    <a:lstStyle/>
                    <a:p>
                      <a:pPr algn="ctr"/>
                      <a:r>
                        <a:rPr lang="en-US" sz="1400" dirty="0" smtClean="0"/>
                        <a:t>U</a:t>
                      </a:r>
                      <a:endParaRPr lang="en-IN" sz="1400" dirty="0"/>
                    </a:p>
                  </a:txBody>
                  <a:tcPr/>
                </a:tc>
              </a:tr>
              <a:tr h="248840">
                <a:tc>
                  <a:txBody>
                    <a:bodyPr/>
                    <a:lstStyle/>
                    <a:p>
                      <a:pPr algn="ctr"/>
                      <a:r>
                        <a:rPr lang="en-US" sz="1400" dirty="0" smtClean="0"/>
                        <a:t>Z</a:t>
                      </a:r>
                      <a:endParaRPr lang="en-IN" sz="1400" dirty="0"/>
                    </a:p>
                  </a:txBody>
                  <a:tcP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643656489"/>
              </p:ext>
            </p:extLst>
          </p:nvPr>
        </p:nvGraphicFramePr>
        <p:xfrm>
          <a:off x="8295483" y="5046984"/>
          <a:ext cx="543775" cy="1219200"/>
        </p:xfrm>
        <a:graphic>
          <a:graphicData uri="http://schemas.openxmlformats.org/drawingml/2006/table">
            <a:tbl>
              <a:tblPr firstRow="1" bandRow="1">
                <a:tableStyleId>{5940675A-B579-460E-94D1-54222C63F5DA}</a:tableStyleId>
              </a:tblPr>
              <a:tblGrid>
                <a:gridCol w="543775"/>
              </a:tblGrid>
              <a:tr h="184979">
                <a:tc>
                  <a:txBody>
                    <a:bodyPr/>
                    <a:lstStyle/>
                    <a:p>
                      <a:pPr algn="ctr"/>
                      <a:r>
                        <a:rPr lang="en-US" sz="1400" dirty="0" smtClean="0"/>
                        <a:t>B</a:t>
                      </a:r>
                      <a:endParaRPr lang="en-IN" sz="1400" dirty="0"/>
                    </a:p>
                  </a:txBody>
                  <a:tcPr/>
                </a:tc>
              </a:tr>
              <a:tr h="184979">
                <a:tc>
                  <a:txBody>
                    <a:bodyPr/>
                    <a:lstStyle/>
                    <a:p>
                      <a:pPr algn="ctr"/>
                      <a:r>
                        <a:rPr lang="en-US" sz="1400" strike="dblStrike" baseline="0" dirty="0" smtClean="0"/>
                        <a:t>F</a:t>
                      </a:r>
                      <a:endParaRPr lang="en-IN" sz="1400" strike="dblStrike" baseline="0" dirty="0"/>
                    </a:p>
                  </a:txBody>
                  <a:tcPr/>
                </a:tc>
              </a:tr>
              <a:tr h="184979">
                <a:tc>
                  <a:txBody>
                    <a:bodyPr/>
                    <a:lstStyle/>
                    <a:p>
                      <a:pPr algn="ctr"/>
                      <a:endParaRPr lang="en-IN" sz="1400" dirty="0"/>
                    </a:p>
                  </a:txBody>
                  <a:tcPr/>
                </a:tc>
              </a:tr>
              <a:tr h="184979">
                <a:tc>
                  <a:txBody>
                    <a:bodyPr/>
                    <a:lstStyle/>
                    <a:p>
                      <a:pPr algn="ctr"/>
                      <a:endParaRPr lang="en-IN" sz="1400" dirty="0"/>
                    </a:p>
                  </a:txBody>
                  <a:tcPr/>
                </a:tc>
              </a:tr>
            </a:tbl>
          </a:graphicData>
        </a:graphic>
      </p:graphicFrame>
      <p:cxnSp>
        <p:nvCxnSpPr>
          <p:cNvPr id="42" name="Straight Arrow Connector 41"/>
          <p:cNvCxnSpPr/>
          <p:nvPr/>
        </p:nvCxnSpPr>
        <p:spPr>
          <a:xfrm>
            <a:off x="8083673" y="2803301"/>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094404" y="4153448"/>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094404" y="5505743"/>
            <a:ext cx="20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5" name="Table 44"/>
          <p:cNvGraphicFramePr>
            <a:graphicFrameLocks noGrp="1"/>
          </p:cNvGraphicFramePr>
          <p:nvPr>
            <p:extLst>
              <p:ext uri="{D42A27DB-BD31-4B8C-83A1-F6EECF244321}">
                <p14:modId xmlns:p14="http://schemas.microsoft.com/office/powerpoint/2010/main" val="3284091293"/>
              </p:ext>
            </p:extLst>
          </p:nvPr>
        </p:nvGraphicFramePr>
        <p:xfrm>
          <a:off x="10032000" y="3310467"/>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tc>
              </a:tr>
              <a:tr h="232208">
                <a:tc>
                  <a:txBody>
                    <a:bodyPr/>
                    <a:lstStyle/>
                    <a:p>
                      <a:pPr algn="ctr"/>
                      <a:r>
                        <a:rPr lang="en-US" sz="1400" dirty="0" smtClean="0"/>
                        <a:t>B</a:t>
                      </a:r>
                      <a:endParaRPr lang="en-IN" sz="1400" dirty="0"/>
                    </a:p>
                  </a:txBody>
                  <a:tcPr/>
                </a:tc>
              </a:tr>
              <a:tr h="232208">
                <a:tc>
                  <a:txBody>
                    <a:bodyPr/>
                    <a:lstStyle/>
                    <a:p>
                      <a:pPr algn="ctr"/>
                      <a:r>
                        <a:rPr lang="en-US" sz="1400" dirty="0" smtClean="0"/>
                        <a:t>F</a:t>
                      </a:r>
                      <a:endParaRPr lang="en-IN" sz="1400" dirty="0"/>
                    </a:p>
                  </a:txBody>
                  <a:tcPr/>
                </a:tc>
              </a:tr>
              <a:tr h="232208">
                <a:tc>
                  <a:txBody>
                    <a:bodyPr/>
                    <a:lstStyle/>
                    <a:p>
                      <a:pPr algn="ctr"/>
                      <a:r>
                        <a:rPr lang="en-US" sz="1400" dirty="0" smtClean="0"/>
                        <a:t>G</a:t>
                      </a:r>
                      <a:endParaRPr lang="en-IN" sz="1400" dirty="0"/>
                    </a:p>
                  </a:txBody>
                  <a:tcPr/>
                </a:tc>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3273769291"/>
              </p:ext>
            </p:extLst>
          </p:nvPr>
        </p:nvGraphicFramePr>
        <p:xfrm>
          <a:off x="10699560" y="3308319"/>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H</a:t>
                      </a:r>
                      <a:endParaRPr lang="en-IN" sz="1400" dirty="0"/>
                    </a:p>
                  </a:txBody>
                  <a:tcPr/>
                </a:tc>
              </a:tr>
              <a:tr h="232208">
                <a:tc>
                  <a:txBody>
                    <a:bodyPr/>
                    <a:lstStyle/>
                    <a:p>
                      <a:pPr algn="ctr"/>
                      <a:r>
                        <a:rPr lang="en-US" sz="1400" dirty="0" smtClean="0"/>
                        <a:t>K</a:t>
                      </a:r>
                      <a:endParaRPr lang="en-IN" sz="1400" dirty="0"/>
                    </a:p>
                  </a:txBody>
                  <a:tcPr/>
                </a:tc>
              </a:tr>
              <a:tr h="232208">
                <a:tc>
                  <a:txBody>
                    <a:bodyPr/>
                    <a:lstStyle/>
                    <a:p>
                      <a:pPr algn="ctr"/>
                      <a:r>
                        <a:rPr lang="en-US" sz="1400" dirty="0" smtClean="0"/>
                        <a:t>U</a:t>
                      </a:r>
                      <a:endParaRPr lang="en-IN" sz="1400" dirty="0"/>
                    </a:p>
                  </a:txBody>
                  <a:tcPr/>
                </a:tc>
              </a:tr>
              <a:tr h="232208">
                <a:tc>
                  <a:txBody>
                    <a:bodyPr/>
                    <a:lstStyle/>
                    <a:p>
                      <a:pPr algn="ctr"/>
                      <a:r>
                        <a:rPr lang="en-US" sz="1400" dirty="0" smtClean="0"/>
                        <a:t>Z</a:t>
                      </a:r>
                      <a:endParaRPr lang="en-IN" sz="1400" dirty="0"/>
                    </a:p>
                  </a:txBody>
                  <a:tcPr/>
                </a:tc>
              </a:tr>
            </a:tbl>
          </a:graphicData>
        </a:graphic>
      </p:graphicFrame>
      <p:sp>
        <p:nvSpPr>
          <p:cNvPr id="48" name="Left Brace 47"/>
          <p:cNvSpPr/>
          <p:nvPr/>
        </p:nvSpPr>
        <p:spPr>
          <a:xfrm rot="-5400000">
            <a:off x="8100833" y="2844100"/>
            <a:ext cx="405683" cy="7476147"/>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9" name="TextBox 48"/>
          <p:cNvSpPr txBox="1"/>
          <p:nvPr/>
        </p:nvSpPr>
        <p:spPr>
          <a:xfrm>
            <a:off x="9607639" y="3889420"/>
            <a:ext cx="296215" cy="369332"/>
          </a:xfrm>
          <a:prstGeom prst="rect">
            <a:avLst/>
          </a:prstGeom>
          <a:noFill/>
        </p:spPr>
        <p:txBody>
          <a:bodyPr wrap="square" rtlCol="0">
            <a:spAutoFit/>
          </a:bodyPr>
          <a:lstStyle/>
          <a:p>
            <a:r>
              <a:rPr lang="en-US" dirty="0" smtClean="0"/>
              <a:t>…</a:t>
            </a:r>
            <a:endParaRPr lang="en-IN" dirty="0"/>
          </a:p>
        </p:txBody>
      </p:sp>
      <p:graphicFrame>
        <p:nvGraphicFramePr>
          <p:cNvPr id="50" name="Table 49"/>
          <p:cNvGraphicFramePr>
            <a:graphicFrameLocks noGrp="1"/>
          </p:cNvGraphicFramePr>
          <p:nvPr>
            <p:extLst>
              <p:ext uri="{D42A27DB-BD31-4B8C-83A1-F6EECF244321}">
                <p14:modId xmlns:p14="http://schemas.microsoft.com/office/powerpoint/2010/main" val="2904393273"/>
              </p:ext>
            </p:extLst>
          </p:nvPr>
        </p:nvGraphicFramePr>
        <p:xfrm>
          <a:off x="9066075" y="3310467"/>
          <a:ext cx="543775" cy="1219200"/>
        </p:xfrm>
        <a:graphic>
          <a:graphicData uri="http://schemas.openxmlformats.org/drawingml/2006/table">
            <a:tbl>
              <a:tblPr firstRow="1" bandRow="1">
                <a:tableStyleId>{5940675A-B579-460E-94D1-54222C63F5DA}</a:tableStyleId>
              </a:tblPr>
              <a:tblGrid>
                <a:gridCol w="543775"/>
              </a:tblGrid>
              <a:tr h="232208">
                <a:tc>
                  <a:txBody>
                    <a:bodyPr/>
                    <a:lstStyle/>
                    <a:p>
                      <a:pPr algn="ctr"/>
                      <a:r>
                        <a:rPr lang="en-US" sz="1400" dirty="0" smtClean="0"/>
                        <a:t>A</a:t>
                      </a:r>
                      <a:endParaRPr lang="en-IN" sz="1400" dirty="0"/>
                    </a:p>
                  </a:txBody>
                  <a:tcPr/>
                </a:tc>
              </a:tr>
              <a:tr h="232208">
                <a:tc>
                  <a:txBody>
                    <a:bodyPr/>
                    <a:lstStyle/>
                    <a:p>
                      <a:pPr algn="ctr"/>
                      <a:r>
                        <a:rPr lang="en-US" sz="1400" dirty="0" smtClean="0"/>
                        <a:t>B</a:t>
                      </a:r>
                      <a:endParaRPr lang="en-IN" sz="1400" dirty="0"/>
                    </a:p>
                  </a:txBody>
                  <a:tcPr/>
                </a:tc>
              </a:tr>
              <a:tr h="232208">
                <a:tc>
                  <a:txBody>
                    <a:bodyPr/>
                    <a:lstStyle/>
                    <a:p>
                      <a:pPr algn="ctr"/>
                      <a:r>
                        <a:rPr lang="en-US" sz="1400" dirty="0" smtClean="0"/>
                        <a:t>F</a:t>
                      </a:r>
                      <a:endParaRPr lang="en-IN" sz="1400" dirty="0"/>
                    </a:p>
                  </a:txBody>
                  <a:tcPr/>
                </a:tc>
              </a:tr>
              <a:tr h="232208">
                <a:tc>
                  <a:txBody>
                    <a:bodyPr/>
                    <a:lstStyle/>
                    <a:p>
                      <a:pPr algn="ctr"/>
                      <a:endParaRPr lang="en-IN" sz="1400" dirty="0"/>
                    </a:p>
                  </a:txBody>
                  <a:tcPr/>
                </a:tc>
              </a:tr>
            </a:tbl>
          </a:graphicData>
        </a:graphic>
      </p:graphicFrame>
    </p:spTree>
    <p:extLst>
      <p:ext uri="{BB962C8B-B14F-4D97-AF65-F5344CB8AC3E}">
        <p14:creationId xmlns:p14="http://schemas.microsoft.com/office/powerpoint/2010/main" val="24958673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6231</TotalTime>
  <Words>4175</Words>
  <Application>Microsoft Office PowerPoint</Application>
  <PresentationFormat>Custom</PresentationFormat>
  <Paragraphs>925</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Dell</cp:lastModifiedBy>
  <cp:revision>313</cp:revision>
  <dcterms:created xsi:type="dcterms:W3CDTF">2020-06-03T14:19:11Z</dcterms:created>
  <dcterms:modified xsi:type="dcterms:W3CDTF">2020-09-03T08:03:17Z</dcterms:modified>
</cp:coreProperties>
</file>