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59" r:id="rId4"/>
    <p:sldId id="360" r:id="rId5"/>
    <p:sldId id="361" r:id="rId6"/>
    <p:sldId id="363" r:id="rId7"/>
    <p:sldId id="364" r:id="rId8"/>
    <p:sldId id="365" r:id="rId9"/>
    <p:sldId id="366" r:id="rId10"/>
    <p:sldId id="367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03-08-2020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Buffer Management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1545540"/>
            <a:ext cx="10178602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The </a:t>
            </a:r>
            <a:r>
              <a:rPr lang="en-US" sz="2000" b="1" dirty="0" smtClean="0"/>
              <a:t>Relationship </a:t>
            </a:r>
            <a:r>
              <a:rPr lang="en-US" sz="2000" b="1" dirty="0"/>
              <a:t>Between Physical Operator Selection and Buffer </a:t>
            </a:r>
            <a:r>
              <a:rPr lang="en-US" sz="2000" b="1" dirty="0" smtClean="0"/>
              <a:t>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Other </a:t>
            </a:r>
            <a:r>
              <a:rPr lang="en-US" sz="2000" dirty="0"/>
              <a:t>algorithms also are impacted by the fact that M can vary and by the buffer-replacement strategy used by the buffer </a:t>
            </a:r>
            <a:r>
              <a:rPr lang="en-US" sz="2000" dirty="0" smtClean="0"/>
              <a:t>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Sort-Based algorithms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If </a:t>
            </a:r>
            <a:r>
              <a:rPr lang="en-US" sz="1700" dirty="0"/>
              <a:t>M shrinks, we can change the size of a </a:t>
            </a:r>
            <a:r>
              <a:rPr lang="en-US" sz="1700" dirty="0" err="1"/>
              <a:t>sublist</a:t>
            </a:r>
            <a:r>
              <a:rPr lang="en-US" sz="1700" dirty="0"/>
              <a:t>, since the sort-based algorithms </a:t>
            </a:r>
            <a:r>
              <a:rPr lang="en-US" sz="1700" dirty="0" smtClean="0"/>
              <a:t>do </a:t>
            </a:r>
            <a:r>
              <a:rPr lang="en-US" sz="1700" dirty="0"/>
              <a:t>not depend on the </a:t>
            </a:r>
            <a:r>
              <a:rPr lang="en-US" sz="1700" dirty="0" err="1"/>
              <a:t>sublists</a:t>
            </a:r>
            <a:r>
              <a:rPr lang="en-US" sz="1700" dirty="0"/>
              <a:t> being the same size. The major limitation is that as M shrinks, we could be forced to create so many </a:t>
            </a:r>
            <a:r>
              <a:rPr lang="en-US" sz="1700" dirty="0" err="1"/>
              <a:t>sublists</a:t>
            </a:r>
            <a:r>
              <a:rPr lang="en-US" sz="1700" dirty="0"/>
              <a:t> that we cannot then allocate a buffer for each </a:t>
            </a:r>
            <a:r>
              <a:rPr lang="en-US" sz="1700" dirty="0" err="1"/>
              <a:t>sublist</a:t>
            </a:r>
            <a:r>
              <a:rPr lang="en-US" sz="1700" dirty="0"/>
              <a:t> in the merging process</a:t>
            </a:r>
            <a:r>
              <a:rPr lang="en-US" sz="17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Hash-Based algorithms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We </a:t>
            </a:r>
            <a:r>
              <a:rPr lang="en-US" sz="1700" dirty="0"/>
              <a:t>can reduce the number of buckets if M shrinks, as long as the buckets do not then become so large that they do not fit in allotted main </a:t>
            </a:r>
            <a:r>
              <a:rPr lang="en-US" sz="1700" dirty="0"/>
              <a:t>memory. </a:t>
            </a:r>
            <a:r>
              <a:rPr lang="en-US" sz="1700" dirty="0"/>
              <a:t>However, </a:t>
            </a:r>
            <a:r>
              <a:rPr lang="en-US" sz="1700" dirty="0"/>
              <a:t>these algorithms cannot </a:t>
            </a:r>
            <a:r>
              <a:rPr lang="en-US" sz="1700" dirty="0"/>
              <a:t>respond to changes in M while the algorithm </a:t>
            </a:r>
            <a:r>
              <a:rPr lang="en-US" sz="1700" dirty="0"/>
              <a:t>executes</a:t>
            </a:r>
            <a:r>
              <a:rPr lang="en-US" sz="1700" dirty="0" smtClean="0"/>
              <a:t>.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9126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Buffer Management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1545540"/>
            <a:ext cx="84785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Buffer Manager manages the central </a:t>
            </a:r>
            <a:r>
              <a:rPr lang="en-US" sz="2000" dirty="0"/>
              <a:t>task of making main-memory buffers available to processes, such as </a:t>
            </a:r>
            <a:r>
              <a:rPr lang="en-US" sz="2000" dirty="0" smtClean="0"/>
              <a:t>queries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the responsibility of the buffer manager to allow processes to get the memory they need, while minimizing the </a:t>
            </a:r>
            <a:r>
              <a:rPr lang="en-US" sz="2000" dirty="0" smtClean="0"/>
              <a:t>delay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the buffer manager controls main memory </a:t>
            </a:r>
            <a:r>
              <a:rPr lang="en-US" sz="2000" dirty="0" smtClean="0"/>
              <a:t>directly and </a:t>
            </a:r>
            <a:r>
              <a:rPr lang="en-US" sz="2000" dirty="0"/>
              <a:t>requests exceed available space, it has to select a buffer to empty, by </a:t>
            </a:r>
            <a:r>
              <a:rPr lang="en-US" sz="2000" dirty="0" smtClean="0"/>
              <a:t>writing its </a:t>
            </a:r>
            <a:r>
              <a:rPr lang="en-US" sz="2000" dirty="0"/>
              <a:t>contents to disk.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 buffered block has not been changed, then it may simply be erased from main </a:t>
            </a:r>
            <a:r>
              <a:rPr lang="en-US" sz="2000" dirty="0" smtClean="0"/>
              <a:t>memory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Normally, the number of buffers is a parameter set when the DBMS is </a:t>
            </a:r>
            <a:r>
              <a:rPr lang="en-US" sz="2000" dirty="0" smtClean="0"/>
              <a:t>initialized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489" y="2074914"/>
            <a:ext cx="2476500" cy="294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3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Buffer Management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1545540"/>
            <a:ext cx="9676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Buffer Management </a:t>
            </a:r>
            <a:r>
              <a:rPr lang="en-IN" sz="2000" b="1" dirty="0" smtClean="0"/>
              <a:t>Strategies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critical choice that the buffer manager </a:t>
            </a:r>
            <a:r>
              <a:rPr lang="en-US" sz="2000" dirty="0" smtClean="0"/>
              <a:t>has to make </a:t>
            </a:r>
            <a:r>
              <a:rPr lang="en-US" sz="2000" dirty="0"/>
              <a:t>is </a:t>
            </a:r>
            <a:r>
              <a:rPr lang="en-US" sz="2000" dirty="0" smtClean="0"/>
              <a:t>which </a:t>
            </a:r>
            <a:r>
              <a:rPr lang="en-US" sz="2000" dirty="0"/>
              <a:t>block to throw out of the buffer pool when a buffer is needed for a newly requested block</a:t>
            </a:r>
            <a:endParaRPr lang="en-IN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Least-Recently Used (LRU) </a:t>
            </a:r>
            <a:endParaRPr lang="en-IN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Throw </a:t>
            </a:r>
            <a:r>
              <a:rPr lang="en-US" sz="2000" dirty="0"/>
              <a:t>out the block that has not been read or written for the longest time</a:t>
            </a:r>
            <a:r>
              <a:rPr lang="en-US" sz="20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buffer manager </a:t>
            </a:r>
            <a:r>
              <a:rPr lang="en-US" sz="2000" dirty="0" smtClean="0"/>
              <a:t>maintains </a:t>
            </a:r>
            <a:r>
              <a:rPr lang="en-US" sz="2000" dirty="0"/>
              <a:t>a table indicating the last time the block in each buffer was </a:t>
            </a:r>
            <a:r>
              <a:rPr lang="en-US" sz="2000" dirty="0" smtClean="0"/>
              <a:t>accessed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also requires that each database access make an entry in this table, so there is significant effort in maintaining this information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087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Buffer Management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1545540"/>
            <a:ext cx="98179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First-In-First-Out (FIFO) </a:t>
            </a:r>
            <a:r>
              <a:rPr lang="en-IN" sz="2000" b="1" dirty="0" smtClean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a buffer is needed, </a:t>
            </a:r>
            <a:r>
              <a:rPr lang="en-US" sz="2000" dirty="0" smtClean="0"/>
              <a:t>the </a:t>
            </a:r>
            <a:r>
              <a:rPr lang="en-US" sz="2000" dirty="0"/>
              <a:t>buffer that has been occupied the longest by the same block is emptied and used for the new </a:t>
            </a:r>
            <a:r>
              <a:rPr lang="en-US" sz="2000" dirty="0" smtClean="0"/>
              <a:t>block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buffer manager needs to know only the time at which the block currently occupying a buffer was loaded into that buffer. An entry into a table </a:t>
            </a:r>
            <a:r>
              <a:rPr lang="en-US" sz="2000" dirty="0" smtClean="0"/>
              <a:t>is made </a:t>
            </a:r>
            <a:r>
              <a:rPr lang="en-US" sz="2000" dirty="0"/>
              <a:t>when the block is read from disk, and there is no need to modify the table when the block is </a:t>
            </a:r>
            <a:r>
              <a:rPr lang="en-US" sz="2000" dirty="0" smtClean="0"/>
              <a:t>accessed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requires </a:t>
            </a:r>
            <a:r>
              <a:rPr lang="en-US" sz="2000" dirty="0"/>
              <a:t>less maintenance than LRU, but it can make more mistakes. A block that is used repeatedly, say the root block of a B-tree </a:t>
            </a:r>
            <a:r>
              <a:rPr lang="en-US" sz="2000" dirty="0" smtClean="0"/>
              <a:t>index </a:t>
            </a:r>
            <a:r>
              <a:rPr lang="en-US" sz="2000" dirty="0"/>
              <a:t>will eventually become the oldest block in a buffer. It will be written back to disk, only to be reread shortly thereafter into another buffer.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347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Buffer Management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2" y="1545540"/>
            <a:ext cx="87361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The </a:t>
            </a:r>
            <a:r>
              <a:rPr lang="en-IN" sz="2000" b="1" dirty="0"/>
              <a:t>“Clock” </a:t>
            </a:r>
            <a:r>
              <a:rPr lang="en-IN" sz="2000" b="1" dirty="0" smtClean="0"/>
              <a:t>Algorithm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algorithm is a commonly implemented, efficient approximation to </a:t>
            </a:r>
            <a:r>
              <a:rPr lang="en-US" sz="2000" dirty="0" smtClean="0"/>
              <a:t>LRU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Think of the buffers as arranged in a </a:t>
            </a:r>
            <a:r>
              <a:rPr lang="en-US" sz="2000" dirty="0" smtClean="0"/>
              <a:t>circle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“hand” points to one of the buffers, and will rotate clockwise if it needs to find a buffer in which to place a disk </a:t>
            </a:r>
            <a:r>
              <a:rPr lang="en-US" sz="2000" dirty="0" smtClean="0"/>
              <a:t>block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buffer has an associated “flag,” which is either 0 or 1. Buffers with a 0 flag are vulnerable to having their contents sent back to disk; buffers with a 1 are </a:t>
            </a:r>
            <a:r>
              <a:rPr lang="en-US" sz="2000" dirty="0" smtClean="0"/>
              <a:t>not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a block is read into a buffer, its flag is set to 1. Likewise, when the contents of a buffer is accessed, its flag is set to 1.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1" y="2328460"/>
            <a:ext cx="16287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Buffer Management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2" y="1545540"/>
            <a:ext cx="87361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The </a:t>
            </a:r>
            <a:r>
              <a:rPr lang="en-IN" sz="2000" b="1" dirty="0"/>
              <a:t>“Clock” </a:t>
            </a:r>
            <a:r>
              <a:rPr lang="en-IN" sz="2000" b="1" dirty="0" smtClean="0"/>
              <a:t>Algorithm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the buffer manager needs a buffer for a new block, it looks for the first 0 it can find, rotating </a:t>
            </a:r>
            <a:r>
              <a:rPr lang="en-US" sz="2000" dirty="0" smtClean="0"/>
              <a:t>clockwise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it passes 1’s, it sets them to 0. Thus, a block is only thrown out of its buffer if it remains </a:t>
            </a:r>
            <a:r>
              <a:rPr lang="en-US" sz="2000" dirty="0" err="1"/>
              <a:t>unaccessed</a:t>
            </a:r>
            <a:r>
              <a:rPr lang="en-US" sz="2000" dirty="0"/>
              <a:t> for the time it takes the hand to make a complete rotation to set its flag to 0 and then make another complete rotation to find the buffer with its 0 </a:t>
            </a:r>
            <a:r>
              <a:rPr lang="en-US" sz="2000" dirty="0" smtClean="0"/>
              <a:t>unchanged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1" y="2328460"/>
            <a:ext cx="16287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2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Buffer Management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2" y="1545540"/>
            <a:ext cx="87361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The </a:t>
            </a:r>
            <a:r>
              <a:rPr lang="en-US" sz="2000" b="1" dirty="0" smtClean="0"/>
              <a:t>Relationship </a:t>
            </a:r>
            <a:r>
              <a:rPr lang="en-US" sz="2000" b="1" dirty="0"/>
              <a:t>Between Physical Operator Selection and Buffer Management</a:t>
            </a:r>
            <a:endParaRPr lang="en-IN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query optimizer will eventually select a set of physical operators that will be used to execute a given query. 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selection of operators may assume that a certain number of buffers M is available for execution of each of these </a:t>
            </a:r>
            <a:r>
              <a:rPr lang="en-US" sz="2000" dirty="0" smtClean="0"/>
              <a:t>operators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buffer manager may not be </a:t>
            </a:r>
            <a:r>
              <a:rPr lang="en-US" sz="2000" dirty="0" smtClean="0"/>
              <a:t>able </a:t>
            </a:r>
            <a:r>
              <a:rPr lang="en-US" sz="2000" dirty="0"/>
              <a:t>to guarantee the availability of these M buffers when the query is executed</a:t>
            </a:r>
            <a:r>
              <a:rPr lang="en-US" sz="20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90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Buffer Management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1545540"/>
            <a:ext cx="1017860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The </a:t>
            </a:r>
            <a:r>
              <a:rPr lang="en-US" sz="2000" b="1" dirty="0" smtClean="0"/>
              <a:t>Relationship </a:t>
            </a:r>
            <a:r>
              <a:rPr lang="en-US" sz="2000" b="1" dirty="0"/>
              <a:t>Between Physical Operator Selection and Buffer Management</a:t>
            </a:r>
            <a:endParaRPr lang="en-IN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Example: Nested-Loop Join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The basic algorithm does not really depend on the value of M, although its performance depends on M</a:t>
            </a:r>
            <a:r>
              <a:rPr lang="en-US" sz="17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It </a:t>
            </a:r>
            <a:r>
              <a:rPr lang="en-US" sz="1700" dirty="0"/>
              <a:t>is sufficient to find out what M is just before execution begins. It is even possible that M will change at different iterations of the outer loop. </a:t>
            </a:r>
            <a:endParaRPr lang="en-US" sz="17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E</a:t>
            </a:r>
            <a:r>
              <a:rPr lang="en-US" sz="1700" dirty="0" smtClean="0"/>
              <a:t>ach </a:t>
            </a:r>
            <a:r>
              <a:rPr lang="en-US" sz="1700" dirty="0"/>
              <a:t>time we load main memory with a portion of the relation S (the relation of the outer loop), we can use all but one of the buffers available at that time</a:t>
            </a:r>
            <a:r>
              <a:rPr lang="en-US" sz="1700" dirty="0" smtClean="0"/>
              <a:t>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The </a:t>
            </a:r>
            <a:r>
              <a:rPr lang="en-US" sz="1700" dirty="0"/>
              <a:t>remaining buffer is reserved for a block of R, the relation of the inner loop</a:t>
            </a:r>
            <a:r>
              <a:rPr lang="en-US" sz="17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The </a:t>
            </a:r>
            <a:r>
              <a:rPr lang="en-US" sz="1700" dirty="0"/>
              <a:t>number of times we go around the outer loop depends on the average number of buffers available at each iteration</a:t>
            </a:r>
            <a:endParaRPr lang="en-US" sz="17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In case, in the </a:t>
            </a:r>
            <a:r>
              <a:rPr lang="en-US" sz="1700" dirty="0"/>
              <a:t>first iteration, enough buffers are available to hold all of S, in which case nested-loop join gracefully becomes </a:t>
            </a:r>
            <a:r>
              <a:rPr lang="en-US" sz="1700" dirty="0" smtClean="0"/>
              <a:t>a one-pass </a:t>
            </a:r>
            <a:r>
              <a:rPr lang="en-US" sz="1700" dirty="0"/>
              <a:t>join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3450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1025</Words>
  <Application>Microsoft Office PowerPoint</Application>
  <PresentationFormat>Custom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279</cp:revision>
  <dcterms:created xsi:type="dcterms:W3CDTF">2020-06-03T14:19:11Z</dcterms:created>
  <dcterms:modified xsi:type="dcterms:W3CDTF">2020-08-03T07:42:30Z</dcterms:modified>
</cp:coreProperties>
</file>