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59" r:id="rId4"/>
    <p:sldId id="363" r:id="rId5"/>
    <p:sldId id="361" r:id="rId6"/>
    <p:sldId id="362" r:id="rId7"/>
    <p:sldId id="366" r:id="rId8"/>
    <p:sldId id="368" r:id="rId9"/>
    <p:sldId id="360" r:id="rId10"/>
    <p:sldId id="364" r:id="rId11"/>
    <p:sldId id="365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04-09-2020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DATABASE 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TECHNOLOGIES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2598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Multipass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1" y="1545540"/>
            <a:ext cx="956041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Performance of Multipass Hash-Based Algorithms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Sorting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Let u(</a:t>
            </a:r>
            <a:r>
              <a:rPr lang="en-US" sz="2000" dirty="0" err="1"/>
              <a:t>M,k</a:t>
            </a:r>
            <a:r>
              <a:rPr lang="en-US" sz="2000" dirty="0"/>
              <a:t>) be the number of blocks in the largest relation that a k-pass hashing algorithm can </a:t>
            </a:r>
            <a:r>
              <a:rPr lang="en-US" sz="2000" dirty="0" smtClean="0"/>
              <a:t>handle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relation R must fit in M </a:t>
            </a:r>
            <a:r>
              <a:rPr lang="en-US" sz="2000" dirty="0" smtClean="0"/>
              <a:t>buffers, Therefore, B(R</a:t>
            </a:r>
            <a:r>
              <a:rPr lang="en-US" sz="2000" dirty="0"/>
              <a:t>) ≤ </a:t>
            </a:r>
            <a:r>
              <a:rPr lang="en-US" sz="2000" dirty="0" smtClean="0"/>
              <a:t>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Since R is divided into M −1 buckets, we must have u(</a:t>
            </a:r>
            <a:r>
              <a:rPr lang="en-US" sz="2000" dirty="0" err="1"/>
              <a:t>M,k</a:t>
            </a:r>
            <a:r>
              <a:rPr lang="en-US" sz="2000" dirty="0"/>
              <a:t>)=(M − 1)u(</a:t>
            </a:r>
            <a:r>
              <a:rPr lang="en-US" sz="2000" dirty="0" err="1"/>
              <a:t>M,k</a:t>
            </a:r>
            <a:r>
              <a:rPr lang="en-US" sz="2000" dirty="0"/>
              <a:t> − 1</a:t>
            </a:r>
            <a:r>
              <a:rPr lang="en-US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u(</a:t>
            </a:r>
            <a:r>
              <a:rPr lang="en-IN" sz="2000" dirty="0" err="1"/>
              <a:t>M,k</a:t>
            </a:r>
            <a:r>
              <a:rPr lang="en-IN" sz="2000" dirty="0"/>
              <a:t>) = </a:t>
            </a:r>
            <a:r>
              <a:rPr lang="en-IN" sz="2000" dirty="0" smtClean="0"/>
              <a:t>M</a:t>
            </a:r>
            <a:r>
              <a:rPr lang="en-IN" sz="2000" baseline="30000" dirty="0" smtClean="0"/>
              <a:t>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We can perform </a:t>
            </a:r>
            <a:r>
              <a:rPr lang="en-US" sz="2000" dirty="0"/>
              <a:t>one of the unary relational operations on relation R in k passes with M buffers, provided M ≥ </a:t>
            </a:r>
            <a:r>
              <a:rPr lang="en-US" sz="2000" dirty="0" smtClean="0"/>
              <a:t>(B(R)) </a:t>
            </a:r>
            <a:r>
              <a:rPr lang="en-US" sz="2000" baseline="30000" dirty="0" smtClean="0"/>
              <a:t>1/k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k-pass </a:t>
            </a:r>
            <a:r>
              <a:rPr lang="en-US" sz="2000" dirty="0" smtClean="0"/>
              <a:t>hash based sorting </a:t>
            </a:r>
            <a:r>
              <a:rPr lang="en-US" sz="2000" dirty="0"/>
              <a:t>algorithm requires </a:t>
            </a:r>
            <a:r>
              <a:rPr lang="en-US" sz="2000" dirty="0" smtClean="0"/>
              <a:t>2*k*B(R</a:t>
            </a:r>
            <a:r>
              <a:rPr lang="en-US" sz="2000" dirty="0"/>
              <a:t>) disk I/O’s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aseline="30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800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Multipass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1" y="1545540"/>
            <a:ext cx="9560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Performance of Multipass Hash-Based Algorithms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Join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Let </a:t>
            </a:r>
            <a:r>
              <a:rPr lang="en-US" sz="2000" dirty="0"/>
              <a:t>j(</a:t>
            </a:r>
            <a:r>
              <a:rPr lang="en-US" sz="2000" dirty="0" err="1"/>
              <a:t>M,k</a:t>
            </a:r>
            <a:r>
              <a:rPr lang="en-US" sz="2000" dirty="0"/>
              <a:t>) be an upper bound on the size of the smaller of the two relations R and S </a:t>
            </a:r>
            <a:r>
              <a:rPr lang="en-US" sz="2000" dirty="0" smtClean="0"/>
              <a:t>involved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 is the number of available buffers and k is the number of passes we can use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j(</a:t>
            </a:r>
            <a:r>
              <a:rPr lang="en-IN" sz="2000" dirty="0" err="1" smtClean="0"/>
              <a:t>M,k</a:t>
            </a:r>
            <a:r>
              <a:rPr lang="en-IN" sz="2000" dirty="0"/>
              <a:t>) = </a:t>
            </a:r>
            <a:r>
              <a:rPr lang="en-IN" sz="2000" dirty="0" smtClean="0"/>
              <a:t>M</a:t>
            </a:r>
            <a:r>
              <a:rPr lang="en-IN" sz="2000" baseline="30000" dirty="0" smtClean="0"/>
              <a:t>k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can join R(X,Y ) </a:t>
            </a:r>
            <a:r>
              <a:rPr lang="en-US" sz="2000" dirty="0" smtClean="0"/>
              <a:t>    </a:t>
            </a:r>
            <a:r>
              <a:rPr lang="en-US" sz="2000" dirty="0"/>
              <a:t>S(Y,Z) using k passes and M buffers provided </a:t>
            </a:r>
            <a:r>
              <a:rPr lang="en-US" sz="2000" b="1" dirty="0"/>
              <a:t>min </a:t>
            </a:r>
            <a:r>
              <a:rPr lang="en-US" sz="2000" b="1" dirty="0" smtClean="0"/>
              <a:t>(B(R</a:t>
            </a:r>
            <a:r>
              <a:rPr lang="en-US" sz="2000" b="1" dirty="0"/>
              <a:t>), B(S</a:t>
            </a:r>
            <a:r>
              <a:rPr lang="en-US" sz="2000" b="1" dirty="0" smtClean="0"/>
              <a:t>)) </a:t>
            </a:r>
            <a:r>
              <a:rPr lang="en-US" sz="2000" b="1" dirty="0"/>
              <a:t>≤ </a:t>
            </a:r>
            <a:r>
              <a:rPr lang="en-US" sz="2000" b="1" dirty="0" smtClean="0"/>
              <a:t>M</a:t>
            </a:r>
            <a:r>
              <a:rPr lang="en-US" sz="2000" b="1" baseline="30000" dirty="0" smtClean="0"/>
              <a:t>k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Total number of disk I/O’s = (2k − 1) </a:t>
            </a:r>
            <a:r>
              <a:rPr lang="en-IN" sz="2000" dirty="0" smtClean="0"/>
              <a:t>* (</a:t>
            </a:r>
            <a:r>
              <a:rPr lang="en-IN" sz="2000" dirty="0"/>
              <a:t>B(R) + B(S)) disk I/O’s</a:t>
            </a:r>
            <a:endParaRPr lang="en-US" sz="2000" dirty="0" smtClean="0"/>
          </a:p>
        </p:txBody>
      </p:sp>
      <p:grpSp>
        <p:nvGrpSpPr>
          <p:cNvPr id="9" name="Group 35"/>
          <p:cNvGrpSpPr>
            <a:grpSpLocks noChangeAspect="1"/>
          </p:cNvGrpSpPr>
          <p:nvPr/>
        </p:nvGrpSpPr>
        <p:grpSpPr bwMode="auto">
          <a:xfrm>
            <a:off x="2699177" y="4535480"/>
            <a:ext cx="195580" cy="139700"/>
            <a:chOff x="377" y="2904"/>
            <a:chExt cx="154" cy="110"/>
          </a:xfrm>
        </p:grpSpPr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423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sureshjamadagni@pes.edu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DATABASE TECHNOLOGIES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Multipass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1" y="1545540"/>
            <a:ext cx="95604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Multipass Sort-Based </a:t>
            </a:r>
            <a:r>
              <a:rPr lang="en-IN" sz="2000" b="1" dirty="0" smtClean="0"/>
              <a:t>Algorithms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Suppose we have M main-memory buffers available to sort a relation R, which we shall assume is stored </a:t>
            </a:r>
            <a:r>
              <a:rPr lang="en-US" sz="2000" dirty="0" smtClean="0"/>
              <a:t>clustered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R fits in M blocks </a:t>
            </a:r>
            <a:r>
              <a:rPr lang="en-US" dirty="0" smtClean="0"/>
              <a:t>(B(R</a:t>
            </a:r>
            <a:r>
              <a:rPr lang="en-US" dirty="0"/>
              <a:t>) ≤ M), then read R into main memory, sort it using any main-memory sorting </a:t>
            </a:r>
            <a:r>
              <a:rPr lang="en-US" dirty="0" smtClean="0"/>
              <a:t>algorithm and </a:t>
            </a:r>
            <a:r>
              <a:rPr lang="en-US" dirty="0"/>
              <a:t>write the sorted relation to disk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R does not fit into main memory, partition the blocks holding R into M groups, which we shall call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,...,R</a:t>
            </a:r>
            <a:r>
              <a:rPr lang="en-US" baseline="-25000" dirty="0"/>
              <a:t>M</a:t>
            </a:r>
            <a:r>
              <a:rPr lang="en-US" dirty="0"/>
              <a:t>. Recursively sort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for each i = 1, 2,...,M. Then, merge the M sorted </a:t>
            </a:r>
            <a:r>
              <a:rPr lang="en-US" dirty="0" err="1" smtClean="0"/>
              <a:t>sublists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For eliminating duplicates, </a:t>
            </a:r>
            <a:r>
              <a:rPr lang="en-US" dirty="0"/>
              <a:t>output one copy of each distinct </a:t>
            </a:r>
            <a:r>
              <a:rPr lang="en-US" dirty="0" smtClean="0"/>
              <a:t>tuple and </a:t>
            </a:r>
            <a:r>
              <a:rPr lang="en-US" dirty="0"/>
              <a:t>skip over copies of the </a:t>
            </a:r>
            <a:r>
              <a:rPr lang="en-US" dirty="0" smtClean="0"/>
              <a:t>tuple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smtClean="0"/>
              <a:t>aggregation, </a:t>
            </a:r>
            <a:r>
              <a:rPr lang="en-US" dirty="0"/>
              <a:t>sort on the grouping attributes </a:t>
            </a:r>
            <a:r>
              <a:rPr lang="en-US" dirty="0" smtClean="0"/>
              <a:t>only </a:t>
            </a:r>
            <a:r>
              <a:rPr lang="en-US" dirty="0"/>
              <a:t>and combine the tuples with a given value of these grouping attributes in the appropriate manner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03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Multipass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1" y="1545540"/>
            <a:ext cx="9560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Multipass Sort-Based </a:t>
            </a:r>
            <a:r>
              <a:rPr lang="en-IN" sz="2000" b="1" dirty="0" smtClean="0"/>
              <a:t>Algorithms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o </a:t>
            </a:r>
            <a:r>
              <a:rPr lang="en-US" sz="2000" dirty="0"/>
              <a:t>perform </a:t>
            </a:r>
            <a:r>
              <a:rPr lang="en-US" sz="2000" dirty="0" smtClean="0"/>
              <a:t>binary operations </a:t>
            </a:r>
            <a:r>
              <a:rPr lang="en-US" sz="2000" dirty="0"/>
              <a:t>such as intersection or join, </a:t>
            </a:r>
            <a:r>
              <a:rPr lang="en-US" sz="2000" dirty="0" smtClean="0"/>
              <a:t>the </a:t>
            </a:r>
            <a:r>
              <a:rPr lang="en-US" sz="2000" dirty="0"/>
              <a:t>two relations are first divided into a total of M </a:t>
            </a:r>
            <a:r>
              <a:rPr lang="en-US" sz="2000" dirty="0" err="1"/>
              <a:t>sublists</a:t>
            </a:r>
            <a:r>
              <a:rPr lang="en-US" sz="2000" dirty="0"/>
              <a:t>. Then, each </a:t>
            </a:r>
            <a:r>
              <a:rPr lang="en-US" sz="2000" dirty="0" err="1"/>
              <a:t>sublist</a:t>
            </a:r>
            <a:r>
              <a:rPr lang="en-US" sz="2000" dirty="0"/>
              <a:t> is sorted by the recursive </a:t>
            </a:r>
            <a:r>
              <a:rPr lang="en-US" sz="2000" dirty="0" smtClean="0"/>
              <a:t>algorithm. </a:t>
            </a:r>
            <a:r>
              <a:rPr lang="en-US" sz="2000" dirty="0"/>
              <a:t>Finally, </a:t>
            </a:r>
            <a:r>
              <a:rPr lang="en-US" sz="2000" dirty="0" smtClean="0"/>
              <a:t>read </a:t>
            </a:r>
            <a:r>
              <a:rPr lang="en-US" sz="2000" dirty="0"/>
              <a:t>each of the M </a:t>
            </a:r>
            <a:r>
              <a:rPr lang="en-US" sz="2000" dirty="0" err="1"/>
              <a:t>sublists</a:t>
            </a:r>
            <a:r>
              <a:rPr lang="en-US" sz="2000" dirty="0"/>
              <a:t>, each into one buffer, and </a:t>
            </a:r>
            <a:r>
              <a:rPr lang="en-US" sz="2000" dirty="0" smtClean="0"/>
              <a:t>perform </a:t>
            </a:r>
            <a:r>
              <a:rPr lang="en-US" sz="2000" dirty="0"/>
              <a:t>the </a:t>
            </a:r>
            <a:r>
              <a:rPr lang="en-US" sz="2000" dirty="0" smtClean="0"/>
              <a:t>operation.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Divide </a:t>
            </a:r>
            <a:r>
              <a:rPr lang="en-US" sz="2000" dirty="0"/>
              <a:t>the M buffers between relations R and S </a:t>
            </a:r>
            <a:r>
              <a:rPr lang="en-US" sz="2000" dirty="0" smtClean="0"/>
              <a:t>in </a:t>
            </a:r>
            <a:r>
              <a:rPr lang="en-US" sz="2000" dirty="0"/>
              <a:t>proportion to the number of blocks taken by the relations. That is, R gets M × B(R)/ </a:t>
            </a:r>
            <a:r>
              <a:rPr lang="en-US" sz="2000" dirty="0" smtClean="0"/>
              <a:t>(B(R</a:t>
            </a:r>
            <a:r>
              <a:rPr lang="en-US" sz="2000" dirty="0"/>
              <a:t>) + B(S</a:t>
            </a:r>
            <a:r>
              <a:rPr lang="en-US" sz="2000" dirty="0" smtClean="0"/>
              <a:t>)) </a:t>
            </a:r>
            <a:r>
              <a:rPr lang="en-US" sz="2000" dirty="0"/>
              <a:t>of the buffers, and S gets the </a:t>
            </a:r>
            <a:r>
              <a:rPr lang="en-US" sz="2000" dirty="0" smtClean="0"/>
              <a:t>remaining</a:t>
            </a:r>
          </a:p>
        </p:txBody>
      </p:sp>
    </p:spTree>
    <p:extLst>
      <p:ext uri="{BB962C8B-B14F-4D97-AF65-F5344CB8AC3E}">
        <p14:creationId xmlns:p14="http://schemas.microsoft.com/office/powerpoint/2010/main" val="14057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Multipass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45540"/>
            <a:ext cx="101013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Performance of Multipass </a:t>
            </a:r>
            <a:r>
              <a:rPr lang="en-IN" sz="2000" b="1" dirty="0"/>
              <a:t>Sort-Based </a:t>
            </a:r>
            <a:r>
              <a:rPr lang="en-IN" sz="2000" b="1" dirty="0" smtClean="0"/>
              <a:t>Algorithms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Sorting</a:t>
            </a:r>
            <a:endParaRPr lang="en-IN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Let s(</a:t>
            </a:r>
            <a:r>
              <a:rPr lang="en-US" sz="2000" dirty="0" err="1"/>
              <a:t>M,k</a:t>
            </a:r>
            <a:r>
              <a:rPr lang="en-US" sz="2000" dirty="0"/>
              <a:t>) be the maximum size of a relation that we can sort using M buffers </a:t>
            </a:r>
            <a:r>
              <a:rPr lang="en-US" sz="2000" dirty="0" smtClean="0"/>
              <a:t>in k </a:t>
            </a:r>
            <a:r>
              <a:rPr lang="en-US" sz="2000" dirty="0"/>
              <a:t>passes.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k = </a:t>
            </a:r>
            <a:r>
              <a:rPr lang="en-US" sz="2000" dirty="0" smtClean="0"/>
              <a:t>1 (one pass), </a:t>
            </a:r>
            <a:r>
              <a:rPr lang="en-US" sz="2000" dirty="0"/>
              <a:t>then we must have B(R) ≤ M. i.e</a:t>
            </a:r>
            <a:r>
              <a:rPr lang="en-US" sz="2000" dirty="0" smtClean="0"/>
              <a:t>. s(M</a:t>
            </a:r>
            <a:r>
              <a:rPr lang="en-US" sz="2000" dirty="0"/>
              <a:t>, 1) = M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Therefore </a:t>
            </a:r>
            <a:r>
              <a:rPr lang="en-US" sz="2000" dirty="0"/>
              <a:t>s(</a:t>
            </a:r>
            <a:r>
              <a:rPr lang="en-US" sz="2000" dirty="0" err="1"/>
              <a:t>M,k</a:t>
            </a:r>
            <a:r>
              <a:rPr lang="en-US" sz="2000" dirty="0"/>
              <a:t>) </a:t>
            </a:r>
            <a:r>
              <a:rPr lang="en-US" sz="2000" dirty="0" smtClean="0"/>
              <a:t>= </a:t>
            </a:r>
            <a:r>
              <a:rPr lang="en-IN" sz="2000" dirty="0" smtClean="0"/>
              <a:t>M</a:t>
            </a:r>
            <a:r>
              <a:rPr lang="en-IN" sz="2000" baseline="30000" dirty="0" smtClean="0"/>
              <a:t>k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That is, using k </a:t>
            </a:r>
            <a:r>
              <a:rPr lang="en-US" sz="2000" dirty="0" smtClean="0"/>
              <a:t>passes </a:t>
            </a:r>
            <a:r>
              <a:rPr lang="en-US" sz="2000" dirty="0"/>
              <a:t>we can sort a relation R if B(R) ≤ M</a:t>
            </a:r>
            <a:r>
              <a:rPr lang="en-US" sz="2000" baseline="30000" dirty="0"/>
              <a:t>k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Put </a:t>
            </a:r>
            <a:r>
              <a:rPr lang="en-US" sz="2000" dirty="0"/>
              <a:t>another way, if we want </a:t>
            </a:r>
            <a:r>
              <a:rPr lang="en-US" sz="2000" dirty="0" smtClean="0"/>
              <a:t>to </a:t>
            </a:r>
            <a:r>
              <a:rPr lang="en-US" sz="2000" dirty="0"/>
              <a:t>sort R in k passes, then the minimum number of buffers we can use is M = B(R) </a:t>
            </a:r>
            <a:r>
              <a:rPr lang="en-US" sz="2000" baseline="30000" dirty="0" smtClean="0"/>
              <a:t>1/k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pass of a sorting algorithm reads all the data from disk and writes it out again. Thus, a k-pass sorting algorithm requires </a:t>
            </a:r>
            <a:r>
              <a:rPr lang="en-US" sz="2000" dirty="0" smtClean="0"/>
              <a:t>2*k*B(R</a:t>
            </a:r>
            <a:r>
              <a:rPr lang="en-US" sz="2000" dirty="0"/>
              <a:t>) disk I/O’s</a:t>
            </a:r>
            <a:r>
              <a:rPr lang="en-US" sz="2000" dirty="0" smtClean="0"/>
              <a:t>.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427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Multipass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1" y="1545540"/>
            <a:ext cx="956041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Performance of Multipass </a:t>
            </a:r>
            <a:r>
              <a:rPr lang="en-IN" sz="2000" b="1" dirty="0"/>
              <a:t>Sort-Based </a:t>
            </a:r>
            <a:r>
              <a:rPr lang="en-IN" sz="2000" b="1" dirty="0" smtClean="0"/>
              <a:t>Algorithms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Join </a:t>
            </a:r>
            <a:r>
              <a:rPr lang="en-IN" sz="2000" dirty="0"/>
              <a:t>R(X</a:t>
            </a:r>
            <a:r>
              <a:rPr lang="en-IN" sz="2000" dirty="0" smtClean="0"/>
              <a:t>, Y)       </a:t>
            </a:r>
            <a:r>
              <a:rPr lang="en-IN" sz="2000" dirty="0"/>
              <a:t>S(Y</a:t>
            </a:r>
            <a:r>
              <a:rPr lang="en-IN" sz="2000" dirty="0" smtClean="0"/>
              <a:t>, Z</a:t>
            </a:r>
            <a:r>
              <a:rPr lang="en-IN" sz="2000" dirty="0"/>
              <a:t>)</a:t>
            </a:r>
            <a:endParaRPr lang="en-IN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Let j(</a:t>
            </a:r>
            <a:r>
              <a:rPr lang="en-US" sz="2000" dirty="0" err="1"/>
              <a:t>M,k</a:t>
            </a:r>
            <a:r>
              <a:rPr lang="en-US" sz="2000" dirty="0"/>
              <a:t>) </a:t>
            </a:r>
            <a:r>
              <a:rPr lang="en-US" sz="2000" dirty="0" smtClean="0"/>
              <a:t>be </a:t>
            </a:r>
            <a:r>
              <a:rPr lang="en-US" sz="2000" dirty="0"/>
              <a:t>the largest number of blocks such that in k </a:t>
            </a:r>
            <a:r>
              <a:rPr lang="en-US" sz="2000" dirty="0" smtClean="0"/>
              <a:t>passes </a:t>
            </a:r>
            <a:r>
              <a:rPr lang="en-US" sz="2000" dirty="0"/>
              <a:t>using M buffers, we can join relations of j(M</a:t>
            </a:r>
            <a:r>
              <a:rPr lang="en-US" sz="2000" dirty="0" smtClean="0"/>
              <a:t>, k).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join can be accomplished provided B(R) + B(S) ≤ j(</a:t>
            </a:r>
            <a:r>
              <a:rPr lang="en-US" sz="2000" dirty="0" err="1"/>
              <a:t>M,k</a:t>
            </a:r>
            <a:r>
              <a:rPr lang="en-US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 the final pass, </a:t>
            </a:r>
            <a:r>
              <a:rPr lang="en-US" sz="2000" dirty="0" smtClean="0"/>
              <a:t>merge </a:t>
            </a:r>
            <a:r>
              <a:rPr lang="en-US" sz="2000" dirty="0"/>
              <a:t>M sorted </a:t>
            </a:r>
            <a:r>
              <a:rPr lang="en-US" sz="2000" dirty="0" err="1"/>
              <a:t>sublists</a:t>
            </a:r>
            <a:r>
              <a:rPr lang="en-US" sz="2000" dirty="0"/>
              <a:t> from the two relations.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Each </a:t>
            </a:r>
            <a:r>
              <a:rPr lang="en-US" sz="2000" dirty="0"/>
              <a:t>of the </a:t>
            </a:r>
            <a:r>
              <a:rPr lang="en-US" sz="2000" dirty="0" err="1"/>
              <a:t>sublists</a:t>
            </a:r>
            <a:r>
              <a:rPr lang="en-US" sz="2000" dirty="0"/>
              <a:t> is sorted using k − 1 </a:t>
            </a:r>
            <a:r>
              <a:rPr lang="en-US" sz="2000" dirty="0" smtClean="0"/>
              <a:t>passes. Therefore, </a:t>
            </a:r>
            <a:r>
              <a:rPr lang="en-IN" sz="2000" dirty="0" smtClean="0"/>
              <a:t>B(R</a:t>
            </a:r>
            <a:r>
              <a:rPr lang="en-IN" sz="2000" dirty="0"/>
              <a:t>) + B(S) ≤ </a:t>
            </a:r>
            <a:r>
              <a:rPr lang="en-IN" sz="2000" dirty="0" smtClean="0"/>
              <a:t>M</a:t>
            </a:r>
            <a:r>
              <a:rPr lang="en-IN" sz="2000" baseline="30000" dirty="0" smtClean="0"/>
              <a:t>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/>
              <a:t>compute the join in k passes requires </a:t>
            </a:r>
            <a:r>
              <a:rPr lang="en-US" sz="2000" dirty="0" smtClean="0"/>
              <a:t>(B(R</a:t>
            </a:r>
            <a:r>
              <a:rPr lang="en-US" sz="2000" dirty="0"/>
              <a:t>) + B(S</a:t>
            </a:r>
            <a:r>
              <a:rPr lang="en-US" sz="2000" dirty="0" smtClean="0"/>
              <a:t>))</a:t>
            </a:r>
            <a:r>
              <a:rPr lang="en-US" sz="2000" baseline="30000" dirty="0" smtClean="0"/>
              <a:t>1/k</a:t>
            </a:r>
            <a:r>
              <a:rPr lang="en-US" sz="2000" dirty="0" smtClean="0"/>
              <a:t> </a:t>
            </a:r>
            <a:r>
              <a:rPr lang="en-US" sz="2000" dirty="0"/>
              <a:t>buffers</a:t>
            </a:r>
            <a:endParaRPr lang="en-I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Number of disk I/O’s to sort the lists</a:t>
            </a:r>
            <a:r>
              <a:rPr lang="en-US" sz="2000" b="1" dirty="0" smtClean="0"/>
              <a:t> = </a:t>
            </a:r>
            <a:r>
              <a:rPr lang="en-US" sz="2000" dirty="0" smtClean="0"/>
              <a:t>2*(k</a:t>
            </a:r>
            <a:r>
              <a:rPr lang="en-US" sz="2000" dirty="0"/>
              <a:t>−1</a:t>
            </a:r>
            <a:r>
              <a:rPr lang="en-US" sz="2000" dirty="0" smtClean="0"/>
              <a:t>)*(B(R</a:t>
            </a:r>
            <a:r>
              <a:rPr lang="en-US" sz="2000" dirty="0"/>
              <a:t>)+B(S</a:t>
            </a:r>
            <a:r>
              <a:rPr lang="en-US" sz="2000" dirty="0" smtClean="0"/>
              <a:t>))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Number of disk I/O’s to </a:t>
            </a:r>
            <a:r>
              <a:rPr lang="en-US" sz="2000" dirty="0" smtClean="0"/>
              <a:t>read </a:t>
            </a:r>
            <a:r>
              <a:rPr lang="en-US" sz="2000" dirty="0"/>
              <a:t>the sorted </a:t>
            </a:r>
            <a:r>
              <a:rPr lang="en-US" sz="2000" dirty="0" err="1"/>
              <a:t>sublists</a:t>
            </a:r>
            <a:r>
              <a:rPr lang="en-US" sz="2000" dirty="0"/>
              <a:t> in the final pass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IN" sz="2000" dirty="0"/>
              <a:t>B(R)+B(S</a:t>
            </a:r>
            <a:r>
              <a:rPr lang="en-IN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</a:t>
            </a:r>
            <a:r>
              <a:rPr lang="en-IN" sz="2000" dirty="0" smtClean="0"/>
              <a:t>otal number of disk I/O’s = (</a:t>
            </a:r>
            <a:r>
              <a:rPr lang="en-IN" sz="2000" dirty="0"/>
              <a:t>2k − 1) </a:t>
            </a:r>
            <a:r>
              <a:rPr lang="en-IN" sz="2000" dirty="0" smtClean="0"/>
              <a:t>(B(R</a:t>
            </a:r>
            <a:r>
              <a:rPr lang="en-IN" sz="2000" dirty="0"/>
              <a:t>) + B(S</a:t>
            </a:r>
            <a:r>
              <a:rPr lang="en-IN" sz="2000" dirty="0" smtClean="0"/>
              <a:t>)) </a:t>
            </a:r>
            <a:r>
              <a:rPr lang="en-IN" sz="2000" dirty="0"/>
              <a:t>disk I/O’s.</a:t>
            </a:r>
            <a:endParaRPr lang="en-US" sz="2000" b="1" dirty="0" smtClean="0"/>
          </a:p>
        </p:txBody>
      </p:sp>
      <p:grpSp>
        <p:nvGrpSpPr>
          <p:cNvPr id="9" name="Group 35"/>
          <p:cNvGrpSpPr>
            <a:grpSpLocks noChangeAspect="1"/>
          </p:cNvGrpSpPr>
          <p:nvPr/>
        </p:nvGrpSpPr>
        <p:grpSpPr bwMode="auto">
          <a:xfrm>
            <a:off x="1630228" y="2230162"/>
            <a:ext cx="195577" cy="139700"/>
            <a:chOff x="377" y="2904"/>
            <a:chExt cx="154" cy="110"/>
          </a:xfrm>
        </p:grpSpPr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988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Execution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Multipass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545540"/>
            <a:ext cx="9921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err="1" smtClean="0"/>
              <a:t>Multi</a:t>
            </a:r>
            <a:r>
              <a:rPr lang="en-IN" sz="2000" b="1" dirty="0" err="1"/>
              <a:t>p</a:t>
            </a:r>
            <a:r>
              <a:rPr lang="en-IN" sz="2000" b="1" dirty="0" err="1" smtClean="0"/>
              <a:t>ass</a:t>
            </a:r>
            <a:r>
              <a:rPr lang="en-IN" sz="2000" b="1" dirty="0" smtClean="0"/>
              <a:t> R       S example</a:t>
            </a:r>
            <a:r>
              <a:rPr lang="en-US" sz="2000" dirty="0" smtClean="0"/>
              <a:t>: B(R) = 3, B(S) = 2, M = 2, k = 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233914"/>
              </p:ext>
            </p:extLst>
          </p:nvPr>
        </p:nvGraphicFramePr>
        <p:xfrm>
          <a:off x="213048" y="2342404"/>
          <a:ext cx="53392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925"/>
              </a:tblGrid>
              <a:tr h="279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79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79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79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79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79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79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79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79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1584104" y="3593206"/>
            <a:ext cx="321972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408425"/>
              </p:ext>
            </p:extLst>
          </p:nvPr>
        </p:nvGraphicFramePr>
        <p:xfrm>
          <a:off x="2057760" y="2355282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0006"/>
              </p:ext>
            </p:extLst>
          </p:nvPr>
        </p:nvGraphicFramePr>
        <p:xfrm>
          <a:off x="2049184" y="3741313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04918"/>
              </p:ext>
            </p:extLst>
          </p:nvPr>
        </p:nvGraphicFramePr>
        <p:xfrm>
          <a:off x="2761160" y="2355282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3495193" y="3591058"/>
            <a:ext cx="321972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4636"/>
              </p:ext>
            </p:extLst>
          </p:nvPr>
        </p:nvGraphicFramePr>
        <p:xfrm>
          <a:off x="2761160" y="3741313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-5400000">
            <a:off x="1800309" y="4899385"/>
            <a:ext cx="261888" cy="344985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73832"/>
              </p:ext>
            </p:extLst>
          </p:nvPr>
        </p:nvGraphicFramePr>
        <p:xfrm>
          <a:off x="919245" y="2340256"/>
          <a:ext cx="533925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925"/>
              </a:tblGrid>
              <a:tr h="279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79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79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79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79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79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79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6062" y="5177310"/>
            <a:ext cx="54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IN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99380" y="4559118"/>
            <a:ext cx="54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</a:t>
            </a:r>
            <a:endParaRPr lang="en-IN" b="1" dirty="0"/>
          </a:p>
        </p:txBody>
      </p:sp>
      <p:grpSp>
        <p:nvGrpSpPr>
          <p:cNvPr id="52" name="Group 35"/>
          <p:cNvGrpSpPr>
            <a:grpSpLocks noChangeAspect="1"/>
          </p:cNvGrpSpPr>
          <p:nvPr/>
        </p:nvGrpSpPr>
        <p:grpSpPr bwMode="auto">
          <a:xfrm>
            <a:off x="2006936" y="1795837"/>
            <a:ext cx="195579" cy="139700"/>
            <a:chOff x="377" y="2904"/>
            <a:chExt cx="154" cy="110"/>
          </a:xfrm>
        </p:grpSpPr>
        <p:sp>
          <p:nvSpPr>
            <p:cNvPr id="53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84420"/>
              </p:ext>
            </p:extLst>
          </p:nvPr>
        </p:nvGraphicFramePr>
        <p:xfrm>
          <a:off x="2047036" y="5104339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04735"/>
              </p:ext>
            </p:extLst>
          </p:nvPr>
        </p:nvGraphicFramePr>
        <p:xfrm>
          <a:off x="4038978" y="2366013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691968"/>
              </p:ext>
            </p:extLst>
          </p:nvPr>
        </p:nvGraphicFramePr>
        <p:xfrm>
          <a:off x="4030402" y="3752044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52383"/>
              </p:ext>
            </p:extLst>
          </p:nvPr>
        </p:nvGraphicFramePr>
        <p:xfrm>
          <a:off x="4742378" y="2366013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21234"/>
              </p:ext>
            </p:extLst>
          </p:nvPr>
        </p:nvGraphicFramePr>
        <p:xfrm>
          <a:off x="4742378" y="3752044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76970"/>
              </p:ext>
            </p:extLst>
          </p:nvPr>
        </p:nvGraphicFramePr>
        <p:xfrm>
          <a:off x="4028254" y="5115070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33" name="Right Arrow 32"/>
          <p:cNvSpPr/>
          <p:nvPr/>
        </p:nvSpPr>
        <p:spPr>
          <a:xfrm>
            <a:off x="5476411" y="3588910"/>
            <a:ext cx="321972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46531"/>
              </p:ext>
            </p:extLst>
          </p:nvPr>
        </p:nvGraphicFramePr>
        <p:xfrm>
          <a:off x="6020196" y="2363865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653276"/>
              </p:ext>
            </p:extLst>
          </p:nvPr>
        </p:nvGraphicFramePr>
        <p:xfrm>
          <a:off x="6011620" y="3749896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987270"/>
              </p:ext>
            </p:extLst>
          </p:nvPr>
        </p:nvGraphicFramePr>
        <p:xfrm>
          <a:off x="6723596" y="2363865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35996"/>
              </p:ext>
            </p:extLst>
          </p:nvPr>
        </p:nvGraphicFramePr>
        <p:xfrm>
          <a:off x="6723596" y="3749896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9" name="Right Arrow 38"/>
          <p:cNvSpPr/>
          <p:nvPr/>
        </p:nvSpPr>
        <p:spPr>
          <a:xfrm>
            <a:off x="7470508" y="3586762"/>
            <a:ext cx="321972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71493"/>
              </p:ext>
            </p:extLst>
          </p:nvPr>
        </p:nvGraphicFramePr>
        <p:xfrm>
          <a:off x="8005717" y="3747748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48742"/>
              </p:ext>
            </p:extLst>
          </p:nvPr>
        </p:nvGraphicFramePr>
        <p:xfrm>
          <a:off x="8003569" y="5110774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21027"/>
              </p:ext>
            </p:extLst>
          </p:nvPr>
        </p:nvGraphicFramePr>
        <p:xfrm>
          <a:off x="8001414" y="2374596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77477"/>
              </p:ext>
            </p:extLst>
          </p:nvPr>
        </p:nvGraphicFramePr>
        <p:xfrm>
          <a:off x="8704814" y="2374596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51411"/>
              </p:ext>
            </p:extLst>
          </p:nvPr>
        </p:nvGraphicFramePr>
        <p:xfrm>
          <a:off x="8704814" y="3760627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43" name="Left Brace 42"/>
          <p:cNvSpPr/>
          <p:nvPr/>
        </p:nvSpPr>
        <p:spPr>
          <a:xfrm rot="-5400000">
            <a:off x="6512700" y="3893998"/>
            <a:ext cx="353901" cy="555264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Execution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Multipass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545540"/>
            <a:ext cx="992102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err="1" smtClean="0"/>
              <a:t>Multi</a:t>
            </a:r>
            <a:r>
              <a:rPr lang="en-IN" sz="2000" b="1" dirty="0" err="1"/>
              <a:t>p</a:t>
            </a:r>
            <a:r>
              <a:rPr lang="en-IN" sz="2000" b="1" dirty="0" err="1" smtClean="0"/>
              <a:t>ass</a:t>
            </a:r>
            <a:r>
              <a:rPr lang="en-IN" sz="2000" b="1" dirty="0" smtClean="0"/>
              <a:t> R       S example</a:t>
            </a:r>
            <a:r>
              <a:rPr lang="en-US" sz="2000" dirty="0" smtClean="0"/>
              <a:t>: </a:t>
            </a:r>
            <a:r>
              <a:rPr lang="en-US" sz="2000" dirty="0"/>
              <a:t>B(R) = 3, B(S) = 2, M = 2, k = </a:t>
            </a:r>
            <a:r>
              <a:rPr lang="en-US" sz="2000" dirty="0" smtClean="0"/>
              <a:t>3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756895" y="3514848"/>
            <a:ext cx="321972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07576"/>
              </p:ext>
            </p:extLst>
          </p:nvPr>
        </p:nvGraphicFramePr>
        <p:xfrm>
          <a:off x="343861" y="2332022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48515"/>
              </p:ext>
            </p:extLst>
          </p:nvPr>
        </p:nvGraphicFramePr>
        <p:xfrm>
          <a:off x="343861" y="3827170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-5400000">
            <a:off x="5637835" y="864368"/>
            <a:ext cx="523773" cy="1138679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2" name="Group 35"/>
          <p:cNvGrpSpPr>
            <a:grpSpLocks noChangeAspect="1"/>
          </p:cNvGrpSpPr>
          <p:nvPr/>
        </p:nvGrpSpPr>
        <p:grpSpPr bwMode="auto">
          <a:xfrm>
            <a:off x="1994058" y="1795838"/>
            <a:ext cx="195580" cy="139700"/>
            <a:chOff x="377" y="2904"/>
            <a:chExt cx="154" cy="110"/>
          </a:xfrm>
        </p:grpSpPr>
        <p:sp>
          <p:nvSpPr>
            <p:cNvPr id="53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87711"/>
              </p:ext>
            </p:extLst>
          </p:nvPr>
        </p:nvGraphicFramePr>
        <p:xfrm>
          <a:off x="2248216" y="2332022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29" name="Right Arrow 28"/>
          <p:cNvSpPr/>
          <p:nvPr/>
        </p:nvSpPr>
        <p:spPr>
          <a:xfrm>
            <a:off x="3924786" y="3514848"/>
            <a:ext cx="321972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17540"/>
              </p:ext>
            </p:extLst>
          </p:nvPr>
        </p:nvGraphicFramePr>
        <p:xfrm>
          <a:off x="5615188" y="3064467"/>
          <a:ext cx="55379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792"/>
              </a:tblGrid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/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/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74258"/>
              </p:ext>
            </p:extLst>
          </p:nvPr>
        </p:nvGraphicFramePr>
        <p:xfrm>
          <a:off x="6940065" y="2332022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98403"/>
              </p:ext>
            </p:extLst>
          </p:nvPr>
        </p:nvGraphicFramePr>
        <p:xfrm>
          <a:off x="8010658" y="3064467"/>
          <a:ext cx="59242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429"/>
              </a:tblGrid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/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/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/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92317"/>
              </p:ext>
            </p:extLst>
          </p:nvPr>
        </p:nvGraphicFramePr>
        <p:xfrm>
          <a:off x="9413455" y="2332022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02822"/>
              </p:ext>
            </p:extLst>
          </p:nvPr>
        </p:nvGraphicFramePr>
        <p:xfrm>
          <a:off x="10560676" y="3064467"/>
          <a:ext cx="56564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642"/>
              </a:tblGrid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/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/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/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09700"/>
              </p:ext>
            </p:extLst>
          </p:nvPr>
        </p:nvGraphicFramePr>
        <p:xfrm>
          <a:off x="9413455" y="3827170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49" name="Right Arrow 48"/>
          <p:cNvSpPr/>
          <p:nvPr/>
        </p:nvSpPr>
        <p:spPr>
          <a:xfrm>
            <a:off x="5115062" y="3514848"/>
            <a:ext cx="321972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737572" y="3975972"/>
            <a:ext cx="206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736413" y="2805569"/>
            <a:ext cx="206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207455" y="2494525"/>
            <a:ext cx="206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219175" y="4601177"/>
            <a:ext cx="206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Arrow 65"/>
          <p:cNvSpPr/>
          <p:nvPr/>
        </p:nvSpPr>
        <p:spPr>
          <a:xfrm>
            <a:off x="7563743" y="3514848"/>
            <a:ext cx="321972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ight Arrow 66"/>
          <p:cNvSpPr/>
          <p:nvPr/>
        </p:nvSpPr>
        <p:spPr>
          <a:xfrm>
            <a:off x="10092246" y="3514848"/>
            <a:ext cx="321972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65136"/>
              </p:ext>
            </p:extLst>
          </p:nvPr>
        </p:nvGraphicFramePr>
        <p:xfrm>
          <a:off x="353443" y="5291080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22603"/>
              </p:ext>
            </p:extLst>
          </p:nvPr>
        </p:nvGraphicFramePr>
        <p:xfrm>
          <a:off x="1031078" y="2338107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09916"/>
              </p:ext>
            </p:extLst>
          </p:nvPr>
        </p:nvGraphicFramePr>
        <p:xfrm>
          <a:off x="1031078" y="3827170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30039"/>
              </p:ext>
            </p:extLst>
          </p:nvPr>
        </p:nvGraphicFramePr>
        <p:xfrm>
          <a:off x="2255591" y="3827170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>
            <a:off x="2016472" y="2492057"/>
            <a:ext cx="206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040082" y="3945236"/>
            <a:ext cx="206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63940"/>
              </p:ext>
            </p:extLst>
          </p:nvPr>
        </p:nvGraphicFramePr>
        <p:xfrm>
          <a:off x="3317290" y="3062319"/>
          <a:ext cx="481981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981"/>
              </a:tblGrid>
              <a:tr h="2322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/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2322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ight Arrow 71"/>
          <p:cNvSpPr/>
          <p:nvPr/>
        </p:nvSpPr>
        <p:spPr>
          <a:xfrm>
            <a:off x="2897726" y="3512700"/>
            <a:ext cx="321972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57142"/>
              </p:ext>
            </p:extLst>
          </p:nvPr>
        </p:nvGraphicFramePr>
        <p:xfrm>
          <a:off x="4452270" y="3827170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01309"/>
              </p:ext>
            </p:extLst>
          </p:nvPr>
        </p:nvGraphicFramePr>
        <p:xfrm>
          <a:off x="4452270" y="2342753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48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IN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cxnSp>
        <p:nvCxnSpPr>
          <p:cNvPr id="75" name="Straight Arrow Connector 74"/>
          <p:cNvCxnSpPr/>
          <p:nvPr/>
        </p:nvCxnSpPr>
        <p:spPr>
          <a:xfrm>
            <a:off x="4248618" y="2481446"/>
            <a:ext cx="206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236898" y="4862475"/>
            <a:ext cx="206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689748"/>
              </p:ext>
            </p:extLst>
          </p:nvPr>
        </p:nvGraphicFramePr>
        <p:xfrm>
          <a:off x="6951418" y="3827170"/>
          <a:ext cx="543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75"/>
              </a:tblGrid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84979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8" name="Right Arrow 77"/>
          <p:cNvSpPr/>
          <p:nvPr/>
        </p:nvSpPr>
        <p:spPr>
          <a:xfrm>
            <a:off x="6375056" y="3512700"/>
            <a:ext cx="321972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ight Arrow 78"/>
          <p:cNvSpPr/>
          <p:nvPr/>
        </p:nvSpPr>
        <p:spPr>
          <a:xfrm>
            <a:off x="8836616" y="3512700"/>
            <a:ext cx="321972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Multipass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1" y="1545540"/>
            <a:ext cx="95604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Multipass </a:t>
            </a:r>
            <a:r>
              <a:rPr lang="en-IN" sz="2000" b="1" dirty="0" smtClean="0"/>
              <a:t>Hash-Based Algorithms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a unary operation, if the relation fits in M buffers, read it into memory and perform the operation.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a binary operation, if either relation fits in M − 1 buffers, perform the operation by reading this relation into main memory and then read the second relation, one block at a time, into the </a:t>
            </a:r>
            <a:r>
              <a:rPr lang="en-US" sz="2000" dirty="0" err="1"/>
              <a:t>M</a:t>
            </a:r>
            <a:r>
              <a:rPr lang="en-US" sz="2000" baseline="30000" dirty="0" err="1"/>
              <a:t>th</a:t>
            </a:r>
            <a:r>
              <a:rPr lang="en-US" sz="2000" dirty="0"/>
              <a:t> buffer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no relation fits in main memory, then hash each relation into M − 1 </a:t>
            </a:r>
            <a:r>
              <a:rPr lang="en-US" sz="2000" dirty="0" smtClean="0"/>
              <a:t>buckets. Recursively </a:t>
            </a:r>
            <a:r>
              <a:rPr lang="en-US" sz="2000" dirty="0"/>
              <a:t>perform the operation on each bucket or corresponding pair of buckets, and accumulate the output from each bucket or pair.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258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6468</TotalTime>
  <Words>1128</Words>
  <Application>Microsoft Office PowerPoint</Application>
  <PresentationFormat>Custom</PresentationFormat>
  <Paragraphs>213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331</cp:revision>
  <dcterms:created xsi:type="dcterms:W3CDTF">2020-06-03T14:19:11Z</dcterms:created>
  <dcterms:modified xsi:type="dcterms:W3CDTF">2020-09-04T04:38:54Z</dcterms:modified>
</cp:coreProperties>
</file>