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59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4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07-09-2020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07-09-2020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07-09-2020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07-09-2020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DATABASE </a:t>
            </a:r>
          </a:p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TECHNOLOGIES 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781916" y="2841955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Query Processing and Optimization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 Jamadagni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2598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Query Compiler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–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Preprocessor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799" y="1545540"/>
            <a:ext cx="101270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/>
              <a:t>Preprocessing Queries Involving </a:t>
            </a:r>
            <a:r>
              <a:rPr lang="en-IN" sz="2000" b="1" dirty="0" smtClean="0"/>
              <a:t>Views</a:t>
            </a:r>
            <a:endParaRPr lang="en-US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When an operand in a query is a </a:t>
            </a:r>
            <a:r>
              <a:rPr lang="en-US" sz="2000" dirty="0" smtClean="0"/>
              <a:t>view</a:t>
            </a:r>
            <a:r>
              <a:rPr lang="en-US" sz="2000" dirty="0"/>
              <a:t>, the preprocessor needs to replace the operand by a piece of parse tree that represents how the view is constructed from </a:t>
            </a:r>
            <a:r>
              <a:rPr lang="en-US" sz="2000" dirty="0" smtClean="0"/>
              <a:t>the base tables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query Q is represented by its expression tree in relational </a:t>
            </a:r>
            <a:r>
              <a:rPr lang="en-US" sz="2000" dirty="0" smtClean="0"/>
              <a:t>algebra by views V and 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To form the query over base tables, </a:t>
            </a:r>
            <a:r>
              <a:rPr lang="en-US" sz="2000" dirty="0" smtClean="0"/>
              <a:t>substitute </a:t>
            </a:r>
            <a:r>
              <a:rPr lang="en-US" sz="2000" dirty="0"/>
              <a:t>for each leaf in the tree for Q that is a view, the root of a copy of the tree that defines that </a:t>
            </a:r>
            <a:r>
              <a:rPr lang="en-US" sz="2000" dirty="0" smtClean="0"/>
              <a:t>view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resulting tree is a query over base tables that is equivalent to the original query </a:t>
            </a:r>
            <a:r>
              <a:rPr lang="en-US" sz="2000" dirty="0" smtClean="0"/>
              <a:t>using </a:t>
            </a:r>
            <a:r>
              <a:rPr lang="en-US" sz="2000" dirty="0"/>
              <a:t>views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b="1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401" y="5128996"/>
            <a:ext cx="23241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85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Query Compiler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–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Preprocessor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799" y="1545540"/>
            <a:ext cx="1010845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/>
              <a:t>Preprocessing Queries Involving </a:t>
            </a:r>
            <a:r>
              <a:rPr lang="en-IN" sz="2000" b="1" dirty="0" smtClean="0"/>
              <a:t>Views Example</a:t>
            </a:r>
            <a:endParaRPr lang="en-US" sz="2000" b="1" dirty="0" smtClean="0"/>
          </a:p>
          <a:p>
            <a:pPr lvl="1">
              <a:lnSpc>
                <a:spcPct val="150000"/>
              </a:lnSpc>
            </a:pPr>
            <a:r>
              <a:rPr lang="en-IN" sz="2000" dirty="0"/>
              <a:t>CREATE VIEW </a:t>
            </a:r>
            <a:r>
              <a:rPr lang="en-IN" sz="2000" dirty="0" err="1"/>
              <a:t>ParamountMovies</a:t>
            </a:r>
            <a:r>
              <a:rPr lang="en-IN" sz="2000" dirty="0"/>
              <a:t> </a:t>
            </a:r>
            <a:r>
              <a:rPr lang="en-IN" sz="2000" dirty="0" smtClean="0"/>
              <a:t>AS</a:t>
            </a:r>
          </a:p>
          <a:p>
            <a:pPr lvl="1">
              <a:lnSpc>
                <a:spcPct val="150000"/>
              </a:lnSpc>
            </a:pPr>
            <a:r>
              <a:rPr lang="en-IN" sz="2000" dirty="0"/>
              <a:t>SELECT title, </a:t>
            </a:r>
            <a:r>
              <a:rPr lang="en-IN" sz="2000" dirty="0" smtClean="0"/>
              <a:t>year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FROM Movies 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WHERE </a:t>
            </a:r>
            <a:r>
              <a:rPr lang="en-US" sz="2000" dirty="0" err="1"/>
              <a:t>studioName</a:t>
            </a:r>
            <a:r>
              <a:rPr lang="en-US" sz="2000" dirty="0"/>
              <a:t> = ’Paramount’;</a:t>
            </a: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smtClean="0"/>
          </a:p>
          <a:p>
            <a:pPr>
              <a:lnSpc>
                <a:spcPct val="150000"/>
              </a:lnSpc>
            </a:pPr>
            <a:r>
              <a:rPr lang="en-US" sz="2000" smtClean="0"/>
              <a:t>Query</a:t>
            </a:r>
            <a:r>
              <a:rPr lang="en-US" sz="2000" dirty="0" smtClean="0"/>
              <a:t>: 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SELECT </a:t>
            </a:r>
            <a:r>
              <a:rPr lang="en-US" sz="2000" dirty="0"/>
              <a:t>title 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FROM </a:t>
            </a:r>
            <a:r>
              <a:rPr lang="en-US" sz="2000" dirty="0" err="1"/>
              <a:t>ParamountMovies</a:t>
            </a:r>
            <a:r>
              <a:rPr lang="en-US" sz="2000" dirty="0"/>
              <a:t> 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WHERE </a:t>
            </a:r>
            <a:r>
              <a:rPr lang="en-US" sz="2000" dirty="0"/>
              <a:t>year = 1979;</a:t>
            </a:r>
            <a:endParaRPr lang="en-US" sz="2000" b="1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38" y="2071484"/>
            <a:ext cx="2057400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06" y="4615249"/>
            <a:ext cx="1404938" cy="1583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969" y="4206864"/>
            <a:ext cx="1524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5654889" y="5260547"/>
            <a:ext cx="265080" cy="292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911" y="4591436"/>
            <a:ext cx="2750344" cy="1631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ight Arrow 12"/>
          <p:cNvSpPr/>
          <p:nvPr/>
        </p:nvSpPr>
        <p:spPr>
          <a:xfrm>
            <a:off x="7275495" y="5260547"/>
            <a:ext cx="265080" cy="292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78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sureshjamadagni@pes.edu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 Jamadagni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DATABASE TECHNOLOGIES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Query processing and optimization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 Jamadagni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Query Compiler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545540"/>
            <a:ext cx="86331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/>
              <a:t>Query Parsing </a:t>
            </a:r>
            <a:r>
              <a:rPr lang="en-IN" sz="2000" b="1" dirty="0"/>
              <a:t>and Preprocessing</a:t>
            </a:r>
            <a:endParaRPr lang="en-IN" sz="20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/>
              <a:t>Parser </a:t>
            </a:r>
            <a:r>
              <a:rPr lang="en-US" sz="2000" dirty="0" smtClean="0"/>
              <a:t>- Parser takes </a:t>
            </a:r>
            <a:r>
              <a:rPr lang="en-US" sz="2000" dirty="0"/>
              <a:t>text written in a language such as SQL and </a:t>
            </a:r>
            <a:r>
              <a:rPr lang="en-US" sz="2000" dirty="0" smtClean="0"/>
              <a:t>converts </a:t>
            </a:r>
            <a:r>
              <a:rPr lang="en-US" sz="2000" dirty="0"/>
              <a:t>it to a parse </a:t>
            </a:r>
            <a:r>
              <a:rPr lang="en-US" sz="2000" dirty="0" smtClean="0"/>
              <a:t>tree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b="1" dirty="0" err="1" smtClean="0"/>
              <a:t>Preprocessor</a:t>
            </a:r>
            <a:r>
              <a:rPr lang="en-IN" sz="2000" b="1" dirty="0" smtClean="0"/>
              <a:t> </a:t>
            </a:r>
            <a:r>
              <a:rPr lang="en-IN" sz="2000" dirty="0" smtClean="0"/>
              <a:t>- R</a:t>
            </a:r>
            <a:r>
              <a:rPr lang="en-US" sz="2000" dirty="0" err="1" smtClean="0"/>
              <a:t>esponsible</a:t>
            </a:r>
            <a:r>
              <a:rPr lang="en-US" sz="2000" dirty="0" smtClean="0"/>
              <a:t> </a:t>
            </a:r>
            <a:r>
              <a:rPr lang="en-US" sz="2000" dirty="0"/>
              <a:t>for semantic </a:t>
            </a:r>
            <a:r>
              <a:rPr lang="en-US" sz="2000" dirty="0" smtClean="0"/>
              <a:t>checking.  </a:t>
            </a: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preprocessor </a:t>
            </a:r>
            <a:r>
              <a:rPr lang="en-US" sz="2000" dirty="0" smtClean="0"/>
              <a:t> replaces views in a parse </a:t>
            </a:r>
            <a:r>
              <a:rPr lang="en-US" sz="2000" dirty="0"/>
              <a:t>tree </a:t>
            </a:r>
            <a:r>
              <a:rPr lang="en-US" sz="2000" dirty="0" smtClean="0"/>
              <a:t>by the objects which represent </a:t>
            </a:r>
            <a:r>
              <a:rPr lang="en-US" sz="2000" dirty="0"/>
              <a:t>how the view is constructed from </a:t>
            </a:r>
            <a:r>
              <a:rPr lang="en-US" sz="2000" dirty="0" smtClean="0"/>
              <a:t>the base </a:t>
            </a:r>
            <a:r>
              <a:rPr lang="en-US" sz="2000" dirty="0"/>
              <a:t>tables</a:t>
            </a:r>
            <a:r>
              <a:rPr lang="en-US" sz="20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/>
              <a:t>Logical query plan generator – </a:t>
            </a:r>
            <a:r>
              <a:rPr lang="en-US" sz="2000" dirty="0" smtClean="0"/>
              <a:t>Converts parse trees into </a:t>
            </a:r>
            <a:r>
              <a:rPr lang="en-US" sz="2000" dirty="0"/>
              <a:t>logical query </a:t>
            </a:r>
            <a:r>
              <a:rPr lang="en-US" sz="2000" dirty="0" smtClean="0"/>
              <a:t>plans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/>
              <a:t>Query rewriter</a:t>
            </a:r>
            <a:r>
              <a:rPr lang="en-US" sz="2000" dirty="0" smtClean="0"/>
              <a:t> – Rewrites logical query plans and selects the </a:t>
            </a:r>
            <a:r>
              <a:rPr lang="en-US" sz="2000" dirty="0"/>
              <a:t>preferred logical query plan. </a:t>
            </a:r>
            <a:endParaRPr lang="en-US" sz="20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045" y="2001253"/>
            <a:ext cx="2278380" cy="3008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34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Query Compiler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–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Parser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799" y="1545540"/>
            <a:ext cx="99210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Syntax Analysis and Parse Trees</a:t>
            </a:r>
            <a:endParaRPr lang="en-IN" sz="2000" b="1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Parser </a:t>
            </a:r>
            <a:r>
              <a:rPr lang="en-US" sz="2000" dirty="0" smtClean="0"/>
              <a:t>- Parser takes text </a:t>
            </a:r>
            <a:r>
              <a:rPr lang="en-US" sz="2000" dirty="0"/>
              <a:t>written in a language such as SQL and </a:t>
            </a:r>
            <a:r>
              <a:rPr lang="en-US" sz="2000" dirty="0" smtClean="0"/>
              <a:t>converts </a:t>
            </a:r>
            <a:r>
              <a:rPr lang="en-US" sz="2000" dirty="0"/>
              <a:t>it </a:t>
            </a:r>
            <a:r>
              <a:rPr lang="en-US" sz="2000" dirty="0" smtClean="0"/>
              <a:t>to a Parse Tree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nodes of a parse tree corresponds to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/>
              <a:t>Atoms</a:t>
            </a:r>
            <a:r>
              <a:rPr lang="en-US" sz="2000" dirty="0" smtClean="0"/>
              <a:t> </a:t>
            </a:r>
            <a:r>
              <a:rPr lang="en-US" sz="2000" dirty="0"/>
              <a:t>- lexical elements such as keywords (e.g., SELECT), names of attributes or relations, constants, parentheses, </a:t>
            </a:r>
            <a:r>
              <a:rPr lang="en-US" sz="2000" dirty="0" smtClean="0"/>
              <a:t>operators and </a:t>
            </a:r>
            <a:r>
              <a:rPr lang="en-IN" sz="2000" dirty="0"/>
              <a:t>other schema </a:t>
            </a:r>
            <a:r>
              <a:rPr lang="en-IN" sz="2000" dirty="0" smtClean="0"/>
              <a:t>elements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Syntactic </a:t>
            </a:r>
            <a:r>
              <a:rPr lang="en-US" sz="2000" b="1" dirty="0" smtClean="0"/>
              <a:t>categories</a:t>
            </a:r>
            <a:r>
              <a:rPr lang="en-US" sz="2000" dirty="0" smtClean="0"/>
              <a:t> - </a:t>
            </a:r>
            <a:r>
              <a:rPr lang="en-US" sz="2000" dirty="0"/>
              <a:t>which are names for families of query subparts that all play a similar role in a </a:t>
            </a:r>
            <a:r>
              <a:rPr lang="en-US" sz="2000" dirty="0" smtClean="0"/>
              <a:t>query such as group by, order by, having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If a node is an atom, then it has no </a:t>
            </a:r>
            <a:r>
              <a:rPr lang="en-US" sz="2000" dirty="0" smtClean="0"/>
              <a:t>children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If a </a:t>
            </a:r>
            <a:r>
              <a:rPr lang="en-US" sz="2000" dirty="0"/>
              <a:t>node </a:t>
            </a:r>
            <a:r>
              <a:rPr lang="en-US" sz="2000" dirty="0" smtClean="0"/>
              <a:t>represents a </a:t>
            </a:r>
            <a:r>
              <a:rPr lang="en-US" sz="2000" dirty="0"/>
              <a:t>syntactic category, then its children are described by one of the rules of the grammar for the language</a:t>
            </a:r>
          </a:p>
        </p:txBody>
      </p:sp>
    </p:spTree>
    <p:extLst>
      <p:ext uri="{BB962C8B-B14F-4D97-AF65-F5344CB8AC3E}">
        <p14:creationId xmlns:p14="http://schemas.microsoft.com/office/powerpoint/2010/main" val="67461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Query Compiler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–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Parser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799" y="1545540"/>
            <a:ext cx="416416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Syntax Analysis and Parse </a:t>
            </a:r>
            <a:r>
              <a:rPr lang="en-US" sz="2000" b="1" dirty="0" smtClean="0"/>
              <a:t>Trees</a:t>
            </a:r>
          </a:p>
          <a:p>
            <a:pPr>
              <a:lnSpc>
                <a:spcPct val="150000"/>
              </a:lnSpc>
            </a:pPr>
            <a:endParaRPr lang="en-US" sz="2000" b="1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SELECT </a:t>
            </a:r>
            <a:r>
              <a:rPr lang="en-US" sz="2000" dirty="0" err="1"/>
              <a:t>movieTitle</a:t>
            </a:r>
            <a:r>
              <a:rPr lang="en-US" sz="2000" dirty="0"/>
              <a:t>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FROM </a:t>
            </a:r>
            <a:r>
              <a:rPr lang="en-US" sz="2000" dirty="0" err="1"/>
              <a:t>StarsIn</a:t>
            </a:r>
            <a:r>
              <a:rPr lang="en-US" sz="2000" dirty="0"/>
              <a:t>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WHERE </a:t>
            </a:r>
            <a:r>
              <a:rPr lang="en-US" sz="2000" dirty="0" err="1"/>
              <a:t>starName</a:t>
            </a:r>
            <a:r>
              <a:rPr lang="en-US" sz="2000" dirty="0"/>
              <a:t> IN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     ( </a:t>
            </a:r>
            <a:r>
              <a:rPr lang="en-US" sz="2000" dirty="0"/>
              <a:t>SELECT </a:t>
            </a:r>
            <a:r>
              <a:rPr lang="en-US" sz="2000" dirty="0" smtClean="0"/>
              <a:t> name </a:t>
            </a:r>
            <a:r>
              <a:rPr lang="en-US" sz="2000" dirty="0"/>
              <a:t>FROM </a:t>
            </a:r>
            <a:r>
              <a:rPr lang="en-US" sz="2000" dirty="0" err="1" smtClean="0"/>
              <a:t>MovieStar</a:t>
            </a:r>
            <a:endParaRPr lang="en-US" sz="2000" smtClean="0"/>
          </a:p>
          <a:p>
            <a:pPr>
              <a:lnSpc>
                <a:spcPct val="150000"/>
              </a:lnSpc>
            </a:pPr>
            <a:r>
              <a:rPr lang="en-US" sz="2000" smtClean="0"/>
              <a:t>       WHERE </a:t>
            </a:r>
            <a:r>
              <a:rPr lang="en-US" sz="2000" dirty="0"/>
              <a:t>birthdate LIKE ’%1960’ );</a:t>
            </a:r>
            <a:endParaRPr lang="en-IN" sz="2000" b="1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885" y="1545540"/>
            <a:ext cx="5529263" cy="375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53408" y="5303153"/>
            <a:ext cx="1420113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Atoms</a:t>
            </a:r>
          </a:p>
          <a:p>
            <a:pPr algn="ctr"/>
            <a:r>
              <a:rPr lang="en-US" b="1" dirty="0" smtClean="0"/>
              <a:t>(Leaf Nodes)</a:t>
            </a:r>
            <a:endParaRPr lang="en-IN" b="1" dirty="0"/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 flipV="1">
            <a:off x="5473521" y="5203066"/>
            <a:ext cx="539999" cy="42325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0"/>
          </p:cNvCxnSpPr>
          <p:nvPr/>
        </p:nvCxnSpPr>
        <p:spPr>
          <a:xfrm flipV="1">
            <a:off x="4763465" y="4146997"/>
            <a:ext cx="864603" cy="115615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3"/>
          </p:cNvCxnSpPr>
          <p:nvPr/>
        </p:nvCxnSpPr>
        <p:spPr>
          <a:xfrm flipV="1">
            <a:off x="5473521" y="5203066"/>
            <a:ext cx="1700011" cy="42325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38705" y="2377472"/>
            <a:ext cx="1607774" cy="120032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Syntactic Category</a:t>
            </a:r>
          </a:p>
          <a:p>
            <a:pPr algn="ctr"/>
            <a:r>
              <a:rPr lang="en-US" b="1" dirty="0" smtClean="0"/>
              <a:t>(Intermediate Nodes)</a:t>
            </a:r>
            <a:endParaRPr lang="en-IN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9581882" y="2977636"/>
            <a:ext cx="656823" cy="44671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10006885" y="2977637"/>
            <a:ext cx="231820" cy="886025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8152327" y="1751527"/>
            <a:ext cx="2086378" cy="625945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291801" y="3577801"/>
            <a:ext cx="1181720" cy="183689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20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Query Compiler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–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Parser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545540"/>
            <a:ext cx="1013996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Grammar for a Simple Subset of SQL</a:t>
            </a:r>
            <a:endParaRPr lang="en-US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syntactic category is intended to represent (some of the) queries of </a:t>
            </a:r>
            <a:r>
              <a:rPr lang="en-US" sz="2000" dirty="0" smtClean="0"/>
              <a:t>SQL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&lt;Query&gt; ::= </a:t>
            </a:r>
            <a:r>
              <a:rPr lang="en-US" sz="2000" b="1" dirty="0" smtClean="0"/>
              <a:t>SELECT</a:t>
            </a:r>
            <a:r>
              <a:rPr lang="en-US" sz="2000" dirty="0" smtClean="0"/>
              <a:t> &lt;</a:t>
            </a:r>
            <a:r>
              <a:rPr lang="en-US" sz="2000" dirty="0" err="1" smtClean="0"/>
              <a:t>SelList</a:t>
            </a:r>
            <a:r>
              <a:rPr lang="en-US" sz="2000" dirty="0" smtClean="0"/>
              <a:t>&gt; </a:t>
            </a:r>
            <a:r>
              <a:rPr lang="en-US" sz="2000" b="1" dirty="0" smtClean="0"/>
              <a:t>FROM</a:t>
            </a:r>
            <a:r>
              <a:rPr lang="en-US" sz="2000" dirty="0" smtClean="0"/>
              <a:t> &lt;</a:t>
            </a:r>
            <a:r>
              <a:rPr lang="en-US" sz="2000" dirty="0" err="1" smtClean="0"/>
              <a:t>FromList</a:t>
            </a:r>
            <a:r>
              <a:rPr lang="en-US" sz="2000" dirty="0" smtClean="0"/>
              <a:t>&gt; </a:t>
            </a:r>
            <a:r>
              <a:rPr lang="en-US" sz="2000" b="1" dirty="0" smtClean="0"/>
              <a:t>WHERE</a:t>
            </a:r>
            <a:r>
              <a:rPr lang="en-US" sz="2000" dirty="0" smtClean="0"/>
              <a:t> &lt;Condition&gt;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syntactic categories </a:t>
            </a:r>
            <a:r>
              <a:rPr lang="en-US" sz="2000" dirty="0" smtClean="0"/>
              <a:t>&lt;</a:t>
            </a:r>
            <a:r>
              <a:rPr lang="en-US" sz="2000" dirty="0" err="1" smtClean="0"/>
              <a:t>SelList</a:t>
            </a:r>
            <a:r>
              <a:rPr lang="en-US" sz="2000" dirty="0" smtClean="0"/>
              <a:t>&gt; and &lt;</a:t>
            </a:r>
            <a:r>
              <a:rPr lang="en-US" sz="2000" dirty="0" err="1" smtClean="0"/>
              <a:t>FromList</a:t>
            </a:r>
            <a:r>
              <a:rPr lang="en-US" sz="2000" dirty="0" smtClean="0"/>
              <a:t>&gt; represent </a:t>
            </a:r>
            <a:r>
              <a:rPr lang="en-US" sz="2000" dirty="0"/>
              <a:t>lists that can follow SELECT and </a:t>
            </a:r>
            <a:r>
              <a:rPr lang="en-US" sz="2000" dirty="0" smtClean="0"/>
              <a:t>FROM respectively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syntactic category </a:t>
            </a:r>
            <a:r>
              <a:rPr lang="en-US" sz="2000" dirty="0" smtClean="0"/>
              <a:t>&lt;Condition&gt; represents </a:t>
            </a:r>
            <a:r>
              <a:rPr lang="en-US" sz="2000" dirty="0"/>
              <a:t>SQL </a:t>
            </a:r>
            <a:r>
              <a:rPr lang="en-US" sz="2000" dirty="0" smtClean="0"/>
              <a:t>conditions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58" y="4399244"/>
            <a:ext cx="43434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890" y="4399244"/>
            <a:ext cx="44005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58" y="5470121"/>
            <a:ext cx="5001323" cy="134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25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Query Compiler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–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Parser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545540"/>
            <a:ext cx="50699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Example: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Consider the following relations</a:t>
            </a:r>
          </a:p>
          <a:p>
            <a:pPr lvl="1">
              <a:lnSpc>
                <a:spcPct val="150000"/>
              </a:lnSpc>
            </a:pPr>
            <a:r>
              <a:rPr lang="en-US" sz="1600" dirty="0" err="1" smtClean="0"/>
              <a:t>StarsIn</a:t>
            </a:r>
            <a:r>
              <a:rPr lang="en-US" sz="1600" dirty="0" smtClean="0"/>
              <a:t> (</a:t>
            </a:r>
            <a:r>
              <a:rPr lang="en-US" sz="1600" dirty="0" err="1"/>
              <a:t>movieTitle</a:t>
            </a:r>
            <a:r>
              <a:rPr lang="en-US" sz="1600" dirty="0"/>
              <a:t>, </a:t>
            </a:r>
            <a:r>
              <a:rPr lang="en-US" sz="1600" dirty="0" err="1"/>
              <a:t>movieYear</a:t>
            </a:r>
            <a:r>
              <a:rPr lang="en-US" sz="1600" dirty="0"/>
              <a:t>, </a:t>
            </a:r>
            <a:r>
              <a:rPr lang="en-US" sz="1600" dirty="0" err="1"/>
              <a:t>starName</a:t>
            </a:r>
            <a:r>
              <a:rPr lang="en-US" sz="1600" dirty="0"/>
              <a:t>) </a:t>
            </a:r>
            <a:endParaRPr lang="en-US" sz="1600" dirty="0" smtClean="0"/>
          </a:p>
          <a:p>
            <a:pPr lvl="1">
              <a:lnSpc>
                <a:spcPct val="150000"/>
              </a:lnSpc>
            </a:pPr>
            <a:r>
              <a:rPr lang="en-US" sz="1600" dirty="0" err="1" smtClean="0"/>
              <a:t>MovieStar</a:t>
            </a:r>
            <a:r>
              <a:rPr lang="en-US" sz="1600" dirty="0" smtClean="0"/>
              <a:t> (name</a:t>
            </a:r>
            <a:r>
              <a:rPr lang="en-US" sz="1600" dirty="0"/>
              <a:t>, address, gender, birthdate)</a:t>
            </a:r>
            <a:r>
              <a:rPr lang="en-US" sz="2000" dirty="0"/>
              <a:t> 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Find the movies with stars born in </a:t>
            </a:r>
            <a:r>
              <a:rPr lang="en-US" sz="2000" dirty="0" smtClean="0"/>
              <a:t>1960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SELECT </a:t>
            </a:r>
            <a:r>
              <a:rPr lang="en-US" sz="1400" dirty="0" err="1"/>
              <a:t>movieTitle</a:t>
            </a:r>
            <a:r>
              <a:rPr lang="en-US" sz="1400" dirty="0"/>
              <a:t> </a:t>
            </a:r>
            <a:endParaRPr lang="en-US" sz="1400" dirty="0" smtClean="0"/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FROM </a:t>
            </a:r>
            <a:r>
              <a:rPr lang="en-US" sz="1400" dirty="0" err="1"/>
              <a:t>StarsIn</a:t>
            </a:r>
            <a:r>
              <a:rPr lang="en-US" sz="1400" dirty="0"/>
              <a:t> </a:t>
            </a:r>
            <a:endParaRPr lang="en-US" sz="1400" dirty="0" smtClean="0"/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WHERE </a:t>
            </a:r>
            <a:r>
              <a:rPr lang="en-US" sz="1400" dirty="0" err="1"/>
              <a:t>starName</a:t>
            </a:r>
            <a:r>
              <a:rPr lang="en-US" sz="1400" dirty="0"/>
              <a:t> IN </a:t>
            </a:r>
            <a:endParaRPr lang="en-US" sz="1400" dirty="0" smtClean="0"/>
          </a:p>
          <a:p>
            <a:pPr lvl="1">
              <a:lnSpc>
                <a:spcPct val="150000"/>
              </a:lnSpc>
            </a:pPr>
            <a:r>
              <a:rPr lang="en-US" sz="1400" dirty="0"/>
              <a:t> </a:t>
            </a:r>
            <a:r>
              <a:rPr lang="en-US" sz="1400" dirty="0" smtClean="0"/>
              <a:t>    ( </a:t>
            </a:r>
            <a:r>
              <a:rPr lang="en-US" sz="1400" dirty="0"/>
              <a:t>SELECT name </a:t>
            </a:r>
            <a:endParaRPr lang="en-US" sz="1400" dirty="0" smtClean="0"/>
          </a:p>
          <a:p>
            <a:pPr lvl="1">
              <a:lnSpc>
                <a:spcPct val="150000"/>
              </a:lnSpc>
            </a:pPr>
            <a:r>
              <a:rPr lang="en-US" sz="1400" dirty="0"/>
              <a:t> </a:t>
            </a:r>
            <a:r>
              <a:rPr lang="en-US" sz="1400" dirty="0" smtClean="0"/>
              <a:t>      FROM </a:t>
            </a:r>
            <a:r>
              <a:rPr lang="en-US" sz="1400" dirty="0" err="1"/>
              <a:t>MovieStar</a:t>
            </a:r>
            <a:r>
              <a:rPr lang="en-US" sz="1400" dirty="0"/>
              <a:t> </a:t>
            </a:r>
            <a:endParaRPr lang="en-US" sz="1400" dirty="0" smtClean="0"/>
          </a:p>
          <a:p>
            <a:pPr lvl="1">
              <a:lnSpc>
                <a:spcPct val="150000"/>
              </a:lnSpc>
            </a:pPr>
            <a:r>
              <a:rPr lang="en-US" sz="1400" dirty="0"/>
              <a:t> </a:t>
            </a:r>
            <a:r>
              <a:rPr lang="en-US" sz="1400" dirty="0" smtClean="0"/>
              <a:t>      WHERE </a:t>
            </a:r>
            <a:r>
              <a:rPr lang="en-US" sz="1400" dirty="0"/>
              <a:t>birthdate LIKE ’%1960’ );</a:t>
            </a:r>
            <a:endParaRPr lang="en-US" sz="1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885" y="1545540"/>
            <a:ext cx="5529263" cy="375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36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Query Compiler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–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Parser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545540"/>
            <a:ext cx="50699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Example: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Consider the following relations</a:t>
            </a:r>
          </a:p>
          <a:p>
            <a:pPr lvl="1">
              <a:lnSpc>
                <a:spcPct val="150000"/>
              </a:lnSpc>
            </a:pPr>
            <a:r>
              <a:rPr lang="en-US" sz="1600" dirty="0" err="1" smtClean="0"/>
              <a:t>StarsIn</a:t>
            </a:r>
            <a:r>
              <a:rPr lang="en-US" sz="1600" dirty="0" smtClean="0"/>
              <a:t> (</a:t>
            </a:r>
            <a:r>
              <a:rPr lang="en-US" sz="1600" dirty="0" err="1"/>
              <a:t>movieTitle</a:t>
            </a:r>
            <a:r>
              <a:rPr lang="en-US" sz="1600" dirty="0"/>
              <a:t>, </a:t>
            </a:r>
            <a:r>
              <a:rPr lang="en-US" sz="1600" dirty="0" err="1"/>
              <a:t>movieYear</a:t>
            </a:r>
            <a:r>
              <a:rPr lang="en-US" sz="1600" dirty="0"/>
              <a:t>, </a:t>
            </a:r>
            <a:r>
              <a:rPr lang="en-US" sz="1600" dirty="0" err="1"/>
              <a:t>starName</a:t>
            </a:r>
            <a:r>
              <a:rPr lang="en-US" sz="1600" dirty="0"/>
              <a:t>) </a:t>
            </a:r>
            <a:endParaRPr lang="en-US" sz="1600" dirty="0" smtClean="0"/>
          </a:p>
          <a:p>
            <a:pPr lvl="1">
              <a:lnSpc>
                <a:spcPct val="150000"/>
              </a:lnSpc>
            </a:pPr>
            <a:r>
              <a:rPr lang="en-US" sz="1600" dirty="0" err="1" smtClean="0"/>
              <a:t>MovieStar</a:t>
            </a:r>
            <a:r>
              <a:rPr lang="en-US" sz="1600" dirty="0" smtClean="0"/>
              <a:t> (name</a:t>
            </a:r>
            <a:r>
              <a:rPr lang="en-US" sz="1600" dirty="0"/>
              <a:t>, address, gender, birthdate)</a:t>
            </a:r>
            <a:r>
              <a:rPr lang="en-US" sz="2000" dirty="0"/>
              <a:t> 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Find the movies with stars born in </a:t>
            </a:r>
            <a:r>
              <a:rPr lang="en-US" sz="2000" dirty="0" smtClean="0"/>
              <a:t>1960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SELECT </a:t>
            </a:r>
            <a:r>
              <a:rPr lang="en-US" sz="1600" dirty="0" err="1"/>
              <a:t>movieTitle</a:t>
            </a:r>
            <a:r>
              <a:rPr lang="en-US" sz="1600" dirty="0"/>
              <a:t> </a:t>
            </a:r>
            <a:endParaRPr lang="en-US" sz="1600" dirty="0" smtClean="0"/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FROM </a:t>
            </a:r>
            <a:r>
              <a:rPr lang="en-US" sz="1600" dirty="0" err="1"/>
              <a:t>StarsIn</a:t>
            </a:r>
            <a:r>
              <a:rPr lang="en-US" sz="1600" dirty="0"/>
              <a:t>, </a:t>
            </a:r>
            <a:r>
              <a:rPr lang="en-US" sz="1600" dirty="0" err="1"/>
              <a:t>MovieStar</a:t>
            </a:r>
            <a:r>
              <a:rPr lang="en-US" sz="1600" dirty="0"/>
              <a:t> </a:t>
            </a:r>
            <a:endParaRPr lang="en-US" sz="1600" dirty="0" smtClean="0"/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WHERE </a:t>
            </a:r>
            <a:r>
              <a:rPr lang="en-US" sz="1600" dirty="0" err="1"/>
              <a:t>starName</a:t>
            </a:r>
            <a:r>
              <a:rPr lang="en-US" sz="1600" dirty="0"/>
              <a:t> = name AND </a:t>
            </a:r>
            <a:endParaRPr lang="en-US" sz="1600" dirty="0" smtClean="0"/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               birthdate </a:t>
            </a:r>
            <a:r>
              <a:rPr lang="en-US" sz="1600" dirty="0"/>
              <a:t>LIKE ’%1960’;</a:t>
            </a:r>
            <a:endParaRPr lang="en-US" sz="16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164" y="1545540"/>
            <a:ext cx="5173980" cy="3893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77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Query Compiler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–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Preprocessor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799" y="1545540"/>
            <a:ext cx="102172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Preprocessor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preprocessor is also responsible for semantic </a:t>
            </a:r>
            <a:r>
              <a:rPr lang="en-US" sz="2000" dirty="0" smtClean="0"/>
              <a:t>checking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Semantic rules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Check relation </a:t>
            </a:r>
            <a:r>
              <a:rPr lang="en-US" sz="2000" b="1" dirty="0" smtClean="0"/>
              <a:t>uses</a:t>
            </a:r>
            <a:r>
              <a:rPr lang="en-US" sz="2000" dirty="0" smtClean="0"/>
              <a:t> - Every </a:t>
            </a:r>
            <a:r>
              <a:rPr lang="en-US" sz="2000" dirty="0"/>
              <a:t>relation mentioned in a FROM-clause must be a relation or view in the current </a:t>
            </a:r>
            <a:r>
              <a:rPr lang="en-US" sz="2000" dirty="0" smtClean="0"/>
              <a:t>schema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Check and resolve attribute </a:t>
            </a:r>
            <a:r>
              <a:rPr lang="en-US" sz="2000" b="1" dirty="0" smtClean="0"/>
              <a:t>uses</a:t>
            </a:r>
            <a:r>
              <a:rPr lang="en-US" sz="2000" dirty="0" smtClean="0"/>
              <a:t> - Every </a:t>
            </a:r>
            <a:r>
              <a:rPr lang="en-US" sz="2000" dirty="0"/>
              <a:t>attribute that is mentioned in the </a:t>
            </a:r>
            <a:r>
              <a:rPr lang="en-US" sz="2000" dirty="0" smtClean="0"/>
              <a:t>SELECT or WHERE clause </a:t>
            </a:r>
            <a:r>
              <a:rPr lang="en-US" sz="2000" dirty="0"/>
              <a:t>must be an attribute of some relation in the current scope</a:t>
            </a:r>
            <a:r>
              <a:rPr lang="en-US" sz="2000" dirty="0" smtClean="0"/>
              <a:t>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Check </a:t>
            </a:r>
            <a:r>
              <a:rPr lang="en-US" sz="2000" b="1" dirty="0" smtClean="0"/>
              <a:t>types</a:t>
            </a:r>
            <a:r>
              <a:rPr lang="en-US" sz="2000" dirty="0"/>
              <a:t> </a:t>
            </a:r>
            <a:r>
              <a:rPr lang="en-US" sz="2000" dirty="0" smtClean="0"/>
              <a:t>- All </a:t>
            </a:r>
            <a:r>
              <a:rPr lang="en-US" sz="2000" dirty="0"/>
              <a:t>attributes must be of a type appropriate to their use. </a:t>
            </a:r>
            <a:r>
              <a:rPr lang="en-US" sz="2000" dirty="0" smtClean="0"/>
              <a:t>Operators </a:t>
            </a:r>
            <a:r>
              <a:rPr lang="en-US" sz="2000" dirty="0"/>
              <a:t>are checked to see that they apply to values of appropriate and </a:t>
            </a:r>
            <a:r>
              <a:rPr lang="en-US" sz="2000" dirty="0" smtClean="0"/>
              <a:t>compatible types</a:t>
            </a:r>
          </a:p>
        </p:txBody>
      </p:sp>
    </p:spTree>
    <p:extLst>
      <p:ext uri="{BB962C8B-B14F-4D97-AF65-F5344CB8AC3E}">
        <p14:creationId xmlns:p14="http://schemas.microsoft.com/office/powerpoint/2010/main" val="171912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6057</TotalTime>
  <Words>758</Words>
  <Application>Microsoft Office PowerPoint</Application>
  <PresentationFormat>Custom</PresentationFormat>
  <Paragraphs>101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Dell</cp:lastModifiedBy>
  <cp:revision>312</cp:revision>
  <dcterms:created xsi:type="dcterms:W3CDTF">2020-06-03T14:19:11Z</dcterms:created>
  <dcterms:modified xsi:type="dcterms:W3CDTF">2020-09-07T03:31:52Z</dcterms:modified>
</cp:coreProperties>
</file>