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59" r:id="rId4"/>
    <p:sldId id="360" r:id="rId5"/>
    <p:sldId id="361" r:id="rId6"/>
    <p:sldId id="362" r:id="rId7"/>
    <p:sldId id="363" r:id="rId8"/>
    <p:sldId id="364" r:id="rId9"/>
    <p:sldId id="365" r:id="rId10"/>
    <p:sldId id="34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08-09-2020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DATABASE </a:t>
            </a:r>
          </a:p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TECHNOLOGIES 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4781916" y="2841955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Query Processing and Optimization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 Jamadagni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25987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sureshjamadagni@pes.edu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 Jamadagni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DATABASE TECHNOLOGIES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Query processing and optimization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 Jamadagni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 –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Query Compiler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545540"/>
            <a:ext cx="101013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smtClean="0"/>
              <a:t>Algebraic </a:t>
            </a:r>
            <a:r>
              <a:rPr lang="en-US" sz="2000" b="1" dirty="0" smtClean="0"/>
              <a:t>Laws </a:t>
            </a:r>
            <a:r>
              <a:rPr lang="en-US" sz="2000" b="1" dirty="0"/>
              <a:t>for Improving Query Plans</a:t>
            </a:r>
            <a:endParaRPr lang="en-IN" sz="20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Commutative </a:t>
            </a:r>
            <a:r>
              <a:rPr lang="en-IN" sz="2000" dirty="0" smtClean="0"/>
              <a:t>Law:  </a:t>
            </a:r>
            <a:r>
              <a:rPr lang="en-IN" sz="2000" dirty="0"/>
              <a:t>x + y = y + </a:t>
            </a:r>
            <a:r>
              <a:rPr lang="en-IN" sz="2000" dirty="0" smtClean="0"/>
              <a:t>x and x </a:t>
            </a:r>
            <a:r>
              <a:rPr lang="en-IN" sz="2000" dirty="0"/>
              <a:t>× y = y × </a:t>
            </a:r>
            <a:r>
              <a:rPr lang="en-IN" sz="2000" dirty="0" smtClean="0"/>
              <a:t>x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Associative Law: (x + y) + z = x + (y + z); (x × y) × z = x × (y × z</a:t>
            </a:r>
            <a:r>
              <a:rPr lang="en-IN" sz="2000" dirty="0" smtClean="0"/>
              <a:t>)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Several of the operators of relational algebra are both associative and commutative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986" y="3503528"/>
            <a:ext cx="4243388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744" y="4669234"/>
            <a:ext cx="4086225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034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 –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Query Compiler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545540"/>
            <a:ext cx="1010133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Laws </a:t>
            </a:r>
            <a:r>
              <a:rPr lang="en-US" sz="2000" b="1" dirty="0"/>
              <a:t>for </a:t>
            </a:r>
            <a:r>
              <a:rPr lang="en-US" sz="2000" b="1" dirty="0" smtClean="0"/>
              <a:t>Selection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One </a:t>
            </a:r>
            <a:r>
              <a:rPr lang="en-US" sz="2000" dirty="0"/>
              <a:t>of the most important rules of efficient query processing is to move the selections down the tree as far as they will go without changing what the expression </a:t>
            </a:r>
            <a:r>
              <a:rPr lang="en-US" sz="2000" dirty="0" smtClean="0"/>
              <a:t>does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2000" dirty="0"/>
              <a:t>σ</a:t>
            </a:r>
            <a:r>
              <a:rPr lang="en-IN" sz="2000" baseline="-25000" dirty="0"/>
              <a:t>C1 AND C2</a:t>
            </a:r>
            <a:r>
              <a:rPr lang="en-IN" sz="2000" dirty="0"/>
              <a:t> (R) = </a:t>
            </a:r>
            <a:r>
              <a:rPr lang="el-GR" sz="2000" dirty="0"/>
              <a:t>σ</a:t>
            </a:r>
            <a:r>
              <a:rPr lang="en-IN" sz="2000" baseline="-25000" dirty="0"/>
              <a:t>C1</a:t>
            </a:r>
            <a:r>
              <a:rPr lang="en-IN" sz="2000" dirty="0"/>
              <a:t> </a:t>
            </a:r>
            <a:r>
              <a:rPr lang="en-IN" sz="2000" dirty="0" smtClean="0"/>
              <a:t>(</a:t>
            </a:r>
            <a:r>
              <a:rPr lang="el-GR" sz="2000" dirty="0" smtClean="0"/>
              <a:t>σ</a:t>
            </a:r>
            <a:r>
              <a:rPr lang="en-IN" sz="2000" baseline="-25000" dirty="0"/>
              <a:t>C2</a:t>
            </a:r>
            <a:r>
              <a:rPr lang="en-IN" sz="2000" dirty="0"/>
              <a:t> (R</a:t>
            </a:r>
            <a:r>
              <a:rPr lang="en-IN" sz="2000" dirty="0" smtClean="0"/>
              <a:t>)) </a:t>
            </a:r>
            <a:endParaRPr lang="en-US" sz="2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σ</a:t>
            </a:r>
            <a:r>
              <a:rPr lang="pt-BR" sz="2000" baseline="-25000" dirty="0"/>
              <a:t>C1 OR C2</a:t>
            </a:r>
            <a:r>
              <a:rPr lang="pt-BR" sz="2000" dirty="0"/>
              <a:t> (R) = σ</a:t>
            </a:r>
            <a:r>
              <a:rPr lang="pt-BR" sz="2000" baseline="-25000" dirty="0"/>
              <a:t>C1</a:t>
            </a:r>
            <a:r>
              <a:rPr lang="pt-BR" sz="2000" dirty="0"/>
              <a:t> (R) </a:t>
            </a:r>
            <a:r>
              <a:rPr lang="pt-BR" sz="2000" dirty="0" smtClean="0"/>
              <a:t>∪ </a:t>
            </a:r>
            <a:r>
              <a:rPr lang="pt-BR" sz="2000" dirty="0"/>
              <a:t>σ</a:t>
            </a:r>
            <a:r>
              <a:rPr lang="pt-BR" sz="2000" baseline="-25000" dirty="0"/>
              <a:t>C2</a:t>
            </a:r>
            <a:r>
              <a:rPr lang="pt-BR" sz="2000" dirty="0"/>
              <a:t> (R) </a:t>
            </a:r>
            <a:endParaRPr lang="pt-BR" sz="2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σ</a:t>
            </a:r>
            <a:r>
              <a:rPr lang="pt-BR" sz="2000" baseline="-25000" dirty="0"/>
              <a:t>C1</a:t>
            </a:r>
            <a:r>
              <a:rPr lang="pt-BR" sz="2000" dirty="0"/>
              <a:t> </a:t>
            </a:r>
            <a:r>
              <a:rPr lang="pt-BR" sz="2000" dirty="0" smtClean="0"/>
              <a:t>(σ</a:t>
            </a:r>
            <a:r>
              <a:rPr lang="pt-BR" sz="2000" baseline="-25000" dirty="0" smtClean="0"/>
              <a:t>C2</a:t>
            </a:r>
            <a:r>
              <a:rPr lang="pt-BR" sz="2000" dirty="0" smtClean="0"/>
              <a:t> </a:t>
            </a:r>
            <a:r>
              <a:rPr lang="pt-BR" sz="2000" dirty="0"/>
              <a:t>(R</a:t>
            </a:r>
            <a:r>
              <a:rPr lang="pt-BR" sz="2000" dirty="0" smtClean="0"/>
              <a:t>)) = </a:t>
            </a:r>
            <a:r>
              <a:rPr lang="pt-BR" sz="2000" dirty="0"/>
              <a:t>σ</a:t>
            </a:r>
            <a:r>
              <a:rPr lang="pt-BR" sz="2000" baseline="-25000" dirty="0"/>
              <a:t>C2</a:t>
            </a:r>
            <a:r>
              <a:rPr lang="pt-BR" sz="2000" dirty="0"/>
              <a:t> </a:t>
            </a:r>
            <a:r>
              <a:rPr lang="pt-BR" sz="2000" dirty="0" smtClean="0"/>
              <a:t>(σ</a:t>
            </a:r>
            <a:r>
              <a:rPr lang="pt-BR" sz="2000" baseline="-25000" dirty="0" smtClean="0"/>
              <a:t>C1</a:t>
            </a:r>
            <a:r>
              <a:rPr lang="pt-BR" sz="2000" dirty="0" smtClean="0"/>
              <a:t> </a:t>
            </a:r>
            <a:r>
              <a:rPr lang="pt-BR" sz="2000" dirty="0"/>
              <a:t>(R</a:t>
            </a:r>
            <a:r>
              <a:rPr lang="pt-BR" sz="2000" dirty="0" smtClean="0"/>
              <a:t>))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σ</a:t>
            </a:r>
            <a:r>
              <a:rPr lang="pt-BR" sz="2000" baseline="-25000" dirty="0"/>
              <a:t>C</a:t>
            </a:r>
            <a:r>
              <a:rPr lang="pt-BR" sz="2000" dirty="0"/>
              <a:t> (R ∪ S) = σ</a:t>
            </a:r>
            <a:r>
              <a:rPr lang="pt-BR" sz="2000" baseline="-25000" dirty="0"/>
              <a:t>C</a:t>
            </a:r>
            <a:r>
              <a:rPr lang="pt-BR" sz="2000" dirty="0"/>
              <a:t> (R) ∪ σ</a:t>
            </a:r>
            <a:r>
              <a:rPr lang="pt-BR" sz="2000" baseline="-25000" dirty="0"/>
              <a:t>C</a:t>
            </a:r>
            <a:r>
              <a:rPr lang="pt-BR" sz="2000" dirty="0"/>
              <a:t> (S) </a:t>
            </a:r>
            <a:endParaRPr lang="pt-BR" sz="2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σ</a:t>
            </a:r>
            <a:r>
              <a:rPr lang="pt-BR" sz="2000" baseline="-25000" dirty="0"/>
              <a:t>C</a:t>
            </a:r>
            <a:r>
              <a:rPr lang="pt-BR" sz="2000" dirty="0"/>
              <a:t> (R − S) = σ</a:t>
            </a:r>
            <a:r>
              <a:rPr lang="pt-BR" sz="2000" baseline="-25000" dirty="0"/>
              <a:t>C</a:t>
            </a:r>
            <a:r>
              <a:rPr lang="pt-BR" sz="2000" dirty="0"/>
              <a:t> (R) − </a:t>
            </a:r>
            <a:r>
              <a:rPr lang="pt-BR" sz="2000" dirty="0" smtClean="0"/>
              <a:t>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σ</a:t>
            </a:r>
            <a:r>
              <a:rPr lang="pt-BR" sz="2000" baseline="-25000" dirty="0"/>
              <a:t>C</a:t>
            </a:r>
            <a:r>
              <a:rPr lang="pt-BR" sz="2000" dirty="0"/>
              <a:t> (R − S) = σ</a:t>
            </a:r>
            <a:r>
              <a:rPr lang="pt-BR" sz="2000" baseline="-25000" dirty="0"/>
              <a:t>C</a:t>
            </a:r>
            <a:r>
              <a:rPr lang="pt-BR" sz="2000" dirty="0"/>
              <a:t> (R) − σ</a:t>
            </a:r>
            <a:r>
              <a:rPr lang="pt-BR" sz="2000" baseline="-25000" dirty="0"/>
              <a:t>C</a:t>
            </a:r>
            <a:r>
              <a:rPr lang="pt-BR" sz="2000" dirty="0"/>
              <a:t> (S)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25792" y="2906263"/>
            <a:ext cx="43401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σ</a:t>
            </a:r>
            <a:r>
              <a:rPr lang="pt-BR" sz="2000" baseline="-25000" dirty="0"/>
              <a:t>C</a:t>
            </a:r>
            <a:r>
              <a:rPr lang="pt-BR" sz="2000" dirty="0"/>
              <a:t> (R </a:t>
            </a:r>
            <a:r>
              <a:rPr lang="pt-BR" sz="2000" dirty="0" smtClean="0"/>
              <a:t>     S</a:t>
            </a:r>
            <a:r>
              <a:rPr lang="pt-BR" sz="2000" dirty="0"/>
              <a:t>) = σ</a:t>
            </a:r>
            <a:r>
              <a:rPr lang="pt-BR" sz="2000" baseline="-25000" dirty="0"/>
              <a:t>C</a:t>
            </a:r>
            <a:r>
              <a:rPr lang="pt-BR" sz="2000" dirty="0"/>
              <a:t> (R) </a:t>
            </a:r>
            <a:r>
              <a:rPr lang="pt-BR" sz="2000" dirty="0" smtClean="0"/>
              <a:t>      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σ</a:t>
            </a:r>
            <a:r>
              <a:rPr lang="pt-BR" sz="2000" baseline="-25000" dirty="0"/>
              <a:t>C</a:t>
            </a:r>
            <a:r>
              <a:rPr lang="pt-BR" sz="2000" dirty="0"/>
              <a:t> (R </a:t>
            </a:r>
            <a:r>
              <a:rPr lang="pt-BR" sz="2000" dirty="0" smtClean="0"/>
              <a:t>    </a:t>
            </a:r>
            <a:r>
              <a:rPr lang="pt-BR" sz="2000" baseline="-25000" dirty="0" smtClean="0"/>
              <a:t>D</a:t>
            </a:r>
            <a:r>
              <a:rPr lang="pt-BR" sz="2000" dirty="0" smtClean="0"/>
              <a:t> </a:t>
            </a:r>
            <a:r>
              <a:rPr lang="pt-BR" sz="2000" dirty="0"/>
              <a:t>S) = σ</a:t>
            </a:r>
            <a:r>
              <a:rPr lang="pt-BR" sz="2000" baseline="-25000" dirty="0"/>
              <a:t>C</a:t>
            </a:r>
            <a:r>
              <a:rPr lang="pt-BR" sz="2000" dirty="0"/>
              <a:t> (R) </a:t>
            </a:r>
            <a:r>
              <a:rPr lang="pt-BR" sz="2000" dirty="0" smtClean="0"/>
              <a:t>    </a:t>
            </a:r>
            <a:r>
              <a:rPr lang="pt-BR" sz="2000" baseline="-25000" dirty="0" smtClean="0"/>
              <a:t>D</a:t>
            </a:r>
            <a:r>
              <a:rPr lang="pt-BR" sz="2000" dirty="0" smtClean="0"/>
              <a:t> 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σ</a:t>
            </a:r>
            <a:r>
              <a:rPr lang="pt-BR" sz="2000" baseline="-25000" dirty="0"/>
              <a:t>C</a:t>
            </a:r>
            <a:r>
              <a:rPr lang="pt-BR" sz="2000" dirty="0"/>
              <a:t> (R ∩ S) = σ</a:t>
            </a:r>
            <a:r>
              <a:rPr lang="pt-BR" sz="2000" baseline="-25000" dirty="0"/>
              <a:t>C</a:t>
            </a:r>
            <a:r>
              <a:rPr lang="pt-BR" sz="2000" dirty="0"/>
              <a:t> (R) ∩ S</a:t>
            </a:r>
            <a:r>
              <a:rPr lang="pt-BR" sz="20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σ</a:t>
            </a:r>
            <a:r>
              <a:rPr lang="pt-BR" sz="2000" baseline="-25000" dirty="0"/>
              <a:t>C</a:t>
            </a:r>
            <a:r>
              <a:rPr lang="pt-BR" sz="2000" dirty="0"/>
              <a:t> (R × S) = R × σ</a:t>
            </a:r>
            <a:r>
              <a:rPr lang="pt-BR" sz="2000" baseline="-25000" dirty="0"/>
              <a:t>C</a:t>
            </a:r>
            <a:r>
              <a:rPr lang="pt-BR" sz="2000" dirty="0"/>
              <a:t> (S</a:t>
            </a:r>
            <a:r>
              <a:rPr lang="pt-BR" sz="20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σ</a:t>
            </a:r>
            <a:r>
              <a:rPr lang="pt-BR" sz="2000" baseline="-25000" dirty="0"/>
              <a:t>C</a:t>
            </a:r>
            <a:r>
              <a:rPr lang="pt-BR" sz="2000" dirty="0"/>
              <a:t> (R × S) = σ</a:t>
            </a:r>
            <a:r>
              <a:rPr lang="pt-BR" sz="2000" baseline="-25000" dirty="0"/>
              <a:t>C</a:t>
            </a:r>
            <a:r>
              <a:rPr lang="pt-BR" sz="2000" dirty="0"/>
              <a:t> (R) × </a:t>
            </a:r>
            <a:r>
              <a:rPr lang="pt-BR" sz="2000" dirty="0" smtClean="0"/>
              <a:t>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σ</a:t>
            </a:r>
            <a:r>
              <a:rPr lang="pt-BR" sz="2000" baseline="-25000" dirty="0"/>
              <a:t>C</a:t>
            </a:r>
            <a:r>
              <a:rPr lang="pt-BR" sz="2000" dirty="0"/>
              <a:t> (R </a:t>
            </a:r>
            <a:r>
              <a:rPr lang="pt-BR" sz="2000" dirty="0" smtClean="0"/>
              <a:t>    S</a:t>
            </a:r>
            <a:r>
              <a:rPr lang="pt-BR" sz="2000" dirty="0"/>
              <a:t>) = σ</a:t>
            </a:r>
            <a:r>
              <a:rPr lang="pt-BR" sz="2000" baseline="-25000" dirty="0"/>
              <a:t>C</a:t>
            </a:r>
            <a:r>
              <a:rPr lang="pt-BR" sz="2000" dirty="0"/>
              <a:t> (R) </a:t>
            </a:r>
            <a:r>
              <a:rPr lang="pt-BR" sz="2000" dirty="0" smtClean="0"/>
              <a:t>     σ</a:t>
            </a:r>
            <a:r>
              <a:rPr lang="pt-BR" sz="2000" baseline="-25000" dirty="0" smtClean="0"/>
              <a:t>C</a:t>
            </a:r>
            <a:r>
              <a:rPr lang="pt-BR" sz="2000" dirty="0" smtClean="0"/>
              <a:t> </a:t>
            </a:r>
            <a:r>
              <a:rPr lang="pt-BR" sz="2000" dirty="0"/>
              <a:t>(S</a:t>
            </a:r>
            <a:r>
              <a:rPr lang="pt-BR" sz="2000" dirty="0" smtClean="0"/>
              <a:t>)</a:t>
            </a:r>
            <a:endParaRPr lang="en-US" sz="2000" dirty="0" smtClean="0"/>
          </a:p>
        </p:txBody>
      </p:sp>
      <p:grpSp>
        <p:nvGrpSpPr>
          <p:cNvPr id="11" name="Group 35"/>
          <p:cNvGrpSpPr>
            <a:grpSpLocks noChangeAspect="1"/>
          </p:cNvGrpSpPr>
          <p:nvPr/>
        </p:nvGrpSpPr>
        <p:grpSpPr bwMode="auto">
          <a:xfrm>
            <a:off x="6061338" y="3160822"/>
            <a:ext cx="195575" cy="111760"/>
            <a:chOff x="377" y="2904"/>
            <a:chExt cx="154" cy="110"/>
          </a:xfrm>
        </p:grpSpPr>
        <p:sp>
          <p:nvSpPr>
            <p:cNvPr id="12" name="Line 3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13" name="Line 3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14" name="Line 3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15" name="Line 3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35"/>
          <p:cNvGrpSpPr>
            <a:grpSpLocks noChangeAspect="1"/>
          </p:cNvGrpSpPr>
          <p:nvPr/>
        </p:nvGrpSpPr>
        <p:grpSpPr bwMode="auto">
          <a:xfrm>
            <a:off x="7450122" y="3158674"/>
            <a:ext cx="195575" cy="111760"/>
            <a:chOff x="377" y="2904"/>
            <a:chExt cx="154" cy="110"/>
          </a:xfrm>
        </p:grpSpPr>
        <p:sp>
          <p:nvSpPr>
            <p:cNvPr id="17" name="Line 3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18" name="Line 3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19" name="Line 3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20" name="Line 3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</p:grpSp>
      <p:grpSp>
        <p:nvGrpSpPr>
          <p:cNvPr id="21" name="Group 35"/>
          <p:cNvGrpSpPr>
            <a:grpSpLocks noChangeAspect="1"/>
          </p:cNvGrpSpPr>
          <p:nvPr/>
        </p:nvGrpSpPr>
        <p:grpSpPr bwMode="auto">
          <a:xfrm>
            <a:off x="6046311" y="3609439"/>
            <a:ext cx="195575" cy="111760"/>
            <a:chOff x="377" y="2904"/>
            <a:chExt cx="154" cy="110"/>
          </a:xfrm>
        </p:grpSpPr>
        <p:sp>
          <p:nvSpPr>
            <p:cNvPr id="23" name="Line 3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24" name="Line 3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25" name="Line 3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26" name="Line 3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</p:grpSp>
      <p:grpSp>
        <p:nvGrpSpPr>
          <p:cNvPr id="27" name="Group 35"/>
          <p:cNvGrpSpPr>
            <a:grpSpLocks noChangeAspect="1"/>
          </p:cNvGrpSpPr>
          <p:nvPr/>
        </p:nvGrpSpPr>
        <p:grpSpPr bwMode="auto">
          <a:xfrm>
            <a:off x="7499490" y="3620170"/>
            <a:ext cx="195575" cy="111760"/>
            <a:chOff x="377" y="2904"/>
            <a:chExt cx="154" cy="110"/>
          </a:xfrm>
        </p:grpSpPr>
        <p:sp>
          <p:nvSpPr>
            <p:cNvPr id="28" name="Line 3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29" name="Line 3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30" name="Line 3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31" name="Line 3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</p:grpSp>
      <p:grpSp>
        <p:nvGrpSpPr>
          <p:cNvPr id="32" name="Group 35"/>
          <p:cNvGrpSpPr>
            <a:grpSpLocks noChangeAspect="1"/>
          </p:cNvGrpSpPr>
          <p:nvPr/>
        </p:nvGrpSpPr>
        <p:grpSpPr bwMode="auto">
          <a:xfrm>
            <a:off x="6046311" y="5451133"/>
            <a:ext cx="195575" cy="111760"/>
            <a:chOff x="377" y="2904"/>
            <a:chExt cx="154" cy="110"/>
          </a:xfrm>
        </p:grpSpPr>
        <p:sp>
          <p:nvSpPr>
            <p:cNvPr id="33" name="Line 3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35" name="Line 3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36" name="Line 3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</p:grpSp>
      <p:grpSp>
        <p:nvGrpSpPr>
          <p:cNvPr id="37" name="Group 35"/>
          <p:cNvGrpSpPr>
            <a:grpSpLocks noChangeAspect="1"/>
          </p:cNvGrpSpPr>
          <p:nvPr/>
        </p:nvGrpSpPr>
        <p:grpSpPr bwMode="auto">
          <a:xfrm>
            <a:off x="7359969" y="5451136"/>
            <a:ext cx="195575" cy="111760"/>
            <a:chOff x="377" y="2904"/>
            <a:chExt cx="154" cy="110"/>
          </a:xfrm>
        </p:grpSpPr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6268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 –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Query Compiler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545540"/>
            <a:ext cx="1010133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Pushing Selection Example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Consider the relations </a:t>
            </a:r>
          </a:p>
          <a:p>
            <a:pPr lvl="2">
              <a:lnSpc>
                <a:spcPct val="150000"/>
              </a:lnSpc>
            </a:pPr>
            <a:r>
              <a:rPr lang="en-US" sz="2000" dirty="0" err="1" smtClean="0"/>
              <a:t>StarsIn</a:t>
            </a:r>
            <a:r>
              <a:rPr lang="en-US" sz="2000" dirty="0" smtClean="0"/>
              <a:t> (</a:t>
            </a:r>
            <a:r>
              <a:rPr lang="en-US" sz="2000" dirty="0"/>
              <a:t>title, year, </a:t>
            </a:r>
            <a:r>
              <a:rPr lang="en-US" sz="2000" dirty="0" err="1"/>
              <a:t>starName</a:t>
            </a:r>
            <a:r>
              <a:rPr lang="en-US" sz="2000" dirty="0"/>
              <a:t>) </a:t>
            </a:r>
            <a:endParaRPr lang="en-US" sz="2000" dirty="0" smtClean="0"/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Movies (title</a:t>
            </a:r>
            <a:r>
              <a:rPr lang="en-US" sz="2000" dirty="0"/>
              <a:t>, year, length, genre, </a:t>
            </a:r>
            <a:r>
              <a:rPr lang="en-US" sz="2000" dirty="0" err="1"/>
              <a:t>studioName</a:t>
            </a:r>
            <a:r>
              <a:rPr lang="en-US" sz="2000" dirty="0"/>
              <a:t>, </a:t>
            </a:r>
            <a:r>
              <a:rPr lang="en-US" sz="2000" dirty="0" err="1"/>
              <a:t>producerC</a:t>
            </a:r>
            <a:r>
              <a:rPr lang="en-US" sz="2000" dirty="0" smtClean="0"/>
              <a:t>#)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CREATE VIEW </a:t>
            </a:r>
            <a:r>
              <a:rPr lang="en-US" sz="2000" b="1" dirty="0"/>
              <a:t>MoviesOf1996</a:t>
            </a:r>
            <a:r>
              <a:rPr lang="en-US" sz="2000" dirty="0"/>
              <a:t> AS SELECT * FROM Movies WHERE year = 1996</a:t>
            </a:r>
            <a:r>
              <a:rPr lang="en-US" sz="2000" dirty="0" smtClean="0"/>
              <a:t>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SQL Query: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SELECT </a:t>
            </a:r>
            <a:r>
              <a:rPr lang="en-US" sz="2000" dirty="0" err="1"/>
              <a:t>starName</a:t>
            </a:r>
            <a:r>
              <a:rPr lang="en-US" sz="2000" dirty="0"/>
              <a:t>, </a:t>
            </a:r>
            <a:r>
              <a:rPr lang="en-US" sz="2000" dirty="0" err="1"/>
              <a:t>studioName</a:t>
            </a:r>
            <a:r>
              <a:rPr lang="en-US" sz="2000" dirty="0"/>
              <a:t> FROM MoviesOf1996 NATURAL JOIN </a:t>
            </a:r>
            <a:r>
              <a:rPr lang="en-US" sz="2000" dirty="0" err="1"/>
              <a:t>StarsIn</a:t>
            </a:r>
            <a:r>
              <a:rPr lang="en-US" sz="2000" dirty="0"/>
              <a:t>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42" y="4919729"/>
            <a:ext cx="2092643" cy="1783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030" y="4971245"/>
            <a:ext cx="2129790" cy="1708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3773510" y="5774121"/>
            <a:ext cx="432603" cy="25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84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 –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Query Compiler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545540"/>
            <a:ext cx="1010133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Laws </a:t>
            </a:r>
            <a:r>
              <a:rPr lang="en-US" sz="2000" b="1" dirty="0"/>
              <a:t>for </a:t>
            </a:r>
            <a:r>
              <a:rPr lang="en-US" sz="2000" b="1" dirty="0" smtClean="0"/>
              <a:t>Projection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π</a:t>
            </a:r>
            <a:r>
              <a:rPr lang="pt-BR" sz="2000" baseline="-25000" dirty="0" smtClean="0"/>
              <a:t>L</a:t>
            </a:r>
            <a:r>
              <a:rPr lang="pt-BR" sz="2000" dirty="0" smtClean="0"/>
              <a:t>(R      S</a:t>
            </a:r>
            <a:r>
              <a:rPr lang="pt-BR" sz="2000" dirty="0"/>
              <a:t>) = π</a:t>
            </a:r>
            <a:r>
              <a:rPr lang="pt-BR" sz="2000" baseline="-25000" dirty="0"/>
              <a:t>L</a:t>
            </a:r>
            <a:r>
              <a:rPr lang="pt-BR" sz="2000" dirty="0"/>
              <a:t> </a:t>
            </a:r>
            <a:r>
              <a:rPr lang="pt-BR" sz="2000" dirty="0" smtClean="0"/>
              <a:t>(π</a:t>
            </a:r>
            <a:r>
              <a:rPr lang="pt-BR" sz="2000" baseline="-25000" dirty="0" smtClean="0"/>
              <a:t>M </a:t>
            </a:r>
            <a:r>
              <a:rPr lang="pt-BR" sz="2000" dirty="0" smtClean="0"/>
              <a:t>(R)     π</a:t>
            </a:r>
            <a:r>
              <a:rPr lang="pt-BR" sz="2000" baseline="-25000" dirty="0" smtClean="0"/>
              <a:t>N </a:t>
            </a:r>
            <a:r>
              <a:rPr lang="pt-BR" sz="2000" dirty="0" smtClean="0"/>
              <a:t>(S</a:t>
            </a:r>
            <a:r>
              <a:rPr lang="pt-BR" sz="2000" dirty="0" smtClean="0"/>
              <a:t>)) </a:t>
            </a:r>
            <a:r>
              <a:rPr lang="en-US" sz="2000" dirty="0"/>
              <a:t>where M and N are the join attributes and the input attributes if L that are found among the attributes of R and S, respectively</a:t>
            </a:r>
            <a:endParaRPr lang="pt-B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π</a:t>
            </a:r>
            <a:r>
              <a:rPr lang="pt-BR" sz="2000" baseline="-25000" dirty="0"/>
              <a:t>L</a:t>
            </a:r>
            <a:r>
              <a:rPr lang="pt-BR" sz="2000" dirty="0"/>
              <a:t>(R </a:t>
            </a:r>
            <a:r>
              <a:rPr lang="pt-BR" sz="2000" dirty="0" smtClean="0"/>
              <a:t>    </a:t>
            </a:r>
            <a:r>
              <a:rPr lang="pt-BR" sz="2000" baseline="-25000" dirty="0" smtClean="0"/>
              <a:t>C</a:t>
            </a:r>
            <a:r>
              <a:rPr lang="pt-BR" sz="2000" dirty="0" smtClean="0"/>
              <a:t> </a:t>
            </a:r>
            <a:r>
              <a:rPr lang="pt-BR" sz="2000" dirty="0"/>
              <a:t>S) = π</a:t>
            </a:r>
            <a:r>
              <a:rPr lang="pt-BR" sz="2000" baseline="-25000" dirty="0"/>
              <a:t>L</a:t>
            </a:r>
            <a:r>
              <a:rPr lang="pt-BR" sz="2000" dirty="0"/>
              <a:t> </a:t>
            </a:r>
            <a:r>
              <a:rPr lang="pt-BR" sz="2000" dirty="0" smtClean="0"/>
              <a:t>(π</a:t>
            </a:r>
            <a:r>
              <a:rPr lang="pt-BR" sz="2000" baseline="-25000" dirty="0" smtClean="0"/>
              <a:t>M</a:t>
            </a:r>
            <a:r>
              <a:rPr lang="pt-BR" sz="2000" dirty="0" smtClean="0"/>
              <a:t>(R</a:t>
            </a:r>
            <a:r>
              <a:rPr lang="pt-BR" sz="2000" dirty="0"/>
              <a:t>) </a:t>
            </a:r>
            <a:r>
              <a:rPr lang="pt-BR" sz="2000" dirty="0" smtClean="0"/>
              <a:t>    </a:t>
            </a:r>
            <a:r>
              <a:rPr lang="pt-BR" sz="2000" baseline="-25000" dirty="0" smtClean="0"/>
              <a:t>C</a:t>
            </a:r>
            <a:r>
              <a:rPr lang="pt-BR" sz="2000" dirty="0" smtClean="0"/>
              <a:t> </a:t>
            </a:r>
            <a:r>
              <a:rPr lang="pt-BR" sz="2000" dirty="0"/>
              <a:t>π</a:t>
            </a:r>
            <a:r>
              <a:rPr lang="pt-BR" sz="2000" baseline="-25000" dirty="0"/>
              <a:t>N</a:t>
            </a:r>
            <a:r>
              <a:rPr lang="pt-BR" sz="2000" dirty="0"/>
              <a:t> (S</a:t>
            </a:r>
            <a:r>
              <a:rPr lang="pt-BR" sz="2000" dirty="0" smtClean="0"/>
              <a:t>)) </a:t>
            </a:r>
            <a:r>
              <a:rPr lang="en-US" sz="2000" dirty="0"/>
              <a:t>where M and N are the join attributes (i.e., those mentioned in condition C) and the input attributes of L that are found among the attributes of R and S respectively</a:t>
            </a:r>
            <a:endParaRPr lang="pt-B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π</a:t>
            </a:r>
            <a:r>
              <a:rPr lang="pt-BR" sz="2000" baseline="-25000" dirty="0"/>
              <a:t>L</a:t>
            </a:r>
            <a:r>
              <a:rPr lang="pt-BR" sz="2000" dirty="0"/>
              <a:t>(R × S) = π</a:t>
            </a:r>
            <a:r>
              <a:rPr lang="pt-BR" sz="2000" baseline="-25000" dirty="0"/>
              <a:t>L</a:t>
            </a:r>
            <a:r>
              <a:rPr lang="pt-BR" sz="2000" dirty="0"/>
              <a:t> </a:t>
            </a:r>
            <a:r>
              <a:rPr lang="pt-BR" sz="2000" dirty="0" smtClean="0"/>
              <a:t>(π</a:t>
            </a:r>
            <a:r>
              <a:rPr lang="pt-BR" sz="2000" baseline="-25000" dirty="0" smtClean="0"/>
              <a:t>M</a:t>
            </a:r>
            <a:r>
              <a:rPr lang="pt-BR" sz="2000" dirty="0" smtClean="0"/>
              <a:t>(R</a:t>
            </a:r>
            <a:r>
              <a:rPr lang="pt-BR" sz="2000" dirty="0"/>
              <a:t>) × π</a:t>
            </a:r>
            <a:r>
              <a:rPr lang="pt-BR" sz="2000" baseline="-25000" dirty="0"/>
              <a:t>N</a:t>
            </a:r>
            <a:r>
              <a:rPr lang="pt-BR" sz="2000" dirty="0"/>
              <a:t> (S</a:t>
            </a:r>
            <a:r>
              <a:rPr lang="pt-BR" sz="2000" dirty="0" smtClean="0"/>
              <a:t>)) </a:t>
            </a:r>
            <a:r>
              <a:rPr lang="en-US" sz="2000" dirty="0"/>
              <a:t>where M and N are the lists of all attributes of R and S, respectively, that are input attributes of L</a:t>
            </a:r>
            <a:endParaRPr lang="pt-B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π</a:t>
            </a:r>
            <a:r>
              <a:rPr lang="pt-BR" sz="2000" baseline="-25000" dirty="0"/>
              <a:t>L</a:t>
            </a:r>
            <a:r>
              <a:rPr lang="pt-BR" sz="2000" dirty="0"/>
              <a:t>(R </a:t>
            </a:r>
            <a:r>
              <a:rPr lang="pt-BR" sz="2000" dirty="0" smtClean="0"/>
              <a:t>∪ </a:t>
            </a:r>
            <a:r>
              <a:rPr lang="pt-BR" sz="2000" dirty="0"/>
              <a:t>S) = π</a:t>
            </a:r>
            <a:r>
              <a:rPr lang="pt-BR" sz="2000" baseline="-25000" dirty="0"/>
              <a:t>L</a:t>
            </a:r>
            <a:r>
              <a:rPr lang="pt-BR" sz="2000" dirty="0"/>
              <a:t>(R) </a:t>
            </a:r>
            <a:r>
              <a:rPr lang="pt-BR" sz="2000" dirty="0" smtClean="0"/>
              <a:t>∪ </a:t>
            </a:r>
            <a:r>
              <a:rPr lang="pt-BR" sz="2000" dirty="0"/>
              <a:t>π</a:t>
            </a:r>
            <a:r>
              <a:rPr lang="pt-BR" sz="2000" baseline="-25000" dirty="0"/>
              <a:t>L</a:t>
            </a:r>
            <a:r>
              <a:rPr lang="pt-BR" sz="2000" dirty="0"/>
              <a:t>(S)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π</a:t>
            </a:r>
            <a:r>
              <a:rPr lang="en-US" sz="2000" baseline="-25000" dirty="0"/>
              <a:t>L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σ</a:t>
            </a:r>
            <a:r>
              <a:rPr lang="en-US" sz="2000" baseline="-25000" dirty="0" err="1" smtClean="0"/>
              <a:t>C</a:t>
            </a:r>
            <a:r>
              <a:rPr lang="en-US" sz="2000" dirty="0" smtClean="0"/>
              <a:t> </a:t>
            </a:r>
            <a:r>
              <a:rPr lang="en-US" sz="2000" dirty="0"/>
              <a:t>(R</a:t>
            </a:r>
            <a:r>
              <a:rPr lang="en-US" sz="2000" dirty="0" smtClean="0"/>
              <a:t>)) </a:t>
            </a:r>
            <a:r>
              <a:rPr lang="en-US" sz="2000" dirty="0"/>
              <a:t>= π</a:t>
            </a:r>
            <a:r>
              <a:rPr lang="en-US" sz="2000" baseline="-25000" dirty="0"/>
              <a:t>L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σ</a:t>
            </a:r>
            <a:r>
              <a:rPr lang="en-US" sz="2000" baseline="-25000" dirty="0" err="1" smtClean="0"/>
              <a:t>C</a:t>
            </a:r>
            <a:r>
              <a:rPr lang="en-US" sz="2000" dirty="0" smtClean="0"/>
              <a:t>  (π</a:t>
            </a:r>
            <a:r>
              <a:rPr lang="en-US" sz="2000" baseline="-25000" dirty="0" smtClean="0"/>
              <a:t>M</a:t>
            </a:r>
            <a:r>
              <a:rPr lang="en-US" sz="2000" dirty="0" smtClean="0"/>
              <a:t>(R))) </a:t>
            </a:r>
            <a:r>
              <a:rPr lang="en-US" sz="2000" dirty="0"/>
              <a:t>, where M is the list of all attributes that are either input attributes of L or mentioned in condition C.</a:t>
            </a:r>
            <a:endParaRPr lang="en-US" sz="2000" dirty="0" smtClean="0"/>
          </a:p>
        </p:txBody>
      </p:sp>
      <p:grpSp>
        <p:nvGrpSpPr>
          <p:cNvPr id="9" name="Group 35"/>
          <p:cNvGrpSpPr>
            <a:grpSpLocks noChangeAspect="1"/>
          </p:cNvGrpSpPr>
          <p:nvPr/>
        </p:nvGrpSpPr>
        <p:grpSpPr bwMode="auto">
          <a:xfrm>
            <a:off x="1231761" y="2258446"/>
            <a:ext cx="195575" cy="111760"/>
            <a:chOff x="377" y="2904"/>
            <a:chExt cx="154" cy="110"/>
          </a:xfrm>
        </p:grpSpPr>
        <p:sp>
          <p:nvSpPr>
            <p:cNvPr id="11" name="Line 3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12" name="Line 3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13" name="Line 3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14" name="Line 3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</p:grpSp>
      <p:grpSp>
        <p:nvGrpSpPr>
          <p:cNvPr id="15" name="Group 35"/>
          <p:cNvGrpSpPr>
            <a:grpSpLocks noChangeAspect="1"/>
          </p:cNvGrpSpPr>
          <p:nvPr/>
        </p:nvGrpSpPr>
        <p:grpSpPr bwMode="auto">
          <a:xfrm>
            <a:off x="2942520" y="2256298"/>
            <a:ext cx="195575" cy="111760"/>
            <a:chOff x="377" y="2904"/>
            <a:chExt cx="154" cy="110"/>
          </a:xfrm>
        </p:grpSpPr>
        <p:sp>
          <p:nvSpPr>
            <p:cNvPr id="16" name="Line 3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17" name="Line 3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18" name="Line 3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19" name="Line 3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</p:grpSp>
      <p:grpSp>
        <p:nvGrpSpPr>
          <p:cNvPr id="20" name="Group 35"/>
          <p:cNvGrpSpPr>
            <a:grpSpLocks noChangeAspect="1"/>
          </p:cNvGrpSpPr>
          <p:nvPr/>
        </p:nvGrpSpPr>
        <p:grpSpPr bwMode="auto">
          <a:xfrm>
            <a:off x="1216734" y="3170707"/>
            <a:ext cx="195575" cy="111760"/>
            <a:chOff x="377" y="2904"/>
            <a:chExt cx="154" cy="110"/>
          </a:xfrm>
        </p:grpSpPr>
        <p:sp>
          <p:nvSpPr>
            <p:cNvPr id="21" name="Line 3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23" name="Line 3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24" name="Line 3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25" name="Line 3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</p:grpSp>
      <p:grpSp>
        <p:nvGrpSpPr>
          <p:cNvPr id="26" name="Group 35"/>
          <p:cNvGrpSpPr>
            <a:grpSpLocks noChangeAspect="1"/>
          </p:cNvGrpSpPr>
          <p:nvPr/>
        </p:nvGrpSpPr>
        <p:grpSpPr bwMode="auto">
          <a:xfrm>
            <a:off x="3017646" y="3168559"/>
            <a:ext cx="195575" cy="111760"/>
            <a:chOff x="377" y="2904"/>
            <a:chExt cx="154" cy="110"/>
          </a:xfrm>
        </p:grpSpPr>
        <p:sp>
          <p:nvSpPr>
            <p:cNvPr id="27" name="Line 3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28" name="Line 3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29" name="Line 3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30" name="Line 3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68677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 –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Query Compiler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545540"/>
            <a:ext cx="101013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Laws </a:t>
            </a:r>
            <a:r>
              <a:rPr lang="en-US" sz="2000" b="1" dirty="0"/>
              <a:t>for </a:t>
            </a:r>
            <a:r>
              <a:rPr lang="en-US" sz="2000" b="1" dirty="0" smtClean="0"/>
              <a:t>Joins and Product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R    </a:t>
            </a:r>
            <a:r>
              <a:rPr lang="pt-BR" sz="2000" baseline="-25000" dirty="0" smtClean="0"/>
              <a:t>C</a:t>
            </a:r>
            <a:r>
              <a:rPr lang="pt-BR" sz="2000" dirty="0" smtClean="0"/>
              <a:t> </a:t>
            </a:r>
            <a:r>
              <a:rPr lang="pt-BR" sz="2000" dirty="0"/>
              <a:t>S = σ</a:t>
            </a:r>
            <a:r>
              <a:rPr lang="pt-BR" sz="2000" baseline="-25000" dirty="0"/>
              <a:t>C</a:t>
            </a:r>
            <a:r>
              <a:rPr lang="pt-BR" sz="2000" dirty="0"/>
              <a:t> (R × S</a:t>
            </a:r>
            <a:r>
              <a:rPr lang="pt-BR" sz="2000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R </a:t>
            </a:r>
            <a:r>
              <a:rPr lang="pt-BR" sz="2000" dirty="0" smtClean="0"/>
              <a:t>     S </a:t>
            </a:r>
            <a:r>
              <a:rPr lang="pt-BR" sz="2000" dirty="0"/>
              <a:t>= </a:t>
            </a:r>
            <a:r>
              <a:rPr lang="pt-BR" sz="2000" dirty="0" smtClean="0"/>
              <a:t>π</a:t>
            </a:r>
            <a:r>
              <a:rPr lang="pt-BR" sz="2000" baseline="-25000" dirty="0" smtClean="0"/>
              <a:t>L</a:t>
            </a:r>
            <a:r>
              <a:rPr lang="pt-BR" sz="2000" dirty="0" smtClean="0"/>
              <a:t> (σ</a:t>
            </a:r>
            <a:r>
              <a:rPr lang="pt-BR" sz="2000" baseline="-25000" dirty="0" smtClean="0"/>
              <a:t>C</a:t>
            </a:r>
            <a:r>
              <a:rPr lang="pt-BR" sz="2000" dirty="0" smtClean="0"/>
              <a:t> (</a:t>
            </a:r>
            <a:r>
              <a:rPr lang="pt-BR" sz="2000" dirty="0"/>
              <a:t>R × S</a:t>
            </a:r>
            <a:r>
              <a:rPr lang="pt-BR" sz="2000" dirty="0" smtClean="0"/>
              <a:t>))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Laws </a:t>
            </a:r>
            <a:r>
              <a:rPr lang="en-US" sz="2000" b="1" dirty="0"/>
              <a:t>for </a:t>
            </a:r>
            <a:r>
              <a:rPr lang="en-US" sz="2000" b="1" dirty="0" smtClean="0"/>
              <a:t>duplicate elimination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δ(R × S) = δ(R) × δ(S</a:t>
            </a:r>
            <a:r>
              <a:rPr lang="pt-BR" sz="2000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δ(R    S</a:t>
            </a:r>
            <a:r>
              <a:rPr lang="pt-BR" sz="2000" dirty="0"/>
              <a:t>) = δ(R) </a:t>
            </a:r>
            <a:r>
              <a:rPr lang="pt-BR" sz="2000" dirty="0" smtClean="0"/>
              <a:t>    δ(S)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δ(R     </a:t>
            </a:r>
            <a:r>
              <a:rPr lang="pt-BR" sz="2000" baseline="-25000" dirty="0" smtClean="0"/>
              <a:t>C</a:t>
            </a:r>
            <a:r>
              <a:rPr lang="pt-BR" sz="2000" dirty="0" smtClean="0"/>
              <a:t> </a:t>
            </a:r>
            <a:r>
              <a:rPr lang="pt-BR" sz="2000" dirty="0"/>
              <a:t>S) = δ(R) </a:t>
            </a:r>
            <a:r>
              <a:rPr lang="pt-BR" sz="2000" dirty="0" smtClean="0"/>
              <a:t>     </a:t>
            </a:r>
            <a:r>
              <a:rPr lang="pt-BR" sz="2000" baseline="-25000" dirty="0" smtClean="0"/>
              <a:t>C</a:t>
            </a:r>
            <a:r>
              <a:rPr lang="pt-BR" sz="2000" dirty="0" smtClean="0"/>
              <a:t> </a:t>
            </a:r>
            <a:r>
              <a:rPr lang="pt-BR" sz="2000" dirty="0"/>
              <a:t>δ(S</a:t>
            </a:r>
            <a:r>
              <a:rPr lang="pt-BR" sz="2000" dirty="0" smtClean="0"/>
              <a:t>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δ(σ</a:t>
            </a:r>
            <a:r>
              <a:rPr lang="pt-BR" sz="2000" baseline="-25000" dirty="0" smtClean="0"/>
              <a:t>C</a:t>
            </a:r>
            <a:r>
              <a:rPr lang="pt-BR" sz="2000" dirty="0" smtClean="0"/>
              <a:t> </a:t>
            </a:r>
            <a:r>
              <a:rPr lang="pt-BR" sz="2000" dirty="0"/>
              <a:t>(R) = σ</a:t>
            </a:r>
            <a:r>
              <a:rPr lang="pt-BR" sz="2000" baseline="-25000" dirty="0"/>
              <a:t>C</a:t>
            </a:r>
            <a:r>
              <a:rPr lang="pt-BR" sz="2000" dirty="0"/>
              <a:t> </a:t>
            </a:r>
            <a:r>
              <a:rPr lang="pt-BR" sz="2000" dirty="0" smtClean="0"/>
              <a:t>(δ(R))</a:t>
            </a:r>
            <a:endParaRPr lang="en-US" sz="2000" b="1" dirty="0"/>
          </a:p>
        </p:txBody>
      </p:sp>
      <p:grpSp>
        <p:nvGrpSpPr>
          <p:cNvPr id="9" name="Group 35"/>
          <p:cNvGrpSpPr>
            <a:grpSpLocks noChangeAspect="1"/>
          </p:cNvGrpSpPr>
          <p:nvPr/>
        </p:nvGrpSpPr>
        <p:grpSpPr bwMode="auto">
          <a:xfrm>
            <a:off x="922622" y="2245555"/>
            <a:ext cx="195575" cy="111760"/>
            <a:chOff x="377" y="2904"/>
            <a:chExt cx="154" cy="110"/>
          </a:xfrm>
        </p:grpSpPr>
        <p:sp>
          <p:nvSpPr>
            <p:cNvPr id="11" name="Line 3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12" name="Line 3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13" name="Line 3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14" name="Line 3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</p:grpSp>
      <p:grpSp>
        <p:nvGrpSpPr>
          <p:cNvPr id="31" name="Group 35"/>
          <p:cNvGrpSpPr>
            <a:grpSpLocks noChangeAspect="1"/>
          </p:cNvGrpSpPr>
          <p:nvPr/>
        </p:nvGrpSpPr>
        <p:grpSpPr bwMode="auto">
          <a:xfrm>
            <a:off x="946232" y="2719930"/>
            <a:ext cx="195575" cy="111760"/>
            <a:chOff x="377" y="2904"/>
            <a:chExt cx="154" cy="110"/>
          </a:xfrm>
        </p:grpSpPr>
        <p:sp>
          <p:nvSpPr>
            <p:cNvPr id="32" name="Line 3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33" name="Line 3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34" name="Line 3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35" name="Line 3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</p:grpSp>
      <p:grpSp>
        <p:nvGrpSpPr>
          <p:cNvPr id="36" name="Group 35"/>
          <p:cNvGrpSpPr>
            <a:grpSpLocks noChangeAspect="1"/>
          </p:cNvGrpSpPr>
          <p:nvPr/>
        </p:nvGrpSpPr>
        <p:grpSpPr bwMode="auto">
          <a:xfrm>
            <a:off x="1111511" y="4082956"/>
            <a:ext cx="195575" cy="111760"/>
            <a:chOff x="377" y="2904"/>
            <a:chExt cx="154" cy="110"/>
          </a:xfrm>
        </p:grpSpPr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</p:grpSp>
      <p:grpSp>
        <p:nvGrpSpPr>
          <p:cNvPr id="41" name="Group 40"/>
          <p:cNvGrpSpPr>
            <a:grpSpLocks noChangeAspect="1"/>
          </p:cNvGrpSpPr>
          <p:nvPr/>
        </p:nvGrpSpPr>
        <p:grpSpPr bwMode="auto">
          <a:xfrm>
            <a:off x="2216957" y="4093687"/>
            <a:ext cx="195575" cy="111760"/>
            <a:chOff x="377" y="2904"/>
            <a:chExt cx="154" cy="110"/>
          </a:xfrm>
        </p:grpSpPr>
        <p:sp>
          <p:nvSpPr>
            <p:cNvPr id="42" name="Line 3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</p:grpSp>
      <p:grpSp>
        <p:nvGrpSpPr>
          <p:cNvPr id="46" name="Group 45"/>
          <p:cNvGrpSpPr>
            <a:grpSpLocks noChangeAspect="1"/>
          </p:cNvGrpSpPr>
          <p:nvPr/>
        </p:nvGrpSpPr>
        <p:grpSpPr bwMode="auto">
          <a:xfrm>
            <a:off x="1148000" y="4531573"/>
            <a:ext cx="195575" cy="111760"/>
            <a:chOff x="377" y="2904"/>
            <a:chExt cx="154" cy="110"/>
          </a:xfrm>
        </p:grpSpPr>
        <p:sp>
          <p:nvSpPr>
            <p:cNvPr id="47" name="Line 3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48" name="Line 3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49" name="Line 3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50" name="Line 3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</p:grpSp>
      <p:grpSp>
        <p:nvGrpSpPr>
          <p:cNvPr id="51" name="Group 50"/>
          <p:cNvGrpSpPr>
            <a:grpSpLocks noChangeAspect="1"/>
          </p:cNvGrpSpPr>
          <p:nvPr/>
        </p:nvGrpSpPr>
        <p:grpSpPr bwMode="auto">
          <a:xfrm>
            <a:off x="2513174" y="4531573"/>
            <a:ext cx="195575" cy="111760"/>
            <a:chOff x="377" y="2904"/>
            <a:chExt cx="154" cy="110"/>
          </a:xfrm>
        </p:grpSpPr>
        <p:sp>
          <p:nvSpPr>
            <p:cNvPr id="52" name="Line 3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53" name="Line 3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54" name="Line 3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55" name="Line 3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45691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 –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Query Compiler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545540"/>
            <a:ext cx="1010133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Laws </a:t>
            </a:r>
            <a:r>
              <a:rPr lang="en-US" sz="2000" b="1" dirty="0"/>
              <a:t>for </a:t>
            </a:r>
            <a:r>
              <a:rPr lang="en-US" sz="2000" b="1" dirty="0" smtClean="0"/>
              <a:t>Grouping and Aggregation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2000" dirty="0" smtClean="0"/>
              <a:t>δ</a:t>
            </a:r>
            <a:r>
              <a:rPr lang="en-US" sz="2000" dirty="0" smtClean="0"/>
              <a:t> (</a:t>
            </a:r>
            <a:r>
              <a:rPr lang="el-GR" sz="2000" dirty="0" smtClean="0"/>
              <a:t>γ</a:t>
            </a:r>
            <a:r>
              <a:rPr lang="en-IN" sz="2000" baseline="-25000" dirty="0"/>
              <a:t>L</a:t>
            </a:r>
            <a:r>
              <a:rPr lang="en-IN" sz="2000" dirty="0"/>
              <a:t>(R</a:t>
            </a:r>
            <a:r>
              <a:rPr lang="en-IN" sz="2000" dirty="0" smtClean="0"/>
              <a:t>)) </a:t>
            </a:r>
            <a:r>
              <a:rPr lang="en-IN" sz="2000" dirty="0"/>
              <a:t>= </a:t>
            </a:r>
            <a:r>
              <a:rPr lang="el-GR" sz="2000" dirty="0"/>
              <a:t>γ</a:t>
            </a:r>
            <a:r>
              <a:rPr lang="en-IN" sz="2000" baseline="-25000" dirty="0"/>
              <a:t>L</a:t>
            </a:r>
            <a:r>
              <a:rPr lang="en-IN" sz="2000" dirty="0"/>
              <a:t>(R</a:t>
            </a:r>
            <a:r>
              <a:rPr lang="en-IN" sz="2000" dirty="0" smtClean="0"/>
              <a:t>)</a:t>
            </a:r>
            <a:r>
              <a:rPr lang="en-US" sz="2000" b="1" dirty="0" smtClean="0"/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2000" dirty="0"/>
              <a:t>γ</a:t>
            </a:r>
            <a:r>
              <a:rPr lang="en-IN" sz="2000" baseline="-25000" dirty="0"/>
              <a:t>L</a:t>
            </a:r>
            <a:r>
              <a:rPr lang="en-IN" sz="2000" dirty="0"/>
              <a:t>(R) = </a:t>
            </a:r>
            <a:r>
              <a:rPr lang="el-GR" sz="2000" dirty="0"/>
              <a:t>γ</a:t>
            </a:r>
            <a:r>
              <a:rPr lang="en-IN" sz="2000" baseline="-25000" dirty="0"/>
              <a:t>L</a:t>
            </a:r>
            <a:r>
              <a:rPr lang="en-IN" sz="2000" dirty="0"/>
              <a:t> </a:t>
            </a:r>
            <a:r>
              <a:rPr lang="en-IN" sz="2000" dirty="0" smtClean="0"/>
              <a:t>(</a:t>
            </a:r>
            <a:r>
              <a:rPr lang="el-GR" sz="2000" dirty="0" smtClean="0"/>
              <a:t>π</a:t>
            </a:r>
            <a:r>
              <a:rPr lang="en-IN" sz="2000" baseline="-25000" dirty="0"/>
              <a:t>M</a:t>
            </a:r>
            <a:r>
              <a:rPr lang="en-IN" sz="2000" dirty="0"/>
              <a:t>(R</a:t>
            </a:r>
            <a:r>
              <a:rPr lang="en-IN" sz="2000" dirty="0" smtClean="0"/>
              <a:t>))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2000" dirty="0"/>
              <a:t>γ</a:t>
            </a:r>
            <a:r>
              <a:rPr lang="en-IN" sz="2000" baseline="-25000" dirty="0"/>
              <a:t>L</a:t>
            </a:r>
            <a:r>
              <a:rPr lang="en-IN" sz="2000" dirty="0"/>
              <a:t>(R) = </a:t>
            </a:r>
            <a:r>
              <a:rPr lang="el-GR" sz="2000" dirty="0"/>
              <a:t>γ</a:t>
            </a:r>
            <a:r>
              <a:rPr lang="en-IN" sz="2000" baseline="-25000" dirty="0"/>
              <a:t>L</a:t>
            </a:r>
            <a:r>
              <a:rPr lang="en-IN" sz="2000" dirty="0"/>
              <a:t> </a:t>
            </a:r>
            <a:r>
              <a:rPr lang="en-IN" sz="2000" dirty="0" smtClean="0"/>
              <a:t>(</a:t>
            </a:r>
            <a:r>
              <a:rPr lang="el-GR" sz="2000" dirty="0" smtClean="0"/>
              <a:t>δ(</a:t>
            </a:r>
            <a:r>
              <a:rPr lang="en-IN" sz="2000" dirty="0"/>
              <a:t>R</a:t>
            </a:r>
            <a:r>
              <a:rPr lang="en-IN" sz="2000" dirty="0" smtClean="0"/>
              <a:t>))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47491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 –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Query Compiler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545540"/>
            <a:ext cx="1010133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Laws </a:t>
            </a:r>
            <a:r>
              <a:rPr lang="en-US" sz="2000" b="1" dirty="0"/>
              <a:t>for </a:t>
            </a:r>
            <a:r>
              <a:rPr lang="en-US" sz="2000" b="1" dirty="0" smtClean="0"/>
              <a:t>Grouping and Aggregation Example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Consider the relations </a:t>
            </a:r>
          </a:p>
          <a:p>
            <a:pPr lvl="1">
              <a:lnSpc>
                <a:spcPct val="150000"/>
              </a:lnSpc>
            </a:pPr>
            <a:r>
              <a:rPr lang="en-US" sz="1600" dirty="0" err="1" smtClean="0"/>
              <a:t>MovieStar</a:t>
            </a:r>
            <a:r>
              <a:rPr lang="en-US" sz="1600" dirty="0" smtClean="0"/>
              <a:t> (name</a:t>
            </a:r>
            <a:r>
              <a:rPr lang="en-US" sz="1600" dirty="0"/>
              <a:t>, </a:t>
            </a:r>
            <a:r>
              <a:rPr lang="en-US" sz="1600" dirty="0" err="1"/>
              <a:t>addr</a:t>
            </a:r>
            <a:r>
              <a:rPr lang="en-US" sz="1600" dirty="0"/>
              <a:t>, gender, birthdate) </a:t>
            </a:r>
            <a:endParaRPr lang="en-US" sz="1600" dirty="0" smtClean="0"/>
          </a:p>
          <a:p>
            <a:pPr lvl="1">
              <a:lnSpc>
                <a:spcPct val="150000"/>
              </a:lnSpc>
            </a:pPr>
            <a:r>
              <a:rPr lang="en-US" sz="1600" dirty="0" err="1" smtClean="0"/>
              <a:t>StarsIn</a:t>
            </a:r>
            <a:r>
              <a:rPr lang="en-US" sz="1600" dirty="0" smtClean="0"/>
              <a:t> (</a:t>
            </a:r>
            <a:r>
              <a:rPr lang="en-US" sz="1600" dirty="0" err="1" smtClean="0"/>
              <a:t>movieTitle</a:t>
            </a:r>
            <a:r>
              <a:rPr lang="en-US" sz="1600" dirty="0"/>
              <a:t>, </a:t>
            </a:r>
            <a:r>
              <a:rPr lang="en-US" sz="1600" dirty="0" err="1"/>
              <a:t>movieYear</a:t>
            </a:r>
            <a:r>
              <a:rPr lang="en-US" sz="1600" dirty="0"/>
              <a:t>, </a:t>
            </a:r>
            <a:r>
              <a:rPr lang="en-US" sz="1600" dirty="0" err="1"/>
              <a:t>starName</a:t>
            </a:r>
            <a:r>
              <a:rPr lang="en-US" sz="1600" dirty="0" smtClean="0"/>
              <a:t>)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Query: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SELECT </a:t>
            </a:r>
            <a:r>
              <a:rPr lang="en-US" sz="1600" dirty="0" err="1"/>
              <a:t>movieYear</a:t>
            </a:r>
            <a:r>
              <a:rPr lang="en-US" sz="1600" dirty="0"/>
              <a:t>, MAX(birthdate) </a:t>
            </a:r>
            <a:endParaRPr lang="en-US" sz="1600" dirty="0" smtClean="0"/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FROM </a:t>
            </a:r>
            <a:r>
              <a:rPr lang="en-US" sz="1600" dirty="0" err="1"/>
              <a:t>MovieStar</a:t>
            </a:r>
            <a:r>
              <a:rPr lang="en-US" sz="1600" dirty="0"/>
              <a:t>, </a:t>
            </a:r>
            <a:r>
              <a:rPr lang="en-US" sz="1600" dirty="0" err="1"/>
              <a:t>StarsIn</a:t>
            </a:r>
            <a:r>
              <a:rPr lang="en-US" sz="1600" dirty="0"/>
              <a:t> </a:t>
            </a:r>
            <a:endParaRPr lang="en-US" sz="1600" dirty="0" smtClean="0"/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WHERE </a:t>
            </a:r>
            <a:r>
              <a:rPr lang="en-US" sz="1600" dirty="0"/>
              <a:t>name = </a:t>
            </a:r>
            <a:r>
              <a:rPr lang="en-US" sz="1600" dirty="0" err="1"/>
              <a:t>starName</a:t>
            </a:r>
            <a:r>
              <a:rPr lang="en-US" sz="1600" dirty="0"/>
              <a:t> </a:t>
            </a:r>
            <a:endParaRPr lang="en-US" sz="1600" dirty="0" smtClean="0"/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GROUP </a:t>
            </a:r>
            <a:r>
              <a:rPr lang="en-US" sz="1600" dirty="0"/>
              <a:t>BY </a:t>
            </a:r>
            <a:r>
              <a:rPr lang="en-US" sz="1600" dirty="0" err="1"/>
              <a:t>movieYear</a:t>
            </a:r>
            <a:r>
              <a:rPr lang="en-US" sz="1600" dirty="0"/>
              <a:t>;</a:t>
            </a:r>
            <a:endParaRPr lang="en-US" sz="2000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481" y="3327953"/>
            <a:ext cx="1748790" cy="1623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223" y="2687873"/>
            <a:ext cx="1691640" cy="2263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9815" y="2184953"/>
            <a:ext cx="2194560" cy="2766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407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6370</TotalTime>
  <Words>734</Words>
  <Application>Microsoft Office PowerPoint</Application>
  <PresentationFormat>Custom</PresentationFormat>
  <Paragraphs>83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Dell</cp:lastModifiedBy>
  <cp:revision>336</cp:revision>
  <dcterms:created xsi:type="dcterms:W3CDTF">2020-06-03T14:19:11Z</dcterms:created>
  <dcterms:modified xsi:type="dcterms:W3CDTF">2020-09-08T06:15:45Z</dcterms:modified>
</cp:coreProperties>
</file>