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57" r:id="rId3"/>
    <p:sldId id="256" r:id="rId4"/>
    <p:sldId id="360" r:id="rId5"/>
    <p:sldId id="362" r:id="rId6"/>
    <p:sldId id="365" r:id="rId7"/>
    <p:sldId id="363" r:id="rId8"/>
    <p:sldId id="366" r:id="rId9"/>
    <p:sldId id="361" r:id="rId10"/>
    <p:sldId id="369" r:id="rId11"/>
    <p:sldId id="37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368" r:id="rId30"/>
    <p:sldId id="345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315" autoAdjust="0"/>
  </p:normalViewPr>
  <p:slideViewPr>
    <p:cSldViewPr snapToGrid="0">
      <p:cViewPr varScale="1">
        <p:scale>
          <a:sx n="50" d="100"/>
          <a:sy n="50" d="100"/>
        </p:scale>
        <p:origin x="15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986E3-3354-40BA-B11D-D4336994E297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E2C9D55A-A562-43CA-B911-B21F659CC5A2}">
      <dgm:prSet phldrT="[Text]"/>
      <dgm:spPr/>
      <dgm:t>
        <a:bodyPr lIns="0"/>
        <a:lstStyle/>
        <a:p>
          <a:r>
            <a:rPr lang="en-IN" dirty="0"/>
            <a:t>Volume</a:t>
          </a:r>
        </a:p>
      </dgm:t>
    </dgm:pt>
    <dgm:pt modelId="{E58C5FDE-3FBA-4A32-B780-0AD25F293352}" type="parTrans" cxnId="{BB45C515-CA6F-4BDB-8AC8-1C0F47D0E030}">
      <dgm:prSet/>
      <dgm:spPr/>
      <dgm:t>
        <a:bodyPr/>
        <a:lstStyle/>
        <a:p>
          <a:endParaRPr lang="en-IN"/>
        </a:p>
      </dgm:t>
    </dgm:pt>
    <dgm:pt modelId="{0EF553F2-BDA7-4342-B42F-54720372366B}" type="sibTrans" cxnId="{BB45C515-CA6F-4BDB-8AC8-1C0F47D0E030}">
      <dgm:prSet/>
      <dgm:spPr/>
      <dgm:t>
        <a:bodyPr/>
        <a:lstStyle/>
        <a:p>
          <a:endParaRPr lang="en-IN"/>
        </a:p>
      </dgm:t>
    </dgm:pt>
    <dgm:pt modelId="{51127C0B-5800-43B4-9D6B-BA118EA9FA79}">
      <dgm:prSet phldrT="[Text]"/>
      <dgm:spPr/>
      <dgm:t>
        <a:bodyPr/>
        <a:lstStyle/>
        <a:p>
          <a:r>
            <a:rPr lang="en-IN" dirty="0"/>
            <a:t>Velocity</a:t>
          </a:r>
        </a:p>
      </dgm:t>
    </dgm:pt>
    <dgm:pt modelId="{FFAF4651-C0E7-4E35-A82E-BA2A0C9ABE6B}" type="parTrans" cxnId="{8AFAB862-95EA-4B52-9A6F-10FA895438AD}">
      <dgm:prSet/>
      <dgm:spPr/>
      <dgm:t>
        <a:bodyPr/>
        <a:lstStyle/>
        <a:p>
          <a:endParaRPr lang="en-IN"/>
        </a:p>
      </dgm:t>
    </dgm:pt>
    <dgm:pt modelId="{D1098C85-FFF4-4CAE-B077-C052E9BD04A4}" type="sibTrans" cxnId="{8AFAB862-95EA-4B52-9A6F-10FA895438AD}">
      <dgm:prSet/>
      <dgm:spPr/>
      <dgm:t>
        <a:bodyPr/>
        <a:lstStyle/>
        <a:p>
          <a:endParaRPr lang="en-IN"/>
        </a:p>
      </dgm:t>
    </dgm:pt>
    <dgm:pt modelId="{204A0AA1-D121-4A42-8797-762572BF2C6F}">
      <dgm:prSet phldrT="[Text]"/>
      <dgm:spPr/>
      <dgm:t>
        <a:bodyPr/>
        <a:lstStyle/>
        <a:p>
          <a:r>
            <a:rPr lang="en-IN" dirty="0"/>
            <a:t>Variety</a:t>
          </a:r>
        </a:p>
      </dgm:t>
    </dgm:pt>
    <dgm:pt modelId="{FA9C1545-DAC0-4CED-BD8C-13992C8FFA5D}" type="parTrans" cxnId="{14ABD637-4B34-4A1E-B192-466F72CBA400}">
      <dgm:prSet/>
      <dgm:spPr/>
      <dgm:t>
        <a:bodyPr/>
        <a:lstStyle/>
        <a:p>
          <a:endParaRPr lang="en-IN"/>
        </a:p>
      </dgm:t>
    </dgm:pt>
    <dgm:pt modelId="{DF39582E-934A-4864-A55D-6BB3A7FD8969}" type="sibTrans" cxnId="{14ABD637-4B34-4A1E-B192-466F72CBA400}">
      <dgm:prSet/>
      <dgm:spPr/>
      <dgm:t>
        <a:bodyPr/>
        <a:lstStyle/>
        <a:p>
          <a:endParaRPr lang="en-IN"/>
        </a:p>
      </dgm:t>
    </dgm:pt>
    <dgm:pt modelId="{164E1C31-1578-4FAC-BADD-AE2EDA7753DF}" type="pres">
      <dgm:prSet presAssocID="{31E986E3-3354-40BA-B11D-D4336994E297}" presName="compositeShape" presStyleCnt="0">
        <dgm:presLayoutVars>
          <dgm:chMax val="7"/>
          <dgm:dir/>
          <dgm:resizeHandles val="exact"/>
        </dgm:presLayoutVars>
      </dgm:prSet>
      <dgm:spPr/>
    </dgm:pt>
    <dgm:pt modelId="{28AE16B4-B4F6-4C84-90A5-1E90F7478DBF}" type="pres">
      <dgm:prSet presAssocID="{E2C9D55A-A562-43CA-B911-B21F659CC5A2}" presName="circ1" presStyleLbl="vennNode1" presStyleIdx="0" presStyleCnt="3"/>
      <dgm:spPr/>
    </dgm:pt>
    <dgm:pt modelId="{B9D36060-31A4-4C15-B65F-807F4FE60C2F}" type="pres">
      <dgm:prSet presAssocID="{E2C9D55A-A562-43CA-B911-B21F659CC5A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41C86-1C20-48E8-A276-205FD38E7439}" type="pres">
      <dgm:prSet presAssocID="{51127C0B-5800-43B4-9D6B-BA118EA9FA79}" presName="circ2" presStyleLbl="vennNode1" presStyleIdx="1" presStyleCnt="3"/>
      <dgm:spPr/>
    </dgm:pt>
    <dgm:pt modelId="{B4D09E47-1EB0-4E66-A665-431D351A3C12}" type="pres">
      <dgm:prSet presAssocID="{51127C0B-5800-43B4-9D6B-BA118EA9FA7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8692B8-2284-4818-817D-2EAE62DD32E6}" type="pres">
      <dgm:prSet presAssocID="{204A0AA1-D121-4A42-8797-762572BF2C6F}" presName="circ3" presStyleLbl="vennNode1" presStyleIdx="2" presStyleCnt="3"/>
      <dgm:spPr/>
    </dgm:pt>
    <dgm:pt modelId="{6471FEBD-51E7-4FD5-A783-941596ABD787}" type="pres">
      <dgm:prSet presAssocID="{204A0AA1-D121-4A42-8797-762572BF2C6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05EFC06-5F24-44D4-ABE2-3E6814AF02DA}" type="presOf" srcId="{E2C9D55A-A562-43CA-B911-B21F659CC5A2}" destId="{B9D36060-31A4-4C15-B65F-807F4FE60C2F}" srcOrd="1" destOrd="0" presId="urn:microsoft.com/office/officeart/2005/8/layout/venn1"/>
    <dgm:cxn modelId="{BB45C515-CA6F-4BDB-8AC8-1C0F47D0E030}" srcId="{31E986E3-3354-40BA-B11D-D4336994E297}" destId="{E2C9D55A-A562-43CA-B911-B21F659CC5A2}" srcOrd="0" destOrd="0" parTransId="{E58C5FDE-3FBA-4A32-B780-0AD25F293352}" sibTransId="{0EF553F2-BDA7-4342-B42F-54720372366B}"/>
    <dgm:cxn modelId="{14ABD637-4B34-4A1E-B192-466F72CBA400}" srcId="{31E986E3-3354-40BA-B11D-D4336994E297}" destId="{204A0AA1-D121-4A42-8797-762572BF2C6F}" srcOrd="2" destOrd="0" parTransId="{FA9C1545-DAC0-4CED-BD8C-13992C8FFA5D}" sibTransId="{DF39582E-934A-4864-A55D-6BB3A7FD8969}"/>
    <dgm:cxn modelId="{8AFAB862-95EA-4B52-9A6F-10FA895438AD}" srcId="{31E986E3-3354-40BA-B11D-D4336994E297}" destId="{51127C0B-5800-43B4-9D6B-BA118EA9FA79}" srcOrd="1" destOrd="0" parTransId="{FFAF4651-C0E7-4E35-A82E-BA2A0C9ABE6B}" sibTransId="{D1098C85-FFF4-4CAE-B077-C052E9BD04A4}"/>
    <dgm:cxn modelId="{0D4F0F46-9203-4BCC-AD98-953755C071A3}" type="presOf" srcId="{51127C0B-5800-43B4-9D6B-BA118EA9FA79}" destId="{2AA41C86-1C20-48E8-A276-205FD38E7439}" srcOrd="0" destOrd="0" presId="urn:microsoft.com/office/officeart/2005/8/layout/venn1"/>
    <dgm:cxn modelId="{2F0C3D69-59C3-406A-B20C-06DB9FBBDFF0}" type="presOf" srcId="{204A0AA1-D121-4A42-8797-762572BF2C6F}" destId="{6471FEBD-51E7-4FD5-A783-941596ABD787}" srcOrd="1" destOrd="0" presId="urn:microsoft.com/office/officeart/2005/8/layout/venn1"/>
    <dgm:cxn modelId="{2E715C7D-C157-405F-8740-43618C912FB1}" type="presOf" srcId="{E2C9D55A-A562-43CA-B911-B21F659CC5A2}" destId="{28AE16B4-B4F6-4C84-90A5-1E90F7478DBF}" srcOrd="0" destOrd="0" presId="urn:microsoft.com/office/officeart/2005/8/layout/venn1"/>
    <dgm:cxn modelId="{A61CC493-3B98-42E3-A701-1F6F9C39A64C}" type="presOf" srcId="{204A0AA1-D121-4A42-8797-762572BF2C6F}" destId="{0C8692B8-2284-4818-817D-2EAE62DD32E6}" srcOrd="0" destOrd="0" presId="urn:microsoft.com/office/officeart/2005/8/layout/venn1"/>
    <dgm:cxn modelId="{D10916B1-9829-4639-A461-A08D24727063}" type="presOf" srcId="{51127C0B-5800-43B4-9D6B-BA118EA9FA79}" destId="{B4D09E47-1EB0-4E66-A665-431D351A3C12}" srcOrd="1" destOrd="0" presId="urn:microsoft.com/office/officeart/2005/8/layout/venn1"/>
    <dgm:cxn modelId="{79EC9BEE-7C32-4281-A7DD-D122E5060165}" type="presOf" srcId="{31E986E3-3354-40BA-B11D-D4336994E297}" destId="{164E1C31-1578-4FAC-BADD-AE2EDA7753DF}" srcOrd="0" destOrd="0" presId="urn:microsoft.com/office/officeart/2005/8/layout/venn1"/>
    <dgm:cxn modelId="{BC36D1FA-FF45-4D8D-9EF1-15D3CEC13C32}" type="presParOf" srcId="{164E1C31-1578-4FAC-BADD-AE2EDA7753DF}" destId="{28AE16B4-B4F6-4C84-90A5-1E90F7478DBF}" srcOrd="0" destOrd="0" presId="urn:microsoft.com/office/officeart/2005/8/layout/venn1"/>
    <dgm:cxn modelId="{4DCF653F-8473-4D4F-9DEB-4B03CA688C8E}" type="presParOf" srcId="{164E1C31-1578-4FAC-BADD-AE2EDA7753DF}" destId="{B9D36060-31A4-4C15-B65F-807F4FE60C2F}" srcOrd="1" destOrd="0" presId="urn:microsoft.com/office/officeart/2005/8/layout/venn1"/>
    <dgm:cxn modelId="{DCDA156E-D9EF-458D-B2B5-AAA9F2A11859}" type="presParOf" srcId="{164E1C31-1578-4FAC-BADD-AE2EDA7753DF}" destId="{2AA41C86-1C20-48E8-A276-205FD38E7439}" srcOrd="2" destOrd="0" presId="urn:microsoft.com/office/officeart/2005/8/layout/venn1"/>
    <dgm:cxn modelId="{85618257-E3B4-4AB3-84CC-0B11EE7C40D7}" type="presParOf" srcId="{164E1C31-1578-4FAC-BADD-AE2EDA7753DF}" destId="{B4D09E47-1EB0-4E66-A665-431D351A3C12}" srcOrd="3" destOrd="0" presId="urn:microsoft.com/office/officeart/2005/8/layout/venn1"/>
    <dgm:cxn modelId="{206BDABF-24BA-4823-958E-237B3721AA85}" type="presParOf" srcId="{164E1C31-1578-4FAC-BADD-AE2EDA7753DF}" destId="{0C8692B8-2284-4818-817D-2EAE62DD32E6}" srcOrd="4" destOrd="0" presId="urn:microsoft.com/office/officeart/2005/8/layout/venn1"/>
    <dgm:cxn modelId="{79B60BFF-2BC1-4AB4-BB6C-91522E789B57}" type="presParOf" srcId="{164E1C31-1578-4FAC-BADD-AE2EDA7753DF}" destId="{6471FEBD-51E7-4FD5-A783-941596ABD78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E16B4-B4F6-4C84-90A5-1E90F7478DBF}">
      <dsp:nvSpPr>
        <dsp:cNvPr id="0" name=""/>
        <dsp:cNvSpPr/>
      </dsp:nvSpPr>
      <dsp:spPr>
        <a:xfrm>
          <a:off x="739016" y="315880"/>
          <a:ext cx="2048084" cy="204808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Volume</a:t>
          </a:r>
        </a:p>
      </dsp:txBody>
      <dsp:txXfrm>
        <a:off x="1012094" y="674294"/>
        <a:ext cx="1501928" cy="921637"/>
      </dsp:txXfrm>
    </dsp:sp>
    <dsp:sp modelId="{2AA41C86-1C20-48E8-A276-205FD38E7439}">
      <dsp:nvSpPr>
        <dsp:cNvPr id="0" name=""/>
        <dsp:cNvSpPr/>
      </dsp:nvSpPr>
      <dsp:spPr>
        <a:xfrm>
          <a:off x="1478033" y="1595932"/>
          <a:ext cx="2048084" cy="204808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Velocity</a:t>
          </a:r>
        </a:p>
      </dsp:txBody>
      <dsp:txXfrm>
        <a:off x="2104406" y="2125021"/>
        <a:ext cx="1228850" cy="1126446"/>
      </dsp:txXfrm>
    </dsp:sp>
    <dsp:sp modelId="{0C8692B8-2284-4818-817D-2EAE62DD32E6}">
      <dsp:nvSpPr>
        <dsp:cNvPr id="0" name=""/>
        <dsp:cNvSpPr/>
      </dsp:nvSpPr>
      <dsp:spPr>
        <a:xfrm>
          <a:off x="0" y="1595932"/>
          <a:ext cx="2048084" cy="204808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Variety</a:t>
          </a:r>
        </a:p>
      </dsp:txBody>
      <dsp:txXfrm>
        <a:off x="192861" y="2125021"/>
        <a:ext cx="1228850" cy="1126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26EF3-4038-43EA-809A-B919F6B3540C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9D7F-888C-492A-A937-D6E7CE339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5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0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0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947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Lorenz and his team were working to develop a weather forecasting program on 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computer known as a Royal </a:t>
            </a:r>
            <a:r>
              <a:rPr lang="en-IN" sz="1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McBee</a:t>
            </a: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LGP-30.21 They thought they were getting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somewhere until the computer started spitting out erratic results. They began with what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thought was exactly the same data and ran what they thought was exactly the same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code—but the program would forecast clear skies over Kansas in one run, and 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thunderstorm in the next.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spending weeks double-checking their hardware and trying to debug their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program, Lorenz and his team eventually discovered that their data wasn’t exactly the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same: one of their technicians had truncated it in the third decimal place. Instead of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the barometric pressure in one corner of their grid read 29.5168, for example, 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instead read 29.517. Surely this couldn’t make that much difference?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Lorenz realized that it could. The most basic tenet of chaos theory is</a:t>
            </a:r>
            <a:endParaRPr dirty="0"/>
          </a:p>
        </p:txBody>
      </p:sp>
      <p:sp>
        <p:nvSpPr>
          <p:cNvPr id="365" name="Google Shape;36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54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9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4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1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8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5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8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9D7F-888C-492A-A937-D6E7CE339DE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8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63959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3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92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97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989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9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04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26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056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16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19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84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389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522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220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738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964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998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006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2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968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2114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0112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792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962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162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222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6309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173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6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399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612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293130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s://www.youtube.com/watch?v=AK_EUKJyusg" TargetMode="External"/><Relationship Id="rId4" Type="http://schemas.openxmlformats.org/officeDocument/2006/relationships/hyperlink" Target="http://strataconf.com/strata2012/public/schedule/detail/2294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gif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Big Data- Introduction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46" y="55021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way the analytics model is built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7D1AC6-5B25-4213-8654-A16E99B760E2}"/>
              </a:ext>
            </a:extLst>
          </p:cNvPr>
          <p:cNvSpPr/>
          <p:nvPr/>
        </p:nvSpPr>
        <p:spPr>
          <a:xfrm>
            <a:off x="393111" y="1848223"/>
            <a:ext cx="103274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No attempt to understand language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Gather data about different sentences and translations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Requires a parallel corpus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Millions of sentences and their translations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Build a statistical model</a:t>
            </a:r>
          </a:p>
          <a:p>
            <a:pPr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For example: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Every time the word cat appears in the English sentence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The </a:t>
            </a:r>
            <a:r>
              <a:rPr lang="en-IN" sz="2400" dirty="0" err="1"/>
              <a:t>hindi</a:t>
            </a:r>
            <a:r>
              <a:rPr lang="en-IN" sz="2400" dirty="0"/>
              <a:t> equivalent has </a:t>
            </a:r>
            <a:r>
              <a:rPr lang="en-IN" sz="2400" dirty="0" err="1"/>
              <a:t>billi</a:t>
            </a: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So infer that cat can be translated as </a:t>
            </a:r>
            <a:r>
              <a:rPr lang="en-IN" sz="2400" dirty="0" err="1"/>
              <a:t>billi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16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/>
          <p:nvPr/>
        </p:nvSpPr>
        <p:spPr>
          <a:xfrm>
            <a:off x="371880" y="735206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Big Data and Analytics</a:t>
            </a:r>
            <a:endParaRPr/>
          </a:p>
        </p:txBody>
      </p:sp>
      <p:pic>
        <p:nvPicPr>
          <p:cNvPr id="233" name="Google Shape;233;p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/>
          <p:nvPr/>
        </p:nvSpPr>
        <p:spPr>
          <a:xfrm>
            <a:off x="3756991" y="1840478"/>
            <a:ext cx="1669774" cy="96739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1431234" y="1840478"/>
            <a:ext cx="1669774" cy="96739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Data</a:t>
            </a:r>
            <a:endParaRPr/>
          </a:p>
        </p:txBody>
      </p:sp>
      <p:cxnSp>
        <p:nvCxnSpPr>
          <p:cNvPr id="236" name="Google Shape;236;p10"/>
          <p:cNvCxnSpPr>
            <a:stCxn id="235" idx="3"/>
            <a:endCxn id="234" idx="1"/>
          </p:cNvCxnSpPr>
          <p:nvPr/>
        </p:nvCxnSpPr>
        <p:spPr>
          <a:xfrm>
            <a:off x="3101008" y="2324176"/>
            <a:ext cx="656100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10"/>
          <p:cNvSpPr/>
          <p:nvPr/>
        </p:nvSpPr>
        <p:spPr>
          <a:xfrm>
            <a:off x="6082748" y="1840478"/>
            <a:ext cx="1669774" cy="96739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</p:txBody>
      </p:sp>
      <p:cxnSp>
        <p:nvCxnSpPr>
          <p:cNvPr id="238" name="Google Shape;238;p10"/>
          <p:cNvCxnSpPr/>
          <p:nvPr/>
        </p:nvCxnSpPr>
        <p:spPr>
          <a:xfrm>
            <a:off x="5426765" y="2324176"/>
            <a:ext cx="655983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0"/>
          <p:cNvSpPr txBox="1"/>
          <p:nvPr/>
        </p:nvSpPr>
        <p:spPr>
          <a:xfrm>
            <a:off x="781050" y="4114800"/>
            <a:ext cx="371475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Approach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</a:t>
            </a: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generated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6082748" y="4114800"/>
            <a:ext cx="371475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Approach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</a:t>
            </a: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generated</a:t>
            </a:r>
            <a:endParaRPr/>
          </a:p>
        </p:txBody>
      </p:sp>
      <p:cxnSp>
        <p:nvCxnSpPr>
          <p:cNvPr id="241" name="Google Shape;241;p10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10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>
            <a:off x="378231" y="723841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What about domain knowledge?</a:t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321079" y="1588635"/>
            <a:ext cx="6983077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is enough?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sequencing of DNA fragments found in ocean by J. Craig Venter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EA157A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1000s of new species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EA157A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idea of what species looks like or any other info</a:t>
            </a:r>
            <a:endParaRPr/>
          </a:p>
          <a:p>
            <a:pPr marL="742950" marR="0" lvl="1" indent="-133350" algn="l" rtl="0">
              <a:spcBef>
                <a:spcPts val="0"/>
              </a:spcBef>
              <a:spcAft>
                <a:spcPts val="0"/>
              </a:spcAft>
              <a:buClr>
                <a:srgbClr val="EA157A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models are wrong, and increasingly you can succeed without them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Peter Norvig, Google's research director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unreasonable effectiveness of data”</a:t>
            </a:r>
            <a:endParaRPr/>
          </a:p>
        </p:txBody>
      </p:sp>
      <p:cxnSp>
        <p:nvCxnSpPr>
          <p:cNvPr id="249" name="Google Shape;249;p11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0" name="Google Shape;250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9787" y="1868853"/>
            <a:ext cx="2936532" cy="173794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sp>
        <p:nvSpPr>
          <p:cNvPr id="253" name="Google Shape;253;p11"/>
          <p:cNvSpPr txBox="1"/>
          <p:nvPr/>
        </p:nvSpPr>
        <p:spPr>
          <a:xfrm>
            <a:off x="426708" y="6419297"/>
            <a:ext cx="54262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http://www.wired.com/science/discoveries/magazine/16-07/pb_theory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/>
          <p:nvPr/>
        </p:nvSpPr>
        <p:spPr>
          <a:xfrm>
            <a:off x="371880" y="74825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Conclusions from Peter Norvig’s talk</a:t>
            </a:r>
            <a:endParaRPr/>
          </a:p>
        </p:txBody>
      </p:sp>
      <p:sp>
        <p:nvSpPr>
          <p:cNvPr id="259" name="Google Shape;259;p12"/>
          <p:cNvSpPr/>
          <p:nvPr/>
        </p:nvSpPr>
        <p:spPr>
          <a:xfrm>
            <a:off x="371880" y="1869053"/>
            <a:ext cx="6983077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are not important, data is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knowledge (e.g., physics/grammar) is  not important</a:t>
            </a:r>
            <a:endParaRPr/>
          </a:p>
          <a:p>
            <a: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Demonstrates how images can be merged together using just data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translation of text giving examples of issues in segmentation</a:t>
            </a:r>
            <a:endParaRPr/>
          </a:p>
        </p:txBody>
      </p:sp>
      <p:cxnSp>
        <p:nvCxnSpPr>
          <p:cNvPr id="260" name="Google Shape;260;p12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1" name="Google Shape;261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21734" y="6383867"/>
            <a:ext cx="6993876" cy="2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Peter Norvig, Head Google Research, </a:t>
            </a:r>
            <a:r>
              <a:rPr lang="en-I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Unreasonable Effectiveness of Data https://www.youtube.com/watch?v=yvDCzhbjYWs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4957" y="2120347"/>
            <a:ext cx="4515598" cy="213358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/>
          <p:nvPr/>
        </p:nvSpPr>
        <p:spPr>
          <a:xfrm>
            <a:off x="371880" y="707706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What about domain knowledge?</a:t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371880" y="1869053"/>
            <a:ext cx="698307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rely only on data alone?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this mean that </a:t>
            </a: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knowledge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obsolete?</a:t>
            </a:r>
            <a:endParaRPr/>
          </a:p>
          <a:p>
            <a: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3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2" name="Google Shape;272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lang="en-IN" sz="3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Big Data: Pitfalls in Analysis</a:t>
            </a:r>
            <a:endParaRPr/>
          </a:p>
        </p:txBody>
      </p:sp>
      <p:grpSp>
        <p:nvGrpSpPr>
          <p:cNvPr id="280" name="Google Shape;280;p14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81" name="Google Shape;281;p14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/>
          <p:nvPr/>
        </p:nvSpPr>
        <p:spPr>
          <a:xfrm>
            <a:off x="371880" y="1869053"/>
            <a:ext cx="6983077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</a:t>
            </a:r>
            <a:r>
              <a:rPr lang="en-IN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let the cat out of the bag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translation - </a:t>
            </a:r>
            <a:r>
              <a:rPr lang="en-IN" sz="2400" b="0" i="1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billi</a:t>
            </a:r>
            <a:r>
              <a:rPr lang="en-IN" sz="2400" b="0" i="1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ko bag </a:t>
            </a:r>
            <a:r>
              <a:rPr lang="en-IN" sz="2400" b="0" i="1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IN" sz="2400" b="0" i="1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1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bahar</a:t>
            </a:r>
            <a:r>
              <a:rPr lang="en-IN" sz="2400" b="0" i="1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1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chhod</a:t>
            </a:r>
            <a:r>
              <a:rPr lang="en-IN" sz="2400" b="0" i="1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1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diya</a:t>
            </a:r>
            <a:endParaRPr sz="2400" b="0" i="1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 meaning: reveal a secret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solve this, we need information about the language, domain knowledge and some experimentation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304800" y="6400800"/>
            <a:ext cx="7010809" cy="24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Peter Norvig, Head Google Research, </a:t>
            </a:r>
            <a:r>
              <a:rPr lang="en-I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Unreasonable Effectiveness of Data https://www.youtube.com/watch?v=yvDCzhbjYWs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4957" y="2120347"/>
            <a:ext cx="4515598" cy="213358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/>
          <p:nvPr/>
        </p:nvSpPr>
        <p:spPr>
          <a:xfrm>
            <a:off x="371880" y="722526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Issues in machine translation</a:t>
            </a:r>
            <a:endParaRPr/>
          </a:p>
        </p:txBody>
      </p:sp>
      <p:cxnSp>
        <p:nvCxnSpPr>
          <p:cNvPr id="294" name="Google Shape;294;p15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15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/>
          <p:nvPr/>
        </p:nvSpPr>
        <p:spPr>
          <a:xfrm>
            <a:off x="371880" y="72096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Pitfall : Spurious correlation</a:t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371880" y="1869053"/>
            <a:ext cx="6983077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C-&gt;A, C-&gt;B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 A-&gt;B?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storks deliver babies?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Chart shows positive correlation between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Stork population and human birth rates in European countries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does not show is a hidden variable</a:t>
            </a:r>
            <a:endParaRPr/>
          </a:p>
          <a:p>
            <a:pPr marL="13716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nesting area?</a:t>
            </a:r>
            <a:endParaRPr/>
          </a:p>
        </p:txBody>
      </p:sp>
      <p:cxnSp>
        <p:nvCxnSpPr>
          <p:cNvPr id="302" name="Google Shape;302;p16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3" name="Google Shape;303;p1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220134" y="6146800"/>
            <a:ext cx="7095476" cy="23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http://en.wikipedia.org/wiki/Spurious_relationship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http://www.cut-the-knot.org/do_you_know/misuse.shtml</a:t>
            </a:r>
            <a:endParaRPr dirty="0"/>
          </a:p>
        </p:txBody>
      </p:sp>
      <p:pic>
        <p:nvPicPr>
          <p:cNvPr id="305" name="Google Shape;305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1352644"/>
            <a:ext cx="2038300" cy="1457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8106" y="2081335"/>
            <a:ext cx="3682013" cy="221972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/>
          <p:nvPr/>
        </p:nvSpPr>
        <p:spPr>
          <a:xfrm>
            <a:off x="423333" y="74825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Pitfall : Gaps in the data</a:t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371880" y="1869053"/>
            <a:ext cx="6983077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bias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Convenience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Rutgers University study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decision-making process in emergency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tweets during Hurricane Sandy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tweets from Manhattan!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studying impact of Sandy: </a:t>
            </a:r>
            <a:r>
              <a:rPr lang="en-IN" sz="24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Manhattan most impacted!</a:t>
            </a:r>
            <a:endParaRPr/>
          </a:p>
        </p:txBody>
      </p:sp>
      <p:cxnSp>
        <p:nvCxnSpPr>
          <p:cNvPr id="314" name="Google Shape;314;p17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5" name="Google Shape;315;p1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 txBox="1">
            <a:spLocks noGrp="1"/>
          </p:cNvSpPr>
          <p:nvPr>
            <p:ph type="body" idx="1"/>
          </p:nvPr>
        </p:nvSpPr>
        <p:spPr>
          <a:xfrm>
            <a:off x="423333" y="6096000"/>
            <a:ext cx="5892800" cy="54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IN" sz="1100" i="1"/>
              <a:t>More Data, More Problems: Is Big Data Always Right? </a:t>
            </a:r>
            <a:r>
              <a:rPr lang="en-IN" sz="1100"/>
              <a:t>ARI ZOLDAN http://www.wired.com/insights/2013/05/more-data-more-problems-is-big-data-always-right/</a:t>
            </a:r>
            <a:endParaRPr/>
          </a:p>
        </p:txBody>
      </p:sp>
      <p:pic>
        <p:nvPicPr>
          <p:cNvPr id="317" name="Google Shape;317;p17" descr="Hurricane Sandy Campus Updates | Rutgers University - Newa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7565" y="1946260"/>
            <a:ext cx="3310835" cy="181561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/>
          <p:nvPr/>
        </p:nvSpPr>
        <p:spPr>
          <a:xfrm>
            <a:off x="371880" y="74825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Pitfall : Gaps in the data</a:t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371880" y="1869053"/>
            <a:ext cx="698307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example: medicine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data is always a challenge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also know that “negative results” are more likely to go missing. 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we have a </a:t>
            </a:r>
            <a:r>
              <a:rPr lang="en-IN" sz="24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sample</a:t>
            </a: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overestimating the benefits of treatments. </a:t>
            </a:r>
            <a:endParaRPr/>
          </a:p>
        </p:txBody>
      </p:sp>
      <p:cxnSp>
        <p:nvCxnSpPr>
          <p:cNvPr id="325" name="Google Shape;325;p18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6" name="Google Shape;326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8"/>
          <p:cNvSpPr txBox="1"/>
          <p:nvPr/>
        </p:nvSpPr>
        <p:spPr>
          <a:xfrm>
            <a:off x="507999" y="5648078"/>
            <a:ext cx="5520267" cy="88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Architecture of Medicine is Broken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 Goldacre </a:t>
            </a:r>
            <a:r>
              <a:rPr lang="en-IN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http://strataconf.com/strata2012/public/schedule/detail/22941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https://www.youtube.com/watch?v=AK_EUKJyusg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01194" y="2011573"/>
            <a:ext cx="3261308" cy="1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quarter" idx="24"/>
          </p:nvPr>
        </p:nvSpPr>
        <p:spPr>
          <a:xfrm>
            <a:off x="7294814" y="5077670"/>
            <a:ext cx="4320000" cy="648000"/>
          </a:xfrm>
        </p:spPr>
        <p:txBody>
          <a:bodyPr/>
          <a:lstStyle/>
          <a:p>
            <a:r>
              <a:rPr lang="en-IN" sz="2400" dirty="0">
                <a:latin typeface="Calibri(body)"/>
              </a:rPr>
              <a:t>Mapping to our skill set</a:t>
            </a:r>
            <a:endParaRPr lang="ru-RU" sz="2400" dirty="0">
              <a:latin typeface="Calibri(body)"/>
            </a:endParaRPr>
          </a:p>
        </p:txBody>
      </p:sp>
      <p:sp>
        <p:nvSpPr>
          <p:cNvPr id="26" name="Text 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(body)"/>
              </a:rPr>
              <a:t>Big Data Architecture</a:t>
            </a:r>
            <a:endParaRPr lang="ru-RU" sz="2400" dirty="0">
              <a:latin typeface="Calibri(body)"/>
            </a:endParaRPr>
          </a:p>
        </p:txBody>
      </p:sp>
      <p:sp>
        <p:nvSpPr>
          <p:cNvPr id="25" name="Text 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(body)"/>
              </a:rPr>
              <a:t>Addressing Pitfalls</a:t>
            </a:r>
            <a:endParaRPr lang="ru-RU" sz="2400" dirty="0">
              <a:latin typeface="Calibri(body)"/>
            </a:endParaRPr>
          </a:p>
        </p:txBody>
      </p:sp>
      <p:sp>
        <p:nvSpPr>
          <p:cNvPr id="24" name="Text 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(body)"/>
              </a:rPr>
              <a:t>Big Data : Pitfalls in Analysis</a:t>
            </a:r>
            <a:endParaRPr lang="ru-RU" sz="2400" dirty="0">
              <a:latin typeface="Calibri(body)"/>
            </a:endParaRPr>
          </a:p>
        </p:txBody>
      </p:sp>
      <p:sp>
        <p:nvSpPr>
          <p:cNvPr id="23" name="Text 5"/>
          <p:cNvSpPr>
            <a:spLocks noGrp="1"/>
          </p:cNvSpPr>
          <p:nvPr>
            <p:ph type="body" sz="quarter" idx="20"/>
          </p:nvPr>
        </p:nvSpPr>
        <p:spPr>
          <a:xfrm>
            <a:off x="1642675" y="4021972"/>
            <a:ext cx="4941409" cy="889773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bri(body)"/>
              </a:rPr>
              <a:t>How analytics is different in Big Data?</a:t>
            </a:r>
            <a:endParaRPr lang="ru-RU" sz="2400" dirty="0">
              <a:latin typeface="Calibri(body)"/>
            </a:endParaRPr>
          </a:p>
        </p:txBody>
      </p:sp>
      <p:sp>
        <p:nvSpPr>
          <p:cNvPr id="19" name="Text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(body)"/>
              </a:rPr>
              <a:t>Big Data Definition</a:t>
            </a:r>
            <a:endParaRPr lang="ru-RU" sz="2400" dirty="0">
              <a:latin typeface="Calibri(body)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584084" y="4985762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 2"/>
          <p:cNvSpPr txBox="1"/>
          <p:nvPr/>
        </p:nvSpPr>
        <p:spPr>
          <a:xfrm>
            <a:off x="6584084" y="3893377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3"/>
          <p:cNvSpPr txBox="1"/>
          <p:nvPr/>
        </p:nvSpPr>
        <p:spPr>
          <a:xfrm>
            <a:off x="6584084" y="2824471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4"/>
          <p:cNvSpPr txBox="1"/>
          <p:nvPr/>
        </p:nvSpPr>
        <p:spPr>
          <a:xfrm>
            <a:off x="932812" y="4985762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5"/>
          <p:cNvSpPr txBox="1"/>
          <p:nvPr/>
        </p:nvSpPr>
        <p:spPr>
          <a:xfrm>
            <a:off x="932812" y="3893377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 6"/>
          <p:cNvSpPr txBox="1"/>
          <p:nvPr/>
        </p:nvSpPr>
        <p:spPr>
          <a:xfrm>
            <a:off x="932812" y="2824471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</a:p>
        </p:txBody>
      </p:sp>
      <p:sp>
        <p:nvSpPr>
          <p:cNvPr id="5" name="Text 7"/>
          <p:cNvSpPr>
            <a:spLocks noGrp="1"/>
          </p:cNvSpPr>
          <p:nvPr>
            <p:ph type="body" sz="quarter" idx="19"/>
          </p:nvPr>
        </p:nvSpPr>
        <p:spPr>
          <a:xfrm>
            <a:off x="557887" y="1700958"/>
            <a:ext cx="10530388" cy="669565"/>
          </a:xfrm>
        </p:spPr>
        <p:txBody>
          <a:bodyPr/>
          <a:lstStyle/>
          <a:p>
            <a:r>
              <a:rPr lang="en-IN" sz="2400" dirty="0">
                <a:latin typeface="Calibri(body)"/>
              </a:rPr>
              <a:t>You will get knowledge on :</a:t>
            </a:r>
            <a:endParaRPr lang="ru-RU" sz="2400" dirty="0">
              <a:latin typeface="Calibri(body)"/>
            </a:endParaRPr>
          </a:p>
          <a:p>
            <a:endParaRPr lang="ru-RU" dirty="0"/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135056" y="584770"/>
            <a:ext cx="7495318" cy="641960"/>
          </a:xfrm>
        </p:spPr>
        <p:txBody>
          <a:bodyPr/>
          <a:lstStyle/>
          <a:p>
            <a:r>
              <a:rPr lang="en-US" dirty="0">
                <a:latin typeface="Calibri(body)"/>
              </a:rPr>
              <a:t>Contents</a:t>
            </a:r>
            <a:endParaRPr lang="ru-RU" sz="2800" dirty="0">
              <a:latin typeface="Calibri(body)"/>
            </a:endParaRP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7604D0BD-877D-40AC-BAE9-53D2071B2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035" y="55021"/>
            <a:ext cx="1176909" cy="139896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AD3414-B7B4-428C-969F-F79E2991BE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511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lang="en-IN" sz="3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Big Data: How to address the issues?</a:t>
            </a:r>
            <a:endParaRPr/>
          </a:p>
        </p:txBody>
      </p:sp>
      <p:grpSp>
        <p:nvGrpSpPr>
          <p:cNvPr id="336" name="Google Shape;336;p19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337" name="Google Shape;337;p19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/>
          <p:nvPr/>
        </p:nvSpPr>
        <p:spPr>
          <a:xfrm>
            <a:off x="371880" y="75484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Summary of the methods</a:t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371880" y="1869053"/>
            <a:ext cx="698307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domain knowledge to check model for validity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errors</a:t>
            </a:r>
            <a:endParaRPr/>
          </a:p>
        </p:txBody>
      </p:sp>
      <p:cxnSp>
        <p:nvCxnSpPr>
          <p:cNvPr id="347" name="Google Shape;347;p20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8" name="Google Shape;348;p2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0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371880" y="719366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Let’s look to some experts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371880" y="1869053"/>
            <a:ext cx="698307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Nate Silver book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Signal and the noise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Time Magazine 2009 – 100 most influential people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predict US 2008/2012 elections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21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7" name="Google Shape;357;p2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1744" y="1473627"/>
            <a:ext cx="2029295" cy="221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08096" y="2328584"/>
            <a:ext cx="1610138" cy="133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1" descr="http://www.socialresearchmethods.net/kb/Assets/images/expclas1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668" y="4310541"/>
            <a:ext cx="3580748" cy="2141288"/>
          </a:xfrm>
          <a:prstGeom prst="rect">
            <a:avLst/>
          </a:prstGeom>
          <a:gradFill>
            <a:gsLst>
              <a:gs pos="0">
                <a:srgbClr val="FEE599"/>
              </a:gs>
              <a:gs pos="100000">
                <a:srgbClr val="DDEAF6"/>
              </a:gs>
            </a:gsLst>
            <a:lin ang="5400000" scaled="0"/>
          </a:gradFill>
          <a:ln>
            <a:noFill/>
          </a:ln>
        </p:spPr>
      </p:pic>
      <p:sp>
        <p:nvSpPr>
          <p:cNvPr id="361" name="Google Shape;361;p21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/>
          <p:nvPr/>
        </p:nvSpPr>
        <p:spPr>
          <a:xfrm>
            <a:off x="371880" y="72091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Example: Weather Forecasting</a:t>
            </a:r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>
            <a:off x="-6154919" y="133172"/>
            <a:ext cx="14744686" cy="7768443"/>
            <a:chOff x="-6526799" y="-998193"/>
            <a:chExt cx="14744686" cy="7768443"/>
          </a:xfrm>
        </p:grpSpPr>
        <p:sp>
          <p:nvSpPr>
            <p:cNvPr id="369" name="Google Shape;369;p22"/>
            <p:cNvSpPr/>
            <p:nvPr/>
          </p:nvSpPr>
          <p:spPr>
            <a:xfrm>
              <a:off x="-6526799" y="-998193"/>
              <a:ext cx="7768443" cy="7768443"/>
            </a:xfrm>
            <a:prstGeom prst="blockArc">
              <a:avLst>
                <a:gd name="adj1" fmla="val 18900000"/>
                <a:gd name="adj2" fmla="val 2700000"/>
                <a:gd name="adj3" fmla="val 278"/>
              </a:avLst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49733" y="443755"/>
              <a:ext cx="7568154" cy="887973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 txBox="1"/>
            <p:nvPr/>
          </p:nvSpPr>
          <p:spPr>
            <a:xfrm>
              <a:off x="649733" y="443755"/>
              <a:ext cx="7568154" cy="887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4825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Why is weather forecasting very successful?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4750" y="332759"/>
              <a:ext cx="1109966" cy="110996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1158828" y="1775946"/>
              <a:ext cx="7059058" cy="887973"/>
            </a:xfrm>
            <a:prstGeom prst="rect">
              <a:avLst/>
            </a:prstGeom>
            <a:solidFill>
              <a:srgbClr val="50C9B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 txBox="1"/>
            <p:nvPr/>
          </p:nvSpPr>
          <p:spPr>
            <a:xfrm>
              <a:off x="1158828" y="1775946"/>
              <a:ext cx="7059058" cy="887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4825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Chaotic (dynamic, non-linear system)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Lorenz: 29.5168 instead of 29.517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03845" y="1664949"/>
              <a:ext cx="1109966" cy="110996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0C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1158828" y="3108136"/>
              <a:ext cx="7059058" cy="887973"/>
            </a:xfrm>
            <a:prstGeom prst="rect">
              <a:avLst/>
            </a:prstGeom>
            <a:solidFill>
              <a:srgbClr val="48BD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 txBox="1"/>
            <p:nvPr/>
          </p:nvSpPr>
          <p:spPr>
            <a:xfrm>
              <a:off x="1158828" y="3108136"/>
              <a:ext cx="7059058" cy="887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4825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Adjustment by humans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Compute probabilities: how often predict rain, didn’t rain?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 ground reality</a:t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03845" y="2997140"/>
              <a:ext cx="1109966" cy="110996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8BD6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49733" y="4440327"/>
              <a:ext cx="7568154" cy="887973"/>
            </a:xfrm>
            <a:prstGeom prst="rect">
              <a:avLst/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 txBox="1"/>
            <p:nvPr/>
          </p:nvSpPr>
          <p:spPr>
            <a:xfrm>
              <a:off x="649733" y="4440327"/>
              <a:ext cx="7568154" cy="887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4825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effect of marketing/customer satisfaction in commercial weather forecasting.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More sensitive about errors in predicting no rain than rain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4750" y="4329330"/>
              <a:ext cx="1109966" cy="110996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6FAB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22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3" name="Google Shape;383;p2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2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/>
          <p:nvPr/>
        </p:nvSpPr>
        <p:spPr>
          <a:xfrm>
            <a:off x="371880" y="72449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Big Data Error Estimation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371880" y="1571808"/>
            <a:ext cx="6983077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Purely empirical: cannot be analysed by theory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data into </a:t>
            </a:r>
            <a:r>
              <a:rPr lang="en-IN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IN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set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algorithm using training set; estimate error from testing set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compare analytics algorithms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Nate Silver: weather prediction: human adjustment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recommendations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 model using historical data; make recommendations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statistics on how many people look at or buy recommendations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24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4" name="Google Shape;414;p2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4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</a:pPr>
            <a:r>
              <a:rPr lang="en-IN" sz="3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Big Data: Summary and architecture</a:t>
            </a:r>
            <a:endParaRPr/>
          </a:p>
        </p:txBody>
      </p:sp>
      <p:grpSp>
        <p:nvGrpSpPr>
          <p:cNvPr id="422" name="Google Shape;422;p25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423" name="Google Shape;423;p25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"/>
          <p:cNvSpPr/>
          <p:nvPr/>
        </p:nvSpPr>
        <p:spPr>
          <a:xfrm>
            <a:off x="371880" y="71977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Big Data themes</a:t>
            </a:r>
            <a:endParaRPr/>
          </a:p>
        </p:txBody>
      </p:sp>
      <p:cxnSp>
        <p:nvCxnSpPr>
          <p:cNvPr id="432" name="Google Shape;432;p26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33" name="Google Shape;433;p2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6"/>
          <p:cNvSpPr txBox="1">
            <a:spLocks noGrp="1"/>
          </p:cNvSpPr>
          <p:nvPr>
            <p:ph type="body" idx="1"/>
          </p:nvPr>
        </p:nvSpPr>
        <p:spPr>
          <a:xfrm>
            <a:off x="8453949" y="1996288"/>
            <a:ext cx="2619406" cy="36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r>
              <a:rPr lang="en-IN" sz="1600" b="1" i="1">
                <a:solidFill>
                  <a:srgbClr val="0000FF"/>
                </a:solidFill>
              </a:rPr>
              <a:t>Large-Scale Data Management</a:t>
            </a:r>
            <a:endParaRPr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435" name="Google Shape;435;p26"/>
          <p:cNvSpPr txBox="1"/>
          <p:nvPr/>
        </p:nvSpPr>
        <p:spPr>
          <a:xfrm>
            <a:off x="10402546" y="2271534"/>
            <a:ext cx="1798589" cy="36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IN" sz="1600" b="1" i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Big Data Analytics</a:t>
            </a:r>
            <a:endParaRPr/>
          </a:p>
        </p:txBody>
      </p:sp>
      <p:sp>
        <p:nvSpPr>
          <p:cNvPr id="436" name="Google Shape;436;p26"/>
          <p:cNvSpPr txBox="1"/>
          <p:nvPr/>
        </p:nvSpPr>
        <p:spPr>
          <a:xfrm>
            <a:off x="8825246" y="2749725"/>
            <a:ext cx="2476594" cy="36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IN" sz="1600" b="1" i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Data Science and Analytics</a:t>
            </a:r>
            <a:endParaRPr/>
          </a:p>
        </p:txBody>
      </p:sp>
      <p:sp>
        <p:nvSpPr>
          <p:cNvPr id="437" name="Google Shape;437;p26"/>
          <p:cNvSpPr txBox="1"/>
          <p:nvPr/>
        </p:nvSpPr>
        <p:spPr>
          <a:xfrm>
            <a:off x="392065" y="2230607"/>
            <a:ext cx="397969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manage very large amounts of data (</a:t>
            </a:r>
            <a:r>
              <a:rPr lang="en-IN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management)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extract value and knowledge from them (</a:t>
            </a:r>
            <a:r>
              <a:rPr lang="en-IN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4517747" y="2227934"/>
            <a:ext cx="397969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Google: store index to WWW and search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Amazon: store user purchases and make recommendations</a:t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1896534" y="3562525"/>
            <a:ext cx="423333" cy="53338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/>
          <p:nvPr/>
        </p:nvSpPr>
        <p:spPr>
          <a:xfrm>
            <a:off x="408746" y="73628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Big Data and Analytics</a:t>
            </a:r>
            <a:endParaRPr/>
          </a:p>
        </p:txBody>
      </p:sp>
      <p:cxnSp>
        <p:nvCxnSpPr>
          <p:cNvPr id="446" name="Google Shape;446;p27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47" name="Google Shape;447;p2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7"/>
          <p:cNvSpPr/>
          <p:nvPr/>
        </p:nvSpPr>
        <p:spPr>
          <a:xfrm>
            <a:off x="3756991" y="1840478"/>
            <a:ext cx="1669774" cy="96739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1431234" y="1840478"/>
            <a:ext cx="1669774" cy="96739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Data</a:t>
            </a:r>
            <a:endParaRPr/>
          </a:p>
        </p:txBody>
      </p:sp>
      <p:cxnSp>
        <p:nvCxnSpPr>
          <p:cNvPr id="450" name="Google Shape;450;p27"/>
          <p:cNvCxnSpPr>
            <a:stCxn id="449" idx="3"/>
            <a:endCxn id="448" idx="1"/>
          </p:cNvCxnSpPr>
          <p:nvPr/>
        </p:nvCxnSpPr>
        <p:spPr>
          <a:xfrm>
            <a:off x="3101008" y="2324176"/>
            <a:ext cx="656100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1" name="Google Shape;451;p27"/>
          <p:cNvSpPr/>
          <p:nvPr/>
        </p:nvSpPr>
        <p:spPr>
          <a:xfrm>
            <a:off x="6082748" y="1840478"/>
            <a:ext cx="1669774" cy="96739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</p:txBody>
      </p:sp>
      <p:cxnSp>
        <p:nvCxnSpPr>
          <p:cNvPr id="452" name="Google Shape;452;p27"/>
          <p:cNvCxnSpPr/>
          <p:nvPr/>
        </p:nvCxnSpPr>
        <p:spPr>
          <a:xfrm>
            <a:off x="5426765" y="2324176"/>
            <a:ext cx="655983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3" name="Google Shape;453;p27"/>
          <p:cNvCxnSpPr/>
          <p:nvPr/>
        </p:nvCxnSpPr>
        <p:spPr>
          <a:xfrm>
            <a:off x="1431234" y="3283226"/>
            <a:ext cx="652669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4" name="Google Shape;454;p27"/>
          <p:cNvSpPr/>
          <p:nvPr/>
        </p:nvSpPr>
        <p:spPr>
          <a:xfrm>
            <a:off x="1176130" y="6027354"/>
            <a:ext cx="2252869" cy="5698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Identifying data sources</a:t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1176130" y="5363164"/>
            <a:ext cx="2278270" cy="5698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Ingestion/acquistion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1176130" y="4689028"/>
            <a:ext cx="4578626" cy="5698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Storage</a:t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3501887" y="4042347"/>
            <a:ext cx="2252869" cy="5698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5754756" y="3333575"/>
            <a:ext cx="1997766" cy="6822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Consumption</a:t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8163339" y="1736035"/>
            <a:ext cx="245166" cy="117943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8627165" y="2139510"/>
            <a:ext cx="24303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Big Data Pipeline</a:t>
            </a:r>
            <a:endParaRPr/>
          </a:p>
        </p:txBody>
      </p:sp>
      <p:sp>
        <p:nvSpPr>
          <p:cNvPr id="461" name="Google Shape;461;p27"/>
          <p:cNvSpPr txBox="1"/>
          <p:nvPr/>
        </p:nvSpPr>
        <p:spPr>
          <a:xfrm>
            <a:off x="8457830" y="3414462"/>
            <a:ext cx="23795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8163338" y="3359137"/>
            <a:ext cx="245166" cy="307798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395688" y="22155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Typical Data Flow Cycle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46" y="55021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is the designation given generally for this skill set?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8BCF082C-F240-41EB-BF66-720C89E94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226" y="1752176"/>
            <a:ext cx="9601200" cy="1992056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FE30C926-4ACF-41C1-AB03-0FDBFFA1A6C2}"/>
              </a:ext>
            </a:extLst>
          </p:cNvPr>
          <p:cNvSpPr/>
          <p:nvPr/>
        </p:nvSpPr>
        <p:spPr>
          <a:xfrm rot="16200000">
            <a:off x="2228434" y="2134157"/>
            <a:ext cx="903639" cy="4128054"/>
          </a:xfrm>
          <a:prstGeom prst="leftBrace">
            <a:avLst/>
          </a:prstGeom>
          <a:ln w="57150"/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4D552B-A127-4CFA-9438-00693CC048BB}"/>
              </a:ext>
            </a:extLst>
          </p:cNvPr>
          <p:cNvSpPr/>
          <p:nvPr/>
        </p:nvSpPr>
        <p:spPr>
          <a:xfrm>
            <a:off x="616225" y="5035826"/>
            <a:ext cx="4128055" cy="11686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097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do we find hard to define Big Data formally?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46" y="55021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is Big Data?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999C-D590-4EE5-A263-CC0F116C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3730" cy="200423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One sentence define Big Data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“ Something that is huge”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29E13-BC57-4CBD-BD21-87CE746A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1655246"/>
            <a:ext cx="5704056" cy="30492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59472-1C4E-442B-9F13-1CBC653C2126}"/>
              </a:ext>
            </a:extLst>
          </p:cNvPr>
          <p:cNvSpPr/>
          <p:nvPr/>
        </p:nvSpPr>
        <p:spPr>
          <a:xfrm>
            <a:off x="6409155" y="4755078"/>
            <a:ext cx="57040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Source: https://images.app.goo.gl/6q5oRZFkiazX6tar9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5EA52-4E28-41E7-B725-AD398837AF79}"/>
              </a:ext>
            </a:extLst>
          </p:cNvPr>
          <p:cNvSpPr/>
          <p:nvPr/>
        </p:nvSpPr>
        <p:spPr>
          <a:xfrm>
            <a:off x="1207533" y="3461865"/>
            <a:ext cx="429053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Moving Target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39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other V’s Should be part of Big Data Problem?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46" y="55021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can be called as Big Data Problem?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0">
            <a:extLst>
              <a:ext uri="{FF2B5EF4-FFF2-40B4-BE49-F238E27FC236}">
                <a16:creationId xmlns:a16="http://schemas.microsoft.com/office/drawing/2014/main" id="{159C8F2E-4C7C-434A-A0A6-03FAB70B8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320425"/>
              </p:ext>
            </p:extLst>
          </p:nvPr>
        </p:nvGraphicFramePr>
        <p:xfrm>
          <a:off x="8064027" y="2244573"/>
          <a:ext cx="3526118" cy="3959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15B0C97-F235-47CA-BDF7-BBFA1FC748EC}"/>
              </a:ext>
            </a:extLst>
          </p:cNvPr>
          <p:cNvSpPr/>
          <p:nvPr/>
        </p:nvSpPr>
        <p:spPr>
          <a:xfrm>
            <a:off x="266571" y="1905784"/>
            <a:ext cx="7797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Hypothetical Email Service </a:t>
            </a:r>
          </a:p>
        </p:txBody>
      </p:sp>
    </p:spTree>
    <p:extLst>
      <p:ext uri="{BB962C8B-B14F-4D97-AF65-F5344CB8AC3E}">
        <p14:creationId xmlns:p14="http://schemas.microsoft.com/office/powerpoint/2010/main" val="18565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Is it formalized?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46" y="55021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is Big Data?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B0F7E37-95F1-41E4-A700-BE1B8EE2BA6A}"/>
              </a:ext>
            </a:extLst>
          </p:cNvPr>
          <p:cNvSpPr/>
          <p:nvPr/>
        </p:nvSpPr>
        <p:spPr>
          <a:xfrm>
            <a:off x="1272989" y="2690335"/>
            <a:ext cx="871369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Big Data” is data whose scale, diversity, and complexity require new architecture, techniques, algorithms, and analytics to manage it and extract value and hidden knowledge from it…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80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PRING_SCENARIO_SHAPE0">
            <a:extLst>
              <a:ext uri="{FF2B5EF4-FFF2-40B4-BE49-F238E27FC236}">
                <a16:creationId xmlns:a16="http://schemas.microsoft.com/office/drawing/2014/main" id="{6C5BEA82-58A8-4F94-AFA0-7B3A520ADD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ISPRING_SCENARIO_SHAPE1">
            <a:extLst>
              <a:ext uri="{FF2B5EF4-FFF2-40B4-BE49-F238E27FC236}">
                <a16:creationId xmlns:a16="http://schemas.microsoft.com/office/drawing/2014/main" id="{ABB8BB22-224F-4F1D-ADA6-CB99BD56524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845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9B9E8B-BAC4-41E1-94C3-3C0FF215F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8" b="28771"/>
          <a:stretch/>
        </p:blipFill>
        <p:spPr>
          <a:xfrm>
            <a:off x="20" y="10"/>
            <a:ext cx="12191980" cy="3420523"/>
          </a:xfrm>
          <a:prstGeom prst="rect">
            <a:avLst/>
          </a:prstGeom>
          <a:noFill/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F3B9B7-CA21-4F9F-8EF6-F4816D88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12" y="5066115"/>
            <a:ext cx="10557375" cy="1211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Let's explore with a suitable 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17914-ADC2-4C71-9F13-968E8A2709E4}"/>
              </a:ext>
            </a:extLst>
          </p:cNvPr>
          <p:cNvSpPr/>
          <p:nvPr/>
        </p:nvSpPr>
        <p:spPr>
          <a:xfrm>
            <a:off x="817312" y="3644240"/>
            <a:ext cx="10557375" cy="724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none" spc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(body)"/>
              </a:rPr>
              <a:t>How analytics is different in Big Data?</a:t>
            </a:r>
            <a:endParaRPr lang="en-US" sz="28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18491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Man Vs Machine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46" y="55021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way the analytics model is built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7B55CE-246C-49BF-9331-9C42551F4A47}"/>
              </a:ext>
            </a:extLst>
          </p:cNvPr>
          <p:cNvSpPr/>
          <p:nvPr/>
        </p:nvSpPr>
        <p:spPr>
          <a:xfrm>
            <a:off x="573741" y="253884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Machine Translation</a:t>
            </a:r>
          </a:p>
          <a:p>
            <a:endParaRPr lang="en-IN" sz="2400" dirty="0"/>
          </a:p>
          <a:p>
            <a:r>
              <a:rPr lang="en-IN" sz="2400" dirty="0"/>
              <a:t>Translating a sentence from English to Hindi</a:t>
            </a:r>
          </a:p>
          <a:p>
            <a:endParaRPr lang="en-IN" sz="2400" dirty="0"/>
          </a:p>
          <a:p>
            <a:r>
              <a:rPr lang="en-IN" sz="2400" dirty="0"/>
              <a:t>What would be the traditional approach?</a:t>
            </a:r>
          </a:p>
          <a:p>
            <a:endParaRPr lang="en-IN" sz="2400" dirty="0"/>
          </a:p>
          <a:p>
            <a:r>
              <a:rPr lang="en-IN" sz="2400" dirty="0"/>
              <a:t>How will it differ from the Big Data approach</a:t>
            </a:r>
            <a:r>
              <a:rPr lang="en-IN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DFAF5D-F9E0-4D15-8665-F1541F14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41" y="2525445"/>
            <a:ext cx="5127812" cy="111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1ACBA2-9208-4A0C-B686-9B23686E2E18}"/>
              </a:ext>
            </a:extLst>
          </p:cNvPr>
          <p:cNvSpPr/>
          <p:nvPr/>
        </p:nvSpPr>
        <p:spPr>
          <a:xfrm>
            <a:off x="7293489" y="3684004"/>
            <a:ext cx="4324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https://towardsdatascience.com/intuitive-explanation-of-neural-machine-translation-129789e3c59f</a:t>
            </a:r>
          </a:p>
        </p:txBody>
      </p:sp>
    </p:spTree>
    <p:extLst>
      <p:ext uri="{BB962C8B-B14F-4D97-AF65-F5344CB8AC3E}">
        <p14:creationId xmlns:p14="http://schemas.microsoft.com/office/powerpoint/2010/main" val="15265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Man Vs Machine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46" y="55021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way the analytics model is built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9D2BE1F-1E08-498F-8FA7-7AA4D7EA120E}"/>
              </a:ext>
            </a:extLst>
          </p:cNvPr>
          <p:cNvSpPr/>
          <p:nvPr/>
        </p:nvSpPr>
        <p:spPr>
          <a:xfrm>
            <a:off x="341552" y="3281773"/>
            <a:ext cx="115088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Understand the system – linguistic approach – rule based</a:t>
            </a:r>
          </a:p>
          <a:p>
            <a:endParaRPr lang="en-IN" sz="2400" dirty="0"/>
          </a:p>
          <a:p>
            <a:r>
              <a:rPr lang="en-IN" sz="2400" dirty="0"/>
              <a:t>Requires a linguistic expert to build a model</a:t>
            </a:r>
          </a:p>
          <a:p>
            <a:endParaRPr lang="en-IN" sz="2400" dirty="0"/>
          </a:p>
          <a:p>
            <a:r>
              <a:rPr lang="en-IN" sz="2400" dirty="0"/>
              <a:t>Model should include</a:t>
            </a:r>
          </a:p>
          <a:p>
            <a:r>
              <a:rPr lang="en-IN" sz="2400" dirty="0"/>
              <a:t>Language structure,  morphology, grammar Meaning of the words</a:t>
            </a:r>
          </a:p>
          <a:p>
            <a:r>
              <a:rPr lang="en-IN" sz="2400" dirty="0"/>
              <a:t>Mapping words from one language to another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E0D1DE-80D0-4810-8113-EF79332F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530"/>
            <a:ext cx="12192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28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UUID" val="{A8BB9543-C7B1-469A-B3DF-0C24A43E595E}"/>
  <p:tag name="ISPRING_RESOURCE_FOLDER" val="C:\Users\vijay\Documents\PESIT\Big Data-PESU\Module 1\Lecture 1 -11th August\"/>
  <p:tag name="ISPRING_PRESENTATION_PATH" val="C:\Users\vijay\Documents\PESIT\Big Data-PESU\Module 1\Lecture 1 -11th August.pptx"/>
  <p:tag name="ISPRING_SCREEN_RECS_UPDATED" val="C:\Users\vijay\Documents\PESIT\Big Data-PESU\Module 1\Lecture 1 -11th August\"/>
  <p:tag name="ISPRING_PRESENTATION_TITLE" val="Lecture 1 -11th August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vijay\Documents\PESIT\Big Data-PESU\Module 1\Lecture 1 -11th August\scenarios\scenario1.scenario"/>
  <p:tag name="ISPRING_SCENARIO_RELATIVE_PATH" val="Lecture 1 -11th August\scenarios\scenario1.scenari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1322</Words>
  <Application>Microsoft Office PowerPoint</Application>
  <PresentationFormat>Widescreen</PresentationFormat>
  <Paragraphs>237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Calibri(body)</vt:lpstr>
      <vt:lpstr>Open Sans</vt:lpstr>
      <vt:lpstr>Segoe UI</vt:lpstr>
      <vt:lpstr>Wingdings</vt:lpstr>
      <vt:lpstr>Office Theme</vt:lpstr>
      <vt:lpstr>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Data: Pitfalls in Analysis</vt:lpstr>
      <vt:lpstr>PowerPoint Presentation</vt:lpstr>
      <vt:lpstr>PowerPoint Presentation</vt:lpstr>
      <vt:lpstr>PowerPoint Presentation</vt:lpstr>
      <vt:lpstr>PowerPoint Presentation</vt:lpstr>
      <vt:lpstr>Big Data: How to address the issues?</vt:lpstr>
      <vt:lpstr>PowerPoint Presentation</vt:lpstr>
      <vt:lpstr>PowerPoint Presentation</vt:lpstr>
      <vt:lpstr>PowerPoint Presentation</vt:lpstr>
      <vt:lpstr>PowerPoint Presentation</vt:lpstr>
      <vt:lpstr>Big Data: Summary and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13</cp:revision>
  <dcterms:created xsi:type="dcterms:W3CDTF">2020-08-10T16:53:54Z</dcterms:created>
  <dcterms:modified xsi:type="dcterms:W3CDTF">2020-08-12T09:33:57Z</dcterms:modified>
</cp:coreProperties>
</file>