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373" r:id="rId3"/>
    <p:sldId id="371" r:id="rId4"/>
    <p:sldId id="392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393" r:id="rId13"/>
    <p:sldId id="402" r:id="rId14"/>
    <p:sldId id="401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15516-6E64-40DF-B96B-9703A34396EA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DC8CF-0F61-42FE-A1CC-00A244AF7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6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94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864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902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430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14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676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499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906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682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733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76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336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74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1457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449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22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009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4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86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04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0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46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13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4CCD-B47D-493A-A64F-775B79F5C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12C39-793B-40C6-82C1-13111EEFE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0265-B6DF-4CFB-96C9-60BDB71B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D129-F1A6-4543-9F7F-3F61B0DD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CC52-AAD3-48C0-BD68-1A77B6FE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5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B624-F74E-4A23-88F4-848137F0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CF64-FF41-4A87-B1A8-4563FEC42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A971-B755-4B45-AA73-BF2F8B7F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A870-76DF-4E25-99CE-C8FCA5A0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9B10-70A9-4717-A888-52625189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4BA61-0E69-4581-8D13-56F32CEA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6E2C7-E5C8-4FE7-B66A-66B59BCC0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C95D-9630-4A49-99A5-F878DCD8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702EE-5A70-4CE4-8B39-5B72DD56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1F9A-5207-481C-BE96-98588A7A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0896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328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24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669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2184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150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3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0B82-8257-4443-A5D2-13280DC1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53D1-871D-4E6E-8A2F-52A60F1A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84B1-CB53-4E34-9CF6-0C48AAB6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322BD-472C-4F51-A769-5441D8DD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4CDF-7915-42EB-A574-5531A5DB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3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907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929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865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0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148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1493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502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95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493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88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7EAC-352C-4CAD-87C0-F5FCE8A6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2EEA-91CD-42B7-87BC-ED96C1575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5627-BD4A-4E6F-9B19-E88F70B9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4AD8-CFCE-49B4-9AF4-66DF80AD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1E39-1606-4AB2-85EF-D53DF412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70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8714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952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96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5059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3446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304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089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284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441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48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F19B-8101-4D72-9744-9C7AD1CC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2EE0-6A35-4889-8877-AFE5C03A7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6020C-8878-4994-8AD6-DE4C92A6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E19F-9DD2-4053-9C95-4BC3B317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702F4-9F21-430B-8DE7-DD8988F4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4F5C-8149-4DF2-9604-A61838D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911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32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B4BF-B492-4F00-8C05-0F1F3AD6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7524-A840-4567-9505-9510380A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8CAB6-7E3A-4F8B-AD2C-1FC0AB23B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34E58-1BB6-4469-B54F-136753D5C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06F43-C176-47AC-A913-729063918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123B3-7E32-4377-8D82-F787859F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CE7BA-E9AF-4F2F-BE17-85B8A79D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77229-BACC-4554-A2BE-A610793D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66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77F7-8C66-488A-929E-19398666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F2F1D-C046-4352-AFE8-F1E25902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834DA-DD97-42B4-A7FF-F7136740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8791C-EC7C-478B-A293-01EF1955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3957B-870F-47CE-B5D2-C722346D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68339-0D88-4F26-AE62-AE878E31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A56A-63EF-4897-9A63-21532DB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6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C45F-8698-441D-8175-7EF7883A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4D83-C420-4C84-AE22-947C9269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073D-6952-4DB2-AD59-F67BAF021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2D733-DFCD-469E-85D4-966FA428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164D-8006-4EC5-9183-6D9FC1E2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8F5AD-BC10-44F2-A5D9-FE42504C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7199-CDF5-423F-9641-01B7EA24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86058-3419-4C6C-A82F-A3DFC6FB8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75972-C33B-46BD-9FB6-686A7AA1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5B618-82C4-49E9-B3C5-A7162C6B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78CA6-52F0-4940-8F7F-1C686B03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ED28-6A0F-4EDE-A2D1-D0F1F572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ags" Target="../tags/tag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232E0-F659-4514-80BB-177CAA9D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FD45-2CE2-4434-9D6D-960D95FF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7923-8224-434A-8212-F64638844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71D8-C861-46AF-93BC-D4CE7D62221D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7677-3B3C-46B7-A1DB-87A09AC22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A546-9921-46DA-B476-8B3C9BB0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275057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90" r:id="rId28"/>
    <p:sldLayoutId id="2147483691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Working with HDFS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6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Deleting the files and directories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 Commands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70622-F670-4C15-8985-96E67C528C94}"/>
              </a:ext>
            </a:extLst>
          </p:cNvPr>
          <p:cNvSpPr txBox="1"/>
          <p:nvPr/>
        </p:nvSpPr>
        <p:spPr>
          <a:xfrm>
            <a:off x="426669" y="1785730"/>
            <a:ext cx="10232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$hadoop rm &lt;</a:t>
            </a:r>
            <a:r>
              <a:rPr lang="en-IN" sz="4800" dirty="0" err="1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filepath</a:t>
            </a:r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&gt;</a:t>
            </a:r>
          </a:p>
          <a:p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$hadoop rm –r filename</a:t>
            </a:r>
          </a:p>
          <a:p>
            <a:endParaRPr lang="en-IN" sz="4800" dirty="0">
              <a:solidFill>
                <a:schemeClr val="accent6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153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C6A861-F3C0-4E5A-AE95-0B5F75AC5BD2}"/>
              </a:ext>
            </a:extLst>
          </p:cNvPr>
          <p:cNvSpPr/>
          <p:nvPr/>
        </p:nvSpPr>
        <p:spPr>
          <a:xfrm>
            <a:off x="353880" y="2967335"/>
            <a:ext cx="11484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Parallelism in Map and Reduce Phase</a:t>
            </a:r>
          </a:p>
        </p:txBody>
      </p:sp>
    </p:spTree>
    <p:extLst>
      <p:ext uri="{BB962C8B-B14F-4D97-AF65-F5344CB8AC3E}">
        <p14:creationId xmlns:p14="http://schemas.microsoft.com/office/powerpoint/2010/main" val="387673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C6A861-F3C0-4E5A-AE95-0B5F75AC5BD2}"/>
              </a:ext>
            </a:extLst>
          </p:cNvPr>
          <p:cNvSpPr/>
          <p:nvPr/>
        </p:nvSpPr>
        <p:spPr>
          <a:xfrm>
            <a:off x="2942765" y="2967335"/>
            <a:ext cx="6306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Combiner Functions</a:t>
            </a:r>
          </a:p>
        </p:txBody>
      </p:sp>
    </p:spTree>
    <p:extLst>
      <p:ext uri="{BB962C8B-B14F-4D97-AF65-F5344CB8AC3E}">
        <p14:creationId xmlns:p14="http://schemas.microsoft.com/office/powerpoint/2010/main" val="341426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Parallelize the Reduce Phase-Combiner Function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C0246-DC84-4094-97E0-0971466E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79" y="1987837"/>
            <a:ext cx="10822419" cy="44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4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Parallelize the Reduce Phase-Combiner Function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B710C3-D914-4B9B-9729-2C93F5D3D233}"/>
              </a:ext>
            </a:extLst>
          </p:cNvPr>
          <p:cNvSpPr/>
          <p:nvPr/>
        </p:nvSpPr>
        <p:spPr>
          <a:xfrm>
            <a:off x="632119" y="2139764"/>
            <a:ext cx="350959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Map operation is highly parallelized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74E5F3-1281-4759-B06E-89F380387E30}"/>
              </a:ext>
            </a:extLst>
          </p:cNvPr>
          <p:cNvSpPr/>
          <p:nvPr/>
        </p:nvSpPr>
        <p:spPr>
          <a:xfrm>
            <a:off x="7191915" y="1893543"/>
            <a:ext cx="4613397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Reduce operation currently no parallelization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All data to one sort/merger and reduce it to one </a:t>
            </a:r>
          </a:p>
        </p:txBody>
      </p:sp>
    </p:spTree>
    <p:extLst>
      <p:ext uri="{BB962C8B-B14F-4D97-AF65-F5344CB8AC3E}">
        <p14:creationId xmlns:p14="http://schemas.microsoft.com/office/powerpoint/2010/main" val="357614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What is Combiner Function?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464AF-188B-4B60-BDA3-D197AD524837}"/>
              </a:ext>
            </a:extLst>
          </p:cNvPr>
          <p:cNvSpPr txBox="1"/>
          <p:nvPr/>
        </p:nvSpPr>
        <p:spPr>
          <a:xfrm>
            <a:off x="504967" y="1937982"/>
            <a:ext cx="10549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After Map before passing to merge/sort, it is passed to the combiner.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Combiner combines the key-value pairs with same key before they are copied over for reduce.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1E174-919D-4E15-A5D0-AED517001B56}"/>
              </a:ext>
            </a:extLst>
          </p:cNvPr>
          <p:cNvSpPr/>
          <p:nvPr/>
        </p:nvSpPr>
        <p:spPr>
          <a:xfrm>
            <a:off x="371880" y="3671248"/>
            <a:ext cx="4282007" cy="1978920"/>
          </a:xfrm>
          <a:custGeom>
            <a:avLst/>
            <a:gdLst>
              <a:gd name="connsiteX0" fmla="*/ 0 w 4282007"/>
              <a:gd name="connsiteY0" fmla="*/ 0 h 1978920"/>
              <a:gd name="connsiteX1" fmla="*/ 449611 w 4282007"/>
              <a:gd name="connsiteY1" fmla="*/ 0 h 1978920"/>
              <a:gd name="connsiteX2" fmla="*/ 942042 w 4282007"/>
              <a:gd name="connsiteY2" fmla="*/ 0 h 1978920"/>
              <a:gd name="connsiteX3" fmla="*/ 1562933 w 4282007"/>
              <a:gd name="connsiteY3" fmla="*/ 0 h 1978920"/>
              <a:gd name="connsiteX4" fmla="*/ 1969723 w 4282007"/>
              <a:gd name="connsiteY4" fmla="*/ 0 h 1978920"/>
              <a:gd name="connsiteX5" fmla="*/ 2590614 w 4282007"/>
              <a:gd name="connsiteY5" fmla="*/ 0 h 1978920"/>
              <a:gd name="connsiteX6" fmla="*/ 2997405 w 4282007"/>
              <a:gd name="connsiteY6" fmla="*/ 0 h 1978920"/>
              <a:gd name="connsiteX7" fmla="*/ 3447016 w 4282007"/>
              <a:gd name="connsiteY7" fmla="*/ 0 h 1978920"/>
              <a:gd name="connsiteX8" fmla="*/ 4282007 w 4282007"/>
              <a:gd name="connsiteY8" fmla="*/ 0 h 1978920"/>
              <a:gd name="connsiteX9" fmla="*/ 4282007 w 4282007"/>
              <a:gd name="connsiteY9" fmla="*/ 494730 h 1978920"/>
              <a:gd name="connsiteX10" fmla="*/ 4282007 w 4282007"/>
              <a:gd name="connsiteY10" fmla="*/ 1009249 h 1978920"/>
              <a:gd name="connsiteX11" fmla="*/ 4282007 w 4282007"/>
              <a:gd name="connsiteY11" fmla="*/ 1503979 h 1978920"/>
              <a:gd name="connsiteX12" fmla="*/ 4282007 w 4282007"/>
              <a:gd name="connsiteY12" fmla="*/ 1978920 h 1978920"/>
              <a:gd name="connsiteX13" fmla="*/ 3746756 w 4282007"/>
              <a:gd name="connsiteY13" fmla="*/ 1978920 h 1978920"/>
              <a:gd name="connsiteX14" fmla="*/ 3254325 w 4282007"/>
              <a:gd name="connsiteY14" fmla="*/ 1978920 h 1978920"/>
              <a:gd name="connsiteX15" fmla="*/ 2633434 w 4282007"/>
              <a:gd name="connsiteY15" fmla="*/ 1978920 h 1978920"/>
              <a:gd name="connsiteX16" fmla="*/ 2098183 w 4282007"/>
              <a:gd name="connsiteY16" fmla="*/ 1978920 h 1978920"/>
              <a:gd name="connsiteX17" fmla="*/ 1605753 w 4282007"/>
              <a:gd name="connsiteY17" fmla="*/ 1978920 h 1978920"/>
              <a:gd name="connsiteX18" fmla="*/ 1156142 w 4282007"/>
              <a:gd name="connsiteY18" fmla="*/ 1978920 h 1978920"/>
              <a:gd name="connsiteX19" fmla="*/ 620891 w 4282007"/>
              <a:gd name="connsiteY19" fmla="*/ 1978920 h 1978920"/>
              <a:gd name="connsiteX20" fmla="*/ 0 w 4282007"/>
              <a:gd name="connsiteY20" fmla="*/ 1978920 h 1978920"/>
              <a:gd name="connsiteX21" fmla="*/ 0 w 4282007"/>
              <a:gd name="connsiteY21" fmla="*/ 1503979 h 1978920"/>
              <a:gd name="connsiteX22" fmla="*/ 0 w 4282007"/>
              <a:gd name="connsiteY22" fmla="*/ 1068617 h 1978920"/>
              <a:gd name="connsiteX23" fmla="*/ 0 w 4282007"/>
              <a:gd name="connsiteY23" fmla="*/ 573887 h 1978920"/>
              <a:gd name="connsiteX24" fmla="*/ 0 w 4282007"/>
              <a:gd name="connsiteY24" fmla="*/ 0 h 197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82007" h="1978920" fill="none" extrusionOk="0">
                <a:moveTo>
                  <a:pt x="0" y="0"/>
                </a:moveTo>
                <a:cubicBezTo>
                  <a:pt x="208407" y="-35565"/>
                  <a:pt x="298497" y="826"/>
                  <a:pt x="449611" y="0"/>
                </a:cubicBezTo>
                <a:cubicBezTo>
                  <a:pt x="600725" y="-826"/>
                  <a:pt x="766844" y="5986"/>
                  <a:pt x="942042" y="0"/>
                </a:cubicBezTo>
                <a:cubicBezTo>
                  <a:pt x="1117240" y="-5986"/>
                  <a:pt x="1408783" y="73474"/>
                  <a:pt x="1562933" y="0"/>
                </a:cubicBezTo>
                <a:cubicBezTo>
                  <a:pt x="1717083" y="-73474"/>
                  <a:pt x="1826119" y="16013"/>
                  <a:pt x="1969723" y="0"/>
                </a:cubicBezTo>
                <a:cubicBezTo>
                  <a:pt x="2113327" y="-16013"/>
                  <a:pt x="2442640" y="59873"/>
                  <a:pt x="2590614" y="0"/>
                </a:cubicBezTo>
                <a:cubicBezTo>
                  <a:pt x="2738588" y="-59873"/>
                  <a:pt x="2794075" y="38177"/>
                  <a:pt x="2997405" y="0"/>
                </a:cubicBezTo>
                <a:cubicBezTo>
                  <a:pt x="3200735" y="-38177"/>
                  <a:pt x="3304397" y="39859"/>
                  <a:pt x="3447016" y="0"/>
                </a:cubicBezTo>
                <a:cubicBezTo>
                  <a:pt x="3589635" y="-39859"/>
                  <a:pt x="3893334" y="59120"/>
                  <a:pt x="4282007" y="0"/>
                </a:cubicBezTo>
                <a:cubicBezTo>
                  <a:pt x="4328143" y="242957"/>
                  <a:pt x="4264136" y="359004"/>
                  <a:pt x="4282007" y="494730"/>
                </a:cubicBezTo>
                <a:cubicBezTo>
                  <a:pt x="4299878" y="630456"/>
                  <a:pt x="4260217" y="786110"/>
                  <a:pt x="4282007" y="1009249"/>
                </a:cubicBezTo>
                <a:cubicBezTo>
                  <a:pt x="4303797" y="1232388"/>
                  <a:pt x="4277750" y="1392996"/>
                  <a:pt x="4282007" y="1503979"/>
                </a:cubicBezTo>
                <a:cubicBezTo>
                  <a:pt x="4286264" y="1614962"/>
                  <a:pt x="4263215" y="1803326"/>
                  <a:pt x="4282007" y="1978920"/>
                </a:cubicBezTo>
                <a:cubicBezTo>
                  <a:pt x="4019555" y="1999346"/>
                  <a:pt x="3857622" y="1928183"/>
                  <a:pt x="3746756" y="1978920"/>
                </a:cubicBezTo>
                <a:cubicBezTo>
                  <a:pt x="3635890" y="2029657"/>
                  <a:pt x="3471821" y="1953867"/>
                  <a:pt x="3254325" y="1978920"/>
                </a:cubicBezTo>
                <a:cubicBezTo>
                  <a:pt x="3036829" y="2003973"/>
                  <a:pt x="2844623" y="1910462"/>
                  <a:pt x="2633434" y="1978920"/>
                </a:cubicBezTo>
                <a:cubicBezTo>
                  <a:pt x="2422245" y="2047378"/>
                  <a:pt x="2298824" y="1956960"/>
                  <a:pt x="2098183" y="1978920"/>
                </a:cubicBezTo>
                <a:cubicBezTo>
                  <a:pt x="1897542" y="2000880"/>
                  <a:pt x="1780892" y="1968240"/>
                  <a:pt x="1605753" y="1978920"/>
                </a:cubicBezTo>
                <a:cubicBezTo>
                  <a:pt x="1430614" y="1989600"/>
                  <a:pt x="1378296" y="1946297"/>
                  <a:pt x="1156142" y="1978920"/>
                </a:cubicBezTo>
                <a:cubicBezTo>
                  <a:pt x="933988" y="2011543"/>
                  <a:pt x="843474" y="1978568"/>
                  <a:pt x="620891" y="1978920"/>
                </a:cubicBezTo>
                <a:cubicBezTo>
                  <a:pt x="398308" y="1979272"/>
                  <a:pt x="233527" y="1951964"/>
                  <a:pt x="0" y="1978920"/>
                </a:cubicBezTo>
                <a:cubicBezTo>
                  <a:pt x="-23650" y="1762770"/>
                  <a:pt x="18604" y="1693328"/>
                  <a:pt x="0" y="1503979"/>
                </a:cubicBezTo>
                <a:cubicBezTo>
                  <a:pt x="-18604" y="1314630"/>
                  <a:pt x="13869" y="1224678"/>
                  <a:pt x="0" y="1068617"/>
                </a:cubicBezTo>
                <a:cubicBezTo>
                  <a:pt x="-13869" y="912556"/>
                  <a:pt x="1921" y="692043"/>
                  <a:pt x="0" y="573887"/>
                </a:cubicBezTo>
                <a:cubicBezTo>
                  <a:pt x="-1921" y="455731"/>
                  <a:pt x="58171" y="167711"/>
                  <a:pt x="0" y="0"/>
                </a:cubicBezTo>
                <a:close/>
              </a:path>
              <a:path w="4282007" h="1978920" stroke="0" extrusionOk="0">
                <a:moveTo>
                  <a:pt x="0" y="0"/>
                </a:moveTo>
                <a:cubicBezTo>
                  <a:pt x="135228" y="-16089"/>
                  <a:pt x="438229" y="51704"/>
                  <a:pt x="620891" y="0"/>
                </a:cubicBezTo>
                <a:cubicBezTo>
                  <a:pt x="803553" y="-51704"/>
                  <a:pt x="864917" y="1919"/>
                  <a:pt x="1070502" y="0"/>
                </a:cubicBezTo>
                <a:cubicBezTo>
                  <a:pt x="1276087" y="-1919"/>
                  <a:pt x="1443656" y="31483"/>
                  <a:pt x="1605753" y="0"/>
                </a:cubicBezTo>
                <a:cubicBezTo>
                  <a:pt x="1767850" y="-31483"/>
                  <a:pt x="1974784" y="2951"/>
                  <a:pt x="2183824" y="0"/>
                </a:cubicBezTo>
                <a:cubicBezTo>
                  <a:pt x="2392864" y="-2951"/>
                  <a:pt x="2454743" y="45502"/>
                  <a:pt x="2590614" y="0"/>
                </a:cubicBezTo>
                <a:cubicBezTo>
                  <a:pt x="2726485" y="-45502"/>
                  <a:pt x="2887846" y="56863"/>
                  <a:pt x="3083045" y="0"/>
                </a:cubicBezTo>
                <a:cubicBezTo>
                  <a:pt x="3278244" y="-56863"/>
                  <a:pt x="3343094" y="33057"/>
                  <a:pt x="3489836" y="0"/>
                </a:cubicBezTo>
                <a:cubicBezTo>
                  <a:pt x="3636578" y="-33057"/>
                  <a:pt x="4030587" y="25780"/>
                  <a:pt x="4282007" y="0"/>
                </a:cubicBezTo>
                <a:cubicBezTo>
                  <a:pt x="4297672" y="144284"/>
                  <a:pt x="4226904" y="259962"/>
                  <a:pt x="4282007" y="474941"/>
                </a:cubicBezTo>
                <a:cubicBezTo>
                  <a:pt x="4337110" y="689920"/>
                  <a:pt x="4249027" y="797044"/>
                  <a:pt x="4282007" y="910303"/>
                </a:cubicBezTo>
                <a:cubicBezTo>
                  <a:pt x="4314987" y="1023562"/>
                  <a:pt x="4253736" y="1250546"/>
                  <a:pt x="4282007" y="1405033"/>
                </a:cubicBezTo>
                <a:cubicBezTo>
                  <a:pt x="4310278" y="1559520"/>
                  <a:pt x="4240452" y="1768571"/>
                  <a:pt x="4282007" y="1978920"/>
                </a:cubicBezTo>
                <a:cubicBezTo>
                  <a:pt x="4110031" y="2031639"/>
                  <a:pt x="3899131" y="1916722"/>
                  <a:pt x="3746756" y="1978920"/>
                </a:cubicBezTo>
                <a:cubicBezTo>
                  <a:pt x="3594381" y="2041118"/>
                  <a:pt x="3435861" y="1956780"/>
                  <a:pt x="3297145" y="1978920"/>
                </a:cubicBezTo>
                <a:cubicBezTo>
                  <a:pt x="3158429" y="2001060"/>
                  <a:pt x="2913428" y="1948992"/>
                  <a:pt x="2761895" y="1978920"/>
                </a:cubicBezTo>
                <a:cubicBezTo>
                  <a:pt x="2610362" y="2008848"/>
                  <a:pt x="2405562" y="1925524"/>
                  <a:pt x="2226644" y="1978920"/>
                </a:cubicBezTo>
                <a:cubicBezTo>
                  <a:pt x="2047726" y="2032316"/>
                  <a:pt x="1885265" y="1939034"/>
                  <a:pt x="1648573" y="1978920"/>
                </a:cubicBezTo>
                <a:cubicBezTo>
                  <a:pt x="1411881" y="2018806"/>
                  <a:pt x="1356674" y="1958133"/>
                  <a:pt x="1241782" y="1978920"/>
                </a:cubicBezTo>
                <a:cubicBezTo>
                  <a:pt x="1126890" y="1999707"/>
                  <a:pt x="919072" y="1919278"/>
                  <a:pt x="706531" y="1978920"/>
                </a:cubicBezTo>
                <a:cubicBezTo>
                  <a:pt x="493990" y="2038562"/>
                  <a:pt x="201512" y="1974634"/>
                  <a:pt x="0" y="1978920"/>
                </a:cubicBezTo>
                <a:cubicBezTo>
                  <a:pt x="-28664" y="1819018"/>
                  <a:pt x="37945" y="1629172"/>
                  <a:pt x="0" y="1503979"/>
                </a:cubicBezTo>
                <a:cubicBezTo>
                  <a:pt x="-37945" y="1378786"/>
                  <a:pt x="32918" y="1215351"/>
                  <a:pt x="0" y="1048828"/>
                </a:cubicBezTo>
                <a:cubicBezTo>
                  <a:pt x="-32918" y="882305"/>
                  <a:pt x="11498" y="756988"/>
                  <a:pt x="0" y="514519"/>
                </a:cubicBezTo>
                <a:cubicBezTo>
                  <a:pt x="-11498" y="272050"/>
                  <a:pt x="39321" y="19433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409931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E0384-99DD-4B48-BE84-7A06CF5DA615}"/>
              </a:ext>
            </a:extLst>
          </p:cNvPr>
          <p:cNvSpPr txBox="1"/>
          <p:nvPr/>
        </p:nvSpPr>
        <p:spPr>
          <a:xfrm>
            <a:off x="941696" y="3848669"/>
            <a:ext cx="292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Node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4EDAC-323D-4350-8402-ED04036C6FDD}"/>
              </a:ext>
            </a:extLst>
          </p:cNvPr>
          <p:cNvSpPr/>
          <p:nvPr/>
        </p:nvSpPr>
        <p:spPr>
          <a:xfrm>
            <a:off x="600501" y="4395422"/>
            <a:ext cx="3862317" cy="871182"/>
          </a:xfrm>
          <a:custGeom>
            <a:avLst/>
            <a:gdLst>
              <a:gd name="connsiteX0" fmla="*/ 0 w 3862317"/>
              <a:gd name="connsiteY0" fmla="*/ 0 h 871182"/>
              <a:gd name="connsiteX1" fmla="*/ 435890 w 3862317"/>
              <a:gd name="connsiteY1" fmla="*/ 0 h 871182"/>
              <a:gd name="connsiteX2" fmla="*/ 1026273 w 3862317"/>
              <a:gd name="connsiteY2" fmla="*/ 0 h 871182"/>
              <a:gd name="connsiteX3" fmla="*/ 1655279 w 3862317"/>
              <a:gd name="connsiteY3" fmla="*/ 0 h 871182"/>
              <a:gd name="connsiteX4" fmla="*/ 2284285 w 3862317"/>
              <a:gd name="connsiteY4" fmla="*/ 0 h 871182"/>
              <a:gd name="connsiteX5" fmla="*/ 2836044 w 3862317"/>
              <a:gd name="connsiteY5" fmla="*/ 0 h 871182"/>
              <a:gd name="connsiteX6" fmla="*/ 3271934 w 3862317"/>
              <a:gd name="connsiteY6" fmla="*/ 0 h 871182"/>
              <a:gd name="connsiteX7" fmla="*/ 3862317 w 3862317"/>
              <a:gd name="connsiteY7" fmla="*/ 0 h 871182"/>
              <a:gd name="connsiteX8" fmla="*/ 3862317 w 3862317"/>
              <a:gd name="connsiteY8" fmla="*/ 426879 h 871182"/>
              <a:gd name="connsiteX9" fmla="*/ 3862317 w 3862317"/>
              <a:gd name="connsiteY9" fmla="*/ 871182 h 871182"/>
              <a:gd name="connsiteX10" fmla="*/ 3271934 w 3862317"/>
              <a:gd name="connsiteY10" fmla="*/ 871182 h 871182"/>
              <a:gd name="connsiteX11" fmla="*/ 2681552 w 3862317"/>
              <a:gd name="connsiteY11" fmla="*/ 871182 h 871182"/>
              <a:gd name="connsiteX12" fmla="*/ 2245661 w 3862317"/>
              <a:gd name="connsiteY12" fmla="*/ 871182 h 871182"/>
              <a:gd name="connsiteX13" fmla="*/ 1655279 w 3862317"/>
              <a:gd name="connsiteY13" fmla="*/ 871182 h 871182"/>
              <a:gd name="connsiteX14" fmla="*/ 1026273 w 3862317"/>
              <a:gd name="connsiteY14" fmla="*/ 871182 h 871182"/>
              <a:gd name="connsiteX15" fmla="*/ 0 w 3862317"/>
              <a:gd name="connsiteY15" fmla="*/ 871182 h 871182"/>
              <a:gd name="connsiteX16" fmla="*/ 0 w 3862317"/>
              <a:gd name="connsiteY16" fmla="*/ 426879 h 871182"/>
              <a:gd name="connsiteX17" fmla="*/ 0 w 3862317"/>
              <a:gd name="connsiteY17" fmla="*/ 0 h 87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62317" h="871182" fill="none" extrusionOk="0">
                <a:moveTo>
                  <a:pt x="0" y="0"/>
                </a:moveTo>
                <a:cubicBezTo>
                  <a:pt x="121572" y="-6820"/>
                  <a:pt x="238622" y="1196"/>
                  <a:pt x="435890" y="0"/>
                </a:cubicBezTo>
                <a:cubicBezTo>
                  <a:pt x="633158" y="-1196"/>
                  <a:pt x="803669" y="6634"/>
                  <a:pt x="1026273" y="0"/>
                </a:cubicBezTo>
                <a:cubicBezTo>
                  <a:pt x="1248877" y="-6634"/>
                  <a:pt x="1447211" y="13865"/>
                  <a:pt x="1655279" y="0"/>
                </a:cubicBezTo>
                <a:cubicBezTo>
                  <a:pt x="1863347" y="-13865"/>
                  <a:pt x="2027004" y="73857"/>
                  <a:pt x="2284285" y="0"/>
                </a:cubicBezTo>
                <a:cubicBezTo>
                  <a:pt x="2541566" y="-73857"/>
                  <a:pt x="2625006" y="55524"/>
                  <a:pt x="2836044" y="0"/>
                </a:cubicBezTo>
                <a:cubicBezTo>
                  <a:pt x="3047082" y="-55524"/>
                  <a:pt x="3133826" y="26392"/>
                  <a:pt x="3271934" y="0"/>
                </a:cubicBezTo>
                <a:cubicBezTo>
                  <a:pt x="3410042" y="-26392"/>
                  <a:pt x="3623566" y="46507"/>
                  <a:pt x="3862317" y="0"/>
                </a:cubicBezTo>
                <a:cubicBezTo>
                  <a:pt x="3871378" y="207022"/>
                  <a:pt x="3818512" y="289766"/>
                  <a:pt x="3862317" y="426879"/>
                </a:cubicBezTo>
                <a:cubicBezTo>
                  <a:pt x="3906122" y="563992"/>
                  <a:pt x="3824592" y="756459"/>
                  <a:pt x="3862317" y="871182"/>
                </a:cubicBezTo>
                <a:cubicBezTo>
                  <a:pt x="3627357" y="900940"/>
                  <a:pt x="3436777" y="800356"/>
                  <a:pt x="3271934" y="871182"/>
                </a:cubicBezTo>
                <a:cubicBezTo>
                  <a:pt x="3107091" y="942008"/>
                  <a:pt x="2835224" y="866910"/>
                  <a:pt x="2681552" y="871182"/>
                </a:cubicBezTo>
                <a:cubicBezTo>
                  <a:pt x="2527880" y="875454"/>
                  <a:pt x="2346678" y="857136"/>
                  <a:pt x="2245661" y="871182"/>
                </a:cubicBezTo>
                <a:cubicBezTo>
                  <a:pt x="2144644" y="885228"/>
                  <a:pt x="1792475" y="856127"/>
                  <a:pt x="1655279" y="871182"/>
                </a:cubicBezTo>
                <a:cubicBezTo>
                  <a:pt x="1518083" y="886237"/>
                  <a:pt x="1206489" y="848251"/>
                  <a:pt x="1026273" y="871182"/>
                </a:cubicBezTo>
                <a:cubicBezTo>
                  <a:pt x="846057" y="894113"/>
                  <a:pt x="504512" y="779946"/>
                  <a:pt x="0" y="871182"/>
                </a:cubicBezTo>
                <a:cubicBezTo>
                  <a:pt x="-50726" y="681373"/>
                  <a:pt x="15239" y="524198"/>
                  <a:pt x="0" y="426879"/>
                </a:cubicBezTo>
                <a:cubicBezTo>
                  <a:pt x="-15239" y="329560"/>
                  <a:pt x="27766" y="121728"/>
                  <a:pt x="0" y="0"/>
                </a:cubicBezTo>
                <a:close/>
              </a:path>
              <a:path w="3862317" h="871182" stroke="0" extrusionOk="0">
                <a:moveTo>
                  <a:pt x="0" y="0"/>
                </a:moveTo>
                <a:cubicBezTo>
                  <a:pt x="196674" y="-3412"/>
                  <a:pt x="397663" y="73846"/>
                  <a:pt x="629006" y="0"/>
                </a:cubicBezTo>
                <a:cubicBezTo>
                  <a:pt x="860349" y="-73846"/>
                  <a:pt x="995034" y="45721"/>
                  <a:pt x="1103519" y="0"/>
                </a:cubicBezTo>
                <a:cubicBezTo>
                  <a:pt x="1212004" y="-45721"/>
                  <a:pt x="1494732" y="42104"/>
                  <a:pt x="1655279" y="0"/>
                </a:cubicBezTo>
                <a:cubicBezTo>
                  <a:pt x="1815826" y="-42104"/>
                  <a:pt x="2112659" y="10469"/>
                  <a:pt x="2245661" y="0"/>
                </a:cubicBezTo>
                <a:cubicBezTo>
                  <a:pt x="2378663" y="-10469"/>
                  <a:pt x="2573769" y="19586"/>
                  <a:pt x="2681552" y="0"/>
                </a:cubicBezTo>
                <a:cubicBezTo>
                  <a:pt x="2789335" y="-19586"/>
                  <a:pt x="3083586" y="30322"/>
                  <a:pt x="3194688" y="0"/>
                </a:cubicBezTo>
                <a:cubicBezTo>
                  <a:pt x="3305790" y="-30322"/>
                  <a:pt x="3713240" y="31753"/>
                  <a:pt x="3862317" y="0"/>
                </a:cubicBezTo>
                <a:cubicBezTo>
                  <a:pt x="3881362" y="91631"/>
                  <a:pt x="3839018" y="295058"/>
                  <a:pt x="3862317" y="426879"/>
                </a:cubicBezTo>
                <a:cubicBezTo>
                  <a:pt x="3885616" y="558700"/>
                  <a:pt x="3853799" y="731166"/>
                  <a:pt x="3862317" y="871182"/>
                </a:cubicBezTo>
                <a:cubicBezTo>
                  <a:pt x="3756816" y="873513"/>
                  <a:pt x="3518553" y="839169"/>
                  <a:pt x="3426427" y="871182"/>
                </a:cubicBezTo>
                <a:cubicBezTo>
                  <a:pt x="3334301" y="903195"/>
                  <a:pt x="3053295" y="829001"/>
                  <a:pt x="2874667" y="871182"/>
                </a:cubicBezTo>
                <a:cubicBezTo>
                  <a:pt x="2696039" y="913363"/>
                  <a:pt x="2533188" y="855621"/>
                  <a:pt x="2245661" y="871182"/>
                </a:cubicBezTo>
                <a:cubicBezTo>
                  <a:pt x="1958134" y="886743"/>
                  <a:pt x="1915881" y="848367"/>
                  <a:pt x="1809771" y="871182"/>
                </a:cubicBezTo>
                <a:cubicBezTo>
                  <a:pt x="1703661" y="893997"/>
                  <a:pt x="1431678" y="815633"/>
                  <a:pt x="1335258" y="871182"/>
                </a:cubicBezTo>
                <a:cubicBezTo>
                  <a:pt x="1238838" y="926731"/>
                  <a:pt x="1015084" y="842041"/>
                  <a:pt x="783499" y="871182"/>
                </a:cubicBezTo>
                <a:cubicBezTo>
                  <a:pt x="551914" y="900323"/>
                  <a:pt x="327203" y="851500"/>
                  <a:pt x="0" y="871182"/>
                </a:cubicBezTo>
                <a:cubicBezTo>
                  <a:pt x="-32273" y="701164"/>
                  <a:pt x="25789" y="574601"/>
                  <a:pt x="0" y="426879"/>
                </a:cubicBezTo>
                <a:cubicBezTo>
                  <a:pt x="-25789" y="279157"/>
                  <a:pt x="31419" y="20287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409931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Twinkle Twinkle little star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2E5D5D4D-5EF2-4367-A1A6-A8FDED1E396C}"/>
              </a:ext>
            </a:extLst>
          </p:cNvPr>
          <p:cNvSpPr/>
          <p:nvPr/>
        </p:nvSpPr>
        <p:spPr>
          <a:xfrm>
            <a:off x="4776716" y="4395422"/>
            <a:ext cx="1214651" cy="968148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9CB8C-8D75-480D-81D9-AEAE2F4A164E}"/>
              </a:ext>
            </a:extLst>
          </p:cNvPr>
          <p:cNvSpPr/>
          <p:nvPr/>
        </p:nvSpPr>
        <p:spPr>
          <a:xfrm>
            <a:off x="6010879" y="3671248"/>
            <a:ext cx="2062731" cy="1870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80E413-645D-42F5-9D0E-AA0F1BB7F110}"/>
              </a:ext>
            </a:extLst>
          </p:cNvPr>
          <p:cNvSpPr/>
          <p:nvPr/>
        </p:nvSpPr>
        <p:spPr>
          <a:xfrm>
            <a:off x="6264323" y="3823648"/>
            <a:ext cx="1626002" cy="1539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&lt;Twinkle,1&gt;</a:t>
            </a:r>
          </a:p>
          <a:p>
            <a:pPr algn="ctr"/>
            <a:r>
              <a:rPr lang="en-IN" dirty="0"/>
              <a:t>&lt;Twinkle,1&gt;</a:t>
            </a:r>
          </a:p>
          <a:p>
            <a:pPr algn="ctr"/>
            <a:r>
              <a:rPr lang="en-IN" dirty="0"/>
              <a:t>&lt;Little,1&gt;</a:t>
            </a:r>
          </a:p>
          <a:p>
            <a:pPr algn="ctr"/>
            <a:r>
              <a:rPr lang="en-IN" dirty="0"/>
              <a:t>&lt;Star,1&gt;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4A3B3B32-3B62-4BCC-ABFE-8FA7DE884DD9}"/>
              </a:ext>
            </a:extLst>
          </p:cNvPr>
          <p:cNvSpPr/>
          <p:nvPr/>
        </p:nvSpPr>
        <p:spPr>
          <a:xfrm>
            <a:off x="8143770" y="4287926"/>
            <a:ext cx="1150356" cy="968148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Combiner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264AE-862F-437D-B59B-06A122EC6564}"/>
              </a:ext>
            </a:extLst>
          </p:cNvPr>
          <p:cNvSpPr/>
          <p:nvPr/>
        </p:nvSpPr>
        <p:spPr>
          <a:xfrm>
            <a:off x="9294126" y="3890747"/>
            <a:ext cx="1626002" cy="1539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&lt;Twinkle,2&gt;</a:t>
            </a:r>
          </a:p>
          <a:p>
            <a:pPr algn="ctr"/>
            <a:r>
              <a:rPr lang="en-IN" dirty="0"/>
              <a:t>&lt;Little,1&gt;</a:t>
            </a:r>
          </a:p>
          <a:p>
            <a:pPr algn="ctr"/>
            <a:r>
              <a:rPr lang="en-IN" dirty="0"/>
              <a:t>&lt;Star,1&gt;</a:t>
            </a:r>
          </a:p>
        </p:txBody>
      </p:sp>
    </p:spTree>
    <p:extLst>
      <p:ext uri="{BB962C8B-B14F-4D97-AF65-F5344CB8AC3E}">
        <p14:creationId xmlns:p14="http://schemas.microsoft.com/office/powerpoint/2010/main" val="78283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Combiner Function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D8FFF-B626-41FE-A439-F99E95EC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2" y="1765253"/>
            <a:ext cx="3238500" cy="1771650"/>
          </a:xfrm>
          <a:prstGeom prst="rect">
            <a:avLst/>
          </a:prstGeom>
        </p:spPr>
      </p:pic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8079CD76-84DF-4EFC-A533-92B857C934C2}"/>
              </a:ext>
            </a:extLst>
          </p:cNvPr>
          <p:cNvSpPr/>
          <p:nvPr/>
        </p:nvSpPr>
        <p:spPr>
          <a:xfrm>
            <a:off x="3507475" y="2210937"/>
            <a:ext cx="2588525" cy="996260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Map/Combine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FED75C-0BA0-4342-84AF-0F63C3F874D7}"/>
              </a:ext>
            </a:extLst>
          </p:cNvPr>
          <p:cNvSpPr/>
          <p:nvPr/>
        </p:nvSpPr>
        <p:spPr>
          <a:xfrm>
            <a:off x="6264323" y="1881117"/>
            <a:ext cx="1626002" cy="1539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&lt;Twinkle,2&gt;</a:t>
            </a:r>
          </a:p>
          <a:p>
            <a:pPr algn="ctr"/>
            <a:r>
              <a:rPr lang="en-IN" dirty="0"/>
              <a:t>&lt;Little,1&gt;</a:t>
            </a:r>
          </a:p>
          <a:p>
            <a:pPr algn="ctr"/>
            <a:r>
              <a:rPr lang="en-IN" dirty="0"/>
              <a:t>&lt;Star,1&gt;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8D661-C971-4D45-AC2C-A7DE2612903C}"/>
              </a:ext>
            </a:extLst>
          </p:cNvPr>
          <p:cNvSpPr txBox="1"/>
          <p:nvPr/>
        </p:nvSpPr>
        <p:spPr>
          <a:xfrm>
            <a:off x="600501" y="3916907"/>
            <a:ext cx="9730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Part of reduce is done in the </a:t>
            </a:r>
            <a:r>
              <a:rPr lang="en-IN" sz="2200" dirty="0" err="1"/>
              <a:t>datanode</a:t>
            </a:r>
            <a:r>
              <a:rPr lang="en-IN" sz="2200" dirty="0"/>
              <a:t> itself using the combiner function.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Combined the data to speed up the reduce phase.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Kind of front loaded the reduce operation by using the combine.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23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C6A861-F3C0-4E5A-AE95-0B5F75AC5BD2}"/>
              </a:ext>
            </a:extLst>
          </p:cNvPr>
          <p:cNvSpPr/>
          <p:nvPr/>
        </p:nvSpPr>
        <p:spPr>
          <a:xfrm>
            <a:off x="1407485" y="2649283"/>
            <a:ext cx="102146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Implementing a combiner in Map Reduce</a:t>
            </a:r>
          </a:p>
        </p:txBody>
      </p:sp>
    </p:spTree>
    <p:extLst>
      <p:ext uri="{BB962C8B-B14F-4D97-AF65-F5344CB8AC3E}">
        <p14:creationId xmlns:p14="http://schemas.microsoft.com/office/powerpoint/2010/main" val="268574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5AFC9-4C9A-4569-810F-92C80398FEE9}"/>
              </a:ext>
            </a:extLst>
          </p:cNvPr>
          <p:cNvSpPr/>
          <p:nvPr/>
        </p:nvSpPr>
        <p:spPr>
          <a:xfrm>
            <a:off x="191498" y="1568703"/>
            <a:ext cx="10879776" cy="41440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Write a Map ( ) Function</a:t>
            </a:r>
          </a:p>
          <a:p>
            <a:pPr algn="just">
              <a:lnSpc>
                <a:spcPct val="150000"/>
              </a:lnSpc>
            </a:pPr>
            <a:r>
              <a:rPr lang="en-US" sz="36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1a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Write a Combiner ( ) Function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Write a Reduce Function</a:t>
            </a:r>
          </a:p>
          <a:p>
            <a:pPr algn="just">
              <a:lnSpc>
                <a:spcPct val="150000"/>
              </a:lnSpc>
            </a:pPr>
            <a:r>
              <a:rPr lang="en-US" sz="36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Setup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driver that points to your Map and reduce implementations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77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1EF05D-D8E5-4352-9537-8EBE7AEB2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4" y="1682818"/>
            <a:ext cx="9253745" cy="489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5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First point to understand in Command Line Interface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 Commands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FEDD3-B2E3-403B-9D89-42678CC4A540}"/>
              </a:ext>
            </a:extLst>
          </p:cNvPr>
          <p:cNvSpPr txBox="1"/>
          <p:nvPr/>
        </p:nvSpPr>
        <p:spPr>
          <a:xfrm>
            <a:off x="393111" y="1749287"/>
            <a:ext cx="3715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Hadoop fs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140C8-BC98-4FA4-BC54-C8AE8600F631}"/>
              </a:ext>
            </a:extLst>
          </p:cNvPr>
          <p:cNvSpPr txBox="1"/>
          <p:nvPr/>
        </p:nvSpPr>
        <p:spPr>
          <a:xfrm>
            <a:off x="6475949" y="1717021"/>
            <a:ext cx="3715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Hadoop </a:t>
            </a:r>
            <a:r>
              <a:rPr lang="en-IN" sz="3200" dirty="0" err="1">
                <a:solidFill>
                  <a:schemeClr val="accent1">
                    <a:lumMod val="50000"/>
                  </a:schemeClr>
                </a:solidFill>
              </a:rPr>
              <a:t>dfs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D499C3-DAC3-4FE8-ACFC-C7C9F32A70EB}"/>
              </a:ext>
            </a:extLst>
          </p:cNvPr>
          <p:cNvCxnSpPr>
            <a:cxnSpLocks/>
          </p:cNvCxnSpPr>
          <p:nvPr/>
        </p:nvCxnSpPr>
        <p:spPr>
          <a:xfrm>
            <a:off x="5133034" y="1316458"/>
            <a:ext cx="0" cy="2770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B78D9F-F4D6-45D1-B216-F3F3CF435034}"/>
              </a:ext>
            </a:extLst>
          </p:cNvPr>
          <p:cNvSpPr txBox="1"/>
          <p:nvPr/>
        </p:nvSpPr>
        <p:spPr>
          <a:xfrm>
            <a:off x="261457" y="2574301"/>
            <a:ext cx="393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fs command is used when the file system is not HDFS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FF481-288C-4B28-8AD2-8470EEBD4BAC}"/>
              </a:ext>
            </a:extLst>
          </p:cNvPr>
          <p:cNvSpPr txBox="1"/>
          <p:nvPr/>
        </p:nvSpPr>
        <p:spPr>
          <a:xfrm>
            <a:off x="6323796" y="2465826"/>
            <a:ext cx="393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dfs</a:t>
            </a:r>
            <a:r>
              <a:rPr lang="en-IN" dirty="0"/>
              <a:t> command is used when the file system is HDFS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CEB69-7928-46BE-8637-9FD986563889}"/>
              </a:ext>
            </a:extLst>
          </p:cNvPr>
          <p:cNvSpPr txBox="1"/>
          <p:nvPr/>
        </p:nvSpPr>
        <p:spPr>
          <a:xfrm>
            <a:off x="327469" y="3429000"/>
            <a:ext cx="3715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$hadoop 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1A236-9CF0-4FDD-87B4-3CD659AFEE86}"/>
              </a:ext>
            </a:extLst>
          </p:cNvPr>
          <p:cNvSpPr txBox="1"/>
          <p:nvPr/>
        </p:nvSpPr>
        <p:spPr>
          <a:xfrm>
            <a:off x="6434217" y="3276187"/>
            <a:ext cx="3715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$</a:t>
            </a:r>
            <a:r>
              <a:rPr lang="en-IN" sz="3200" dirty="0" err="1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hdfs</a:t>
            </a:r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sz="3200" dirty="0" err="1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dfs</a:t>
            </a:r>
            <a:endParaRPr lang="en-IN" sz="3200" dirty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B6B793-BA39-412E-9F2E-816AE19AF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75" y="4087229"/>
            <a:ext cx="61150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17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Implementation of Combiner function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4EEC5-5949-49B9-B692-A33024A620FA}"/>
              </a:ext>
            </a:extLst>
          </p:cNvPr>
          <p:cNvSpPr txBox="1"/>
          <p:nvPr/>
        </p:nvSpPr>
        <p:spPr>
          <a:xfrm>
            <a:off x="622852" y="1563757"/>
            <a:ext cx="10495722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The combiner function is implemented by </a:t>
            </a:r>
            <a:r>
              <a:rPr lang="en-IN" sz="2200" dirty="0">
                <a:solidFill>
                  <a:srgbClr val="FF0000"/>
                </a:solidFill>
              </a:rPr>
              <a:t>extending the reducer class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We will simply point the combiner class in Job to </a:t>
            </a:r>
            <a:r>
              <a:rPr lang="en-IN" sz="2200" dirty="0" err="1"/>
              <a:t>Wordreducer</a:t>
            </a:r>
            <a:endParaRPr lang="en-IN" sz="2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In other words the </a:t>
            </a:r>
            <a:r>
              <a:rPr lang="en-IN" sz="2200" dirty="0" err="1"/>
              <a:t>Wordreducer</a:t>
            </a:r>
            <a:r>
              <a:rPr lang="en-IN" sz="2200" dirty="0"/>
              <a:t> can act as the combiner as well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We don’t need to change the </a:t>
            </a:r>
            <a:r>
              <a:rPr lang="en-IN" sz="2200" dirty="0" err="1">
                <a:solidFill>
                  <a:srgbClr val="FF0000"/>
                </a:solidFill>
              </a:rPr>
              <a:t>wordmapper</a:t>
            </a:r>
            <a:r>
              <a:rPr lang="en-IN" sz="2200" dirty="0">
                <a:solidFill>
                  <a:srgbClr val="FF0000"/>
                </a:solidFill>
              </a:rPr>
              <a:t> and </a:t>
            </a:r>
            <a:r>
              <a:rPr lang="en-IN" sz="2200" dirty="0" err="1">
                <a:solidFill>
                  <a:srgbClr val="FF0000"/>
                </a:solidFill>
              </a:rPr>
              <a:t>wordreducer</a:t>
            </a:r>
            <a:r>
              <a:rPr lang="en-IN" sz="2200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52000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Implementation of Combiner function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E7B242-2F1F-4AC7-84B5-6F10BCC10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7" y="1617241"/>
            <a:ext cx="9222163" cy="46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61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C6A861-F3C0-4E5A-AE95-0B5F75AC5BD2}"/>
              </a:ext>
            </a:extLst>
          </p:cNvPr>
          <p:cNvSpPr/>
          <p:nvPr/>
        </p:nvSpPr>
        <p:spPr>
          <a:xfrm>
            <a:off x="1407485" y="2649283"/>
            <a:ext cx="102146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Constraints on the Combiner Function</a:t>
            </a:r>
          </a:p>
        </p:txBody>
      </p:sp>
    </p:spTree>
    <p:extLst>
      <p:ext uri="{BB962C8B-B14F-4D97-AF65-F5344CB8AC3E}">
        <p14:creationId xmlns:p14="http://schemas.microsoft.com/office/powerpoint/2010/main" val="989077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Constraints on the combiner function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/>
              <a:t>It makes the Map/Reduce task run faster, however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Reduce operation is partially parallelized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Less data needs to be transferred across the network</a:t>
            </a: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2569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Constraints on the combiner function-Example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/>
              <a:t>A file contains 3 columns Players, Runs Scored, Match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Compute the batting average of each player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accent1">
                    <a:lumMod val="50000"/>
                  </a:schemeClr>
                </a:solidFill>
              </a:rPr>
              <a:t>Can we use average( ) as the combiner function?</a:t>
            </a: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86603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48"/>
          <p:cNvCxnSpPr/>
          <p:nvPr/>
        </p:nvCxnSpPr>
        <p:spPr>
          <a:xfrm rot="10800000" flipH="1">
            <a:off x="4287946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287946" y="206842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20BCB71-743E-4DB4-9FE5-E59943F160D1}"/>
              </a:ext>
            </a:extLst>
          </p:cNvPr>
          <p:cNvSpPr txBox="1">
            <a:spLocks/>
          </p:cNvSpPr>
          <p:nvPr/>
        </p:nvSpPr>
        <p:spPr>
          <a:xfrm>
            <a:off x="3946938" y="3301761"/>
            <a:ext cx="8179229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“WORLD IS ONE BIG DATA PROBLEM”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“TORTURE THE DATA AND IT WILL CONFESS TO ANYTHING”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Making a Directory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 Commands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3E48C-0C7A-45F8-8EE6-8B7AC64865CC}"/>
              </a:ext>
            </a:extLst>
          </p:cNvPr>
          <p:cNvSpPr txBox="1"/>
          <p:nvPr/>
        </p:nvSpPr>
        <p:spPr>
          <a:xfrm>
            <a:off x="426669" y="1785730"/>
            <a:ext cx="6835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$hadoop fs -mkdir /test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1A3A01-2410-4F25-8C7E-782BE6172515}"/>
              </a:ext>
            </a:extLst>
          </p:cNvPr>
          <p:cNvSpPr/>
          <p:nvPr/>
        </p:nvSpPr>
        <p:spPr>
          <a:xfrm>
            <a:off x="393111" y="3169828"/>
            <a:ext cx="1029775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General form is to precede with Hadoop fs</a:t>
            </a:r>
          </a:p>
          <a:p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Creates a directory at the top level of the file system</a:t>
            </a:r>
          </a:p>
        </p:txBody>
      </p:sp>
    </p:spTree>
    <p:extLst>
      <p:ext uri="{BB962C8B-B14F-4D97-AF65-F5344CB8AC3E}">
        <p14:creationId xmlns:p14="http://schemas.microsoft.com/office/powerpoint/2010/main" val="296416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Content opportunity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 Commands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AB270-E6BA-4D40-A084-7904D5CF4424}"/>
              </a:ext>
            </a:extLst>
          </p:cNvPr>
          <p:cNvSpPr txBox="1"/>
          <p:nvPr/>
        </p:nvSpPr>
        <p:spPr>
          <a:xfrm>
            <a:off x="426669" y="1785730"/>
            <a:ext cx="6835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$hadoop fs -ls /test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FF9A5-0AEB-4422-965E-44D734B551CE}"/>
              </a:ext>
            </a:extLst>
          </p:cNvPr>
          <p:cNvSpPr/>
          <p:nvPr/>
        </p:nvSpPr>
        <p:spPr>
          <a:xfrm>
            <a:off x="393111" y="3169828"/>
            <a:ext cx="91900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ls prints the list of all the files in the </a:t>
            </a:r>
            <a:r>
              <a:rPr lang="en-US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directoryc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143851-7909-41C0-9DCB-CABC779D3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097336"/>
            <a:ext cx="11996382" cy="94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5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Content of a file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 Commands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13744-07C7-4447-BA4D-AFC6097150B4}"/>
              </a:ext>
            </a:extLst>
          </p:cNvPr>
          <p:cNvSpPr txBox="1"/>
          <p:nvPr/>
        </p:nvSpPr>
        <p:spPr>
          <a:xfrm>
            <a:off x="426669" y="1785730"/>
            <a:ext cx="6835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$hadoop fs –cat &lt;file name&gt;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96ED97-8038-4139-A725-F7F5A6E64E3F}"/>
              </a:ext>
            </a:extLst>
          </p:cNvPr>
          <p:cNvSpPr/>
          <p:nvPr/>
        </p:nvSpPr>
        <p:spPr>
          <a:xfrm>
            <a:off x="393111" y="3169828"/>
            <a:ext cx="76259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Cat is used to see the contents of a file</a:t>
            </a:r>
          </a:p>
        </p:txBody>
      </p:sp>
    </p:spTree>
    <p:extLst>
      <p:ext uri="{BB962C8B-B14F-4D97-AF65-F5344CB8AC3E}">
        <p14:creationId xmlns:p14="http://schemas.microsoft.com/office/powerpoint/2010/main" val="398005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Change the ownership of a file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 Commands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70622-F670-4C15-8985-96E67C528C94}"/>
              </a:ext>
            </a:extLst>
          </p:cNvPr>
          <p:cNvSpPr txBox="1"/>
          <p:nvPr/>
        </p:nvSpPr>
        <p:spPr>
          <a:xfrm>
            <a:off x="426669" y="1785730"/>
            <a:ext cx="8147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$hadoop fs –</a:t>
            </a:r>
            <a:r>
              <a:rPr lang="en-IN" sz="4800" dirty="0" err="1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chown</a:t>
            </a:r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&lt;</a:t>
            </a:r>
            <a:r>
              <a:rPr lang="en-IN" sz="4800" dirty="0" err="1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newowner</a:t>
            </a:r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&gt;&lt;</a:t>
            </a:r>
            <a:r>
              <a:rPr lang="en-IN" sz="4800" dirty="0" err="1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filepath</a:t>
            </a:r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&gt;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1A609-B79E-4EEE-A32B-D7F152567E00}"/>
              </a:ext>
            </a:extLst>
          </p:cNvPr>
          <p:cNvSpPr/>
          <p:nvPr/>
        </p:nvSpPr>
        <p:spPr>
          <a:xfrm>
            <a:off x="393111" y="3169828"/>
            <a:ext cx="95999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Chown</a:t>
            </a: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is used to change the ownership for a file</a:t>
            </a:r>
          </a:p>
        </p:txBody>
      </p:sp>
    </p:spTree>
    <p:extLst>
      <p:ext uri="{BB962C8B-B14F-4D97-AF65-F5344CB8AC3E}">
        <p14:creationId xmlns:p14="http://schemas.microsoft.com/office/powerpoint/2010/main" val="176413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HDFS Commands to transfer file across file systems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 Commands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70622-F670-4C15-8985-96E67C528C94}"/>
              </a:ext>
            </a:extLst>
          </p:cNvPr>
          <p:cNvSpPr txBox="1"/>
          <p:nvPr/>
        </p:nvSpPr>
        <p:spPr>
          <a:xfrm>
            <a:off x="426669" y="1785730"/>
            <a:ext cx="10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$hadoop fs –</a:t>
            </a:r>
            <a:r>
              <a:rPr lang="en-IN" sz="4800" dirty="0" err="1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copyFromLocal</a:t>
            </a:r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&lt;</a:t>
            </a:r>
            <a:r>
              <a:rPr lang="en-IN" sz="4800" dirty="0" err="1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localFilepath</a:t>
            </a:r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&gt; &lt;</a:t>
            </a:r>
            <a:r>
              <a:rPr lang="en-IN" sz="4800" dirty="0" err="1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hdfspath</a:t>
            </a:r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1A609-B79E-4EEE-A32B-D7F152567E00}"/>
              </a:ext>
            </a:extLst>
          </p:cNvPr>
          <p:cNvSpPr/>
          <p:nvPr/>
        </p:nvSpPr>
        <p:spPr>
          <a:xfrm>
            <a:off x="393111" y="3169828"/>
            <a:ext cx="83120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Put can be used instead of </a:t>
            </a:r>
            <a:r>
              <a:rPr lang="en-US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copyFromLocal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773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HDFS Commands to transfer file across file systems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 Commands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70622-F670-4C15-8985-96E67C528C94}"/>
              </a:ext>
            </a:extLst>
          </p:cNvPr>
          <p:cNvSpPr txBox="1"/>
          <p:nvPr/>
        </p:nvSpPr>
        <p:spPr>
          <a:xfrm>
            <a:off x="426669" y="1785730"/>
            <a:ext cx="10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$hadoop fs –</a:t>
            </a:r>
            <a:r>
              <a:rPr lang="en-IN" sz="4800" dirty="0" err="1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copyToLocal</a:t>
            </a:r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&lt;</a:t>
            </a:r>
            <a:r>
              <a:rPr lang="en-IN" sz="4800" dirty="0" err="1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hdfs</a:t>
            </a:r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path&gt; &lt;</a:t>
            </a:r>
            <a:r>
              <a:rPr lang="en-IN" sz="4800" dirty="0" err="1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Localfilepath</a:t>
            </a:r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1A609-B79E-4EEE-A32B-D7F152567E00}"/>
              </a:ext>
            </a:extLst>
          </p:cNvPr>
          <p:cNvSpPr/>
          <p:nvPr/>
        </p:nvSpPr>
        <p:spPr>
          <a:xfrm>
            <a:off x="393111" y="3169828"/>
            <a:ext cx="109047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copyToLocal</a:t>
            </a: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to transfer files from </a:t>
            </a:r>
            <a:r>
              <a:rPr lang="en-US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hdfs</a:t>
            </a: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to local file path</a:t>
            </a:r>
          </a:p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Get can be used instead of 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copyToLocal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877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Explore the other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commnads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HDFS Commands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70622-F670-4C15-8985-96E67C528C94}"/>
              </a:ext>
            </a:extLst>
          </p:cNvPr>
          <p:cNvSpPr txBox="1"/>
          <p:nvPr/>
        </p:nvSpPr>
        <p:spPr>
          <a:xfrm>
            <a:off x="426669" y="1785730"/>
            <a:ext cx="10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$hadoop fs –help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1A609-B79E-4EEE-A32B-D7F152567E00}"/>
              </a:ext>
            </a:extLst>
          </p:cNvPr>
          <p:cNvSpPr/>
          <p:nvPr/>
        </p:nvSpPr>
        <p:spPr>
          <a:xfrm>
            <a:off x="393111" y="3169828"/>
            <a:ext cx="893706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Many more useful commands, help will print </a:t>
            </a:r>
          </a:p>
          <a:p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Documentation for all of them</a:t>
            </a:r>
          </a:p>
        </p:txBody>
      </p:sp>
    </p:spTree>
    <p:extLst>
      <p:ext uri="{BB962C8B-B14F-4D97-AF65-F5344CB8AC3E}">
        <p14:creationId xmlns:p14="http://schemas.microsoft.com/office/powerpoint/2010/main" val="3188247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635</Words>
  <Application>Microsoft Office PowerPoint</Application>
  <PresentationFormat>Widescreen</PresentationFormat>
  <Paragraphs>109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Aharoni</vt:lpstr>
      <vt:lpstr>AngsanaUPC</vt:lpstr>
      <vt:lpstr>Arial</vt:lpstr>
      <vt:lpstr>Calibri</vt:lpstr>
      <vt:lpstr>Calibri Light</vt:lpstr>
      <vt:lpstr>Open Sans</vt:lpstr>
      <vt:lpstr>Segoe UI</vt:lpstr>
      <vt:lpstr>Wingdings</vt:lpstr>
      <vt:lpstr>Office Theme</vt:lpstr>
      <vt:lpstr>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102</cp:revision>
  <dcterms:created xsi:type="dcterms:W3CDTF">2020-08-20T04:57:26Z</dcterms:created>
  <dcterms:modified xsi:type="dcterms:W3CDTF">2020-08-23T16:04:54Z</dcterms:modified>
</cp:coreProperties>
</file>