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327" r:id="rId3"/>
    <p:sldId id="332" r:id="rId4"/>
    <p:sldId id="269" r:id="rId5"/>
    <p:sldId id="333" r:id="rId6"/>
    <p:sldId id="334" r:id="rId7"/>
    <p:sldId id="342" r:id="rId8"/>
    <p:sldId id="335" r:id="rId9"/>
    <p:sldId id="341" r:id="rId10"/>
    <p:sldId id="336" r:id="rId11"/>
    <p:sldId id="337" r:id="rId12"/>
    <p:sldId id="338" r:id="rId13"/>
    <p:sldId id="339" r:id="rId14"/>
    <p:sldId id="276"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049834-1B34-4060-9733-13B766E5CCE8}" type="datetimeFigureOut">
              <a:rPr lang="en-IN" smtClean="0"/>
              <a:t>16-08-2020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48D67-5D07-459E-A425-9FE512C89BA2}" type="slidenum">
              <a:rPr lang="en-IN" smtClean="0"/>
              <a:t>‹#›</a:t>
            </a:fld>
            <a:endParaRPr lang="en-IN"/>
          </a:p>
        </p:txBody>
      </p:sp>
    </p:spTree>
    <p:extLst>
      <p:ext uri="{BB962C8B-B14F-4D97-AF65-F5344CB8AC3E}">
        <p14:creationId xmlns:p14="http://schemas.microsoft.com/office/powerpoint/2010/main" val="3749663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655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337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1830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663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6151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8" name="Google Shape;838;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9557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9799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7811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985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5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10ED-C218-44DF-8A59-5AE9E545D0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59D708-7FB3-4FB3-83CC-1F93697857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8F3FCD-E24D-49CD-BF0C-F678EE26B448}"/>
              </a:ext>
            </a:extLst>
          </p:cNvPr>
          <p:cNvSpPr>
            <a:spLocks noGrp="1"/>
          </p:cNvSpPr>
          <p:nvPr>
            <p:ph type="dt" sz="half" idx="10"/>
          </p:nvPr>
        </p:nvSpPr>
        <p:spPr/>
        <p:txBody>
          <a:bodyPr/>
          <a:lstStyle/>
          <a:p>
            <a:fld id="{CEE0913C-123D-4506-B593-5E8120CE175E}" type="datetimeFigureOut">
              <a:rPr lang="en-IN" smtClean="0"/>
              <a:t>16-08-2020</a:t>
            </a:fld>
            <a:endParaRPr lang="en-IN"/>
          </a:p>
        </p:txBody>
      </p:sp>
      <p:sp>
        <p:nvSpPr>
          <p:cNvPr id="5" name="Footer Placeholder 4">
            <a:extLst>
              <a:ext uri="{FF2B5EF4-FFF2-40B4-BE49-F238E27FC236}">
                <a16:creationId xmlns:a16="http://schemas.microsoft.com/office/drawing/2014/main" id="{A6BF7C94-3ADD-4B90-B15C-83CE0CA3BC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42C5D8-1CC9-45A5-974F-16E8E2B176AC}"/>
              </a:ext>
            </a:extLst>
          </p:cNvPr>
          <p:cNvSpPr>
            <a:spLocks noGrp="1"/>
          </p:cNvSpPr>
          <p:nvPr>
            <p:ph type="sldNum" sz="quarter" idx="12"/>
          </p:nvPr>
        </p:nvSpPr>
        <p:spPr/>
        <p:txBody>
          <a:bodyPr/>
          <a:lstStyle/>
          <a:p>
            <a:fld id="{DAC6C3E8-C03D-4F7C-AC22-38CBBCDE3AD5}" type="slidenum">
              <a:rPr lang="en-IN" smtClean="0"/>
              <a:t>‹#›</a:t>
            </a:fld>
            <a:endParaRPr lang="en-IN"/>
          </a:p>
        </p:txBody>
      </p:sp>
    </p:spTree>
    <p:extLst>
      <p:ext uri="{BB962C8B-B14F-4D97-AF65-F5344CB8AC3E}">
        <p14:creationId xmlns:p14="http://schemas.microsoft.com/office/powerpoint/2010/main" val="4081511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9C32-AAC0-46C0-8495-90DF724D1C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8B5B30-2060-47BF-AC5E-B1F2B78F1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C3B7D8-4B17-4EAF-8B6A-77604E464715}"/>
              </a:ext>
            </a:extLst>
          </p:cNvPr>
          <p:cNvSpPr>
            <a:spLocks noGrp="1"/>
          </p:cNvSpPr>
          <p:nvPr>
            <p:ph type="dt" sz="half" idx="10"/>
          </p:nvPr>
        </p:nvSpPr>
        <p:spPr/>
        <p:txBody>
          <a:bodyPr/>
          <a:lstStyle/>
          <a:p>
            <a:fld id="{CEE0913C-123D-4506-B593-5E8120CE175E}" type="datetimeFigureOut">
              <a:rPr lang="en-IN" smtClean="0"/>
              <a:t>16-08-2020</a:t>
            </a:fld>
            <a:endParaRPr lang="en-IN"/>
          </a:p>
        </p:txBody>
      </p:sp>
      <p:sp>
        <p:nvSpPr>
          <p:cNvPr id="5" name="Footer Placeholder 4">
            <a:extLst>
              <a:ext uri="{FF2B5EF4-FFF2-40B4-BE49-F238E27FC236}">
                <a16:creationId xmlns:a16="http://schemas.microsoft.com/office/drawing/2014/main" id="{90E87C51-CC62-42D6-8B53-47C702539B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C7F4EE-E725-499A-B544-89F096566891}"/>
              </a:ext>
            </a:extLst>
          </p:cNvPr>
          <p:cNvSpPr>
            <a:spLocks noGrp="1"/>
          </p:cNvSpPr>
          <p:nvPr>
            <p:ph type="sldNum" sz="quarter" idx="12"/>
          </p:nvPr>
        </p:nvSpPr>
        <p:spPr/>
        <p:txBody>
          <a:bodyPr/>
          <a:lstStyle/>
          <a:p>
            <a:fld id="{DAC6C3E8-C03D-4F7C-AC22-38CBBCDE3AD5}" type="slidenum">
              <a:rPr lang="en-IN" smtClean="0"/>
              <a:t>‹#›</a:t>
            </a:fld>
            <a:endParaRPr lang="en-IN"/>
          </a:p>
        </p:txBody>
      </p:sp>
    </p:spTree>
    <p:extLst>
      <p:ext uri="{BB962C8B-B14F-4D97-AF65-F5344CB8AC3E}">
        <p14:creationId xmlns:p14="http://schemas.microsoft.com/office/powerpoint/2010/main" val="408677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F69F8C-D043-4B61-AA02-678F5CEC01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D9B888-BFB1-4429-882B-8E03C736BF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32A0C9-345C-44BE-BA03-83BE970C6ECD}"/>
              </a:ext>
            </a:extLst>
          </p:cNvPr>
          <p:cNvSpPr>
            <a:spLocks noGrp="1"/>
          </p:cNvSpPr>
          <p:nvPr>
            <p:ph type="dt" sz="half" idx="10"/>
          </p:nvPr>
        </p:nvSpPr>
        <p:spPr/>
        <p:txBody>
          <a:bodyPr/>
          <a:lstStyle/>
          <a:p>
            <a:fld id="{CEE0913C-123D-4506-B593-5E8120CE175E}" type="datetimeFigureOut">
              <a:rPr lang="en-IN" smtClean="0"/>
              <a:t>16-08-2020</a:t>
            </a:fld>
            <a:endParaRPr lang="en-IN"/>
          </a:p>
        </p:txBody>
      </p:sp>
      <p:sp>
        <p:nvSpPr>
          <p:cNvPr id="5" name="Footer Placeholder 4">
            <a:extLst>
              <a:ext uri="{FF2B5EF4-FFF2-40B4-BE49-F238E27FC236}">
                <a16:creationId xmlns:a16="http://schemas.microsoft.com/office/drawing/2014/main" id="{34182FBB-0863-4CD9-9D2E-4D4F41379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EB77A-4857-44ED-B1DB-032F219A3D32}"/>
              </a:ext>
            </a:extLst>
          </p:cNvPr>
          <p:cNvSpPr>
            <a:spLocks noGrp="1"/>
          </p:cNvSpPr>
          <p:nvPr>
            <p:ph type="sldNum" sz="quarter" idx="12"/>
          </p:nvPr>
        </p:nvSpPr>
        <p:spPr/>
        <p:txBody>
          <a:bodyPr/>
          <a:lstStyle/>
          <a:p>
            <a:fld id="{DAC6C3E8-C03D-4F7C-AC22-38CBBCDE3AD5}" type="slidenum">
              <a:rPr lang="en-IN" smtClean="0"/>
              <a:t>‹#›</a:t>
            </a:fld>
            <a:endParaRPr lang="en-IN"/>
          </a:p>
        </p:txBody>
      </p:sp>
    </p:spTree>
    <p:extLst>
      <p:ext uri="{BB962C8B-B14F-4D97-AF65-F5344CB8AC3E}">
        <p14:creationId xmlns:p14="http://schemas.microsoft.com/office/powerpoint/2010/main" val="1846595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odule Title">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1"/>
          <p:cNvSpPr>
            <a:spLocks noGrp="1"/>
          </p:cNvSpPr>
          <p:nvPr>
            <p:ph type="pic" sz="quarter" idx="13" hasCustomPrompt="1"/>
          </p:nvPr>
        </p:nvSpPr>
        <p:spPr>
          <a:xfrm>
            <a:off x="0" y="0"/>
            <a:ext cx="12192000" cy="6858000"/>
          </a:xfrm>
        </p:spPr>
        <p:txBody>
          <a:bodyPr/>
          <a:lstStyle>
            <a:lvl1pPr marL="0" indent="0">
              <a:buNone/>
              <a:defRPr baseline="0"/>
            </a:lvl1pPr>
          </a:lstStyle>
          <a:p>
            <a:r>
              <a:rPr lang="en-US"/>
              <a:t>Click icon to add picture</a:t>
            </a:r>
            <a:endParaRPr lang="ru-RU" dirty="0"/>
          </a:p>
        </p:txBody>
      </p:sp>
      <p:sp>
        <p:nvSpPr>
          <p:cNvPr id="13" name="Subtitle 1"/>
          <p:cNvSpPr>
            <a:spLocks noGrp="1"/>
          </p:cNvSpPr>
          <p:nvPr>
            <p:ph type="subTitle" idx="1" hasCustomPrompt="1"/>
          </p:nvPr>
        </p:nvSpPr>
        <p:spPr>
          <a:xfrm>
            <a:off x="1361831" y="4458778"/>
            <a:ext cx="6804212" cy="1655762"/>
          </a:xfrm>
        </p:spPr>
        <p:txBody>
          <a:bodyP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endParaRPr lang="ru-RU" dirty="0"/>
          </a:p>
        </p:txBody>
      </p:sp>
      <p:sp>
        <p:nvSpPr>
          <p:cNvPr id="12" name="Title"/>
          <p:cNvSpPr>
            <a:spLocks noGrp="1"/>
          </p:cNvSpPr>
          <p:nvPr>
            <p:ph type="ctrTitle" hasCustomPrompt="1"/>
          </p:nvPr>
        </p:nvSpPr>
        <p:spPr>
          <a:xfrm>
            <a:off x="1330218" y="2574277"/>
            <a:ext cx="9540982" cy="1374892"/>
          </a:xfrm>
        </p:spPr>
        <p:txBody>
          <a:bodyPr anchor="t">
            <a:noAutofit/>
          </a:bodyPr>
          <a:lstStyle>
            <a:lvl1pPr algn="l">
              <a:defRPr sz="4000">
                <a:solidFill>
                  <a:schemeClr val="bg1"/>
                </a:solidFill>
              </a:defRPr>
            </a:lvl1pPr>
          </a:lstStyle>
          <a:p>
            <a:r>
              <a:rPr lang="en-US"/>
              <a:t>Click to add title</a:t>
            </a:r>
            <a:endParaRPr lang="ru-RU" dirty="0"/>
          </a:p>
        </p:txBody>
      </p:sp>
      <p:sp>
        <p:nvSpPr>
          <p:cNvPr id="3" name="Text 1"/>
          <p:cNvSpPr>
            <a:spLocks noGrp="1"/>
          </p:cNvSpPr>
          <p:nvPr>
            <p:ph type="body" sz="quarter" idx="10" hasCustomPrompt="1"/>
          </p:nvPr>
        </p:nvSpPr>
        <p:spPr>
          <a:xfrm>
            <a:off x="1330324" y="1201738"/>
            <a:ext cx="4814443" cy="585787"/>
          </a:xfrm>
        </p:spPr>
        <p:txBody>
          <a:bodyPr>
            <a:noAutofit/>
          </a:bodyPr>
          <a:lstStyle>
            <a:lvl1pPr marL="0" indent="0">
              <a:buNone/>
              <a:defRPr sz="2800" b="0">
                <a:solidFill>
                  <a:schemeClr val="bg1"/>
                </a:solidFill>
                <a:latin typeface="+mn-lt"/>
                <a:cs typeface="Segoe UI Semibold" panose="020B0702040204020203" pitchFamily="34" charset="0"/>
              </a:defRPr>
            </a:lvl1pPr>
          </a:lstStyle>
          <a:p>
            <a:pPr lvl="0"/>
            <a:r>
              <a:rPr lang="en-US"/>
              <a:t>Click to add text</a:t>
            </a:r>
            <a:endParaRPr lang="ru-RU" dirty="0"/>
          </a:p>
        </p:txBody>
      </p:sp>
    </p:spTree>
    <p:custDataLst>
      <p:tags r:id="rId1"/>
    </p:custDataLst>
    <p:extLst>
      <p:ext uri="{BB962C8B-B14F-4D97-AF65-F5344CB8AC3E}">
        <p14:creationId xmlns:p14="http://schemas.microsoft.com/office/powerpoint/2010/main" val="26101336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F28C5-635C-4246-8E2E-64AF261E52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794713-5335-4707-A925-5113B28FA3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295803-2B51-4D5F-A1E9-A96E4B22A908}"/>
              </a:ext>
            </a:extLst>
          </p:cNvPr>
          <p:cNvSpPr>
            <a:spLocks noGrp="1"/>
          </p:cNvSpPr>
          <p:nvPr>
            <p:ph type="dt" sz="half" idx="10"/>
          </p:nvPr>
        </p:nvSpPr>
        <p:spPr/>
        <p:txBody>
          <a:bodyPr/>
          <a:lstStyle/>
          <a:p>
            <a:fld id="{CEE0913C-123D-4506-B593-5E8120CE175E}" type="datetimeFigureOut">
              <a:rPr lang="en-IN" smtClean="0"/>
              <a:t>16-08-2020</a:t>
            </a:fld>
            <a:endParaRPr lang="en-IN"/>
          </a:p>
        </p:txBody>
      </p:sp>
      <p:sp>
        <p:nvSpPr>
          <p:cNvPr id="5" name="Footer Placeholder 4">
            <a:extLst>
              <a:ext uri="{FF2B5EF4-FFF2-40B4-BE49-F238E27FC236}">
                <a16:creationId xmlns:a16="http://schemas.microsoft.com/office/drawing/2014/main" id="{83A1CF74-2068-42E2-A027-910033DDCB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3F2AC9-936C-44A0-A423-46591782E213}"/>
              </a:ext>
            </a:extLst>
          </p:cNvPr>
          <p:cNvSpPr>
            <a:spLocks noGrp="1"/>
          </p:cNvSpPr>
          <p:nvPr>
            <p:ph type="sldNum" sz="quarter" idx="12"/>
          </p:nvPr>
        </p:nvSpPr>
        <p:spPr/>
        <p:txBody>
          <a:bodyPr/>
          <a:lstStyle/>
          <a:p>
            <a:fld id="{DAC6C3E8-C03D-4F7C-AC22-38CBBCDE3AD5}" type="slidenum">
              <a:rPr lang="en-IN" smtClean="0"/>
              <a:t>‹#›</a:t>
            </a:fld>
            <a:endParaRPr lang="en-IN"/>
          </a:p>
        </p:txBody>
      </p:sp>
    </p:spTree>
    <p:extLst>
      <p:ext uri="{BB962C8B-B14F-4D97-AF65-F5344CB8AC3E}">
        <p14:creationId xmlns:p14="http://schemas.microsoft.com/office/powerpoint/2010/main" val="2505764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2F99-26B9-4FC9-9CE3-961DDB2921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527FFA-3AB2-4F1B-AE51-64D0BE94AB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AFD91-1180-494A-B7A3-3861F4963367}"/>
              </a:ext>
            </a:extLst>
          </p:cNvPr>
          <p:cNvSpPr>
            <a:spLocks noGrp="1"/>
          </p:cNvSpPr>
          <p:nvPr>
            <p:ph type="dt" sz="half" idx="10"/>
          </p:nvPr>
        </p:nvSpPr>
        <p:spPr/>
        <p:txBody>
          <a:bodyPr/>
          <a:lstStyle/>
          <a:p>
            <a:fld id="{CEE0913C-123D-4506-B593-5E8120CE175E}" type="datetimeFigureOut">
              <a:rPr lang="en-IN" smtClean="0"/>
              <a:t>16-08-2020</a:t>
            </a:fld>
            <a:endParaRPr lang="en-IN"/>
          </a:p>
        </p:txBody>
      </p:sp>
      <p:sp>
        <p:nvSpPr>
          <p:cNvPr id="5" name="Footer Placeholder 4">
            <a:extLst>
              <a:ext uri="{FF2B5EF4-FFF2-40B4-BE49-F238E27FC236}">
                <a16:creationId xmlns:a16="http://schemas.microsoft.com/office/drawing/2014/main" id="{36551C33-E9DB-457E-B086-165F19DAE5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59ECF5-0501-481B-96B2-192D1F804DF0}"/>
              </a:ext>
            </a:extLst>
          </p:cNvPr>
          <p:cNvSpPr>
            <a:spLocks noGrp="1"/>
          </p:cNvSpPr>
          <p:nvPr>
            <p:ph type="sldNum" sz="quarter" idx="12"/>
          </p:nvPr>
        </p:nvSpPr>
        <p:spPr/>
        <p:txBody>
          <a:bodyPr/>
          <a:lstStyle/>
          <a:p>
            <a:fld id="{DAC6C3E8-C03D-4F7C-AC22-38CBBCDE3AD5}" type="slidenum">
              <a:rPr lang="en-IN" smtClean="0"/>
              <a:t>‹#›</a:t>
            </a:fld>
            <a:endParaRPr lang="en-IN"/>
          </a:p>
        </p:txBody>
      </p:sp>
    </p:spTree>
    <p:extLst>
      <p:ext uri="{BB962C8B-B14F-4D97-AF65-F5344CB8AC3E}">
        <p14:creationId xmlns:p14="http://schemas.microsoft.com/office/powerpoint/2010/main" val="1241420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8A7D-E0E9-4705-BCDB-2512F9C402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E32833-70C4-4507-9F83-D355B2D7E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DC7967-DB3D-4F26-B38D-994A6AE9B5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3FF2E6-ED41-42C5-89B0-9615384D55B2}"/>
              </a:ext>
            </a:extLst>
          </p:cNvPr>
          <p:cNvSpPr>
            <a:spLocks noGrp="1"/>
          </p:cNvSpPr>
          <p:nvPr>
            <p:ph type="dt" sz="half" idx="10"/>
          </p:nvPr>
        </p:nvSpPr>
        <p:spPr/>
        <p:txBody>
          <a:bodyPr/>
          <a:lstStyle/>
          <a:p>
            <a:fld id="{CEE0913C-123D-4506-B593-5E8120CE175E}" type="datetimeFigureOut">
              <a:rPr lang="en-IN" smtClean="0"/>
              <a:t>16-08-2020</a:t>
            </a:fld>
            <a:endParaRPr lang="en-IN"/>
          </a:p>
        </p:txBody>
      </p:sp>
      <p:sp>
        <p:nvSpPr>
          <p:cNvPr id="6" name="Footer Placeholder 5">
            <a:extLst>
              <a:ext uri="{FF2B5EF4-FFF2-40B4-BE49-F238E27FC236}">
                <a16:creationId xmlns:a16="http://schemas.microsoft.com/office/drawing/2014/main" id="{ABE441A0-1061-46E7-A93F-C222C3E892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BEE08A-F09F-4DD8-B902-ABF34A3A62D5}"/>
              </a:ext>
            </a:extLst>
          </p:cNvPr>
          <p:cNvSpPr>
            <a:spLocks noGrp="1"/>
          </p:cNvSpPr>
          <p:nvPr>
            <p:ph type="sldNum" sz="quarter" idx="12"/>
          </p:nvPr>
        </p:nvSpPr>
        <p:spPr/>
        <p:txBody>
          <a:bodyPr/>
          <a:lstStyle/>
          <a:p>
            <a:fld id="{DAC6C3E8-C03D-4F7C-AC22-38CBBCDE3AD5}" type="slidenum">
              <a:rPr lang="en-IN" smtClean="0"/>
              <a:t>‹#›</a:t>
            </a:fld>
            <a:endParaRPr lang="en-IN"/>
          </a:p>
        </p:txBody>
      </p:sp>
    </p:spTree>
    <p:extLst>
      <p:ext uri="{BB962C8B-B14F-4D97-AF65-F5344CB8AC3E}">
        <p14:creationId xmlns:p14="http://schemas.microsoft.com/office/powerpoint/2010/main" val="310122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2EA6-B025-4D16-A840-60AD5B4DCD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C17D0F-5DA8-46A7-866B-FEAF70E74A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537094-1B42-49BE-9AF0-CC44680DAF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64AEB1-069E-4758-AE98-CC6F7A90D8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46CA58-0D76-45FA-922C-A4CEAD040E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CC950A-0FEC-46A3-B1EF-694C78E118CC}"/>
              </a:ext>
            </a:extLst>
          </p:cNvPr>
          <p:cNvSpPr>
            <a:spLocks noGrp="1"/>
          </p:cNvSpPr>
          <p:nvPr>
            <p:ph type="dt" sz="half" idx="10"/>
          </p:nvPr>
        </p:nvSpPr>
        <p:spPr/>
        <p:txBody>
          <a:bodyPr/>
          <a:lstStyle/>
          <a:p>
            <a:fld id="{CEE0913C-123D-4506-B593-5E8120CE175E}" type="datetimeFigureOut">
              <a:rPr lang="en-IN" smtClean="0"/>
              <a:t>16-08-2020</a:t>
            </a:fld>
            <a:endParaRPr lang="en-IN"/>
          </a:p>
        </p:txBody>
      </p:sp>
      <p:sp>
        <p:nvSpPr>
          <p:cNvPr id="8" name="Footer Placeholder 7">
            <a:extLst>
              <a:ext uri="{FF2B5EF4-FFF2-40B4-BE49-F238E27FC236}">
                <a16:creationId xmlns:a16="http://schemas.microsoft.com/office/drawing/2014/main" id="{64AA71D1-2C0E-4AFA-A1F9-5FEB0EC9A0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9908CC-5AD0-467A-9926-FF58D2F5BA85}"/>
              </a:ext>
            </a:extLst>
          </p:cNvPr>
          <p:cNvSpPr>
            <a:spLocks noGrp="1"/>
          </p:cNvSpPr>
          <p:nvPr>
            <p:ph type="sldNum" sz="quarter" idx="12"/>
          </p:nvPr>
        </p:nvSpPr>
        <p:spPr/>
        <p:txBody>
          <a:bodyPr/>
          <a:lstStyle/>
          <a:p>
            <a:fld id="{DAC6C3E8-C03D-4F7C-AC22-38CBBCDE3AD5}" type="slidenum">
              <a:rPr lang="en-IN" smtClean="0"/>
              <a:t>‹#›</a:t>
            </a:fld>
            <a:endParaRPr lang="en-IN"/>
          </a:p>
        </p:txBody>
      </p:sp>
    </p:spTree>
    <p:extLst>
      <p:ext uri="{BB962C8B-B14F-4D97-AF65-F5344CB8AC3E}">
        <p14:creationId xmlns:p14="http://schemas.microsoft.com/office/powerpoint/2010/main" val="1218066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7229-5D54-48C8-B256-7321A7873E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8E402F-76E4-4448-912E-02B1B7099ADC}"/>
              </a:ext>
            </a:extLst>
          </p:cNvPr>
          <p:cNvSpPr>
            <a:spLocks noGrp="1"/>
          </p:cNvSpPr>
          <p:nvPr>
            <p:ph type="dt" sz="half" idx="10"/>
          </p:nvPr>
        </p:nvSpPr>
        <p:spPr/>
        <p:txBody>
          <a:bodyPr/>
          <a:lstStyle/>
          <a:p>
            <a:fld id="{CEE0913C-123D-4506-B593-5E8120CE175E}" type="datetimeFigureOut">
              <a:rPr lang="en-IN" smtClean="0"/>
              <a:t>16-08-2020</a:t>
            </a:fld>
            <a:endParaRPr lang="en-IN"/>
          </a:p>
        </p:txBody>
      </p:sp>
      <p:sp>
        <p:nvSpPr>
          <p:cNvPr id="4" name="Footer Placeholder 3">
            <a:extLst>
              <a:ext uri="{FF2B5EF4-FFF2-40B4-BE49-F238E27FC236}">
                <a16:creationId xmlns:a16="http://schemas.microsoft.com/office/drawing/2014/main" id="{00AD8E21-7B24-4B94-AA2D-B45F3E7FF0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C06D95-8185-42C1-8C11-02161F803553}"/>
              </a:ext>
            </a:extLst>
          </p:cNvPr>
          <p:cNvSpPr>
            <a:spLocks noGrp="1"/>
          </p:cNvSpPr>
          <p:nvPr>
            <p:ph type="sldNum" sz="quarter" idx="12"/>
          </p:nvPr>
        </p:nvSpPr>
        <p:spPr/>
        <p:txBody>
          <a:bodyPr/>
          <a:lstStyle/>
          <a:p>
            <a:fld id="{DAC6C3E8-C03D-4F7C-AC22-38CBBCDE3AD5}" type="slidenum">
              <a:rPr lang="en-IN" smtClean="0"/>
              <a:t>‹#›</a:t>
            </a:fld>
            <a:endParaRPr lang="en-IN"/>
          </a:p>
        </p:txBody>
      </p:sp>
    </p:spTree>
    <p:extLst>
      <p:ext uri="{BB962C8B-B14F-4D97-AF65-F5344CB8AC3E}">
        <p14:creationId xmlns:p14="http://schemas.microsoft.com/office/powerpoint/2010/main" val="220263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AFC02-C078-4402-8B6D-C7B04845FCFF}"/>
              </a:ext>
            </a:extLst>
          </p:cNvPr>
          <p:cNvSpPr>
            <a:spLocks noGrp="1"/>
          </p:cNvSpPr>
          <p:nvPr>
            <p:ph type="dt" sz="half" idx="10"/>
          </p:nvPr>
        </p:nvSpPr>
        <p:spPr/>
        <p:txBody>
          <a:bodyPr/>
          <a:lstStyle/>
          <a:p>
            <a:fld id="{CEE0913C-123D-4506-B593-5E8120CE175E}" type="datetimeFigureOut">
              <a:rPr lang="en-IN" smtClean="0"/>
              <a:t>16-08-2020</a:t>
            </a:fld>
            <a:endParaRPr lang="en-IN"/>
          </a:p>
        </p:txBody>
      </p:sp>
      <p:sp>
        <p:nvSpPr>
          <p:cNvPr id="3" name="Footer Placeholder 2">
            <a:extLst>
              <a:ext uri="{FF2B5EF4-FFF2-40B4-BE49-F238E27FC236}">
                <a16:creationId xmlns:a16="http://schemas.microsoft.com/office/drawing/2014/main" id="{DEEB38D5-9C1C-44E6-BEE6-69FF73DA14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1ACA66-7FB4-470C-A2BB-5DC0CA7FEF17}"/>
              </a:ext>
            </a:extLst>
          </p:cNvPr>
          <p:cNvSpPr>
            <a:spLocks noGrp="1"/>
          </p:cNvSpPr>
          <p:nvPr>
            <p:ph type="sldNum" sz="quarter" idx="12"/>
          </p:nvPr>
        </p:nvSpPr>
        <p:spPr/>
        <p:txBody>
          <a:bodyPr/>
          <a:lstStyle/>
          <a:p>
            <a:fld id="{DAC6C3E8-C03D-4F7C-AC22-38CBBCDE3AD5}" type="slidenum">
              <a:rPr lang="en-IN" smtClean="0"/>
              <a:t>‹#›</a:t>
            </a:fld>
            <a:endParaRPr lang="en-IN"/>
          </a:p>
        </p:txBody>
      </p:sp>
    </p:spTree>
    <p:extLst>
      <p:ext uri="{BB962C8B-B14F-4D97-AF65-F5344CB8AC3E}">
        <p14:creationId xmlns:p14="http://schemas.microsoft.com/office/powerpoint/2010/main" val="387005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A8EC-2583-4508-8DEC-FEA073BC6B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C6B8CC-701C-4481-83E7-C6FC38F7BC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D7BF66-26ED-4AE3-B09D-160B27101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ECF89-406C-4BDB-A0E4-FF953CE503A4}"/>
              </a:ext>
            </a:extLst>
          </p:cNvPr>
          <p:cNvSpPr>
            <a:spLocks noGrp="1"/>
          </p:cNvSpPr>
          <p:nvPr>
            <p:ph type="dt" sz="half" idx="10"/>
          </p:nvPr>
        </p:nvSpPr>
        <p:spPr/>
        <p:txBody>
          <a:bodyPr/>
          <a:lstStyle/>
          <a:p>
            <a:fld id="{CEE0913C-123D-4506-B593-5E8120CE175E}" type="datetimeFigureOut">
              <a:rPr lang="en-IN" smtClean="0"/>
              <a:t>16-08-2020</a:t>
            </a:fld>
            <a:endParaRPr lang="en-IN"/>
          </a:p>
        </p:txBody>
      </p:sp>
      <p:sp>
        <p:nvSpPr>
          <p:cNvPr id="6" name="Footer Placeholder 5">
            <a:extLst>
              <a:ext uri="{FF2B5EF4-FFF2-40B4-BE49-F238E27FC236}">
                <a16:creationId xmlns:a16="http://schemas.microsoft.com/office/drawing/2014/main" id="{F36DEB2D-35F3-48F3-AA90-3A37CF5197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168AF6-41B6-48AB-A6DA-6468701712C8}"/>
              </a:ext>
            </a:extLst>
          </p:cNvPr>
          <p:cNvSpPr>
            <a:spLocks noGrp="1"/>
          </p:cNvSpPr>
          <p:nvPr>
            <p:ph type="sldNum" sz="quarter" idx="12"/>
          </p:nvPr>
        </p:nvSpPr>
        <p:spPr/>
        <p:txBody>
          <a:bodyPr/>
          <a:lstStyle/>
          <a:p>
            <a:fld id="{DAC6C3E8-C03D-4F7C-AC22-38CBBCDE3AD5}" type="slidenum">
              <a:rPr lang="en-IN" smtClean="0"/>
              <a:t>‹#›</a:t>
            </a:fld>
            <a:endParaRPr lang="en-IN"/>
          </a:p>
        </p:txBody>
      </p:sp>
    </p:spTree>
    <p:extLst>
      <p:ext uri="{BB962C8B-B14F-4D97-AF65-F5344CB8AC3E}">
        <p14:creationId xmlns:p14="http://schemas.microsoft.com/office/powerpoint/2010/main" val="3112177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74BD-91B9-4464-8982-845149D5F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0FDAAE-D75A-4013-BDE3-E53DE0550B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73C415-0176-4BC8-90A7-0F97716C5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3C8D4-D426-4F41-A065-832B3840F356}"/>
              </a:ext>
            </a:extLst>
          </p:cNvPr>
          <p:cNvSpPr>
            <a:spLocks noGrp="1"/>
          </p:cNvSpPr>
          <p:nvPr>
            <p:ph type="dt" sz="half" idx="10"/>
          </p:nvPr>
        </p:nvSpPr>
        <p:spPr/>
        <p:txBody>
          <a:bodyPr/>
          <a:lstStyle/>
          <a:p>
            <a:fld id="{CEE0913C-123D-4506-B593-5E8120CE175E}" type="datetimeFigureOut">
              <a:rPr lang="en-IN" smtClean="0"/>
              <a:t>16-08-2020</a:t>
            </a:fld>
            <a:endParaRPr lang="en-IN"/>
          </a:p>
        </p:txBody>
      </p:sp>
      <p:sp>
        <p:nvSpPr>
          <p:cNvPr id="6" name="Footer Placeholder 5">
            <a:extLst>
              <a:ext uri="{FF2B5EF4-FFF2-40B4-BE49-F238E27FC236}">
                <a16:creationId xmlns:a16="http://schemas.microsoft.com/office/drawing/2014/main" id="{EF32E183-C923-43B9-8977-F92D3B69F4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ABD7EB-1267-4CB0-A7D3-590FD0A78699}"/>
              </a:ext>
            </a:extLst>
          </p:cNvPr>
          <p:cNvSpPr>
            <a:spLocks noGrp="1"/>
          </p:cNvSpPr>
          <p:nvPr>
            <p:ph type="sldNum" sz="quarter" idx="12"/>
          </p:nvPr>
        </p:nvSpPr>
        <p:spPr/>
        <p:txBody>
          <a:bodyPr/>
          <a:lstStyle/>
          <a:p>
            <a:fld id="{DAC6C3E8-C03D-4F7C-AC22-38CBBCDE3AD5}" type="slidenum">
              <a:rPr lang="en-IN" smtClean="0"/>
              <a:t>‹#›</a:t>
            </a:fld>
            <a:endParaRPr lang="en-IN"/>
          </a:p>
        </p:txBody>
      </p:sp>
    </p:spTree>
    <p:extLst>
      <p:ext uri="{BB962C8B-B14F-4D97-AF65-F5344CB8AC3E}">
        <p14:creationId xmlns:p14="http://schemas.microsoft.com/office/powerpoint/2010/main" val="66084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60DC32-F542-4410-A94C-40C5C1C8AA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3F6175-DDC7-4499-BD59-3FDB7C643F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20B04C-901E-4B25-B49F-A74F9A23D1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E0913C-123D-4506-B593-5E8120CE175E}" type="datetimeFigureOut">
              <a:rPr lang="en-IN" smtClean="0"/>
              <a:t>16-08-2020</a:t>
            </a:fld>
            <a:endParaRPr lang="en-IN"/>
          </a:p>
        </p:txBody>
      </p:sp>
      <p:sp>
        <p:nvSpPr>
          <p:cNvPr id="5" name="Footer Placeholder 4">
            <a:extLst>
              <a:ext uri="{FF2B5EF4-FFF2-40B4-BE49-F238E27FC236}">
                <a16:creationId xmlns:a16="http://schemas.microsoft.com/office/drawing/2014/main" id="{0B67C8E7-0627-4E3F-BBFA-80ABC823F7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0C974C-5F5B-40E4-897D-729C322680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C6C3E8-C03D-4F7C-AC22-38CBBCDE3AD5}" type="slidenum">
              <a:rPr lang="en-IN" smtClean="0"/>
              <a:t>‹#›</a:t>
            </a:fld>
            <a:endParaRPr lang="en-IN"/>
          </a:p>
        </p:txBody>
      </p:sp>
    </p:spTree>
    <p:extLst>
      <p:ext uri="{BB962C8B-B14F-4D97-AF65-F5344CB8AC3E}">
        <p14:creationId xmlns:p14="http://schemas.microsoft.com/office/powerpoint/2010/main" val="3298776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edureka.co/blog/apache-hadoop-hdfs-architecture/"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medium.com/@Meela349588204/rack-server-vs-blade-server-d1b5aee58ca2"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4781916" y="2358110"/>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dirty="0">
                <a:solidFill>
                  <a:schemeClr val="accent2"/>
                </a:solidFill>
                <a:latin typeface="Calibri"/>
                <a:ea typeface="Calibri"/>
                <a:cs typeface="Calibri"/>
                <a:sym typeface="Calibri"/>
              </a:rPr>
              <a:t>Big Data Storage </a:t>
            </a:r>
            <a:endParaRPr sz="6000" b="1" cap="none" dirty="0">
              <a:solidFill>
                <a:schemeClr val="accent2"/>
              </a:solidFill>
              <a:latin typeface="Calibri"/>
              <a:ea typeface="Calibri"/>
              <a:cs typeface="Calibri"/>
              <a:sym typeface="Calibri"/>
            </a:endParaRPr>
          </a:p>
        </p:txBody>
      </p:sp>
      <p:grpSp>
        <p:nvGrpSpPr>
          <p:cNvPr id="91" name="Google Shape;91;p1"/>
          <p:cNvGrpSpPr/>
          <p:nvPr/>
        </p:nvGrpSpPr>
        <p:grpSpPr>
          <a:xfrm>
            <a:off x="313844" y="5489699"/>
            <a:ext cx="1066895" cy="1078155"/>
            <a:chOff x="313844" y="5489699"/>
            <a:chExt cx="1066895" cy="1078155"/>
          </a:xfrm>
        </p:grpSpPr>
        <p:sp>
          <p:nvSpPr>
            <p:cNvPr id="92" name="Google Shape;92;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94" name="Google Shape;94;p1"/>
          <p:cNvCxnSpPr/>
          <p:nvPr/>
        </p:nvCxnSpPr>
        <p:spPr>
          <a:xfrm rot="10800000" flipH="1">
            <a:off x="4781916" y="4112436"/>
            <a:ext cx="4581449" cy="1"/>
          </a:xfrm>
          <a:prstGeom prst="straightConnector1">
            <a:avLst/>
          </a:prstGeom>
          <a:noFill/>
          <a:ln w="38100" cap="flat" cmpd="sng">
            <a:solidFill>
              <a:srgbClr val="C55A11"/>
            </a:solidFill>
            <a:prstDash val="solid"/>
            <a:miter lim="800000"/>
            <a:headEnd type="none" w="sm" len="sm"/>
            <a:tailEnd type="none" w="sm" len="sm"/>
          </a:ln>
        </p:spPr>
      </p:cxnSp>
      <p:pic>
        <p:nvPicPr>
          <p:cNvPr id="95" name="Google Shape;95;p1" descr="A close up of a logo&#10;&#10;Description automatically generated"/>
          <p:cNvPicPr preferRelativeResize="0"/>
          <p:nvPr/>
        </p:nvPicPr>
        <p:blipFill rotWithShape="1">
          <a:blip r:embed="rId3">
            <a:alphaModFix/>
          </a:blip>
          <a:srcRect/>
          <a:stretch/>
        </p:blipFill>
        <p:spPr>
          <a:xfrm>
            <a:off x="1745722" y="1606241"/>
            <a:ext cx="2369218" cy="3550188"/>
          </a:xfrm>
          <a:prstGeom prst="rect">
            <a:avLst/>
          </a:prstGeom>
          <a:noFill/>
          <a:ln>
            <a:noFill/>
          </a:ln>
        </p:spPr>
      </p:pic>
      <p:grpSp>
        <p:nvGrpSpPr>
          <p:cNvPr id="96" name="Google Shape;96;p1"/>
          <p:cNvGrpSpPr/>
          <p:nvPr/>
        </p:nvGrpSpPr>
        <p:grpSpPr>
          <a:xfrm rot="10800000">
            <a:off x="10855702" y="266068"/>
            <a:ext cx="1066895" cy="1078155"/>
            <a:chOff x="313844" y="5489699"/>
            <a:chExt cx="1066895" cy="1078155"/>
          </a:xfrm>
        </p:grpSpPr>
        <p:sp>
          <p:nvSpPr>
            <p:cNvPr id="97" name="Google Shape;97;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9" name="Google Shape;99;p1"/>
          <p:cNvSpPr/>
          <p:nvPr/>
        </p:nvSpPr>
        <p:spPr>
          <a:xfrm>
            <a:off x="4813545" y="2907322"/>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accent2"/>
                </a:solidFill>
                <a:latin typeface="Calibri"/>
                <a:ea typeface="Calibri"/>
                <a:cs typeface="Calibri"/>
                <a:sym typeface="Calibri"/>
              </a:rPr>
              <a:t>Hadoop Distributed file System(HDFS)</a:t>
            </a:r>
            <a:endParaRPr sz="6000" b="1" cap="none" dirty="0">
              <a:solidFill>
                <a:schemeClr val="accent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311"/>
        <p:cNvGrpSpPr/>
        <p:nvPr/>
      </p:nvGrpSpPr>
      <p:grpSpPr>
        <a:xfrm>
          <a:off x="0" y="0"/>
          <a:ext cx="0" cy="0"/>
          <a:chOff x="0" y="0"/>
          <a:chExt cx="0" cy="0"/>
        </a:xfrm>
      </p:grpSpPr>
      <p:cxnSp>
        <p:nvCxnSpPr>
          <p:cNvPr id="312" name="Google Shape;312;p1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313" name="Google Shape;313;p15"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314" name="Google Shape;314;p15"/>
          <p:cNvSpPr/>
          <p:nvPr/>
        </p:nvSpPr>
        <p:spPr>
          <a:xfrm>
            <a:off x="-9525" y="1997839"/>
            <a:ext cx="6096000" cy="1015663"/>
          </a:xfrm>
          <a:prstGeom prst="rect">
            <a:avLst/>
          </a:prstGeom>
          <a:noFill/>
          <a:ln>
            <a:noFill/>
          </a:ln>
        </p:spPr>
        <p:txBody>
          <a:bodyPr spcFirstLastPara="1" wrap="square" lIns="91425" tIns="45700" rIns="91425" bIns="45700" anchor="t" anchorCtr="0">
            <a:spAutoFit/>
          </a:bodyPr>
          <a:lstStyle/>
          <a:p>
            <a:pPr marL="400050" marR="0" lvl="0" indent="-273050" algn="just" rtl="0">
              <a:spcBef>
                <a:spcPts val="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a:p>
            <a:pPr marL="400050" marR="0" lvl="0" indent="-273050" algn="just" rtl="0">
              <a:spcBef>
                <a:spcPts val="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a:t>
            </a:r>
            <a:endParaRPr/>
          </a:p>
        </p:txBody>
      </p:sp>
      <p:sp>
        <p:nvSpPr>
          <p:cNvPr id="324" name="Google Shape;324;p15"/>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HDFS Architecture</a:t>
            </a:r>
            <a:endParaRPr sz="2400" b="1" cap="none" dirty="0">
              <a:solidFill>
                <a:schemeClr val="accent1"/>
              </a:solidFill>
              <a:latin typeface="Calibri"/>
              <a:ea typeface="Calibri"/>
              <a:cs typeface="Calibri"/>
              <a:sym typeface="Calibri"/>
            </a:endParaRPr>
          </a:p>
        </p:txBody>
      </p:sp>
      <p:sp>
        <p:nvSpPr>
          <p:cNvPr id="325" name="Google Shape;325;p15"/>
          <p:cNvSpPr/>
          <p:nvPr/>
        </p:nvSpPr>
        <p:spPr>
          <a:xfrm>
            <a:off x="393111" y="823034"/>
            <a:ext cx="624622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So How does data get stored in HDFS?</a:t>
            </a:r>
            <a:endParaRPr dirty="0"/>
          </a:p>
        </p:txBody>
      </p:sp>
      <p:sp>
        <p:nvSpPr>
          <p:cNvPr id="2" name="Rectangle 1">
            <a:extLst>
              <a:ext uri="{FF2B5EF4-FFF2-40B4-BE49-F238E27FC236}">
                <a16:creationId xmlns:a16="http://schemas.microsoft.com/office/drawing/2014/main" id="{806873B1-D524-4BA1-BCC2-B49A6698D125}"/>
              </a:ext>
            </a:extLst>
          </p:cNvPr>
          <p:cNvSpPr/>
          <p:nvPr/>
        </p:nvSpPr>
        <p:spPr>
          <a:xfrm>
            <a:off x="0" y="1425546"/>
            <a:ext cx="7223452"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Let's assume our data is in the form of large text file</a:t>
            </a:r>
          </a:p>
        </p:txBody>
      </p:sp>
      <p:pic>
        <p:nvPicPr>
          <p:cNvPr id="3" name="Picture 2">
            <a:extLst>
              <a:ext uri="{FF2B5EF4-FFF2-40B4-BE49-F238E27FC236}">
                <a16:creationId xmlns:a16="http://schemas.microsoft.com/office/drawing/2014/main" id="{E8359450-244E-42D3-8F31-145B2E893030}"/>
              </a:ext>
            </a:extLst>
          </p:cNvPr>
          <p:cNvPicPr>
            <a:picLocks noChangeAspect="1"/>
          </p:cNvPicPr>
          <p:nvPr/>
        </p:nvPicPr>
        <p:blipFill>
          <a:blip r:embed="rId4"/>
          <a:stretch>
            <a:fillRect/>
          </a:stretch>
        </p:blipFill>
        <p:spPr>
          <a:xfrm>
            <a:off x="161927" y="1868853"/>
            <a:ext cx="5943600" cy="4736907"/>
          </a:xfrm>
          <a:prstGeom prst="rect">
            <a:avLst/>
          </a:prstGeom>
        </p:spPr>
      </p:pic>
      <p:sp>
        <p:nvSpPr>
          <p:cNvPr id="6" name="Rectangle 5">
            <a:extLst>
              <a:ext uri="{FF2B5EF4-FFF2-40B4-BE49-F238E27FC236}">
                <a16:creationId xmlns:a16="http://schemas.microsoft.com/office/drawing/2014/main" id="{7614D5C3-2643-4564-B99B-853DBB781497}"/>
              </a:ext>
            </a:extLst>
          </p:cNvPr>
          <p:cNvSpPr/>
          <p:nvPr/>
        </p:nvSpPr>
        <p:spPr>
          <a:xfrm>
            <a:off x="161927" y="1868853"/>
            <a:ext cx="5943600" cy="47369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Block 1</a:t>
            </a:r>
            <a:endParaRPr lang="en-IN" dirty="0"/>
          </a:p>
        </p:txBody>
      </p:sp>
      <p:cxnSp>
        <p:nvCxnSpPr>
          <p:cNvPr id="8" name="Straight Connector 7">
            <a:extLst>
              <a:ext uri="{FF2B5EF4-FFF2-40B4-BE49-F238E27FC236}">
                <a16:creationId xmlns:a16="http://schemas.microsoft.com/office/drawing/2014/main" id="{91C2A9E2-3010-40E1-826E-87E33CFCCA07}"/>
              </a:ext>
            </a:extLst>
          </p:cNvPr>
          <p:cNvCxnSpPr/>
          <p:nvPr/>
        </p:nvCxnSpPr>
        <p:spPr>
          <a:xfrm>
            <a:off x="161927" y="2716696"/>
            <a:ext cx="59245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289BDB0-3A71-45DA-82CD-D48B4CD093D1}"/>
              </a:ext>
            </a:extLst>
          </p:cNvPr>
          <p:cNvCxnSpPr/>
          <p:nvPr/>
        </p:nvCxnSpPr>
        <p:spPr>
          <a:xfrm>
            <a:off x="161927" y="3657600"/>
            <a:ext cx="59245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C9CAF37-A2D8-413C-A903-75E915B114BB}"/>
              </a:ext>
            </a:extLst>
          </p:cNvPr>
          <p:cNvCxnSpPr/>
          <p:nvPr/>
        </p:nvCxnSpPr>
        <p:spPr>
          <a:xfrm>
            <a:off x="161927" y="4731026"/>
            <a:ext cx="59245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FC8947F-724A-47F5-B102-EA2FDFC590BC}"/>
              </a:ext>
            </a:extLst>
          </p:cNvPr>
          <p:cNvCxnSpPr/>
          <p:nvPr/>
        </p:nvCxnSpPr>
        <p:spPr>
          <a:xfrm>
            <a:off x="161927" y="5658678"/>
            <a:ext cx="5924548"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61AB3C9-DAB9-44BD-A23F-DF0619AC3A1C}"/>
              </a:ext>
            </a:extLst>
          </p:cNvPr>
          <p:cNvSpPr txBox="1"/>
          <p:nvPr/>
        </p:nvSpPr>
        <p:spPr>
          <a:xfrm>
            <a:off x="1905414" y="2133336"/>
            <a:ext cx="2120348" cy="307777"/>
          </a:xfrm>
          <a:prstGeom prst="rect">
            <a:avLst/>
          </a:prstGeom>
          <a:noFill/>
        </p:spPr>
        <p:txBody>
          <a:bodyPr wrap="square" rtlCol="0">
            <a:spAutoFit/>
          </a:bodyPr>
          <a:lstStyle/>
          <a:p>
            <a:pPr algn="ctr"/>
            <a:r>
              <a:rPr lang="en-IN" dirty="0"/>
              <a:t>Block 1</a:t>
            </a:r>
          </a:p>
        </p:txBody>
      </p:sp>
      <p:sp>
        <p:nvSpPr>
          <p:cNvPr id="21" name="TextBox 20">
            <a:extLst>
              <a:ext uri="{FF2B5EF4-FFF2-40B4-BE49-F238E27FC236}">
                <a16:creationId xmlns:a16="http://schemas.microsoft.com/office/drawing/2014/main" id="{0B7190B4-6F52-4F6D-B565-DB936D29CCBC}"/>
              </a:ext>
            </a:extLst>
          </p:cNvPr>
          <p:cNvSpPr txBox="1"/>
          <p:nvPr/>
        </p:nvSpPr>
        <p:spPr>
          <a:xfrm>
            <a:off x="1908313" y="3131714"/>
            <a:ext cx="2120348" cy="307777"/>
          </a:xfrm>
          <a:prstGeom prst="rect">
            <a:avLst/>
          </a:prstGeom>
          <a:noFill/>
        </p:spPr>
        <p:txBody>
          <a:bodyPr wrap="square" rtlCol="0">
            <a:spAutoFit/>
          </a:bodyPr>
          <a:lstStyle/>
          <a:p>
            <a:pPr algn="ctr"/>
            <a:r>
              <a:rPr lang="en-IN" dirty="0"/>
              <a:t>Block 2</a:t>
            </a:r>
          </a:p>
        </p:txBody>
      </p:sp>
      <p:sp>
        <p:nvSpPr>
          <p:cNvPr id="22" name="TextBox 21">
            <a:extLst>
              <a:ext uri="{FF2B5EF4-FFF2-40B4-BE49-F238E27FC236}">
                <a16:creationId xmlns:a16="http://schemas.microsoft.com/office/drawing/2014/main" id="{540DB8EB-7BF7-492D-A375-C33FC257D1C2}"/>
              </a:ext>
            </a:extLst>
          </p:cNvPr>
          <p:cNvSpPr txBox="1"/>
          <p:nvPr/>
        </p:nvSpPr>
        <p:spPr>
          <a:xfrm>
            <a:off x="1978301" y="4183487"/>
            <a:ext cx="2120348" cy="307777"/>
          </a:xfrm>
          <a:prstGeom prst="rect">
            <a:avLst/>
          </a:prstGeom>
          <a:noFill/>
        </p:spPr>
        <p:txBody>
          <a:bodyPr wrap="square" rtlCol="0">
            <a:spAutoFit/>
          </a:bodyPr>
          <a:lstStyle/>
          <a:p>
            <a:pPr algn="ctr"/>
            <a:r>
              <a:rPr lang="en-IN" dirty="0"/>
              <a:t>Block 3</a:t>
            </a:r>
          </a:p>
        </p:txBody>
      </p:sp>
      <p:sp>
        <p:nvSpPr>
          <p:cNvPr id="23" name="TextBox 22">
            <a:extLst>
              <a:ext uri="{FF2B5EF4-FFF2-40B4-BE49-F238E27FC236}">
                <a16:creationId xmlns:a16="http://schemas.microsoft.com/office/drawing/2014/main" id="{F4DCE1DA-A879-4AAA-8339-D6563A3BA590}"/>
              </a:ext>
            </a:extLst>
          </p:cNvPr>
          <p:cNvSpPr txBox="1"/>
          <p:nvPr/>
        </p:nvSpPr>
        <p:spPr>
          <a:xfrm>
            <a:off x="1984927" y="5124677"/>
            <a:ext cx="2120348" cy="307777"/>
          </a:xfrm>
          <a:prstGeom prst="rect">
            <a:avLst/>
          </a:prstGeom>
          <a:noFill/>
        </p:spPr>
        <p:txBody>
          <a:bodyPr wrap="square" rtlCol="0">
            <a:spAutoFit/>
          </a:bodyPr>
          <a:lstStyle/>
          <a:p>
            <a:pPr algn="ctr"/>
            <a:r>
              <a:rPr lang="en-IN" dirty="0"/>
              <a:t>Block 4</a:t>
            </a:r>
          </a:p>
        </p:txBody>
      </p:sp>
      <p:sp>
        <p:nvSpPr>
          <p:cNvPr id="24" name="TextBox 23">
            <a:extLst>
              <a:ext uri="{FF2B5EF4-FFF2-40B4-BE49-F238E27FC236}">
                <a16:creationId xmlns:a16="http://schemas.microsoft.com/office/drawing/2014/main" id="{5362A1FC-A2E2-4E5B-A388-C864C0C16386}"/>
              </a:ext>
            </a:extLst>
          </p:cNvPr>
          <p:cNvSpPr txBox="1"/>
          <p:nvPr/>
        </p:nvSpPr>
        <p:spPr>
          <a:xfrm>
            <a:off x="1908313" y="5948097"/>
            <a:ext cx="2120348" cy="307777"/>
          </a:xfrm>
          <a:prstGeom prst="rect">
            <a:avLst/>
          </a:prstGeom>
          <a:noFill/>
        </p:spPr>
        <p:txBody>
          <a:bodyPr wrap="square" rtlCol="0">
            <a:spAutoFit/>
          </a:bodyPr>
          <a:lstStyle/>
          <a:p>
            <a:pPr algn="ctr"/>
            <a:r>
              <a:rPr lang="en-IN" dirty="0"/>
              <a:t>Block 5</a:t>
            </a:r>
          </a:p>
        </p:txBody>
      </p:sp>
      <p:sp>
        <p:nvSpPr>
          <p:cNvPr id="16" name="TextBox 15">
            <a:extLst>
              <a:ext uri="{FF2B5EF4-FFF2-40B4-BE49-F238E27FC236}">
                <a16:creationId xmlns:a16="http://schemas.microsoft.com/office/drawing/2014/main" id="{1DFD9051-03BC-47CB-A151-DEC28488962D}"/>
              </a:ext>
            </a:extLst>
          </p:cNvPr>
          <p:cNvSpPr txBox="1"/>
          <p:nvPr/>
        </p:nvSpPr>
        <p:spPr>
          <a:xfrm>
            <a:off x="6385013" y="2317955"/>
            <a:ext cx="5208104" cy="3139321"/>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i="1" dirty="0">
                <a:latin typeface="Calibri (Body)"/>
                <a:hlinkClick r:id="rId5"/>
              </a:rPr>
              <a:t>Blocks</a:t>
            </a:r>
            <a:r>
              <a:rPr lang="en-IN" sz="1800" dirty="0">
                <a:latin typeface="Calibri (Body)"/>
              </a:rPr>
              <a:t> are the </a:t>
            </a:r>
            <a:r>
              <a:rPr lang="en-IN" sz="1800" dirty="0">
                <a:solidFill>
                  <a:schemeClr val="accent2">
                    <a:lumMod val="75000"/>
                  </a:schemeClr>
                </a:solidFill>
                <a:latin typeface="Calibri (Body)"/>
              </a:rPr>
              <a:t>smallest continuous location </a:t>
            </a:r>
            <a:r>
              <a:rPr lang="en-IN" sz="1800" dirty="0">
                <a:latin typeface="Calibri (Body)"/>
              </a:rPr>
              <a:t>on your hard drive where data is stored.</a:t>
            </a:r>
          </a:p>
          <a:p>
            <a:pPr marL="285750" indent="-285750" algn="just">
              <a:buFont typeface="Wingdings" panose="05000000000000000000" pitchFamily="2" charset="2"/>
              <a:buChar char="ü"/>
            </a:pPr>
            <a:r>
              <a:rPr lang="en-IN" sz="1800" dirty="0">
                <a:latin typeface="Calibri (Body)"/>
              </a:rPr>
              <a:t> HDFS stores each file as blocks, and distribute it across the Hadoop cluster.</a:t>
            </a:r>
          </a:p>
          <a:p>
            <a:pPr marL="285750" indent="-285750" algn="just">
              <a:buFont typeface="Wingdings" panose="05000000000000000000" pitchFamily="2" charset="2"/>
              <a:buChar char="ü"/>
            </a:pPr>
            <a:r>
              <a:rPr lang="en-IN" sz="1800" dirty="0">
                <a:latin typeface="Calibri (Body)"/>
              </a:rPr>
              <a:t>The default size of a block in HDFS is </a:t>
            </a:r>
            <a:r>
              <a:rPr lang="en-IN" sz="1800" dirty="0">
                <a:solidFill>
                  <a:schemeClr val="accent2">
                    <a:lumMod val="75000"/>
                  </a:schemeClr>
                </a:solidFill>
                <a:latin typeface="Calibri (Body)"/>
              </a:rPr>
              <a:t>128 MB (Hadoop 2.x) and 64 MB (Hadoop 1.x)</a:t>
            </a:r>
            <a:r>
              <a:rPr lang="en-IN" sz="1800" dirty="0">
                <a:latin typeface="Calibri (Body)"/>
              </a:rPr>
              <a:t> which is much larger as compared to the Linux system where the block size is 4KB</a:t>
            </a:r>
          </a:p>
          <a:p>
            <a:pPr marL="285750" indent="-285750" algn="just">
              <a:buFont typeface="Wingdings" panose="05000000000000000000" pitchFamily="2" charset="2"/>
              <a:buChar char="ü"/>
            </a:pPr>
            <a:r>
              <a:rPr lang="en-IN" sz="1800" dirty="0">
                <a:latin typeface="Calibri (Body)"/>
              </a:rPr>
              <a:t>The reason of having this huge block size is to minimize the cost of seek and reduce the meta data information generated per block.</a:t>
            </a:r>
          </a:p>
        </p:txBody>
      </p:sp>
    </p:spTree>
    <p:extLst>
      <p:ext uri="{BB962C8B-B14F-4D97-AF65-F5344CB8AC3E}">
        <p14:creationId xmlns:p14="http://schemas.microsoft.com/office/powerpoint/2010/main" val="415832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500"/>
                                        <p:tgtEl>
                                          <p:spTgt spid="3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21" grpId="0"/>
      <p:bldP spid="22"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311"/>
        <p:cNvGrpSpPr/>
        <p:nvPr/>
      </p:nvGrpSpPr>
      <p:grpSpPr>
        <a:xfrm>
          <a:off x="0" y="0"/>
          <a:ext cx="0" cy="0"/>
          <a:chOff x="0" y="0"/>
          <a:chExt cx="0" cy="0"/>
        </a:xfrm>
      </p:grpSpPr>
      <p:cxnSp>
        <p:nvCxnSpPr>
          <p:cNvPr id="312" name="Google Shape;312;p1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313" name="Google Shape;313;p15"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314" name="Google Shape;314;p15"/>
          <p:cNvSpPr/>
          <p:nvPr/>
        </p:nvSpPr>
        <p:spPr>
          <a:xfrm>
            <a:off x="-9525" y="1997839"/>
            <a:ext cx="6096000" cy="1015663"/>
          </a:xfrm>
          <a:prstGeom prst="rect">
            <a:avLst/>
          </a:prstGeom>
          <a:noFill/>
          <a:ln>
            <a:noFill/>
          </a:ln>
        </p:spPr>
        <p:txBody>
          <a:bodyPr spcFirstLastPara="1" wrap="square" lIns="91425" tIns="45700" rIns="91425" bIns="45700" anchor="t" anchorCtr="0">
            <a:spAutoFit/>
          </a:bodyPr>
          <a:lstStyle/>
          <a:p>
            <a:pPr marL="400050" marR="0" lvl="0" indent="-273050" algn="just" rtl="0">
              <a:spcBef>
                <a:spcPts val="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a:p>
            <a:pPr marL="400050" marR="0" lvl="0" indent="-273050" algn="just" rtl="0">
              <a:spcBef>
                <a:spcPts val="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a:t>
            </a:r>
            <a:endParaRPr/>
          </a:p>
        </p:txBody>
      </p:sp>
      <p:sp>
        <p:nvSpPr>
          <p:cNvPr id="324" name="Google Shape;324;p15"/>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HDFS Architecture</a:t>
            </a:r>
            <a:endParaRPr sz="2400" b="1" cap="none" dirty="0">
              <a:solidFill>
                <a:schemeClr val="accent1"/>
              </a:solidFill>
              <a:latin typeface="Calibri"/>
              <a:ea typeface="Calibri"/>
              <a:cs typeface="Calibri"/>
              <a:sym typeface="Calibri"/>
            </a:endParaRPr>
          </a:p>
        </p:txBody>
      </p:sp>
      <p:sp>
        <p:nvSpPr>
          <p:cNvPr id="325" name="Google Shape;325;p15"/>
          <p:cNvSpPr/>
          <p:nvPr/>
        </p:nvSpPr>
        <p:spPr>
          <a:xfrm>
            <a:off x="393111" y="823034"/>
            <a:ext cx="624622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Exercise </a:t>
            </a:r>
            <a:endParaRPr dirty="0"/>
          </a:p>
        </p:txBody>
      </p:sp>
      <p:sp>
        <p:nvSpPr>
          <p:cNvPr id="4" name="Rectangle 3">
            <a:extLst>
              <a:ext uri="{FF2B5EF4-FFF2-40B4-BE49-F238E27FC236}">
                <a16:creationId xmlns:a16="http://schemas.microsoft.com/office/drawing/2014/main" id="{BF8A7382-FB19-438E-9248-757BDD02C061}"/>
              </a:ext>
            </a:extLst>
          </p:cNvPr>
          <p:cNvSpPr/>
          <p:nvPr/>
        </p:nvSpPr>
        <p:spPr>
          <a:xfrm>
            <a:off x="468225" y="1732747"/>
            <a:ext cx="10191294" cy="1200329"/>
          </a:xfrm>
          <a:prstGeom prst="rect">
            <a:avLst/>
          </a:prstGeom>
        </p:spPr>
        <p:txBody>
          <a:bodyPr wrap="square">
            <a:spAutoFit/>
          </a:bodyPr>
          <a:lstStyle/>
          <a:p>
            <a:pPr algn="just"/>
            <a:r>
              <a:rPr lang="en-IN" sz="2400" b="1" dirty="0">
                <a:solidFill>
                  <a:srgbClr val="4A4A4A"/>
                </a:solidFill>
                <a:latin typeface="Calibri (Body)"/>
              </a:rPr>
              <a:t>Suppose there is file of size 514 MB stored in HDFS (Hadoop 2.x) using default block size configuration and default replication factor=3. Then, how many blocks will be created in total and what will be the size of each block?</a:t>
            </a:r>
            <a:endParaRPr lang="en-IN" sz="2400" dirty="0">
              <a:latin typeface="Calibri (Body)"/>
            </a:endParaRPr>
          </a:p>
        </p:txBody>
      </p:sp>
      <p:sp>
        <p:nvSpPr>
          <p:cNvPr id="5" name="Rectangle 4">
            <a:extLst>
              <a:ext uri="{FF2B5EF4-FFF2-40B4-BE49-F238E27FC236}">
                <a16:creationId xmlns:a16="http://schemas.microsoft.com/office/drawing/2014/main" id="{4D335483-EE73-46B3-8166-3714C14E4A9F}"/>
              </a:ext>
            </a:extLst>
          </p:cNvPr>
          <p:cNvSpPr/>
          <p:nvPr/>
        </p:nvSpPr>
        <p:spPr>
          <a:xfrm>
            <a:off x="543339" y="3614456"/>
            <a:ext cx="11049778" cy="1938992"/>
          </a:xfrm>
          <a:prstGeom prst="rect">
            <a:avLst/>
          </a:prstGeom>
        </p:spPr>
        <p:txBody>
          <a:bodyPr wrap="square">
            <a:spAutoFit/>
          </a:bodyPr>
          <a:lstStyle/>
          <a:p>
            <a:pPr algn="just"/>
            <a:r>
              <a:rPr lang="en-IN" sz="2400" dirty="0">
                <a:solidFill>
                  <a:srgbClr val="4A4A4A"/>
                </a:solidFill>
                <a:latin typeface="Calibri (Body)"/>
              </a:rPr>
              <a:t>Default block size in Hadoop 2.x is 128 MB. So, a file of size 514 MB will be divided into 5 blocks ( 514 MB/128 MB) where the first four blocks will be of 128 MB and the last block will be of 2 MB only. Since, we are using the default replication factor i.e. 3, each block will be replicated thrice. Therefore, we will have 15 blocks in total where 12 blocks will be of size 128 MB each and 3 blocks of size 2 MB each.</a:t>
            </a:r>
            <a:endParaRPr lang="en-IN" sz="2400" dirty="0">
              <a:latin typeface="Calibri (Body)"/>
            </a:endParaRPr>
          </a:p>
        </p:txBody>
      </p:sp>
      <p:sp>
        <p:nvSpPr>
          <p:cNvPr id="25" name="Google Shape;325;p15">
            <a:extLst>
              <a:ext uri="{FF2B5EF4-FFF2-40B4-BE49-F238E27FC236}">
                <a16:creationId xmlns:a16="http://schemas.microsoft.com/office/drawing/2014/main" id="{A87928BD-C011-433D-912C-54D38D4CFD2F}"/>
              </a:ext>
            </a:extLst>
          </p:cNvPr>
          <p:cNvSpPr/>
          <p:nvPr/>
        </p:nvSpPr>
        <p:spPr>
          <a:xfrm>
            <a:off x="393111" y="3042954"/>
            <a:ext cx="624622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Answer</a:t>
            </a:r>
            <a:endParaRPr dirty="0"/>
          </a:p>
        </p:txBody>
      </p:sp>
    </p:spTree>
    <p:extLst>
      <p:ext uri="{BB962C8B-B14F-4D97-AF65-F5344CB8AC3E}">
        <p14:creationId xmlns:p14="http://schemas.microsoft.com/office/powerpoint/2010/main" val="343936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500"/>
                                        <p:tgtEl>
                                          <p:spTgt spid="3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311"/>
        <p:cNvGrpSpPr/>
        <p:nvPr/>
      </p:nvGrpSpPr>
      <p:grpSpPr>
        <a:xfrm>
          <a:off x="0" y="0"/>
          <a:ext cx="0" cy="0"/>
          <a:chOff x="0" y="0"/>
          <a:chExt cx="0" cy="0"/>
        </a:xfrm>
      </p:grpSpPr>
      <p:cxnSp>
        <p:nvCxnSpPr>
          <p:cNvPr id="312" name="Google Shape;312;p1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313" name="Google Shape;313;p15"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314" name="Google Shape;314;p15"/>
          <p:cNvSpPr/>
          <p:nvPr/>
        </p:nvSpPr>
        <p:spPr>
          <a:xfrm>
            <a:off x="331632" y="1759300"/>
            <a:ext cx="6096000" cy="1015663"/>
          </a:xfrm>
          <a:prstGeom prst="rect">
            <a:avLst/>
          </a:prstGeom>
          <a:noFill/>
          <a:ln>
            <a:noFill/>
          </a:ln>
        </p:spPr>
        <p:txBody>
          <a:bodyPr spcFirstLastPara="1" wrap="square" lIns="91425" tIns="45700" rIns="91425" bIns="45700" anchor="t" anchorCtr="0">
            <a:spAutoFit/>
          </a:bodyPr>
          <a:lstStyle/>
          <a:p>
            <a:pPr marL="400050" marR="0" lvl="0" indent="-273050" algn="just" rtl="0">
              <a:spcBef>
                <a:spcPts val="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a:p>
            <a:pPr marL="400050" marR="0" lvl="0" indent="-273050" algn="just" rtl="0">
              <a:spcBef>
                <a:spcPts val="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a:t>
            </a:r>
            <a:endParaRPr/>
          </a:p>
        </p:txBody>
      </p:sp>
      <p:sp>
        <p:nvSpPr>
          <p:cNvPr id="324" name="Google Shape;324;p15"/>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HDFS Blocks</a:t>
            </a:r>
            <a:endParaRPr sz="2400" b="1" cap="none" dirty="0">
              <a:solidFill>
                <a:schemeClr val="accent1"/>
              </a:solidFill>
              <a:latin typeface="Calibri"/>
              <a:ea typeface="Calibri"/>
              <a:cs typeface="Calibri"/>
              <a:sym typeface="Calibri"/>
            </a:endParaRPr>
          </a:p>
        </p:txBody>
      </p:sp>
      <p:sp>
        <p:nvSpPr>
          <p:cNvPr id="325" name="Google Shape;325;p15"/>
          <p:cNvSpPr/>
          <p:nvPr/>
        </p:nvSpPr>
        <p:spPr>
          <a:xfrm>
            <a:off x="393111" y="823034"/>
            <a:ext cx="624622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Question </a:t>
            </a:r>
            <a:endParaRPr dirty="0"/>
          </a:p>
        </p:txBody>
      </p:sp>
      <p:sp>
        <p:nvSpPr>
          <p:cNvPr id="2" name="Rectangle 1">
            <a:extLst>
              <a:ext uri="{FF2B5EF4-FFF2-40B4-BE49-F238E27FC236}">
                <a16:creationId xmlns:a16="http://schemas.microsoft.com/office/drawing/2014/main" id="{0609930B-C256-428B-9F78-FC207AE31965}"/>
              </a:ext>
            </a:extLst>
          </p:cNvPr>
          <p:cNvSpPr/>
          <p:nvPr/>
        </p:nvSpPr>
        <p:spPr>
          <a:xfrm>
            <a:off x="326264" y="1990132"/>
            <a:ext cx="8477000" cy="553998"/>
          </a:xfrm>
          <a:prstGeom prst="rect">
            <a:avLst/>
          </a:prstGeom>
          <a:noFill/>
        </p:spPr>
        <p:txBody>
          <a:bodyPr wrap="none" lIns="91440" tIns="45720" rIns="91440" bIns="45720">
            <a:spAutoFit/>
          </a:bodyPr>
          <a:lstStyle/>
          <a:p>
            <a:pPr marL="514350" indent="-514350" algn="ctr">
              <a:buAutoNum type="arabicPeriod"/>
            </a:pPr>
            <a:r>
              <a:rPr lang="en-US" sz="3000" b="0" cap="none" spc="0" dirty="0">
                <a:ln w="0"/>
                <a:solidFill>
                  <a:schemeClr val="tx1"/>
                </a:solidFill>
                <a:effectLst>
                  <a:outerShdw blurRad="38100" dist="19050" dir="2700000" algn="tl" rotWithShape="0">
                    <a:schemeClr val="dk1">
                      <a:alpha val="40000"/>
                    </a:schemeClr>
                  </a:outerShdw>
                </a:effectLst>
              </a:rPr>
              <a:t>Do I have an option to change the block size?</a:t>
            </a:r>
          </a:p>
        </p:txBody>
      </p:sp>
    </p:spTree>
    <p:extLst>
      <p:ext uri="{BB962C8B-B14F-4D97-AF65-F5344CB8AC3E}">
        <p14:creationId xmlns:p14="http://schemas.microsoft.com/office/powerpoint/2010/main" val="260215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5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311"/>
        <p:cNvGrpSpPr/>
        <p:nvPr/>
      </p:nvGrpSpPr>
      <p:grpSpPr>
        <a:xfrm>
          <a:off x="0" y="0"/>
          <a:ext cx="0" cy="0"/>
          <a:chOff x="0" y="0"/>
          <a:chExt cx="0" cy="0"/>
        </a:xfrm>
      </p:grpSpPr>
      <p:cxnSp>
        <p:nvCxnSpPr>
          <p:cNvPr id="312" name="Google Shape;312;p1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313" name="Google Shape;313;p15"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314" name="Google Shape;314;p15"/>
          <p:cNvSpPr/>
          <p:nvPr/>
        </p:nvSpPr>
        <p:spPr>
          <a:xfrm>
            <a:off x="331632" y="1759300"/>
            <a:ext cx="6096000" cy="1015663"/>
          </a:xfrm>
          <a:prstGeom prst="rect">
            <a:avLst/>
          </a:prstGeom>
          <a:noFill/>
          <a:ln>
            <a:noFill/>
          </a:ln>
        </p:spPr>
        <p:txBody>
          <a:bodyPr spcFirstLastPara="1" wrap="square" lIns="91425" tIns="45700" rIns="91425" bIns="45700" anchor="t" anchorCtr="0">
            <a:spAutoFit/>
          </a:bodyPr>
          <a:lstStyle/>
          <a:p>
            <a:pPr marL="400050" marR="0" lvl="0" indent="-273050" algn="just" rtl="0">
              <a:spcBef>
                <a:spcPts val="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a:p>
            <a:pPr marL="400050" marR="0" lvl="0" indent="-273050" algn="just" rtl="0">
              <a:spcBef>
                <a:spcPts val="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a:t>
            </a:r>
            <a:endParaRPr/>
          </a:p>
        </p:txBody>
      </p:sp>
      <p:sp>
        <p:nvSpPr>
          <p:cNvPr id="324" name="Google Shape;324;p15"/>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HDFS architecture</a:t>
            </a:r>
            <a:endParaRPr sz="2400" b="1" cap="none" dirty="0">
              <a:solidFill>
                <a:schemeClr val="accent1"/>
              </a:solidFill>
              <a:latin typeface="Calibri"/>
              <a:ea typeface="Calibri"/>
              <a:cs typeface="Calibri"/>
              <a:sym typeface="Calibri"/>
            </a:endParaRPr>
          </a:p>
        </p:txBody>
      </p:sp>
      <p:sp>
        <p:nvSpPr>
          <p:cNvPr id="325" name="Google Shape;325;p15"/>
          <p:cNvSpPr/>
          <p:nvPr/>
        </p:nvSpPr>
        <p:spPr>
          <a:xfrm>
            <a:off x="393111" y="823034"/>
            <a:ext cx="624622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How the file gets stored in HDFS?</a:t>
            </a:r>
            <a:endParaRPr dirty="0"/>
          </a:p>
        </p:txBody>
      </p:sp>
      <p:pic>
        <p:nvPicPr>
          <p:cNvPr id="8" name="Content Placeholder 3">
            <a:extLst>
              <a:ext uri="{FF2B5EF4-FFF2-40B4-BE49-F238E27FC236}">
                <a16:creationId xmlns:a16="http://schemas.microsoft.com/office/drawing/2014/main" id="{33C3BDE9-975D-431B-A24A-8DBA446BA198}"/>
              </a:ext>
            </a:extLst>
          </p:cNvPr>
          <p:cNvPicPr>
            <a:picLocks noChangeAspect="1"/>
          </p:cNvPicPr>
          <p:nvPr/>
        </p:nvPicPr>
        <p:blipFill>
          <a:blip r:embed="rId4"/>
          <a:stretch>
            <a:fillRect/>
          </a:stretch>
        </p:blipFill>
        <p:spPr>
          <a:xfrm>
            <a:off x="331632" y="1747329"/>
            <a:ext cx="7258050" cy="4858431"/>
          </a:xfrm>
          <a:prstGeom prst="rect">
            <a:avLst/>
          </a:prstGeom>
          <a:noFill/>
          <a:ln>
            <a:noFill/>
          </a:ln>
        </p:spPr>
      </p:pic>
      <p:sp>
        <p:nvSpPr>
          <p:cNvPr id="3" name="Rectangle 2">
            <a:extLst>
              <a:ext uri="{FF2B5EF4-FFF2-40B4-BE49-F238E27FC236}">
                <a16:creationId xmlns:a16="http://schemas.microsoft.com/office/drawing/2014/main" id="{A93BD65E-FE6B-4670-8A43-06724AB7B8A7}"/>
              </a:ext>
            </a:extLst>
          </p:cNvPr>
          <p:cNvSpPr/>
          <p:nvPr/>
        </p:nvSpPr>
        <p:spPr>
          <a:xfrm>
            <a:off x="7377862" y="1790743"/>
            <a:ext cx="4215255" cy="1384995"/>
          </a:xfrm>
          <a:prstGeom prst="rect">
            <a:avLst/>
          </a:prstGeom>
          <a:noFill/>
        </p:spPr>
        <p:txBody>
          <a:bodyPr wrap="square" lIns="91440" tIns="45720" rIns="91440" bIns="45720">
            <a:spAutoFit/>
          </a:bodyPr>
          <a:lstStyle/>
          <a:p>
            <a:pPr marL="457200" indent="-457200" algn="just">
              <a:buFont typeface="Arial" panose="020B0604020202020204" pitchFamily="34" charset="0"/>
              <a:buChar char="•"/>
            </a:pPr>
            <a:r>
              <a:rPr lang="en-US" sz="2800" dirty="0">
                <a:ln w="0"/>
                <a:solidFill>
                  <a:schemeClr val="accent1"/>
                </a:solidFill>
                <a:effectLst>
                  <a:outerShdw blurRad="38100" dist="25400" dir="5400000" algn="ctr" rotWithShape="0">
                    <a:srgbClr val="6E747A">
                      <a:alpha val="43000"/>
                    </a:srgbClr>
                  </a:outerShdw>
                </a:effectLst>
              </a:rPr>
              <a:t>Block locations are stored in Name node</a:t>
            </a:r>
          </a:p>
          <a:p>
            <a:pPr marL="457200" indent="-457200" algn="just">
              <a:buFont typeface="Arial" panose="020B0604020202020204" pitchFamily="34" charset="0"/>
              <a:buChar char="•"/>
            </a:pPr>
            <a:endParaRPr 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10" name="Picture 9">
            <a:extLst>
              <a:ext uri="{FF2B5EF4-FFF2-40B4-BE49-F238E27FC236}">
                <a16:creationId xmlns:a16="http://schemas.microsoft.com/office/drawing/2014/main" id="{59555B23-E1B9-4976-9C30-53C9420BD6BE}"/>
              </a:ext>
            </a:extLst>
          </p:cNvPr>
          <p:cNvPicPr>
            <a:picLocks noChangeAspect="1"/>
          </p:cNvPicPr>
          <p:nvPr/>
        </p:nvPicPr>
        <p:blipFill>
          <a:blip r:embed="rId5"/>
          <a:stretch>
            <a:fillRect/>
          </a:stretch>
        </p:blipFill>
        <p:spPr>
          <a:xfrm>
            <a:off x="8156425" y="2869065"/>
            <a:ext cx="3436691" cy="3736695"/>
          </a:xfrm>
          <a:prstGeom prst="rect">
            <a:avLst/>
          </a:prstGeom>
        </p:spPr>
      </p:pic>
    </p:spTree>
    <p:extLst>
      <p:ext uri="{BB962C8B-B14F-4D97-AF65-F5344CB8AC3E}">
        <p14:creationId xmlns:p14="http://schemas.microsoft.com/office/powerpoint/2010/main" val="171181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5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1"/>
          <p:cNvSpPr/>
          <p:nvPr/>
        </p:nvSpPr>
        <p:spPr>
          <a:xfrm>
            <a:off x="393111" y="778915"/>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accent2"/>
                </a:solidFill>
                <a:latin typeface="Calibri"/>
                <a:ea typeface="Calibri"/>
                <a:cs typeface="Calibri"/>
                <a:sym typeface="Calibri"/>
              </a:rPr>
              <a:t>HDFS – Master Slave Architecture</a:t>
            </a:r>
            <a:endParaRPr/>
          </a:p>
        </p:txBody>
      </p:sp>
      <p:cxnSp>
        <p:nvCxnSpPr>
          <p:cNvPr id="398" name="Google Shape;398;p21"/>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399" name="Google Shape;399;p21"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pic>
        <p:nvPicPr>
          <p:cNvPr id="400" name="Google Shape;400;p21"/>
          <p:cNvPicPr preferRelativeResize="0"/>
          <p:nvPr/>
        </p:nvPicPr>
        <p:blipFill rotWithShape="1">
          <a:blip r:embed="rId4">
            <a:alphaModFix/>
          </a:blip>
          <a:srcRect l="38634" t="19195" r="31990" b="43472"/>
          <a:stretch/>
        </p:blipFill>
        <p:spPr>
          <a:xfrm>
            <a:off x="200025" y="1669024"/>
            <a:ext cx="6362700" cy="4410061"/>
          </a:xfrm>
          <a:prstGeom prst="rect">
            <a:avLst/>
          </a:prstGeom>
          <a:gradFill>
            <a:gsLst>
              <a:gs pos="0">
                <a:srgbClr val="FEE599"/>
              </a:gs>
              <a:gs pos="46000">
                <a:srgbClr val="FFC20C"/>
              </a:gs>
              <a:gs pos="100000">
                <a:srgbClr val="997300"/>
              </a:gs>
            </a:gsLst>
            <a:path path="circle">
              <a:fillToRect l="50000" t="50000" r="50000" b="50000"/>
            </a:path>
            <a:tileRect/>
          </a:grad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401" name="Google Shape;401;p21"/>
          <p:cNvSpPr/>
          <p:nvPr/>
        </p:nvSpPr>
        <p:spPr>
          <a:xfrm>
            <a:off x="200025" y="6214586"/>
            <a:ext cx="894397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Diagram Courtesy: Big Data Analytics (Kindle Location 2502). McGraw Hill Education. Kindle Edition. </a:t>
            </a:r>
            <a:endParaRPr/>
          </a:p>
        </p:txBody>
      </p:sp>
      <p:sp>
        <p:nvSpPr>
          <p:cNvPr id="402" name="Google Shape;402;p21"/>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accent1"/>
                </a:solidFill>
                <a:latin typeface="Calibri"/>
                <a:ea typeface="Calibri"/>
                <a:cs typeface="Calibri"/>
                <a:sym typeface="Calibri"/>
              </a:rPr>
              <a:t>BIG DATA</a:t>
            </a:r>
            <a:endParaRPr sz="2400" b="1" cap="none">
              <a:solidFill>
                <a:schemeClr val="accent1"/>
              </a:solidFill>
              <a:latin typeface="Calibri"/>
              <a:ea typeface="Calibri"/>
              <a:cs typeface="Calibri"/>
              <a:sym typeface="Calibri"/>
            </a:endParaRPr>
          </a:p>
        </p:txBody>
      </p:sp>
      <p:sp>
        <p:nvSpPr>
          <p:cNvPr id="403" name="Google Shape;403;p21"/>
          <p:cNvSpPr txBox="1"/>
          <p:nvPr/>
        </p:nvSpPr>
        <p:spPr>
          <a:xfrm>
            <a:off x="598883" y="1593145"/>
            <a:ext cx="725968" cy="369332"/>
          </a:xfrm>
          <a:prstGeom prst="rect">
            <a:avLst/>
          </a:prstGeom>
          <a:solidFill>
            <a:srgbClr val="F4B08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Client</a:t>
            </a:r>
            <a:endParaRPr/>
          </a:p>
        </p:txBody>
      </p:sp>
      <p:sp>
        <p:nvSpPr>
          <p:cNvPr id="404" name="Google Shape;404;p21"/>
          <p:cNvSpPr txBox="1"/>
          <p:nvPr/>
        </p:nvSpPr>
        <p:spPr>
          <a:xfrm>
            <a:off x="2647280" y="1593145"/>
            <a:ext cx="2553584" cy="369332"/>
          </a:xfrm>
          <a:prstGeom prst="rect">
            <a:avLst/>
          </a:prstGeom>
          <a:solidFill>
            <a:srgbClr val="F4B08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HDFS Master :Namenode</a:t>
            </a:r>
            <a:endParaRPr sz="1800">
              <a:solidFill>
                <a:schemeClr val="dk1"/>
              </a:solidFill>
              <a:latin typeface="Calibri"/>
              <a:ea typeface="Calibri"/>
              <a:cs typeface="Calibri"/>
              <a:sym typeface="Calibri"/>
            </a:endParaRPr>
          </a:p>
        </p:txBody>
      </p:sp>
      <p:sp>
        <p:nvSpPr>
          <p:cNvPr id="405" name="Google Shape;405;p21"/>
          <p:cNvSpPr txBox="1"/>
          <p:nvPr/>
        </p:nvSpPr>
        <p:spPr>
          <a:xfrm>
            <a:off x="1588134" y="4564850"/>
            <a:ext cx="2533194" cy="369332"/>
          </a:xfrm>
          <a:prstGeom prst="rect">
            <a:avLst/>
          </a:prstGeom>
          <a:solidFill>
            <a:srgbClr val="F4B08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HDFS Slaves  : Datanodes</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1600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cxnSp>
        <p:nvCxnSpPr>
          <p:cNvPr id="840" name="Google Shape;840;p48"/>
          <p:cNvCxnSpPr/>
          <p:nvPr/>
        </p:nvCxnSpPr>
        <p:spPr>
          <a:xfrm rot="10800000" flipH="1">
            <a:off x="4287946" y="2887307"/>
            <a:ext cx="4581449" cy="1"/>
          </a:xfrm>
          <a:prstGeom prst="straightConnector1">
            <a:avLst/>
          </a:prstGeom>
          <a:noFill/>
          <a:ln w="38100" cap="flat" cmpd="sng">
            <a:solidFill>
              <a:srgbClr val="DFA267"/>
            </a:solidFill>
            <a:prstDash val="solid"/>
            <a:miter lim="800000"/>
            <a:headEnd type="none" w="sm" len="sm"/>
            <a:tailEnd type="none" w="sm" len="sm"/>
          </a:ln>
        </p:spPr>
      </p:cxnSp>
      <p:grpSp>
        <p:nvGrpSpPr>
          <p:cNvPr id="845" name="Google Shape;845;p48"/>
          <p:cNvGrpSpPr/>
          <p:nvPr/>
        </p:nvGrpSpPr>
        <p:grpSpPr>
          <a:xfrm>
            <a:off x="313844" y="349466"/>
            <a:ext cx="11518407" cy="6218388"/>
            <a:chOff x="313844" y="349466"/>
            <a:chExt cx="11518407" cy="6218388"/>
          </a:xfrm>
        </p:grpSpPr>
        <p:sp>
          <p:nvSpPr>
            <p:cNvPr id="846" name="Google Shape;846;p48"/>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7" name="Google Shape;847;p48"/>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8" name="Google Shape;848;p4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9" name="Google Shape;849;p4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850" name="Google Shape;850;p48" descr="A close up of a logo&#10;&#10;Description automatically generated"/>
          <p:cNvPicPr preferRelativeResize="0"/>
          <p:nvPr/>
        </p:nvPicPr>
        <p:blipFill rotWithShape="1">
          <a:blip r:embed="rId3">
            <a:alphaModFix/>
          </a:blip>
          <a:srcRect/>
          <a:stretch/>
        </p:blipFill>
        <p:spPr>
          <a:xfrm>
            <a:off x="847291" y="1284763"/>
            <a:ext cx="2369218" cy="3550188"/>
          </a:xfrm>
          <a:prstGeom prst="rect">
            <a:avLst/>
          </a:prstGeom>
          <a:noFill/>
          <a:ln>
            <a:noFill/>
          </a:ln>
        </p:spPr>
      </p:pic>
      <p:sp>
        <p:nvSpPr>
          <p:cNvPr id="851" name="Google Shape;851;p48"/>
          <p:cNvSpPr/>
          <p:nvPr/>
        </p:nvSpPr>
        <p:spPr>
          <a:xfrm>
            <a:off x="4287946" y="2068426"/>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DFA267"/>
                </a:solidFill>
                <a:latin typeface="Calibri"/>
                <a:ea typeface="Calibri"/>
                <a:cs typeface="Calibri"/>
                <a:sym typeface="Calibri"/>
              </a:rPr>
              <a:t>THANK YOU</a:t>
            </a:r>
            <a:endParaRPr/>
          </a:p>
        </p:txBody>
      </p:sp>
      <p:sp>
        <p:nvSpPr>
          <p:cNvPr id="16" name="Subtitle 2">
            <a:extLst>
              <a:ext uri="{FF2B5EF4-FFF2-40B4-BE49-F238E27FC236}">
                <a16:creationId xmlns:a16="http://schemas.microsoft.com/office/drawing/2014/main" id="{F20BCB71-743E-4DB4-9FE5-E59943F160D1}"/>
              </a:ext>
            </a:extLst>
          </p:cNvPr>
          <p:cNvSpPr txBox="1">
            <a:spLocks/>
          </p:cNvSpPr>
          <p:nvPr/>
        </p:nvSpPr>
        <p:spPr>
          <a:xfrm>
            <a:off x="3946938" y="3301761"/>
            <a:ext cx="8179229" cy="108623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None/>
            </a:pPr>
            <a:r>
              <a:rPr lang="en-US" sz="2400" b="1" dirty="0">
                <a:solidFill>
                  <a:schemeClr val="accent1">
                    <a:lumMod val="50000"/>
                  </a:schemeClr>
                </a:solidFill>
              </a:rPr>
              <a:t>“WORLD IS ONE BIG DATA PROBLEM”</a:t>
            </a:r>
          </a:p>
          <a:p>
            <a:pPr marL="114300" indent="0">
              <a:buNone/>
            </a:pPr>
            <a:r>
              <a:rPr lang="en-US" sz="2400" b="1" dirty="0">
                <a:solidFill>
                  <a:schemeClr val="accent1">
                    <a:lumMod val="50000"/>
                  </a:schemeClr>
                </a:solidFill>
              </a:rPr>
              <a:t>“TORTURE THE DATA AND IT WILL CONFESS TO ANYTHING”</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p:cNvSpPr>
            <a:spLocks noGrp="1"/>
          </p:cNvSpPr>
          <p:nvPr>
            <p:ph type="body" sz="quarter" idx="10"/>
          </p:nvPr>
        </p:nvSpPr>
        <p:spPr/>
        <p:txBody>
          <a:bodyPr/>
          <a:lstStyle/>
          <a:p>
            <a:r>
              <a:rPr lang="en-IN" b="1" dirty="0">
                <a:solidFill>
                  <a:schemeClr val="tx1"/>
                </a:solidFill>
              </a:rPr>
              <a:t>HDFS</a:t>
            </a:r>
            <a:endParaRPr lang="ru-RU" b="1" dirty="0">
              <a:solidFill>
                <a:schemeClr val="tx1"/>
              </a:solidFill>
            </a:endParaRPr>
          </a:p>
        </p:txBody>
      </p:sp>
      <p:sp>
        <p:nvSpPr>
          <p:cNvPr id="5" name="Title"/>
          <p:cNvSpPr>
            <a:spLocks noGrp="1"/>
          </p:cNvSpPr>
          <p:nvPr>
            <p:ph type="ctrTitle"/>
          </p:nvPr>
        </p:nvSpPr>
        <p:spPr/>
        <p:txBody>
          <a:bodyPr anchor="t">
            <a:noAutofit/>
          </a:bodyPr>
          <a:lstStyle/>
          <a:p>
            <a:r>
              <a:rPr lang="en-IN" dirty="0">
                <a:solidFill>
                  <a:schemeClr val="tx1"/>
                </a:solidFill>
              </a:rPr>
              <a:t>Architecture and Data Blocks</a:t>
            </a:r>
            <a:endParaRPr lang="ru-RU" dirty="0">
              <a:solidFill>
                <a:schemeClr val="tx1"/>
              </a:solidFill>
            </a:endParaRPr>
          </a:p>
        </p:txBody>
      </p:sp>
      <p:sp>
        <p:nvSpPr>
          <p:cNvPr id="7" name="Rectangle 2"/>
          <p:cNvSpPr/>
          <p:nvPr/>
        </p:nvSpPr>
        <p:spPr>
          <a:xfrm>
            <a:off x="1401613" y="2081111"/>
            <a:ext cx="4915847"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accent1">
                  <a:lumMod val="60000"/>
                  <a:lumOff val="40000"/>
                </a:schemeClr>
              </a:solidFill>
            </a:endParaRPr>
          </a:p>
        </p:txBody>
      </p:sp>
    </p:spTree>
    <p:custDataLst>
      <p:tags r:id="rId1"/>
    </p:custDataLst>
    <p:extLst>
      <p:ext uri="{BB962C8B-B14F-4D97-AF65-F5344CB8AC3E}">
        <p14:creationId xmlns:p14="http://schemas.microsoft.com/office/powerpoint/2010/main" val="212608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12"/>
          <p:cNvSpPr/>
          <p:nvPr/>
        </p:nvSpPr>
        <p:spPr>
          <a:xfrm>
            <a:off x="371880" y="651898"/>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accent2">
                    <a:lumMod val="75000"/>
                  </a:schemeClr>
                </a:solidFill>
                <a:latin typeface="Calibri" panose="020F0502020204030204" pitchFamily="34" charset="0"/>
                <a:cs typeface="Calibri" panose="020F0502020204030204" pitchFamily="34" charset="0"/>
              </a:rPr>
              <a:t>To achieve distributed computing</a:t>
            </a:r>
            <a:endParaRPr sz="2400" dirty="0">
              <a:solidFill>
                <a:schemeClr val="accent2">
                  <a:lumMod val="75000"/>
                </a:schemeClr>
              </a:solidFill>
              <a:latin typeface="Calibri" panose="020F0502020204030204" pitchFamily="34" charset="0"/>
              <a:cs typeface="Calibri" panose="020F0502020204030204" pitchFamily="34" charset="0"/>
            </a:endParaRPr>
          </a:p>
        </p:txBody>
      </p:sp>
      <p:cxnSp>
        <p:nvCxnSpPr>
          <p:cNvPr id="249" name="Google Shape;249;p12"/>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250" name="Google Shape;250;p12"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266" name="Google Shape;266;p12"/>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a:t>
            </a:r>
            <a:endParaRPr sz="2400" b="1" cap="none" dirty="0">
              <a:solidFill>
                <a:schemeClr val="accent1"/>
              </a:solidFill>
              <a:latin typeface="Calibri"/>
              <a:ea typeface="Calibri"/>
              <a:cs typeface="Calibri"/>
              <a:sym typeface="Calibri"/>
            </a:endParaRPr>
          </a:p>
        </p:txBody>
      </p:sp>
      <p:sp>
        <p:nvSpPr>
          <p:cNvPr id="3" name="Rectangle 2">
            <a:extLst>
              <a:ext uri="{FF2B5EF4-FFF2-40B4-BE49-F238E27FC236}">
                <a16:creationId xmlns:a16="http://schemas.microsoft.com/office/drawing/2014/main" id="{8C68FA7E-0AD4-4CCF-A73A-3D324E8B9C9A}"/>
              </a:ext>
            </a:extLst>
          </p:cNvPr>
          <p:cNvSpPr/>
          <p:nvPr/>
        </p:nvSpPr>
        <p:spPr>
          <a:xfrm>
            <a:off x="647114" y="1603717"/>
            <a:ext cx="5176911" cy="500203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 name="Straight Connector 4">
            <a:extLst>
              <a:ext uri="{FF2B5EF4-FFF2-40B4-BE49-F238E27FC236}">
                <a16:creationId xmlns:a16="http://schemas.microsoft.com/office/drawing/2014/main" id="{B7D574F4-D148-4418-9935-4CA2F56E1C68}"/>
              </a:ext>
            </a:extLst>
          </p:cNvPr>
          <p:cNvCxnSpPr/>
          <p:nvPr/>
        </p:nvCxnSpPr>
        <p:spPr>
          <a:xfrm>
            <a:off x="647114" y="2293034"/>
            <a:ext cx="5176911"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5E2DEC97-8503-4041-AC9A-BEFB34B2FBAD}"/>
              </a:ext>
            </a:extLst>
          </p:cNvPr>
          <p:cNvCxnSpPr/>
          <p:nvPr/>
        </p:nvCxnSpPr>
        <p:spPr>
          <a:xfrm>
            <a:off x="647114" y="3176954"/>
            <a:ext cx="5176911"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545BC5F5-D365-46EA-BB57-224DB465626F}"/>
              </a:ext>
            </a:extLst>
          </p:cNvPr>
          <p:cNvCxnSpPr/>
          <p:nvPr/>
        </p:nvCxnSpPr>
        <p:spPr>
          <a:xfrm>
            <a:off x="647114" y="4131213"/>
            <a:ext cx="5176911"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19075533-AA15-4A45-A4BE-F6A1003A18D0}"/>
              </a:ext>
            </a:extLst>
          </p:cNvPr>
          <p:cNvCxnSpPr/>
          <p:nvPr/>
        </p:nvCxnSpPr>
        <p:spPr>
          <a:xfrm>
            <a:off x="647114" y="5015132"/>
            <a:ext cx="5176911"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4FB43C47-D3DA-4790-9FF1-DD64688F4583}"/>
              </a:ext>
            </a:extLst>
          </p:cNvPr>
          <p:cNvCxnSpPr/>
          <p:nvPr/>
        </p:nvCxnSpPr>
        <p:spPr>
          <a:xfrm>
            <a:off x="647114" y="5842781"/>
            <a:ext cx="5176911" cy="0"/>
          </a:xfrm>
          <a:prstGeom prst="line">
            <a:avLst/>
          </a:prstGeom>
        </p:spPr>
        <p:style>
          <a:lnRef idx="3">
            <a:schemeClr val="dk1"/>
          </a:lnRef>
          <a:fillRef idx="0">
            <a:schemeClr val="dk1"/>
          </a:fillRef>
          <a:effectRef idx="2">
            <a:schemeClr val="dk1"/>
          </a:effectRef>
          <a:fontRef idx="minor">
            <a:schemeClr val="tx1"/>
          </a:fontRef>
        </p:style>
      </p:cxnSp>
      <p:sp>
        <p:nvSpPr>
          <p:cNvPr id="8" name="Right Brace 7">
            <a:extLst>
              <a:ext uri="{FF2B5EF4-FFF2-40B4-BE49-F238E27FC236}">
                <a16:creationId xmlns:a16="http://schemas.microsoft.com/office/drawing/2014/main" id="{B6C4957A-FB59-4C11-A7FB-3868A6574633}"/>
              </a:ext>
            </a:extLst>
          </p:cNvPr>
          <p:cNvSpPr/>
          <p:nvPr/>
        </p:nvSpPr>
        <p:spPr>
          <a:xfrm>
            <a:off x="6625883" y="1603717"/>
            <a:ext cx="1967336" cy="5002037"/>
          </a:xfrm>
          <a:prstGeom prst="rightBrac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9" name="Rectangle 8">
            <a:extLst>
              <a:ext uri="{FF2B5EF4-FFF2-40B4-BE49-F238E27FC236}">
                <a16:creationId xmlns:a16="http://schemas.microsoft.com/office/drawing/2014/main" id="{10625F10-878D-46DC-80DF-1815C3C0AAF9}"/>
              </a:ext>
            </a:extLst>
          </p:cNvPr>
          <p:cNvSpPr/>
          <p:nvPr/>
        </p:nvSpPr>
        <p:spPr>
          <a:xfrm>
            <a:off x="8895336" y="3484323"/>
            <a:ext cx="237757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Cluster</a:t>
            </a:r>
          </a:p>
        </p:txBody>
      </p:sp>
      <p:sp>
        <p:nvSpPr>
          <p:cNvPr id="10" name="TextBox 9">
            <a:extLst>
              <a:ext uri="{FF2B5EF4-FFF2-40B4-BE49-F238E27FC236}">
                <a16:creationId xmlns:a16="http://schemas.microsoft.com/office/drawing/2014/main" id="{4950D368-FA2B-46C3-9808-79DB9ADFA1BB}"/>
              </a:ext>
            </a:extLst>
          </p:cNvPr>
          <p:cNvSpPr txBox="1"/>
          <p:nvPr/>
        </p:nvSpPr>
        <p:spPr>
          <a:xfrm>
            <a:off x="1882636" y="3525919"/>
            <a:ext cx="2293034" cy="461665"/>
          </a:xfrm>
          <a:prstGeom prst="rect">
            <a:avLst/>
          </a:prstGeom>
          <a:noFill/>
        </p:spPr>
        <p:txBody>
          <a:bodyPr wrap="square" rtlCol="0">
            <a:spAutoFit/>
          </a:bodyPr>
          <a:lstStyle/>
          <a:p>
            <a:pPr algn="ctr"/>
            <a:r>
              <a:rPr lang="en-IN" sz="2400" dirty="0">
                <a:latin typeface="Algerian" panose="04020705040A02060702" pitchFamily="82" charset="0"/>
              </a:rPr>
              <a:t>3</a:t>
            </a:r>
          </a:p>
        </p:txBody>
      </p:sp>
      <p:sp>
        <p:nvSpPr>
          <p:cNvPr id="20" name="TextBox 19">
            <a:extLst>
              <a:ext uri="{FF2B5EF4-FFF2-40B4-BE49-F238E27FC236}">
                <a16:creationId xmlns:a16="http://schemas.microsoft.com/office/drawing/2014/main" id="{1C4966E0-CA09-4600-BDB9-55772055F777}"/>
              </a:ext>
            </a:extLst>
          </p:cNvPr>
          <p:cNvSpPr txBox="1"/>
          <p:nvPr/>
        </p:nvSpPr>
        <p:spPr>
          <a:xfrm>
            <a:off x="1997522" y="2617080"/>
            <a:ext cx="2293034" cy="461665"/>
          </a:xfrm>
          <a:prstGeom prst="rect">
            <a:avLst/>
          </a:prstGeom>
          <a:noFill/>
        </p:spPr>
        <p:txBody>
          <a:bodyPr wrap="square" rtlCol="0">
            <a:spAutoFit/>
          </a:bodyPr>
          <a:lstStyle/>
          <a:p>
            <a:pPr algn="ctr"/>
            <a:r>
              <a:rPr lang="en-IN" sz="2400" dirty="0">
                <a:latin typeface="Algerian" panose="04020705040A02060702" pitchFamily="82" charset="0"/>
              </a:rPr>
              <a:t>2</a:t>
            </a:r>
          </a:p>
        </p:txBody>
      </p:sp>
      <p:sp>
        <p:nvSpPr>
          <p:cNvPr id="21" name="TextBox 20">
            <a:extLst>
              <a:ext uri="{FF2B5EF4-FFF2-40B4-BE49-F238E27FC236}">
                <a16:creationId xmlns:a16="http://schemas.microsoft.com/office/drawing/2014/main" id="{03EB5030-C0B3-44B9-A157-6FEE638558F9}"/>
              </a:ext>
            </a:extLst>
          </p:cNvPr>
          <p:cNvSpPr txBox="1"/>
          <p:nvPr/>
        </p:nvSpPr>
        <p:spPr>
          <a:xfrm>
            <a:off x="1997612" y="1710405"/>
            <a:ext cx="2293034" cy="461665"/>
          </a:xfrm>
          <a:prstGeom prst="rect">
            <a:avLst/>
          </a:prstGeom>
          <a:noFill/>
        </p:spPr>
        <p:txBody>
          <a:bodyPr wrap="square" rtlCol="0">
            <a:spAutoFit/>
          </a:bodyPr>
          <a:lstStyle/>
          <a:p>
            <a:pPr algn="ctr"/>
            <a:r>
              <a:rPr lang="en-IN" sz="2400" dirty="0">
                <a:latin typeface="Algerian" panose="04020705040A02060702" pitchFamily="82" charset="0"/>
              </a:rPr>
              <a:t>1</a:t>
            </a:r>
          </a:p>
        </p:txBody>
      </p:sp>
      <p:sp>
        <p:nvSpPr>
          <p:cNvPr id="22" name="TextBox 21">
            <a:extLst>
              <a:ext uri="{FF2B5EF4-FFF2-40B4-BE49-F238E27FC236}">
                <a16:creationId xmlns:a16="http://schemas.microsoft.com/office/drawing/2014/main" id="{2AA0EA35-5B6D-40D6-B9F1-0BCD91787AA8}"/>
              </a:ext>
            </a:extLst>
          </p:cNvPr>
          <p:cNvSpPr txBox="1"/>
          <p:nvPr/>
        </p:nvSpPr>
        <p:spPr>
          <a:xfrm>
            <a:off x="1845122" y="4315972"/>
            <a:ext cx="2293034" cy="461665"/>
          </a:xfrm>
          <a:prstGeom prst="rect">
            <a:avLst/>
          </a:prstGeom>
          <a:noFill/>
        </p:spPr>
        <p:txBody>
          <a:bodyPr wrap="square" rtlCol="0">
            <a:spAutoFit/>
          </a:bodyPr>
          <a:lstStyle/>
          <a:p>
            <a:pPr algn="ctr"/>
            <a:r>
              <a:rPr lang="en-IN" sz="2400" dirty="0">
                <a:latin typeface="Algerian" panose="04020705040A02060702" pitchFamily="82" charset="0"/>
              </a:rPr>
              <a:t>4</a:t>
            </a:r>
          </a:p>
        </p:txBody>
      </p:sp>
      <p:sp>
        <p:nvSpPr>
          <p:cNvPr id="23" name="TextBox 22">
            <a:extLst>
              <a:ext uri="{FF2B5EF4-FFF2-40B4-BE49-F238E27FC236}">
                <a16:creationId xmlns:a16="http://schemas.microsoft.com/office/drawing/2014/main" id="{50EE8241-BFFF-4E76-979F-0E50BD7D7C32}"/>
              </a:ext>
            </a:extLst>
          </p:cNvPr>
          <p:cNvSpPr txBox="1"/>
          <p:nvPr/>
        </p:nvSpPr>
        <p:spPr>
          <a:xfrm>
            <a:off x="1882636" y="5187801"/>
            <a:ext cx="2293034" cy="461665"/>
          </a:xfrm>
          <a:prstGeom prst="rect">
            <a:avLst/>
          </a:prstGeom>
          <a:noFill/>
        </p:spPr>
        <p:txBody>
          <a:bodyPr wrap="square" rtlCol="0">
            <a:spAutoFit/>
          </a:bodyPr>
          <a:lstStyle/>
          <a:p>
            <a:pPr algn="ctr"/>
            <a:r>
              <a:rPr lang="en-IN" sz="2400" dirty="0">
                <a:latin typeface="Algerian" panose="04020705040A02060702" pitchFamily="82" charset="0"/>
              </a:rPr>
              <a:t>5</a:t>
            </a:r>
          </a:p>
        </p:txBody>
      </p:sp>
      <p:sp>
        <p:nvSpPr>
          <p:cNvPr id="24" name="TextBox 23">
            <a:extLst>
              <a:ext uri="{FF2B5EF4-FFF2-40B4-BE49-F238E27FC236}">
                <a16:creationId xmlns:a16="http://schemas.microsoft.com/office/drawing/2014/main" id="{AE942B72-FCCE-40E7-8C59-E5D56D4F84ED}"/>
              </a:ext>
            </a:extLst>
          </p:cNvPr>
          <p:cNvSpPr txBox="1"/>
          <p:nvPr/>
        </p:nvSpPr>
        <p:spPr>
          <a:xfrm>
            <a:off x="1807608" y="6020473"/>
            <a:ext cx="2293034" cy="461665"/>
          </a:xfrm>
          <a:prstGeom prst="rect">
            <a:avLst/>
          </a:prstGeom>
          <a:noFill/>
        </p:spPr>
        <p:txBody>
          <a:bodyPr wrap="square" rtlCol="0">
            <a:spAutoFit/>
          </a:bodyPr>
          <a:lstStyle/>
          <a:p>
            <a:pPr algn="ctr"/>
            <a:r>
              <a:rPr lang="en-IN" sz="2400" dirty="0">
                <a:latin typeface="Algerian" panose="04020705040A02060702" pitchFamily="82" charset="0"/>
              </a:rPr>
              <a:t>6</a:t>
            </a:r>
          </a:p>
        </p:txBody>
      </p:sp>
    </p:spTree>
    <p:extLst>
      <p:ext uri="{BB962C8B-B14F-4D97-AF65-F5344CB8AC3E}">
        <p14:creationId xmlns:p14="http://schemas.microsoft.com/office/powerpoint/2010/main" val="103937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4"/>
          <p:cNvSpPr/>
          <p:nvPr/>
        </p:nvSpPr>
        <p:spPr>
          <a:xfrm>
            <a:off x="371880" y="651898"/>
            <a:ext cx="799975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HDFS – Hadoop distributed File system</a:t>
            </a:r>
            <a:endParaRPr sz="3600" b="1">
              <a:solidFill>
                <a:srgbClr val="2F5496"/>
              </a:solidFill>
              <a:latin typeface="Calibri"/>
              <a:ea typeface="Calibri"/>
              <a:cs typeface="Calibri"/>
              <a:sym typeface="Calibri"/>
            </a:endParaRPr>
          </a:p>
        </p:txBody>
      </p:sp>
      <p:cxnSp>
        <p:nvCxnSpPr>
          <p:cNvPr id="302" name="Google Shape;302;p1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303" name="Google Shape;303;p14"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pic>
        <p:nvPicPr>
          <p:cNvPr id="304" name="Google Shape;304;p14"/>
          <p:cNvPicPr preferRelativeResize="0"/>
          <p:nvPr/>
        </p:nvPicPr>
        <p:blipFill rotWithShape="1">
          <a:blip r:embed="rId4">
            <a:alphaModFix/>
          </a:blip>
          <a:srcRect/>
          <a:stretch/>
        </p:blipFill>
        <p:spPr>
          <a:xfrm>
            <a:off x="6301031" y="1607777"/>
            <a:ext cx="5292086" cy="4328747"/>
          </a:xfrm>
          <a:prstGeom prst="rect">
            <a:avLst/>
          </a:prstGeom>
          <a:solidFill>
            <a:srgbClr val="FFF2CC"/>
          </a:solidFill>
          <a:ln w="9525" cap="flat" cmpd="sng">
            <a:solidFill>
              <a:srgbClr val="BF9000"/>
            </a:solidFill>
            <a:prstDash val="solid"/>
            <a:round/>
            <a:headEnd type="none" w="sm" len="sm"/>
            <a:tailEnd type="none" w="sm" len="sm"/>
          </a:ln>
        </p:spPr>
      </p:pic>
      <p:sp>
        <p:nvSpPr>
          <p:cNvPr id="305" name="Google Shape;305;p14"/>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accent1"/>
                </a:solidFill>
                <a:latin typeface="Calibri"/>
                <a:ea typeface="Calibri"/>
                <a:cs typeface="Calibri"/>
                <a:sym typeface="Calibri"/>
              </a:rPr>
              <a:t>BIG DATA</a:t>
            </a:r>
            <a:endParaRPr sz="2400" b="1" cap="none">
              <a:solidFill>
                <a:schemeClr val="accent1"/>
              </a:solidFill>
              <a:latin typeface="Calibri"/>
              <a:ea typeface="Calibri"/>
              <a:cs typeface="Calibri"/>
              <a:sym typeface="Calibri"/>
            </a:endParaRPr>
          </a:p>
        </p:txBody>
      </p:sp>
      <p:pic>
        <p:nvPicPr>
          <p:cNvPr id="306" name="Google Shape;306;p14"/>
          <p:cNvPicPr preferRelativeResize="0"/>
          <p:nvPr/>
        </p:nvPicPr>
        <p:blipFill rotWithShape="1">
          <a:blip r:embed="rId5">
            <a:alphaModFix/>
          </a:blip>
          <a:srcRect/>
          <a:stretch/>
        </p:blipFill>
        <p:spPr>
          <a:xfrm>
            <a:off x="808953" y="2194003"/>
            <a:ext cx="5152935" cy="3024931"/>
          </a:xfrm>
          <a:prstGeom prst="rect">
            <a:avLst/>
          </a:prstGeom>
          <a:noFill/>
          <a:ln>
            <a:noFill/>
          </a:ln>
        </p:spPr>
      </p:pic>
      <p:sp>
        <p:nvSpPr>
          <p:cNvPr id="307" name="Google Shape;307;p14"/>
          <p:cNvSpPr/>
          <p:nvPr/>
        </p:nvSpPr>
        <p:spPr>
          <a:xfrm>
            <a:off x="155132" y="6206102"/>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hlinkClick r:id="rId6"/>
              </a:rPr>
              <a:t>https://medium.com/@Meela349588204/rack-server-vs-blade-server-d1b5aee58ca2</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4"/>
          <p:cNvSpPr/>
          <p:nvPr/>
        </p:nvSpPr>
        <p:spPr>
          <a:xfrm>
            <a:off x="371880" y="651898"/>
            <a:ext cx="799975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Calibri"/>
                <a:ea typeface="Calibri"/>
                <a:cs typeface="Calibri"/>
                <a:sym typeface="Calibri"/>
              </a:rPr>
              <a:t>Designing considerations</a:t>
            </a:r>
            <a:endParaRPr sz="3600" b="1" dirty="0">
              <a:solidFill>
                <a:srgbClr val="2F5496"/>
              </a:solidFill>
              <a:latin typeface="Calibri"/>
              <a:ea typeface="Calibri"/>
              <a:cs typeface="Calibri"/>
              <a:sym typeface="Calibri"/>
            </a:endParaRPr>
          </a:p>
        </p:txBody>
      </p:sp>
      <p:cxnSp>
        <p:nvCxnSpPr>
          <p:cNvPr id="302" name="Google Shape;302;p1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303" name="Google Shape;303;p14"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305" name="Google Shape;305;p14"/>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HDFS Architecture</a:t>
            </a:r>
            <a:endParaRPr sz="2400" b="1" cap="none" dirty="0">
              <a:solidFill>
                <a:schemeClr val="accent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B7ECF0E0-82C8-4CDC-A03E-7E15833E14F7}"/>
              </a:ext>
            </a:extLst>
          </p:cNvPr>
          <p:cNvSpPr/>
          <p:nvPr/>
        </p:nvSpPr>
        <p:spPr>
          <a:xfrm>
            <a:off x="682485" y="1469882"/>
            <a:ext cx="4015409" cy="834885"/>
          </a:xfrm>
          <a:prstGeom prst="rect">
            <a:avLst/>
          </a:prstGeom>
          <a:solidFill>
            <a:schemeClr val="bg1"/>
          </a:solidFill>
          <a:ln>
            <a:solidFill>
              <a:schemeClr val="accent1">
                <a:lumMod val="50000"/>
              </a:schemeClr>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Calibri (Body)"/>
              </a:rPr>
              <a:t>Nod</a:t>
            </a:r>
            <a:r>
              <a:rPr lang="en-IN" sz="2400" dirty="0">
                <a:solidFill>
                  <a:schemeClr val="tx1"/>
                </a:solidFill>
                <a:latin typeface="Calibri (Body)"/>
              </a:rPr>
              <a:t>Node 1</a:t>
            </a:r>
            <a:endParaRPr lang="en-IN" sz="2400" dirty="0">
              <a:latin typeface="Calibri (Body)"/>
            </a:endParaRPr>
          </a:p>
        </p:txBody>
      </p:sp>
      <p:sp>
        <p:nvSpPr>
          <p:cNvPr id="11" name="Rectangle 10">
            <a:extLst>
              <a:ext uri="{FF2B5EF4-FFF2-40B4-BE49-F238E27FC236}">
                <a16:creationId xmlns:a16="http://schemas.microsoft.com/office/drawing/2014/main" id="{61CC7133-AD14-4568-8CFE-0D699572ADE6}"/>
              </a:ext>
            </a:extLst>
          </p:cNvPr>
          <p:cNvSpPr/>
          <p:nvPr/>
        </p:nvSpPr>
        <p:spPr>
          <a:xfrm>
            <a:off x="682485" y="2440692"/>
            <a:ext cx="4015409" cy="834885"/>
          </a:xfrm>
          <a:prstGeom prst="rect">
            <a:avLst/>
          </a:prstGeom>
          <a:solidFill>
            <a:schemeClr val="bg1"/>
          </a:solidFill>
          <a:ln>
            <a:solidFill>
              <a:schemeClr val="accent1">
                <a:lumMod val="50000"/>
              </a:schemeClr>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Calibri (Body)"/>
              </a:rPr>
              <a:t>Nod</a:t>
            </a:r>
            <a:r>
              <a:rPr lang="en-IN" sz="2400" dirty="0">
                <a:solidFill>
                  <a:schemeClr val="tx1"/>
                </a:solidFill>
                <a:latin typeface="Calibri (Body)"/>
              </a:rPr>
              <a:t>Node 2</a:t>
            </a:r>
            <a:endParaRPr lang="en-IN" sz="2400" dirty="0">
              <a:latin typeface="Calibri (Body)"/>
            </a:endParaRPr>
          </a:p>
        </p:txBody>
      </p:sp>
      <p:sp>
        <p:nvSpPr>
          <p:cNvPr id="12" name="Rectangle 11">
            <a:extLst>
              <a:ext uri="{FF2B5EF4-FFF2-40B4-BE49-F238E27FC236}">
                <a16:creationId xmlns:a16="http://schemas.microsoft.com/office/drawing/2014/main" id="{DDC7739F-DAAA-4B44-A853-A454158AB3AA}"/>
              </a:ext>
            </a:extLst>
          </p:cNvPr>
          <p:cNvSpPr/>
          <p:nvPr/>
        </p:nvSpPr>
        <p:spPr>
          <a:xfrm>
            <a:off x="682486" y="3429000"/>
            <a:ext cx="4015409" cy="834885"/>
          </a:xfrm>
          <a:prstGeom prst="rect">
            <a:avLst/>
          </a:prstGeom>
          <a:solidFill>
            <a:schemeClr val="bg1"/>
          </a:solidFill>
          <a:ln>
            <a:solidFill>
              <a:schemeClr val="accent1">
                <a:lumMod val="50000"/>
              </a:schemeClr>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Calibri (Body)"/>
              </a:rPr>
              <a:t>Nod</a:t>
            </a:r>
            <a:r>
              <a:rPr lang="en-IN" sz="2400" dirty="0">
                <a:solidFill>
                  <a:schemeClr val="tx1"/>
                </a:solidFill>
                <a:latin typeface="Calibri (Body)"/>
              </a:rPr>
              <a:t>Node 3</a:t>
            </a:r>
            <a:endParaRPr lang="en-IN" sz="2400" dirty="0">
              <a:latin typeface="Calibri (Body)"/>
            </a:endParaRPr>
          </a:p>
        </p:txBody>
      </p:sp>
      <p:sp>
        <p:nvSpPr>
          <p:cNvPr id="13" name="Rectangle 12">
            <a:extLst>
              <a:ext uri="{FF2B5EF4-FFF2-40B4-BE49-F238E27FC236}">
                <a16:creationId xmlns:a16="http://schemas.microsoft.com/office/drawing/2014/main" id="{E60ABD98-3F98-41F0-926A-22160DDE9FA2}"/>
              </a:ext>
            </a:extLst>
          </p:cNvPr>
          <p:cNvSpPr/>
          <p:nvPr/>
        </p:nvSpPr>
        <p:spPr>
          <a:xfrm>
            <a:off x="682486" y="4498184"/>
            <a:ext cx="4015409" cy="834885"/>
          </a:xfrm>
          <a:prstGeom prst="rect">
            <a:avLst/>
          </a:prstGeom>
          <a:solidFill>
            <a:schemeClr val="bg1"/>
          </a:solidFill>
          <a:ln>
            <a:solidFill>
              <a:schemeClr val="accent1">
                <a:lumMod val="50000"/>
              </a:schemeClr>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Calibri (Body)"/>
              </a:rPr>
              <a:t>Nod</a:t>
            </a:r>
            <a:r>
              <a:rPr lang="en-IN" sz="2400" dirty="0">
                <a:solidFill>
                  <a:schemeClr val="tx1"/>
                </a:solidFill>
                <a:latin typeface="Calibri (Body)"/>
              </a:rPr>
              <a:t>Node 4</a:t>
            </a:r>
            <a:endParaRPr lang="en-IN" sz="2400" dirty="0">
              <a:latin typeface="Calibri (Body)"/>
            </a:endParaRPr>
          </a:p>
        </p:txBody>
      </p:sp>
      <p:sp>
        <p:nvSpPr>
          <p:cNvPr id="14" name="Rectangle 13">
            <a:extLst>
              <a:ext uri="{FF2B5EF4-FFF2-40B4-BE49-F238E27FC236}">
                <a16:creationId xmlns:a16="http://schemas.microsoft.com/office/drawing/2014/main" id="{498B7D33-D77F-4252-8D3B-44BB460055A9}"/>
              </a:ext>
            </a:extLst>
          </p:cNvPr>
          <p:cNvSpPr/>
          <p:nvPr/>
        </p:nvSpPr>
        <p:spPr>
          <a:xfrm>
            <a:off x="682486" y="5744370"/>
            <a:ext cx="4015409" cy="834885"/>
          </a:xfrm>
          <a:prstGeom prst="rect">
            <a:avLst/>
          </a:prstGeom>
          <a:solidFill>
            <a:schemeClr val="bg1"/>
          </a:solidFill>
          <a:ln>
            <a:solidFill>
              <a:schemeClr val="accent1">
                <a:lumMod val="50000"/>
              </a:schemeClr>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Calibri (Body)"/>
              </a:rPr>
              <a:t>Nod</a:t>
            </a:r>
            <a:r>
              <a:rPr lang="en-IN" sz="2400" dirty="0">
                <a:solidFill>
                  <a:schemeClr val="tx1"/>
                </a:solidFill>
                <a:latin typeface="Calibri (Body)"/>
              </a:rPr>
              <a:t>Node 5</a:t>
            </a:r>
            <a:endParaRPr lang="en-IN" sz="2400" dirty="0">
              <a:latin typeface="Calibri (Body)"/>
            </a:endParaRPr>
          </a:p>
        </p:txBody>
      </p:sp>
      <p:sp>
        <p:nvSpPr>
          <p:cNvPr id="15" name="Right Brace 14">
            <a:extLst>
              <a:ext uri="{FF2B5EF4-FFF2-40B4-BE49-F238E27FC236}">
                <a16:creationId xmlns:a16="http://schemas.microsoft.com/office/drawing/2014/main" id="{0A4F6831-6219-48D5-A695-42F96B68D930}"/>
              </a:ext>
            </a:extLst>
          </p:cNvPr>
          <p:cNvSpPr/>
          <p:nvPr/>
        </p:nvSpPr>
        <p:spPr>
          <a:xfrm>
            <a:off x="5018439" y="1577218"/>
            <a:ext cx="1967336" cy="5002037"/>
          </a:xfrm>
          <a:prstGeom prst="rightBrac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16" name="Rectangle 15">
            <a:extLst>
              <a:ext uri="{FF2B5EF4-FFF2-40B4-BE49-F238E27FC236}">
                <a16:creationId xmlns:a16="http://schemas.microsoft.com/office/drawing/2014/main" id="{C42572BE-A592-4558-A879-B0AF2AE3A9F4}"/>
              </a:ext>
            </a:extLst>
          </p:cNvPr>
          <p:cNvSpPr/>
          <p:nvPr/>
        </p:nvSpPr>
        <p:spPr>
          <a:xfrm>
            <a:off x="6445071" y="1558988"/>
            <a:ext cx="237757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Cluster</a:t>
            </a:r>
          </a:p>
        </p:txBody>
      </p:sp>
      <p:sp>
        <p:nvSpPr>
          <p:cNvPr id="3" name="TextBox 2">
            <a:extLst>
              <a:ext uri="{FF2B5EF4-FFF2-40B4-BE49-F238E27FC236}">
                <a16:creationId xmlns:a16="http://schemas.microsoft.com/office/drawing/2014/main" id="{B86E20CC-712C-41C2-BF45-386F57CC8118}"/>
              </a:ext>
            </a:extLst>
          </p:cNvPr>
          <p:cNvSpPr txBox="1"/>
          <p:nvPr/>
        </p:nvSpPr>
        <p:spPr>
          <a:xfrm>
            <a:off x="7209183" y="2858134"/>
            <a:ext cx="4383934" cy="3508653"/>
          </a:xfrm>
          <a:prstGeom prst="rect">
            <a:avLst/>
          </a:prstGeom>
          <a:noFill/>
        </p:spPr>
        <p:txBody>
          <a:bodyPr wrap="square" rtlCol="0">
            <a:spAutoFit/>
          </a:bodyPr>
          <a:lstStyle/>
          <a:p>
            <a:pPr marL="342900" indent="-342900">
              <a:buAutoNum type="arabicPeriod"/>
            </a:pPr>
            <a:r>
              <a:rPr lang="en-IN" sz="2000" dirty="0">
                <a:latin typeface="Calibri (Body)"/>
              </a:rPr>
              <a:t>Separation of metadata and File Data</a:t>
            </a:r>
          </a:p>
          <a:p>
            <a:pPr marL="342900" indent="-342900">
              <a:buAutoNum type="arabicPeriod"/>
            </a:pPr>
            <a:r>
              <a:rPr lang="en-IN" sz="2000" b="1" dirty="0">
                <a:solidFill>
                  <a:schemeClr val="accent2">
                    <a:lumMod val="75000"/>
                  </a:schemeClr>
                </a:solidFill>
                <a:latin typeface="Calibri (Body)"/>
              </a:rPr>
              <a:t>Metadata:</a:t>
            </a:r>
          </a:p>
          <a:p>
            <a:pPr marL="342900" indent="-342900" algn="just">
              <a:buFont typeface="Arial" panose="020B0604020202020204" pitchFamily="34" charset="0"/>
              <a:buChar char="•"/>
            </a:pPr>
            <a:r>
              <a:rPr lang="en-IN" sz="2000" dirty="0">
                <a:latin typeface="Calibri (Body)"/>
              </a:rPr>
              <a:t>        File name, Access Control information, Size and location</a:t>
            </a:r>
          </a:p>
          <a:p>
            <a:pPr marL="342900" indent="-342900" algn="just">
              <a:buFont typeface="Arial" panose="020B0604020202020204" pitchFamily="34" charset="0"/>
              <a:buChar char="•"/>
            </a:pPr>
            <a:r>
              <a:rPr lang="en-IN" sz="2000" dirty="0">
                <a:latin typeface="Calibri (Body)"/>
              </a:rPr>
              <a:t>Not frequently accessed so keep it in a separate medium</a:t>
            </a:r>
          </a:p>
          <a:p>
            <a:r>
              <a:rPr lang="en-IN" sz="2000" dirty="0">
                <a:latin typeface="Calibri (Body)"/>
              </a:rPr>
              <a:t>3. </a:t>
            </a:r>
            <a:r>
              <a:rPr lang="en-IN" sz="2000" b="1" dirty="0">
                <a:solidFill>
                  <a:schemeClr val="accent2">
                    <a:lumMod val="75000"/>
                  </a:schemeClr>
                </a:solidFill>
                <a:latin typeface="Calibri (Body)"/>
              </a:rPr>
              <a:t>File Data:</a:t>
            </a:r>
          </a:p>
          <a:p>
            <a:pPr marL="342900" indent="-342900">
              <a:buFont typeface="Arial" panose="020B0604020202020204" pitchFamily="34" charset="0"/>
              <a:buChar char="•"/>
            </a:pPr>
            <a:r>
              <a:rPr lang="en-IN" sz="2000" dirty="0">
                <a:latin typeface="Calibri (Body)"/>
              </a:rPr>
              <a:t>	Actual data so more time spent here </a:t>
            </a:r>
          </a:p>
          <a:p>
            <a:endParaRPr lang="en-IN" dirty="0"/>
          </a:p>
          <a:p>
            <a:r>
              <a:rPr lang="en-IN" dirty="0"/>
              <a:t>	</a:t>
            </a:r>
          </a:p>
          <a:p>
            <a:pPr marL="342900" indent="-342900">
              <a:buAutoNum type="arabicPeriod"/>
            </a:pPr>
            <a:endParaRPr lang="en-IN" dirty="0"/>
          </a:p>
        </p:txBody>
      </p:sp>
    </p:spTree>
    <p:extLst>
      <p:ext uri="{BB962C8B-B14F-4D97-AF65-F5344CB8AC3E}">
        <p14:creationId xmlns:p14="http://schemas.microsoft.com/office/powerpoint/2010/main" val="3418136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311"/>
        <p:cNvGrpSpPr/>
        <p:nvPr/>
      </p:nvGrpSpPr>
      <p:grpSpPr>
        <a:xfrm>
          <a:off x="0" y="0"/>
          <a:ext cx="0" cy="0"/>
          <a:chOff x="0" y="0"/>
          <a:chExt cx="0" cy="0"/>
        </a:xfrm>
      </p:grpSpPr>
      <p:cxnSp>
        <p:nvCxnSpPr>
          <p:cNvPr id="312" name="Google Shape;312;p1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313" name="Google Shape;313;p15"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314" name="Google Shape;314;p15"/>
          <p:cNvSpPr/>
          <p:nvPr/>
        </p:nvSpPr>
        <p:spPr>
          <a:xfrm>
            <a:off x="-9525" y="1997839"/>
            <a:ext cx="6096000" cy="1015663"/>
          </a:xfrm>
          <a:prstGeom prst="rect">
            <a:avLst/>
          </a:prstGeom>
          <a:noFill/>
          <a:ln>
            <a:noFill/>
          </a:ln>
        </p:spPr>
        <p:txBody>
          <a:bodyPr spcFirstLastPara="1" wrap="square" lIns="91425" tIns="45700" rIns="91425" bIns="45700" anchor="t" anchorCtr="0">
            <a:spAutoFit/>
          </a:bodyPr>
          <a:lstStyle/>
          <a:p>
            <a:pPr marL="400050" marR="0" lvl="0" indent="-273050" algn="just" rtl="0">
              <a:spcBef>
                <a:spcPts val="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a:p>
            <a:pPr marL="400050" marR="0" lvl="0" indent="-273050" algn="just" rtl="0">
              <a:spcBef>
                <a:spcPts val="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a:t>
            </a:r>
            <a:endParaRPr/>
          </a:p>
        </p:txBody>
      </p:sp>
      <p:sp>
        <p:nvSpPr>
          <p:cNvPr id="324" name="Google Shape;324;p15"/>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HDFS Architecture</a:t>
            </a:r>
            <a:endParaRPr sz="2400" b="1" cap="none" dirty="0">
              <a:solidFill>
                <a:schemeClr val="accent1"/>
              </a:solidFill>
              <a:latin typeface="Calibri"/>
              <a:ea typeface="Calibri"/>
              <a:cs typeface="Calibri"/>
              <a:sym typeface="Calibri"/>
            </a:endParaRPr>
          </a:p>
        </p:txBody>
      </p:sp>
      <p:sp>
        <p:nvSpPr>
          <p:cNvPr id="325" name="Google Shape;325;p15"/>
          <p:cNvSpPr/>
          <p:nvPr/>
        </p:nvSpPr>
        <p:spPr>
          <a:xfrm>
            <a:off x="393111" y="823034"/>
            <a:ext cx="409937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Master Slave Architecture</a:t>
            </a:r>
            <a:endParaRPr dirty="0"/>
          </a:p>
        </p:txBody>
      </p:sp>
      <p:pic>
        <p:nvPicPr>
          <p:cNvPr id="16" name="Picture 15">
            <a:extLst>
              <a:ext uri="{FF2B5EF4-FFF2-40B4-BE49-F238E27FC236}">
                <a16:creationId xmlns:a16="http://schemas.microsoft.com/office/drawing/2014/main" id="{63EAFD68-F967-4B27-BC2B-16D689125B01}"/>
              </a:ext>
            </a:extLst>
          </p:cNvPr>
          <p:cNvPicPr>
            <a:picLocks noChangeAspect="1"/>
          </p:cNvPicPr>
          <p:nvPr/>
        </p:nvPicPr>
        <p:blipFill>
          <a:blip r:embed="rId4"/>
          <a:stretch>
            <a:fillRect/>
          </a:stretch>
        </p:blipFill>
        <p:spPr>
          <a:xfrm>
            <a:off x="393111" y="1587777"/>
            <a:ext cx="3143250" cy="5124450"/>
          </a:xfrm>
          <a:prstGeom prst="rect">
            <a:avLst/>
          </a:prstGeom>
        </p:spPr>
      </p:pic>
      <p:pic>
        <p:nvPicPr>
          <p:cNvPr id="2" name="Picture 1">
            <a:extLst>
              <a:ext uri="{FF2B5EF4-FFF2-40B4-BE49-F238E27FC236}">
                <a16:creationId xmlns:a16="http://schemas.microsoft.com/office/drawing/2014/main" id="{74488C5A-F3A6-48B3-83BA-1D459D6F71FF}"/>
              </a:ext>
            </a:extLst>
          </p:cNvPr>
          <p:cNvPicPr>
            <a:picLocks noChangeAspect="1"/>
          </p:cNvPicPr>
          <p:nvPr/>
        </p:nvPicPr>
        <p:blipFill>
          <a:blip r:embed="rId5"/>
          <a:stretch>
            <a:fillRect/>
          </a:stretch>
        </p:blipFill>
        <p:spPr>
          <a:xfrm>
            <a:off x="4141718" y="2022821"/>
            <a:ext cx="2400300" cy="762000"/>
          </a:xfrm>
          <a:prstGeom prst="rect">
            <a:avLst/>
          </a:prstGeom>
        </p:spPr>
      </p:pic>
      <p:sp>
        <p:nvSpPr>
          <p:cNvPr id="3" name="TextBox 2">
            <a:extLst>
              <a:ext uri="{FF2B5EF4-FFF2-40B4-BE49-F238E27FC236}">
                <a16:creationId xmlns:a16="http://schemas.microsoft.com/office/drawing/2014/main" id="{4271E3A4-AFDC-4F52-B8A6-1E84EE3E6941}"/>
              </a:ext>
            </a:extLst>
          </p:cNvPr>
          <p:cNvSpPr txBox="1"/>
          <p:nvPr/>
        </p:nvSpPr>
        <p:spPr>
          <a:xfrm>
            <a:off x="4373217" y="3013502"/>
            <a:ext cx="6400800" cy="3631763"/>
          </a:xfrm>
          <a:prstGeom prst="rect">
            <a:avLst/>
          </a:prstGeom>
          <a:noFill/>
        </p:spPr>
        <p:txBody>
          <a:bodyPr wrap="square" rtlCol="0">
            <a:spAutoFit/>
          </a:bodyPr>
          <a:lstStyle/>
          <a:p>
            <a:pPr marL="342900" indent="-342900" algn="just">
              <a:buFont typeface="Wingdings" panose="05000000000000000000" pitchFamily="2" charset="2"/>
              <a:buChar char="ü"/>
            </a:pPr>
            <a:r>
              <a:rPr lang="en-IN" sz="2400" dirty="0">
                <a:latin typeface="Calibri (Body)"/>
              </a:rPr>
              <a:t>One node of a cluster acts as a Master Node called as Name Node.</a:t>
            </a:r>
          </a:p>
          <a:p>
            <a:pPr marL="342900" indent="-342900" algn="just">
              <a:buFont typeface="Wingdings" panose="05000000000000000000" pitchFamily="2" charset="2"/>
              <a:buChar char="ü"/>
            </a:pPr>
            <a:r>
              <a:rPr lang="en-IN" sz="2400" dirty="0">
                <a:latin typeface="Calibri (Body)"/>
              </a:rPr>
              <a:t>Manages the entire file system.</a:t>
            </a:r>
          </a:p>
          <a:p>
            <a:pPr marL="342900" indent="-342900" algn="just">
              <a:buFont typeface="Wingdings" panose="05000000000000000000" pitchFamily="2" charset="2"/>
              <a:buChar char="ü"/>
            </a:pPr>
            <a:r>
              <a:rPr lang="en-IN" sz="2400" dirty="0">
                <a:latin typeface="Calibri (Body)"/>
              </a:rPr>
              <a:t>The </a:t>
            </a:r>
            <a:r>
              <a:rPr lang="en-IN" sz="2400" dirty="0">
                <a:solidFill>
                  <a:schemeClr val="accent2">
                    <a:lumMod val="75000"/>
                  </a:schemeClr>
                </a:solidFill>
                <a:latin typeface="Calibri (Body)"/>
              </a:rPr>
              <a:t>directory structure and the Metadata.</a:t>
            </a:r>
          </a:p>
          <a:p>
            <a:pPr marL="342900" indent="-342900" algn="just">
              <a:buFont typeface="Arial" panose="020B0604020202020204" pitchFamily="34" charset="0"/>
              <a:buChar char="•"/>
            </a:pPr>
            <a:r>
              <a:rPr lang="en-US" sz="2400" dirty="0">
                <a:latin typeface="Calibri (Body)"/>
              </a:rPr>
              <a:t>This information is stored persistently on the local disk in the form of two files: </a:t>
            </a:r>
          </a:p>
          <a:p>
            <a:pPr marL="1257300" lvl="2" indent="-342900" algn="just">
              <a:buFont typeface="Arial" panose="020B0604020202020204" pitchFamily="34" charset="0"/>
              <a:buChar char="•"/>
            </a:pPr>
            <a:r>
              <a:rPr lang="en-US" sz="2400" dirty="0">
                <a:latin typeface="Calibri (Body)"/>
              </a:rPr>
              <a:t>the namespace image (</a:t>
            </a:r>
            <a:r>
              <a:rPr lang="en-US" sz="2400" dirty="0" err="1">
                <a:latin typeface="Calibri (Body)"/>
              </a:rPr>
              <a:t>Fsi</a:t>
            </a:r>
            <a:r>
              <a:rPr lang="en-US" sz="2400" dirty="0">
                <a:latin typeface="Calibri (Body)"/>
              </a:rPr>
              <a:t> Image)</a:t>
            </a:r>
          </a:p>
          <a:p>
            <a:pPr marL="1257300" lvl="2" indent="-342900" algn="just">
              <a:buFont typeface="Arial" panose="020B0604020202020204" pitchFamily="34" charset="0"/>
              <a:buChar char="•"/>
            </a:pPr>
            <a:r>
              <a:rPr lang="en-US" sz="2400" dirty="0">
                <a:latin typeface="Calibri (Body)"/>
              </a:rPr>
              <a:t>edit log</a:t>
            </a:r>
          </a:p>
          <a:p>
            <a:pPr marL="342900" indent="-342900" algn="just">
              <a:buFont typeface="Wingdings" panose="05000000000000000000" pitchFamily="2" charset="2"/>
              <a:buChar char="ü"/>
            </a:pPr>
            <a:endParaRPr lang="en-IN" sz="2400" dirty="0">
              <a:solidFill>
                <a:schemeClr val="accent2">
                  <a:lumMod val="75000"/>
                </a:schemeClr>
              </a:solidFill>
              <a:latin typeface="Calibri (Body)"/>
            </a:endParaRPr>
          </a:p>
          <a:p>
            <a:endParaRPr lang="en-IN" dirty="0"/>
          </a:p>
        </p:txBody>
      </p:sp>
    </p:spTree>
    <p:extLst>
      <p:ext uri="{BB962C8B-B14F-4D97-AF65-F5344CB8AC3E}">
        <p14:creationId xmlns:p14="http://schemas.microsoft.com/office/powerpoint/2010/main" val="207576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5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29"/>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accent2"/>
                </a:solidFill>
                <a:latin typeface="Calibri"/>
                <a:ea typeface="Calibri"/>
                <a:cs typeface="Calibri"/>
                <a:sym typeface="Calibri"/>
              </a:rPr>
              <a:t>Namenode organization</a:t>
            </a:r>
            <a:endParaRPr/>
          </a:p>
        </p:txBody>
      </p:sp>
      <p:cxnSp>
        <p:nvCxnSpPr>
          <p:cNvPr id="519" name="Google Shape;519;p29"/>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520" name="Google Shape;520;p29"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521" name="Google Shape;521;p29"/>
          <p:cNvSpPr txBox="1"/>
          <p:nvPr/>
        </p:nvSpPr>
        <p:spPr>
          <a:xfrm>
            <a:off x="457200" y="1809750"/>
            <a:ext cx="3829050" cy="639762"/>
          </a:xfrm>
          <a:prstGeom prst="rect">
            <a:avLst/>
          </a:prstGeom>
          <a:solidFill>
            <a:srgbClr val="2F5496"/>
          </a:solid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FSImage</a:t>
            </a:r>
            <a:endParaRPr sz="2800">
              <a:solidFill>
                <a:schemeClr val="lt1"/>
              </a:solidFill>
              <a:latin typeface="Calibri"/>
              <a:ea typeface="Calibri"/>
              <a:cs typeface="Calibri"/>
              <a:sym typeface="Calibri"/>
            </a:endParaRPr>
          </a:p>
        </p:txBody>
      </p:sp>
      <p:sp>
        <p:nvSpPr>
          <p:cNvPr id="522" name="Google Shape;522;p29"/>
          <p:cNvSpPr txBox="1"/>
          <p:nvPr/>
        </p:nvSpPr>
        <p:spPr>
          <a:xfrm>
            <a:off x="4378326" y="1809750"/>
            <a:ext cx="3784600" cy="639762"/>
          </a:xfrm>
          <a:prstGeom prst="rect">
            <a:avLst/>
          </a:prstGeom>
          <a:solidFill>
            <a:srgbClr val="2F5496"/>
          </a:solid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1"/>
              </a:buClr>
              <a:buSzPts val="2800"/>
              <a:buFont typeface="Arial"/>
              <a:buChar char="•"/>
            </a:pPr>
            <a:r>
              <a:rPr lang="en-US" sz="2800">
                <a:solidFill>
                  <a:schemeClr val="lt1"/>
                </a:solidFill>
                <a:latin typeface="Calibri"/>
                <a:ea typeface="Calibri"/>
                <a:cs typeface="Calibri"/>
                <a:sym typeface="Calibri"/>
              </a:rPr>
              <a:t>Edit Log</a:t>
            </a:r>
            <a:endParaRPr sz="2800">
              <a:solidFill>
                <a:schemeClr val="lt1"/>
              </a:solidFill>
              <a:latin typeface="Calibri"/>
              <a:ea typeface="Calibri"/>
              <a:cs typeface="Calibri"/>
              <a:sym typeface="Calibri"/>
            </a:endParaRPr>
          </a:p>
        </p:txBody>
      </p:sp>
      <p:sp>
        <p:nvSpPr>
          <p:cNvPr id="523" name="Google Shape;523;p29"/>
          <p:cNvSpPr txBox="1"/>
          <p:nvPr/>
        </p:nvSpPr>
        <p:spPr>
          <a:xfrm>
            <a:off x="457201" y="2459037"/>
            <a:ext cx="3829050" cy="3922714"/>
          </a:xfrm>
          <a:prstGeom prst="rect">
            <a:avLst/>
          </a:prstGeom>
          <a:solidFill>
            <a:srgbClr val="B3C6E7"/>
          </a:solid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Serialized form of filesystem tree</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Not updated on every write</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To avoid recopy of data</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Stores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Filename</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access time</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#blocks </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 blocks consisting the file</a:t>
            </a:r>
            <a:endParaRPr/>
          </a:p>
          <a:p>
            <a:pPr marL="454914" marR="0" lvl="1" indent="0" algn="l" rtl="0">
              <a:lnSpc>
                <a:spcPct val="90000"/>
              </a:lnSpc>
              <a:spcBef>
                <a:spcPts val="5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524" name="Google Shape;524;p29"/>
          <p:cNvSpPr txBox="1"/>
          <p:nvPr/>
        </p:nvSpPr>
        <p:spPr>
          <a:xfrm>
            <a:off x="4406900" y="2506662"/>
            <a:ext cx="3756025" cy="3875090"/>
          </a:xfrm>
          <a:prstGeom prst="rect">
            <a:avLst/>
          </a:prstGeom>
          <a:solidFill>
            <a:srgbClr val="B3C6E7"/>
          </a:solid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Every write first writes to edit log</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Flushed and synced after every transaction</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Append only operation</a:t>
            </a:r>
            <a:endParaRPr/>
          </a:p>
        </p:txBody>
      </p:sp>
      <p:sp>
        <p:nvSpPr>
          <p:cNvPr id="525" name="Google Shape;525;p29"/>
          <p:cNvSpPr/>
          <p:nvPr/>
        </p:nvSpPr>
        <p:spPr>
          <a:xfrm>
            <a:off x="3995226" y="5064369"/>
            <a:ext cx="4453450" cy="1125416"/>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Since no modify operation is done on either file, it can be done really fast.</a:t>
            </a:r>
            <a:endParaRPr dirty="0"/>
          </a:p>
        </p:txBody>
      </p:sp>
      <p:sp>
        <p:nvSpPr>
          <p:cNvPr id="526" name="Google Shape;526;p29"/>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accent1"/>
                </a:solidFill>
                <a:latin typeface="Calibri"/>
                <a:ea typeface="Calibri"/>
                <a:cs typeface="Calibri"/>
                <a:sym typeface="Calibri"/>
              </a:rPr>
              <a:t>BIG DATA</a:t>
            </a:r>
            <a:endParaRPr sz="2400" b="1" cap="none">
              <a:solidFill>
                <a:schemeClr val="accent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0A562303-DDD5-488C-9AD0-FD17256A8BB1}"/>
              </a:ext>
            </a:extLst>
          </p:cNvPr>
          <p:cNvPicPr>
            <a:picLocks noChangeAspect="1"/>
          </p:cNvPicPr>
          <p:nvPr/>
        </p:nvPicPr>
        <p:blipFill>
          <a:blip r:embed="rId4"/>
          <a:stretch>
            <a:fillRect/>
          </a:stretch>
        </p:blipFill>
        <p:spPr>
          <a:xfrm>
            <a:off x="8371638" y="2268511"/>
            <a:ext cx="3571874" cy="2295525"/>
          </a:xfrm>
          <a:prstGeom prst="rect">
            <a:avLst/>
          </a:prstGeom>
        </p:spPr>
      </p:pic>
    </p:spTree>
    <p:extLst>
      <p:ext uri="{BB962C8B-B14F-4D97-AF65-F5344CB8AC3E}">
        <p14:creationId xmlns:p14="http://schemas.microsoft.com/office/powerpoint/2010/main" val="1745446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311"/>
        <p:cNvGrpSpPr/>
        <p:nvPr/>
      </p:nvGrpSpPr>
      <p:grpSpPr>
        <a:xfrm>
          <a:off x="0" y="0"/>
          <a:ext cx="0" cy="0"/>
          <a:chOff x="0" y="0"/>
          <a:chExt cx="0" cy="0"/>
        </a:xfrm>
      </p:grpSpPr>
      <p:cxnSp>
        <p:nvCxnSpPr>
          <p:cNvPr id="312" name="Google Shape;312;p1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313" name="Google Shape;313;p15"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314" name="Google Shape;314;p15"/>
          <p:cNvSpPr/>
          <p:nvPr/>
        </p:nvSpPr>
        <p:spPr>
          <a:xfrm>
            <a:off x="-9525" y="1997839"/>
            <a:ext cx="6096000" cy="1015663"/>
          </a:xfrm>
          <a:prstGeom prst="rect">
            <a:avLst/>
          </a:prstGeom>
          <a:noFill/>
          <a:ln>
            <a:noFill/>
          </a:ln>
        </p:spPr>
        <p:txBody>
          <a:bodyPr spcFirstLastPara="1" wrap="square" lIns="91425" tIns="45700" rIns="91425" bIns="45700" anchor="t" anchorCtr="0">
            <a:spAutoFit/>
          </a:bodyPr>
          <a:lstStyle/>
          <a:p>
            <a:pPr marL="400050" marR="0" lvl="0" indent="-273050" algn="just" rtl="0">
              <a:spcBef>
                <a:spcPts val="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a:p>
            <a:pPr marL="400050" marR="0" lvl="0" indent="-273050" algn="just" rtl="0">
              <a:spcBef>
                <a:spcPts val="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a:t>
            </a:r>
            <a:endParaRPr/>
          </a:p>
        </p:txBody>
      </p:sp>
      <p:sp>
        <p:nvSpPr>
          <p:cNvPr id="324" name="Google Shape;324;p15"/>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HDFS Architecture</a:t>
            </a:r>
            <a:endParaRPr sz="2400" b="1" cap="none" dirty="0">
              <a:solidFill>
                <a:schemeClr val="accent1"/>
              </a:solidFill>
              <a:latin typeface="Calibri"/>
              <a:ea typeface="Calibri"/>
              <a:cs typeface="Calibri"/>
              <a:sym typeface="Calibri"/>
            </a:endParaRPr>
          </a:p>
        </p:txBody>
      </p:sp>
      <p:sp>
        <p:nvSpPr>
          <p:cNvPr id="325" name="Google Shape;325;p15"/>
          <p:cNvSpPr/>
          <p:nvPr/>
        </p:nvSpPr>
        <p:spPr>
          <a:xfrm>
            <a:off x="393111" y="823034"/>
            <a:ext cx="409937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Master Slave Architecture</a:t>
            </a:r>
            <a:endParaRPr dirty="0"/>
          </a:p>
        </p:txBody>
      </p:sp>
      <p:pic>
        <p:nvPicPr>
          <p:cNvPr id="4" name="Picture 3">
            <a:extLst>
              <a:ext uri="{FF2B5EF4-FFF2-40B4-BE49-F238E27FC236}">
                <a16:creationId xmlns:a16="http://schemas.microsoft.com/office/drawing/2014/main" id="{72422DF7-B0BB-4F2F-88E4-DD74E5FB1ED3}"/>
              </a:ext>
            </a:extLst>
          </p:cNvPr>
          <p:cNvPicPr>
            <a:picLocks noChangeAspect="1"/>
          </p:cNvPicPr>
          <p:nvPr/>
        </p:nvPicPr>
        <p:blipFill>
          <a:blip r:embed="rId4"/>
          <a:stretch>
            <a:fillRect/>
          </a:stretch>
        </p:blipFill>
        <p:spPr>
          <a:xfrm>
            <a:off x="809417" y="2410986"/>
            <a:ext cx="2409825" cy="2867025"/>
          </a:xfrm>
          <a:prstGeom prst="rect">
            <a:avLst/>
          </a:prstGeom>
        </p:spPr>
      </p:pic>
      <p:sp>
        <p:nvSpPr>
          <p:cNvPr id="5" name="TextBox 4">
            <a:extLst>
              <a:ext uri="{FF2B5EF4-FFF2-40B4-BE49-F238E27FC236}">
                <a16:creationId xmlns:a16="http://schemas.microsoft.com/office/drawing/2014/main" id="{A7921B66-B314-482F-9AD9-906FEBF514E8}"/>
              </a:ext>
            </a:extLst>
          </p:cNvPr>
          <p:cNvSpPr txBox="1"/>
          <p:nvPr/>
        </p:nvSpPr>
        <p:spPr>
          <a:xfrm>
            <a:off x="3803373" y="2945427"/>
            <a:ext cx="6758609" cy="1200329"/>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Calibri (Body)"/>
              </a:rPr>
              <a:t>All other nodes apart from Name Node are called as Data Nodes</a:t>
            </a:r>
          </a:p>
          <a:p>
            <a:pPr marL="342900" indent="-342900">
              <a:buFont typeface="Arial" panose="020B0604020202020204" pitchFamily="34" charset="0"/>
              <a:buChar char="•"/>
            </a:pPr>
            <a:r>
              <a:rPr lang="en-IN" sz="2400" dirty="0">
                <a:latin typeface="Calibri (Body)"/>
              </a:rPr>
              <a:t>They hold the </a:t>
            </a:r>
            <a:r>
              <a:rPr lang="en-IN" sz="2400" dirty="0">
                <a:solidFill>
                  <a:schemeClr val="accent2">
                    <a:lumMod val="75000"/>
                  </a:schemeClr>
                </a:solidFill>
                <a:latin typeface="Calibri (Body)"/>
              </a:rPr>
              <a:t>actual data.</a:t>
            </a:r>
          </a:p>
        </p:txBody>
      </p:sp>
    </p:spTree>
    <p:extLst>
      <p:ext uri="{BB962C8B-B14F-4D97-AF65-F5344CB8AC3E}">
        <p14:creationId xmlns:p14="http://schemas.microsoft.com/office/powerpoint/2010/main" val="376636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5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311"/>
        <p:cNvGrpSpPr/>
        <p:nvPr/>
      </p:nvGrpSpPr>
      <p:grpSpPr>
        <a:xfrm>
          <a:off x="0" y="0"/>
          <a:ext cx="0" cy="0"/>
          <a:chOff x="0" y="0"/>
          <a:chExt cx="0" cy="0"/>
        </a:xfrm>
      </p:grpSpPr>
      <p:cxnSp>
        <p:nvCxnSpPr>
          <p:cNvPr id="312" name="Google Shape;312;p1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313" name="Google Shape;313;p15"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sp>
        <p:nvSpPr>
          <p:cNvPr id="314" name="Google Shape;314;p15"/>
          <p:cNvSpPr/>
          <p:nvPr/>
        </p:nvSpPr>
        <p:spPr>
          <a:xfrm>
            <a:off x="-9525" y="1997839"/>
            <a:ext cx="6096000" cy="1015663"/>
          </a:xfrm>
          <a:prstGeom prst="rect">
            <a:avLst/>
          </a:prstGeom>
          <a:noFill/>
          <a:ln>
            <a:noFill/>
          </a:ln>
        </p:spPr>
        <p:txBody>
          <a:bodyPr spcFirstLastPara="1" wrap="square" lIns="91425" tIns="45700" rIns="91425" bIns="45700" anchor="t" anchorCtr="0">
            <a:spAutoFit/>
          </a:bodyPr>
          <a:lstStyle/>
          <a:p>
            <a:pPr marL="400050" marR="0" lvl="0" indent="-273050" algn="just" rtl="0">
              <a:spcBef>
                <a:spcPts val="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a:p>
            <a:pPr marL="400050" marR="0" lvl="0" indent="-273050" algn="just" rtl="0">
              <a:spcBef>
                <a:spcPts val="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a:t>
            </a:r>
            <a:endParaRPr/>
          </a:p>
        </p:txBody>
      </p:sp>
      <p:sp>
        <p:nvSpPr>
          <p:cNvPr id="324" name="Google Shape;324;p15"/>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HDFS Internals</a:t>
            </a:r>
            <a:endParaRPr sz="2400" b="1" cap="none" dirty="0">
              <a:solidFill>
                <a:schemeClr val="accent1"/>
              </a:solidFill>
              <a:latin typeface="Calibri"/>
              <a:ea typeface="Calibri"/>
              <a:cs typeface="Calibri"/>
              <a:sym typeface="Calibri"/>
            </a:endParaRPr>
          </a:p>
        </p:txBody>
      </p:sp>
      <p:sp>
        <p:nvSpPr>
          <p:cNvPr id="325" name="Google Shape;325;p15"/>
          <p:cNvSpPr/>
          <p:nvPr/>
        </p:nvSpPr>
        <p:spPr>
          <a:xfrm>
            <a:off x="393111" y="823034"/>
            <a:ext cx="409937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Name Node</a:t>
            </a:r>
            <a:endParaRPr dirty="0"/>
          </a:p>
        </p:txBody>
      </p:sp>
      <p:sp>
        <p:nvSpPr>
          <p:cNvPr id="2" name="TextBox 1">
            <a:extLst>
              <a:ext uri="{FF2B5EF4-FFF2-40B4-BE49-F238E27FC236}">
                <a16:creationId xmlns:a16="http://schemas.microsoft.com/office/drawing/2014/main" id="{70012056-14C3-49EB-8B62-DC838A58C491}"/>
              </a:ext>
            </a:extLst>
          </p:cNvPr>
          <p:cNvSpPr txBox="1"/>
          <p:nvPr/>
        </p:nvSpPr>
        <p:spPr>
          <a:xfrm>
            <a:off x="393111" y="1767006"/>
            <a:ext cx="8918713" cy="830997"/>
          </a:xfrm>
          <a:prstGeom prst="rect">
            <a:avLst/>
          </a:prstGeom>
          <a:noFill/>
        </p:spPr>
        <p:txBody>
          <a:bodyPr wrap="square" rtlCol="0">
            <a:spAutoFit/>
          </a:bodyPr>
          <a:lstStyle/>
          <a:p>
            <a:r>
              <a:rPr lang="en-IN" sz="2400" dirty="0">
                <a:latin typeface="Calibri (Body)"/>
              </a:rPr>
              <a:t>How to identify Name Node memory requirements?</a:t>
            </a:r>
          </a:p>
          <a:p>
            <a:endParaRPr lang="en-IN" sz="2400" dirty="0">
              <a:latin typeface="Calibri (Body)"/>
            </a:endParaRPr>
          </a:p>
        </p:txBody>
      </p:sp>
      <p:sp>
        <p:nvSpPr>
          <p:cNvPr id="10" name="Google Shape;535;p30">
            <a:extLst>
              <a:ext uri="{FF2B5EF4-FFF2-40B4-BE49-F238E27FC236}">
                <a16:creationId xmlns:a16="http://schemas.microsoft.com/office/drawing/2014/main" id="{E39E754F-14BE-4495-B713-997914138822}"/>
              </a:ext>
            </a:extLst>
          </p:cNvPr>
          <p:cNvSpPr txBox="1"/>
          <p:nvPr/>
        </p:nvSpPr>
        <p:spPr>
          <a:xfrm>
            <a:off x="530087" y="2281785"/>
            <a:ext cx="10641495" cy="2157694"/>
          </a:xfrm>
          <a:prstGeom prst="rect">
            <a:avLst/>
          </a:prstGeom>
          <a:solidFill>
            <a:schemeClr val="accent6"/>
          </a:solid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dirty="0">
                <a:solidFill>
                  <a:schemeClr val="dk1"/>
                </a:solidFill>
                <a:latin typeface="Calibri"/>
                <a:ea typeface="Calibri"/>
                <a:cs typeface="Calibri"/>
                <a:sym typeface="Calibri"/>
              </a:rPr>
              <a:t>Example calculation</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200 node cluster</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24TB/node</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128MB block size</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Replication factor = 3</a:t>
            </a:r>
            <a:endParaRPr dirty="0"/>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a:p>
            <a:pPr marL="685800" marR="0" lvl="1" indent="-76200" algn="l" rtl="0">
              <a:lnSpc>
                <a:spcPct val="90000"/>
              </a:lnSpc>
              <a:spcBef>
                <a:spcPts val="50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8310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5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660</Words>
  <Application>Microsoft Office PowerPoint</Application>
  <PresentationFormat>Widescreen</PresentationFormat>
  <Paragraphs>123</Paragraphs>
  <Slides>15</Slides>
  <Notes>15</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Calibri</vt:lpstr>
      <vt:lpstr>Calibri (Body)</vt:lpstr>
      <vt:lpstr>Calibri Light</vt:lpstr>
      <vt:lpstr>Wingdings</vt:lpstr>
      <vt:lpstr>Office Theme</vt:lpstr>
      <vt:lpstr>PowerPoint Presentation</vt:lpstr>
      <vt:lpstr>Architecture and Data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sudaroli vijayakumar</dc:creator>
  <cp:lastModifiedBy>sudaroli vijayakumar</cp:lastModifiedBy>
  <cp:revision>1</cp:revision>
  <dcterms:created xsi:type="dcterms:W3CDTF">2020-08-16T01:15:19Z</dcterms:created>
  <dcterms:modified xsi:type="dcterms:W3CDTF">2020-08-16T01:16:25Z</dcterms:modified>
</cp:coreProperties>
</file>