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373" r:id="rId3"/>
    <p:sldId id="395" r:id="rId4"/>
    <p:sldId id="256" r:id="rId5"/>
    <p:sldId id="390" r:id="rId6"/>
    <p:sldId id="396" r:id="rId7"/>
    <p:sldId id="266" r:id="rId8"/>
    <p:sldId id="335" r:id="rId9"/>
    <p:sldId id="336" r:id="rId10"/>
    <p:sldId id="337" r:id="rId11"/>
    <p:sldId id="338" r:id="rId12"/>
    <p:sldId id="267" r:id="rId13"/>
    <p:sldId id="268" r:id="rId14"/>
    <p:sldId id="269" r:id="rId15"/>
    <p:sldId id="339" r:id="rId16"/>
    <p:sldId id="340" r:id="rId17"/>
    <p:sldId id="341" r:id="rId18"/>
    <p:sldId id="342" r:id="rId19"/>
    <p:sldId id="343" r:id="rId20"/>
    <p:sldId id="344" r:id="rId21"/>
    <p:sldId id="3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15516-6E64-40DF-B96B-9703A34396EA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DC8CF-0F61-42FE-A1CC-00A244AF7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6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94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58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70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570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270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4CCD-B47D-493A-A64F-775B79F5C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12C39-793B-40C6-82C1-13111EEFE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A0265-B6DF-4CFB-96C9-60BDB71B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D129-F1A6-4543-9F7F-3F61B0DD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ECC52-AAD3-48C0-BD68-1A77B6FE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5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B624-F74E-4A23-88F4-848137F0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1CF64-FF41-4A87-B1A8-4563FEC42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A971-B755-4B45-AA73-BF2F8B7F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A870-76DF-4E25-99CE-C8FCA5A0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69B10-70A9-4717-A888-52625189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3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4BA61-0E69-4581-8D13-56F32CEAA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6E2C7-E5C8-4FE7-B66A-66B59BCC0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6C95D-9630-4A49-99A5-F878DCD8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702EE-5A70-4CE4-8B39-5B72DD56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A1F9A-5207-481C-BE96-98588A7A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361831" y="4458778"/>
            <a:ext cx="6804212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12" name="Title"/>
          <p:cNvSpPr>
            <a:spLocks noGrp="1"/>
          </p:cNvSpPr>
          <p:nvPr>
            <p:ph type="ctrTitle" hasCustomPrompt="1"/>
          </p:nvPr>
        </p:nvSpPr>
        <p:spPr>
          <a:xfrm>
            <a:off x="1330218" y="2574277"/>
            <a:ext cx="9540982" cy="1374892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3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1330324" y="1201738"/>
            <a:ext cx="4814443" cy="585787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3288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Text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4" name="Text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8" name="Text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3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1"/>
          <p:cNvSpPr>
            <a:spLocks noGrp="1"/>
          </p:cNvSpPr>
          <p:nvPr>
            <p:ph type="body" sz="quarter" idx="24" hasCustomPrompt="1"/>
          </p:nvPr>
        </p:nvSpPr>
        <p:spPr>
          <a:xfrm>
            <a:off x="7294814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7294814" y="3983085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3"/>
          <p:cNvSpPr>
            <a:spLocks noGrp="1"/>
          </p:cNvSpPr>
          <p:nvPr>
            <p:ph type="body" sz="quarter" idx="22" hasCustomPrompt="1"/>
          </p:nvPr>
        </p:nvSpPr>
        <p:spPr>
          <a:xfrm>
            <a:off x="7294814" y="2924377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4"/>
          <p:cNvSpPr>
            <a:spLocks noGrp="1"/>
          </p:cNvSpPr>
          <p:nvPr>
            <p:ph type="body" sz="quarter" idx="21" hasCustomPrompt="1"/>
          </p:nvPr>
        </p:nvSpPr>
        <p:spPr>
          <a:xfrm>
            <a:off x="1642676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2676" y="402197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42" y="2934894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7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2017527"/>
            <a:ext cx="1053038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248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669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42184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150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1396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90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0B82-8257-4443-A5D2-13280DC1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53D1-871D-4E6E-8A2F-52A60F1A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84B1-CB53-4E34-9CF6-0C48AAB6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322BD-472C-4F51-A769-5441D8DD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4CDF-7915-42EB-A574-5531A5DB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03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0929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86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0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0148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ext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14939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4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Picture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Text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05020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955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ext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49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deo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8869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87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7EAC-352C-4CAD-87C0-F5FCE8A6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2EEA-91CD-42B7-87BC-ED96C1575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25627-BD4A-4E6F-9B19-E88F70B9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4AD8-CFCE-49B4-9AF4-66DF80AD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D1E39-1606-4AB2-85EF-D53DF412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704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952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Text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9623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5059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23446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3049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5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08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02841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4419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4844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732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F19B-8101-4D72-9744-9C7AD1CC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2EE0-6A35-4889-8877-AFE5C03A7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6020C-8878-4994-8AD6-DE4C92A67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1E19F-9DD2-4053-9C95-4BC3B317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702F4-9F21-430B-8DE7-DD8988F4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F4F5C-8149-4DF2-9604-A61838D0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9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B4BF-B492-4F00-8C05-0F1F3AD6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7524-A840-4567-9505-9510380A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8CAB6-7E3A-4F8B-AD2C-1FC0AB23B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34E58-1BB6-4469-B54F-136753D5C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06F43-C176-47AC-A913-729063918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123B3-7E32-4377-8D82-F787859F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CE7BA-E9AF-4F2F-BE17-85B8A79D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77229-BACC-4554-A2BE-A610793D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66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77F7-8C66-488A-929E-19398666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F2F1D-C046-4352-AFE8-F1E25902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834DA-DD97-42B4-A7FF-F7136740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8791C-EC7C-478B-A293-01EF1955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3957B-870F-47CE-B5D2-C722346D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68339-0D88-4F26-AE62-AE878E31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A56A-63EF-4897-9A63-21532DBF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6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C45F-8698-441D-8175-7EF7883A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4D83-C420-4C84-AE22-947C9269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073D-6952-4DB2-AD59-F67BAF021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2D733-DFCD-469E-85D4-966FA428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F164D-8006-4EC5-9183-6D9FC1E2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8F5AD-BC10-44F2-A5D9-FE42504C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7199-CDF5-423F-9641-01B7EA24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86058-3419-4C6C-A82F-A3DFC6FB8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75972-C33B-46BD-9FB6-686A7AA1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5B618-82C4-49E9-B3C5-A7162C6B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78CA6-52F0-4940-8F7F-1C686B03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FED28-6A0F-4EDE-A2D1-D0F1F572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3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232E0-F659-4514-80BB-177CAA9D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FD45-2CE2-4434-9D6D-960D95FF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7923-8224-434A-8212-F64638844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71D8-C861-46AF-93BC-D4CE7D62221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7677-3B3C-46B7-A1DB-87A09AC22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BA546-9921-46DA-B476-8B3C9BB03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6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30"/>
    </p:custDataLst>
    <p:extLst>
      <p:ext uri="{BB962C8B-B14F-4D97-AF65-F5344CB8AC3E}">
        <p14:creationId xmlns:p14="http://schemas.microsoft.com/office/powerpoint/2010/main" val="275057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90" r:id="rId27"/>
    <p:sldLayoutId id="2147483691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2- Big Data Infrastructure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Hadoop Ecosystem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69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F98273-FF56-41DC-A46F-7F35A3A7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5" y="643467"/>
            <a:ext cx="10611550" cy="5571065"/>
          </a:xfrm>
          <a:prstGeom prst="rect">
            <a:avLst/>
          </a:prstGeom>
          <a:ln>
            <a:noFill/>
          </a:ln>
        </p:spPr>
      </p:pic>
      <p:pic>
        <p:nvPicPr>
          <p:cNvPr id="12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A70DA3AC-0609-4364-98D9-8FE83D774D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20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178E-1CD7-47F5-A10E-11B2799B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Pig?-Limitations of Map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04BB-4A27-4456-9478-68CF61FE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Extremely rigid data flow</a:t>
            </a:r>
          </a:p>
          <a:p>
            <a:r>
              <a:rPr lang="en-IN" dirty="0"/>
              <a:t>Common operations must be coded by hand</a:t>
            </a:r>
          </a:p>
          <a:p>
            <a:pPr marL="0" indent="0">
              <a:buNone/>
            </a:pPr>
            <a:r>
              <a:rPr lang="en-IN" dirty="0"/>
              <a:t>	Join, filter, aggregates, projection, sorting etc</a:t>
            </a:r>
          </a:p>
          <a:p>
            <a:r>
              <a:rPr lang="en-IN" dirty="0"/>
              <a:t>Semantics hidden inside map reduce functions</a:t>
            </a:r>
          </a:p>
          <a:p>
            <a:pPr lvl="1"/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Difficult to maintain, extend, and optimize</a:t>
            </a:r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0AA2F53A-6081-41A2-935D-D69EA485A76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95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010D-DA11-4649-A3C7-4C155CF5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of Map reduce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9E86D3-2B53-4EBF-A725-03CB7402B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096" y="1992488"/>
            <a:ext cx="7187807" cy="4017612"/>
          </a:xfrm>
          <a:prstGeom prst="rect">
            <a:avLst/>
          </a:prstGeom>
        </p:spPr>
      </p:pic>
      <p:pic>
        <p:nvPicPr>
          <p:cNvPr id="7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0CC6ECBD-350D-4C43-8CED-DD950DD9A8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88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404E-DD66-45BA-9E2F-F19323AB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to go for Pig when Map reduce is there?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E3B265-37F2-4315-AAE8-9C989771F732}"/>
              </a:ext>
            </a:extLst>
          </p:cNvPr>
          <p:cNvGraphicFramePr>
            <a:graphicFrameLocks noGrp="1"/>
          </p:cNvGraphicFramePr>
          <p:nvPr/>
        </p:nvGraphicFramePr>
        <p:xfrm>
          <a:off x="1866899" y="2771336"/>
          <a:ext cx="9682676" cy="3249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17">
                <a:tc>
                  <a:txBody>
                    <a:bodyPr/>
                    <a:lstStyle/>
                    <a:p>
                      <a:r>
                        <a:rPr lang="en-US" dirty="0"/>
                        <a:t>Apache Pig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Hadoop </a:t>
                      </a:r>
                      <a:r>
                        <a:rPr lang="en-US" dirty="0" err="1"/>
                        <a:t>Mapreduce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17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level data flow 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level data processing paradigm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401">
                <a:tc>
                  <a:txBody>
                    <a:bodyPr/>
                    <a:lstStyle/>
                    <a:p>
                      <a:r>
                        <a:rPr lang="en-US" dirty="0"/>
                        <a:t>No need to write complex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need to write programs</a:t>
                      </a:r>
                      <a:r>
                        <a:rPr lang="en-US" baseline="0" dirty="0"/>
                        <a:t> in Java/Python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401">
                <a:tc>
                  <a:txBody>
                    <a:bodyPr/>
                    <a:lstStyle/>
                    <a:p>
                      <a:r>
                        <a:rPr lang="en-US" dirty="0"/>
                        <a:t>Built</a:t>
                      </a:r>
                      <a:r>
                        <a:rPr lang="en-US" baseline="0" dirty="0"/>
                        <a:t> in support for data operations like </a:t>
                      </a:r>
                      <a:r>
                        <a:rPr lang="en-US" baseline="0" dirty="0" err="1"/>
                        <a:t>joins,filters,ordering,sorting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Performing</a:t>
                      </a:r>
                      <a:r>
                        <a:rPr lang="en-US" baseline="0" dirty="0"/>
                        <a:t> data operations in </a:t>
                      </a:r>
                      <a:r>
                        <a:rPr lang="en-US" baseline="0" dirty="0" err="1"/>
                        <a:t>mapreduce</a:t>
                      </a:r>
                      <a:r>
                        <a:rPr lang="en-US" baseline="0" dirty="0"/>
                        <a:t> is tedious task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401">
                <a:tc>
                  <a:txBody>
                    <a:bodyPr/>
                    <a:lstStyle/>
                    <a:p>
                      <a:r>
                        <a:rPr lang="en-US" dirty="0"/>
                        <a:t>Provides nested data types like </a:t>
                      </a:r>
                      <a:r>
                        <a:rPr lang="en-US" dirty="0" err="1"/>
                        <a:t>tuples,bags</a:t>
                      </a:r>
                      <a:r>
                        <a:rPr lang="en-US" baseline="0" dirty="0"/>
                        <a:t> and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Nested</a:t>
                      </a:r>
                      <a:r>
                        <a:rPr lang="en-US" baseline="0" dirty="0"/>
                        <a:t> data types are not there in </a:t>
                      </a:r>
                      <a:r>
                        <a:rPr lang="en-US" baseline="0" dirty="0" err="1"/>
                        <a:t>Mapreduce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E79F59D-7CEE-4437-AA32-86A6EEDE2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553526"/>
            <a:ext cx="838200" cy="107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2FD60C-3EC5-4834-B1B4-9A61BC2F1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426" y="1632192"/>
            <a:ext cx="2209800" cy="809625"/>
          </a:xfrm>
          <a:prstGeom prst="rect">
            <a:avLst/>
          </a:prstGeom>
        </p:spPr>
      </p:pic>
      <p:pic>
        <p:nvPicPr>
          <p:cNvPr id="9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90971A6F-5545-42BB-B53B-658594892B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661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70E8E3-C724-4E44-B590-9E4316087DC0}"/>
              </a:ext>
            </a:extLst>
          </p:cNvPr>
          <p:cNvSpPr/>
          <p:nvPr/>
        </p:nvSpPr>
        <p:spPr>
          <a:xfrm>
            <a:off x="770218" y="2768552"/>
            <a:ext cx="3627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Pig?</a:t>
            </a:r>
          </a:p>
        </p:txBody>
      </p:sp>
      <p:pic>
        <p:nvPicPr>
          <p:cNvPr id="7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9657702F-165D-4899-9E59-A7F0B958769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303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54CFA2-C203-4020-9FB8-C92B04A8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Pig?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719E6-F3CF-453B-8A69-9285C1A8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000" b="0" i="0" u="none" strike="noStrike" baseline="0" dirty="0">
                <a:latin typeface="TimesNewRomanPSMT"/>
              </a:rPr>
              <a:t>Apache Pig is </a:t>
            </a:r>
            <a:r>
              <a:rPr lang="en-IN" sz="2000" b="0" i="0" u="none" strike="noStrike" baseline="0" dirty="0">
                <a:solidFill>
                  <a:srgbClr val="FF0000"/>
                </a:solidFill>
                <a:latin typeface="TimesNewRomanPSMT"/>
              </a:rPr>
              <a:t>a high-level language that enables programmers to write complex MapReduce transformations using a simple scripting language.</a:t>
            </a:r>
          </a:p>
          <a:p>
            <a:pPr algn="l"/>
            <a:r>
              <a:rPr lang="en-IN" sz="2000" dirty="0">
                <a:latin typeface="TimesNewRomanPSMT"/>
              </a:rPr>
              <a:t>Introduced by </a:t>
            </a:r>
            <a:r>
              <a:rPr lang="en-IN" sz="2000" b="1" dirty="0">
                <a:solidFill>
                  <a:srgbClr val="7030A0"/>
                </a:solidFill>
                <a:latin typeface="TimesNewRomanPSMT"/>
              </a:rPr>
              <a:t>Yahoo as an open source high level data flow system</a:t>
            </a:r>
            <a:r>
              <a:rPr lang="en-IN" sz="2000" dirty="0">
                <a:latin typeface="TimesNewRomanPSMT"/>
              </a:rPr>
              <a:t>.</a:t>
            </a:r>
          </a:p>
          <a:p>
            <a:pPr algn="l"/>
            <a:r>
              <a:rPr lang="en-IN" sz="2000" dirty="0">
                <a:latin typeface="TimesNewRomanPSMT"/>
              </a:rPr>
              <a:t>Pig provides abstraction over MapReduce.</a:t>
            </a:r>
          </a:p>
          <a:p>
            <a:pPr algn="l"/>
            <a:r>
              <a:rPr lang="en-IN" sz="2000" b="0" i="0" u="none" strike="noStrike" baseline="0" dirty="0">
                <a:latin typeface="TimesNewRomanPSMT"/>
              </a:rPr>
              <a:t>Pi</a:t>
            </a:r>
            <a:r>
              <a:rPr lang="en-IN" sz="2000" dirty="0">
                <a:latin typeface="TimesNewRomanPSMT"/>
              </a:rPr>
              <a:t>g includes 2 main components</a:t>
            </a:r>
          </a:p>
          <a:p>
            <a:pPr lvl="1"/>
            <a:r>
              <a:rPr lang="en-IN" sz="2000" b="0" i="0" u="none" strike="noStrike" baseline="0" dirty="0">
                <a:latin typeface="TimesNewRomanPSMT"/>
              </a:rPr>
              <a:t>Pig Latin</a:t>
            </a:r>
          </a:p>
          <a:p>
            <a:pPr lvl="1"/>
            <a:r>
              <a:rPr lang="en-IN" sz="2000" dirty="0">
                <a:latin typeface="TimesNewRomanPSMT"/>
              </a:rPr>
              <a:t>Pig Execution</a:t>
            </a:r>
            <a:endParaRPr lang="en-IN" sz="2000" b="0" i="0" u="none" strike="noStrike" baseline="0" dirty="0">
              <a:latin typeface="TimesNewRomanPSMT"/>
            </a:endParaRPr>
          </a:p>
          <a:p>
            <a:pPr algn="l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3373F-F11F-4F8F-9F1C-40DF152A8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76" y="5541938"/>
            <a:ext cx="10959905" cy="91710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7E0BE1E-378B-4EC5-98AF-3C6EBC637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267" y="2648266"/>
            <a:ext cx="1816210" cy="2745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DB663A-A019-42F2-9858-17C2D6D7B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636" y="83047"/>
            <a:ext cx="6492826" cy="1587533"/>
          </a:xfrm>
          <a:prstGeom prst="rect">
            <a:avLst/>
          </a:prstGeom>
        </p:spPr>
      </p:pic>
      <p:pic>
        <p:nvPicPr>
          <p:cNvPr id="10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58B83482-0AA7-4E36-A081-F9CB4E534A9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85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0DC5-E42E-4DF7-857A-7153B6D9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600">
                <a:solidFill>
                  <a:srgbClr val="FFFFFF"/>
                </a:solidFill>
              </a:rPr>
              <a:t>What is Pig Latin?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7B407BD-23F3-449E-851A-55525FC9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49351"/>
            <a:ext cx="7188199" cy="30190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0918-9FFA-48A0-BEE2-B134EA07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989277" cy="1292090"/>
          </a:xfrm>
        </p:spPr>
        <p:txBody>
          <a:bodyPr>
            <a:noAutofit/>
          </a:bodyPr>
          <a:lstStyle/>
          <a:p>
            <a:r>
              <a:rPr lang="en-IN" sz="2000" b="0" i="0" u="none" strike="noStrike" baseline="0" dirty="0">
                <a:latin typeface="TimesNewRomanPSMT"/>
              </a:rPr>
              <a:t>Pig Latin (the actual language) defines a set of transformations on a data set such as aggregate, join, and sort. </a:t>
            </a:r>
          </a:p>
          <a:p>
            <a:r>
              <a:rPr lang="en-IN" sz="2000" b="0" i="0" u="none" strike="noStrike" baseline="0" dirty="0">
                <a:latin typeface="TimesNewRomanPSMT"/>
              </a:rPr>
              <a:t>Pig is often used to extract, transform, and load (ETL) data pipelines, quick research on raw data, and iterative data processing.</a:t>
            </a:r>
            <a:endParaRPr lang="en-IN" sz="2000" dirty="0"/>
          </a:p>
        </p:txBody>
      </p:sp>
      <p:pic>
        <p:nvPicPr>
          <p:cNvPr id="8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9AE1C5AA-3E86-4EE4-A424-8AC36458B7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160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ACD1-2B45-4D2F-9434-A5F5FA88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D2BF-539E-4457-BD79-DF20E1357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44F85B6-B799-4A75-9AA6-A11D4F373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6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737D-2CF8-4711-8C2A-8CF20821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Pig Running Modes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C7943F4-0B90-4DD9-8E14-1DF9B8A57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6895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pic>
        <p:nvPicPr>
          <p:cNvPr id="8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B828F1EE-0B63-47DF-BF53-7C003E16B7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57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2B2A-9BA9-4FD9-934A-39150AB6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Operating Modes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A5F175-1747-40C7-838B-EAD8828A7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234" y="1927273"/>
            <a:ext cx="10515600" cy="3348111"/>
          </a:xfrm>
          <a:prstGeom prst="rect">
            <a:avLst/>
          </a:prstGeom>
        </p:spPr>
      </p:pic>
      <p:pic>
        <p:nvPicPr>
          <p:cNvPr id="7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4DFAFA1E-F947-48A5-9F4D-A62243D5D0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05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IN" dirty="0"/>
              <a:t>Map Reduce</a:t>
            </a:r>
            <a:endParaRPr lang="ru-RU" dirty="0"/>
          </a:p>
          <a:p>
            <a:endParaRPr lang="ru-RU" dirty="0"/>
          </a:p>
        </p:txBody>
      </p:sp>
      <p:sp>
        <p:nvSpPr>
          <p:cNvPr id="23" name="Text 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IN" dirty="0"/>
              <a:t>HDFS</a:t>
            </a:r>
            <a:endParaRPr lang="ru-RU" dirty="0"/>
          </a:p>
        </p:txBody>
      </p:sp>
      <p:sp>
        <p:nvSpPr>
          <p:cNvPr id="19" name="Text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</a:t>
            </a:r>
            <a:endParaRPr lang="ru-RU" sz="1600" dirty="0"/>
          </a:p>
        </p:txBody>
      </p:sp>
      <p:sp>
        <p:nvSpPr>
          <p:cNvPr id="30" name="Text 4"/>
          <p:cNvSpPr txBox="1"/>
          <p:nvPr/>
        </p:nvSpPr>
        <p:spPr>
          <a:xfrm>
            <a:off x="932812" y="4985762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ru-RU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 5"/>
          <p:cNvSpPr txBox="1"/>
          <p:nvPr/>
        </p:nvSpPr>
        <p:spPr>
          <a:xfrm>
            <a:off x="932812" y="3893377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ru-RU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 6"/>
          <p:cNvSpPr txBox="1"/>
          <p:nvPr/>
        </p:nvSpPr>
        <p:spPr>
          <a:xfrm>
            <a:off x="932812" y="2824471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</a:p>
        </p:txBody>
      </p:sp>
      <p:sp>
        <p:nvSpPr>
          <p:cNvPr id="5" name="Text 7"/>
          <p:cNvSpPr>
            <a:spLocks noGrp="1"/>
          </p:cNvSpPr>
          <p:nvPr>
            <p:ph type="body" sz="quarter" idx="19"/>
          </p:nvPr>
        </p:nvSpPr>
        <p:spPr>
          <a:xfrm>
            <a:off x="393111" y="1537455"/>
            <a:ext cx="10530388" cy="669565"/>
          </a:xfrm>
        </p:spPr>
        <p:txBody>
          <a:bodyPr/>
          <a:lstStyle/>
          <a:p>
            <a:r>
              <a:rPr lang="en-IN" dirty="0"/>
              <a:t>We have understood Big Data</a:t>
            </a:r>
            <a:endParaRPr lang="ru-RU" dirty="0"/>
          </a:p>
          <a:p>
            <a:endParaRPr lang="ru-RU" dirty="0"/>
          </a:p>
        </p:txBody>
      </p:sp>
      <p:sp>
        <p:nvSpPr>
          <p:cNvPr id="17" name="Google Shape;437;p23">
            <a:extLst>
              <a:ext uri="{FF2B5EF4-FFF2-40B4-BE49-F238E27FC236}">
                <a16:creationId xmlns:a16="http://schemas.microsoft.com/office/drawing/2014/main" id="{99811073-53A9-42B1-B342-FE3E2E50BC7D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Coverage So Far…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421;p23">
            <a:extLst>
              <a:ext uri="{FF2B5EF4-FFF2-40B4-BE49-F238E27FC236}">
                <a16:creationId xmlns:a16="http://schemas.microsoft.com/office/drawing/2014/main" id="{63210384-94E2-4B24-8178-4C43DCA05B41}"/>
              </a:ext>
            </a:extLst>
          </p:cNvPr>
          <p:cNvSpPr/>
          <p:nvPr/>
        </p:nvSpPr>
        <p:spPr>
          <a:xfrm>
            <a:off x="393111" y="70636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Module 1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Google Shape;422;p23">
            <a:extLst>
              <a:ext uri="{FF2B5EF4-FFF2-40B4-BE49-F238E27FC236}">
                <a16:creationId xmlns:a16="http://schemas.microsoft.com/office/drawing/2014/main" id="{6C6B04C0-1823-4B09-90B2-A1D0DA9F304A}"/>
              </a:ext>
            </a:extLst>
          </p:cNvPr>
          <p:cNvCxnSpPr/>
          <p:nvPr/>
        </p:nvCxnSpPr>
        <p:spPr>
          <a:xfrm>
            <a:off x="0" y="1172523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674C79-5ACA-4DE0-A624-CAF755FF3D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0" y="3711490"/>
            <a:ext cx="8441635" cy="648000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So where does it all fit in the bigger scheme of a Big Data architecture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398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0" name="Google Shape;840;p48"/>
          <p:cNvCxnSpPr/>
          <p:nvPr/>
        </p:nvCxnSpPr>
        <p:spPr>
          <a:xfrm rot="10800000" flipH="1">
            <a:off x="4287946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287946" y="2068426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20BCB71-743E-4DB4-9FE5-E59943F160D1}"/>
              </a:ext>
            </a:extLst>
          </p:cNvPr>
          <p:cNvSpPr txBox="1">
            <a:spLocks/>
          </p:cNvSpPr>
          <p:nvPr/>
        </p:nvSpPr>
        <p:spPr>
          <a:xfrm>
            <a:off x="3946938" y="3301761"/>
            <a:ext cx="8179229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“WORLD IS ONE BIG DATA PROBLEM”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“TORTURE THE DATA AND IT WILL CONFESS TO ANYTHING”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/>
          <p:cNvGrpSpPr/>
          <p:nvPr/>
        </p:nvGrpSpPr>
        <p:grpSpPr>
          <a:xfrm>
            <a:off x="926279" y="4699043"/>
            <a:ext cx="6153495" cy="611814"/>
            <a:chOff x="909439" y="2101091"/>
            <a:chExt cx="6153495" cy="611814"/>
          </a:xfrm>
        </p:grpSpPr>
        <p:sp>
          <p:nvSpPr>
            <p:cNvPr id="32" name="Rectangle 3"/>
            <p:cNvSpPr/>
            <p:nvPr/>
          </p:nvSpPr>
          <p:spPr>
            <a:xfrm>
              <a:off x="909439" y="2158198"/>
              <a:ext cx="6153495" cy="5547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Rectangle 4"/>
            <p:cNvSpPr/>
            <p:nvPr/>
          </p:nvSpPr>
          <p:spPr>
            <a:xfrm>
              <a:off x="909439" y="2101091"/>
              <a:ext cx="6153495" cy="5547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3"/>
          <p:cNvGrpSpPr/>
          <p:nvPr/>
        </p:nvGrpSpPr>
        <p:grpSpPr>
          <a:xfrm>
            <a:off x="917859" y="3842486"/>
            <a:ext cx="6153495" cy="611814"/>
            <a:chOff x="909439" y="2101091"/>
            <a:chExt cx="6153495" cy="611814"/>
          </a:xfrm>
        </p:grpSpPr>
        <p:sp>
          <p:nvSpPr>
            <p:cNvPr id="29" name="Rectangle 5"/>
            <p:cNvSpPr/>
            <p:nvPr/>
          </p:nvSpPr>
          <p:spPr>
            <a:xfrm>
              <a:off x="909439" y="2158198"/>
              <a:ext cx="6153495" cy="5547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Rectangle 6"/>
            <p:cNvSpPr/>
            <p:nvPr/>
          </p:nvSpPr>
          <p:spPr>
            <a:xfrm>
              <a:off x="909439" y="2101091"/>
              <a:ext cx="6153495" cy="5547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Group 4"/>
          <p:cNvGrpSpPr/>
          <p:nvPr/>
        </p:nvGrpSpPr>
        <p:grpSpPr>
          <a:xfrm>
            <a:off x="909439" y="2985929"/>
            <a:ext cx="6153495" cy="611814"/>
            <a:chOff x="909439" y="2101091"/>
            <a:chExt cx="6153495" cy="611814"/>
          </a:xfrm>
        </p:grpSpPr>
        <p:sp>
          <p:nvSpPr>
            <p:cNvPr id="21" name="Rectangle 7"/>
            <p:cNvSpPr/>
            <p:nvPr/>
          </p:nvSpPr>
          <p:spPr>
            <a:xfrm>
              <a:off x="909439" y="2158198"/>
              <a:ext cx="6153495" cy="5547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Rectangle 8"/>
            <p:cNvSpPr/>
            <p:nvPr/>
          </p:nvSpPr>
          <p:spPr>
            <a:xfrm>
              <a:off x="909439" y="2101091"/>
              <a:ext cx="6153495" cy="5547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5"/>
          <p:cNvGrpSpPr/>
          <p:nvPr/>
        </p:nvGrpSpPr>
        <p:grpSpPr>
          <a:xfrm>
            <a:off x="909439" y="2129372"/>
            <a:ext cx="6153495" cy="611814"/>
            <a:chOff x="909439" y="2101091"/>
            <a:chExt cx="6153495" cy="611814"/>
          </a:xfrm>
        </p:grpSpPr>
        <p:sp>
          <p:nvSpPr>
            <p:cNvPr id="11" name="Rectangle 9"/>
            <p:cNvSpPr/>
            <p:nvPr/>
          </p:nvSpPr>
          <p:spPr>
            <a:xfrm>
              <a:off x="909439" y="2158198"/>
              <a:ext cx="6153495" cy="5547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0"/>
            <p:cNvSpPr/>
            <p:nvPr/>
          </p:nvSpPr>
          <p:spPr>
            <a:xfrm>
              <a:off x="909439" y="2101091"/>
              <a:ext cx="6153495" cy="5547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3" name="Text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z="2400" dirty="0"/>
              <a:t>Other Storage: </a:t>
            </a:r>
            <a:r>
              <a:rPr lang="en-US" sz="2400" dirty="0" err="1"/>
              <a:t>Hbase</a:t>
            </a:r>
            <a:r>
              <a:rPr lang="en-US" sz="2400" dirty="0"/>
              <a:t> and Cassandra</a:t>
            </a:r>
            <a:endParaRPr lang="ru-RU" sz="2400" dirty="0"/>
          </a:p>
        </p:txBody>
      </p:sp>
      <p:sp>
        <p:nvSpPr>
          <p:cNvPr id="6" name="Text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z="2400" dirty="0"/>
              <a:t>HIVE-Case Study</a:t>
            </a:r>
            <a:endParaRPr lang="ru-RU" sz="2400" dirty="0"/>
          </a:p>
        </p:txBody>
      </p:sp>
      <p:sp>
        <p:nvSpPr>
          <p:cNvPr id="5" name="Text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Sample Big Data Algorithms</a:t>
            </a:r>
            <a:endParaRPr lang="ru-RU" sz="2400" dirty="0"/>
          </a:p>
        </p:txBody>
      </p:sp>
      <p:sp>
        <p:nvSpPr>
          <p:cNvPr id="2" name="Text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IN" sz="2400" dirty="0"/>
              <a:t>Hadoop Ecosystem</a:t>
            </a:r>
            <a:endParaRPr lang="ru-RU" sz="2400" dirty="0"/>
          </a:p>
        </p:txBody>
      </p:sp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Module 2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1819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Understand by comparing with conventional Computing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8372013-1CF9-4338-B566-5C04F442A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38" y="1703940"/>
            <a:ext cx="965358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948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Essential Tools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B00FF4-F434-4076-BB50-805CD209F225}"/>
              </a:ext>
            </a:extLst>
          </p:cNvPr>
          <p:cNvSpPr txBox="1">
            <a:spLocks/>
          </p:cNvSpPr>
          <p:nvPr/>
        </p:nvSpPr>
        <p:spPr>
          <a:xfrm>
            <a:off x="515851" y="1976657"/>
            <a:ext cx="10143668" cy="34355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 lnSpcReduction="10000"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rgbClr val="FF0000"/>
                </a:solidFill>
              </a:rPr>
              <a:t>Pig</a:t>
            </a:r>
            <a:r>
              <a:rPr lang="en-US" sz="3200"/>
              <a:t>-scripting tool</a:t>
            </a:r>
          </a:p>
          <a:p>
            <a:r>
              <a:rPr lang="en-US" sz="3200">
                <a:solidFill>
                  <a:srgbClr val="FF0000"/>
                </a:solidFill>
              </a:rPr>
              <a:t>HIVE</a:t>
            </a:r>
            <a:r>
              <a:rPr lang="en-US" sz="3200"/>
              <a:t>-SQL like query tool</a:t>
            </a:r>
          </a:p>
          <a:p>
            <a:r>
              <a:rPr lang="en-US" sz="3200">
                <a:solidFill>
                  <a:srgbClr val="FF0000"/>
                </a:solidFill>
              </a:rPr>
              <a:t>SQOOP</a:t>
            </a:r>
            <a:r>
              <a:rPr lang="en-US" sz="3200"/>
              <a:t>-RDBMS tool</a:t>
            </a:r>
          </a:p>
          <a:p>
            <a:r>
              <a:rPr lang="en-US" sz="3200">
                <a:solidFill>
                  <a:srgbClr val="FF0000"/>
                </a:solidFill>
              </a:rPr>
              <a:t>Flume</a:t>
            </a:r>
            <a:r>
              <a:rPr lang="en-US" sz="3200"/>
              <a:t>-Tool to capture weblog data</a:t>
            </a:r>
          </a:p>
          <a:p>
            <a:r>
              <a:rPr lang="en-US" sz="3200">
                <a:solidFill>
                  <a:srgbClr val="FF0000"/>
                </a:solidFill>
              </a:rPr>
              <a:t>OOZIE</a:t>
            </a:r>
            <a:r>
              <a:rPr lang="en-US" sz="3200"/>
              <a:t>-Workflow Manager</a:t>
            </a:r>
          </a:p>
          <a:p>
            <a:r>
              <a:rPr lang="en-US" sz="3200">
                <a:solidFill>
                  <a:srgbClr val="FF0000"/>
                </a:solidFill>
              </a:rPr>
              <a:t>HBASE</a:t>
            </a:r>
            <a:r>
              <a:rPr lang="en-US" sz="3200"/>
              <a:t>-Distributed Hbase database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598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42FE27-A4B8-4047-90D2-158CBE3DD318}"/>
              </a:ext>
            </a:extLst>
          </p:cNvPr>
          <p:cNvSpPr/>
          <p:nvPr/>
        </p:nvSpPr>
        <p:spPr>
          <a:xfrm>
            <a:off x="756932" y="2675787"/>
            <a:ext cx="3281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Pig</a:t>
            </a:r>
          </a:p>
        </p:txBody>
      </p:sp>
      <p:pic>
        <p:nvPicPr>
          <p:cNvPr id="7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F09A13B4-FA52-41A7-A75C-6C36D5B80A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100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488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6D507-27E1-4512-8805-E59A5ED7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F56B-4F55-46CD-9DCD-2392B3214C5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9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BFB277-B899-40BF-A69B-291830781975}"/>
              </a:ext>
            </a:extLst>
          </p:cNvPr>
          <p:cNvSpPr/>
          <p:nvPr/>
        </p:nvSpPr>
        <p:spPr>
          <a:xfrm>
            <a:off x="543339" y="2136338"/>
            <a:ext cx="1123784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Statement:</a:t>
            </a: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out number of products sold in Each Country.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EBBB5FBF-5C8A-4A7D-9663-C20894DAAD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476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E6FA02-EC11-44C2-8AE2-64A55CB9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7" y="643467"/>
            <a:ext cx="10713586" cy="5571066"/>
          </a:xfrm>
          <a:prstGeom prst="rect">
            <a:avLst/>
          </a:prstGeom>
        </p:spPr>
      </p:pic>
      <p:pic>
        <p:nvPicPr>
          <p:cNvPr id="7" name="Google Shape;423;p23" descr="A close up of a logo&#10;&#10;Description automatically generated">
            <a:extLst>
              <a:ext uri="{FF2B5EF4-FFF2-40B4-BE49-F238E27FC236}">
                <a16:creationId xmlns:a16="http://schemas.microsoft.com/office/drawing/2014/main" id="{176BF3CC-4365-4D05-8393-763FE1E791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8" y="257175"/>
            <a:ext cx="1227681" cy="869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6129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380</Words>
  <Application>Microsoft Office PowerPoint</Application>
  <PresentationFormat>Widescreen</PresentationFormat>
  <Paragraphs>68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Segoe UI</vt:lpstr>
      <vt:lpstr>TimesNewRomanPSMT</vt:lpstr>
      <vt:lpstr>Office Theme</vt:lpstr>
      <vt:lpstr>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Pig?-Limitations of Map reduce</vt:lpstr>
      <vt:lpstr>Pros and Cons of Map reduce</vt:lpstr>
      <vt:lpstr>Why to go for Pig when Map reduce is there?</vt:lpstr>
      <vt:lpstr>PowerPoint Presentation</vt:lpstr>
      <vt:lpstr>What is Pig?</vt:lpstr>
      <vt:lpstr>What is Pig Latin?</vt:lpstr>
      <vt:lpstr>PowerPoint Presentation</vt:lpstr>
      <vt:lpstr>Pig Running Modes</vt:lpstr>
      <vt:lpstr>Pig Operating Modes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77</cp:revision>
  <dcterms:created xsi:type="dcterms:W3CDTF">2020-08-20T04:57:26Z</dcterms:created>
  <dcterms:modified xsi:type="dcterms:W3CDTF">2020-08-31T18:11:50Z</dcterms:modified>
</cp:coreProperties>
</file>