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73" r:id="rId2"/>
    <p:sldId id="399" r:id="rId3"/>
    <p:sldId id="401" r:id="rId4"/>
    <p:sldId id="402" r:id="rId5"/>
    <p:sldId id="403" r:id="rId6"/>
    <p:sldId id="404" r:id="rId7"/>
    <p:sldId id="405" r:id="rId8"/>
    <p:sldId id="256" r:id="rId9"/>
    <p:sldId id="400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282" r:id="rId19"/>
    <p:sldId id="283" r:id="rId20"/>
    <p:sldId id="284" r:id="rId21"/>
    <p:sldId id="279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0BAD7-376A-404C-AD13-A71EB8BE0CFA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68A84-1BA3-407A-9BD0-B4F49B487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7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94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45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1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4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79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87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56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15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63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095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88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815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0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21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63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67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45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948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234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274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69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2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9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31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70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EEECAA-3C84-430A-95A1-B4F460996DB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7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1153-D560-417E-A076-EEA6E2B5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6555-D08C-4525-9865-02B8A302E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0657-B966-44DF-A603-51ABB356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D50A-291B-466A-82A9-9ABFF981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87D0-60C4-4189-8B4C-3C3FEAB5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7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35C9-952D-4F9D-8539-5D16E5CA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F7C31-9029-4115-8C7A-C5CA8E50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F52B-20F3-43CB-AE2E-1AD4780E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62BE-9D1F-466B-98CA-F63EA009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FD97-A8C5-4B6C-8664-2F764D7B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1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1B921-B9A9-4D6A-9394-B4F2092AC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22ED-ACEE-40EF-AD85-015CCF0B7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94DE-AA49-4699-8402-5FA3EB5D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96EC-5058-487D-A7C2-713B8D75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2FA0-B03F-4E54-9C76-23FDFC78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0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Text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34" name="Text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9" name="Text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28" name="Text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10" name="Text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  <a:endParaRPr lang="ru-RU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92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27A-D3DF-44F6-96ED-1EC09BE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0CDC-41E7-4A3C-BB95-F15503A3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05B0-D98E-4DC4-A7BE-54D5B16D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759B-4628-4904-A38D-9452CE6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763E-438C-438C-BA5B-8377AE64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D64-20C3-4AB0-AB17-5248194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591FD-204F-4179-9490-4273BC99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35B9-FDD4-4E5B-B7B8-F93341ED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965B-1BE3-4452-8B15-AEA3201D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61A2-C6D4-423D-B634-1FBF6C8A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4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FD2B-F6EE-4518-9FC3-42623D11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BE5E-0B31-4361-AD17-705441DBD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33800-1DE5-43D3-A746-A1433949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ACED-AA8E-48B6-9A63-BB3414F6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111A5-B26B-4601-AA18-601B9BA9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89B2-1D8E-40B1-811A-67F8B26E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F01E-8950-4EB7-B28F-0947D889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17758-AC5F-47F9-996E-4955ECE8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1D079-3FFD-4B65-880C-0C5721C86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A2A45-5652-48E6-8A9D-0A61701C0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26BBD-CAE2-4700-8DB5-78455B1E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7D181-69ED-4E10-84D7-AEFBB49F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0773F-45FD-4621-B1E4-928CD5AD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608AE-B640-4B97-842F-23A6B27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3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B720-9323-4004-B0C5-DECDD023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71CBE-B96D-4E6A-AD9C-7C97C619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D501D-6C6C-4665-A6BF-8BEF91FF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9CDB6-AFEA-4A32-B628-230F0A8E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8D482-0C2D-476E-9D19-E2E9E427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956D9-2CCF-4164-8218-17265581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8A25-E2CE-4E99-A005-38A4587D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F667-2186-414A-A19B-E051AF2C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0519-C054-41E7-A71B-D785B436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7C97B-5AD7-4310-8E14-BF8DFF26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B046-3C35-45E5-A3E8-4007109D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4F86C-2D6E-418A-B638-55756194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F4063-D4B3-4385-BB04-22A7F4C5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9D3B-7B86-4968-8E17-BC79CA76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65BDB-CA4F-4647-8FFC-70C0B52E0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96503-56CD-4364-A701-1A546736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32695-9859-4833-A2DE-40C6687B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8D0C8-5C19-4087-848F-B4ABC77A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DE08-5DD6-406B-85B6-68021E25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C0512-3344-4780-9E26-8B4CFA4B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A207-A804-45AC-8D16-9EB98634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A177-EA9E-4498-84A6-6D1CEE2CA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E4D9-D047-4839-90E5-2075246BD417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3046-5CE2-4C71-A5AF-19E18EFBD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FBF1-22D6-4B76-94F3-AC10B2955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61DE-ADEE-4457-9998-868B368B3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hyperlink" Target="https://www.tutorialspoint.com/apache_pig/apache_pig_architecture.htm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2- Big Data Infrastructure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Hadoop Ecosystem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69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Data Models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49DB4B2-CDAF-4FEA-B76A-59E86F5B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2" y="1837321"/>
            <a:ext cx="8939852" cy="3625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88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Relational Operators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56FABC-DB99-4D7F-82DE-92FE58DA3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794710"/>
            <a:ext cx="5100228" cy="3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ED907D-9AF8-4934-8B63-B74909B1E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339" y="1794709"/>
            <a:ext cx="6305550" cy="3581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45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Relational Operators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B29D5A-5092-49DC-BA83-62587816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7" y="1613914"/>
            <a:ext cx="8426367" cy="42700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378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Basic Flow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5852E2-CDFA-48BD-A505-C6D2A0319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1784"/>
          <a:stretch/>
        </p:blipFill>
        <p:spPr>
          <a:xfrm>
            <a:off x="3048" y="2255221"/>
            <a:ext cx="12188952" cy="31182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38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Basic Flow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97DE2CC-5D4B-4709-B89C-DE0213AC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5" y="1383082"/>
            <a:ext cx="10515600" cy="461665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Step 1: Decide on the operating modes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A93035-3FC3-495B-8B0E-68E978CCF78B}"/>
              </a:ext>
            </a:extLst>
          </p:cNvPr>
          <p:cNvSpPr txBox="1">
            <a:spLocks/>
          </p:cNvSpPr>
          <p:nvPr/>
        </p:nvSpPr>
        <p:spPr>
          <a:xfrm>
            <a:off x="116305" y="18447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u="sng">
                <a:latin typeface="TimesNewRomanPSMT"/>
              </a:rPr>
              <a:t>Local Mode Execution:</a:t>
            </a:r>
          </a:p>
          <a:p>
            <a:r>
              <a:rPr lang="en-IN" sz="1800">
                <a:latin typeface="TimesNewRomanPSMT"/>
              </a:rPr>
              <a:t>In the following example of local Pig operation, all processing is done on the local machine</a:t>
            </a:r>
          </a:p>
          <a:p>
            <a:r>
              <a:rPr lang="en-IN" sz="1800">
                <a:latin typeface="TimesNewRomanPSMT"/>
              </a:rPr>
              <a:t>(Hadoop is not used). First, the interactive command line is started:</a:t>
            </a:r>
          </a:p>
          <a:p>
            <a:r>
              <a:rPr lang="en-IN" sz="1800">
                <a:latin typeface="TimesNewRomanPSMT"/>
              </a:rPr>
              <a:t>	</a:t>
            </a:r>
            <a:r>
              <a:rPr lang="en-IN" sz="2000" b="1">
                <a:latin typeface="TimesNewRomanPSMT"/>
              </a:rPr>
              <a:t>$ pig -x local</a:t>
            </a:r>
          </a:p>
          <a:p>
            <a:endParaRPr lang="en-IN" sz="2000" b="1">
              <a:latin typeface="TimesNewRomanPSMT"/>
            </a:endParaRPr>
          </a:p>
          <a:p>
            <a:r>
              <a:rPr lang="en-IN" sz="1800">
                <a:latin typeface="TimesNewRomanPSMT"/>
              </a:rPr>
              <a:t>If Pig starts correctly, you will see a </a:t>
            </a:r>
            <a:r>
              <a:rPr lang="en-IN" sz="1800">
                <a:latin typeface="CourierNewPSMT"/>
              </a:rPr>
              <a:t>grunt&gt; </a:t>
            </a:r>
            <a:r>
              <a:rPr lang="en-IN" sz="1800">
                <a:latin typeface="TimesNewRomanPSMT"/>
              </a:rPr>
              <a:t>prompt.</a:t>
            </a:r>
          </a:p>
          <a:p>
            <a:r>
              <a:rPr lang="en-IN" sz="2000" b="1" u="sng">
                <a:latin typeface="TimesNewRomanPSMT"/>
              </a:rPr>
              <a:t>Hadoop Execution:</a:t>
            </a:r>
          </a:p>
          <a:p>
            <a:r>
              <a:rPr lang="en-US"/>
              <a:t>Upload the data to HDFS</a:t>
            </a:r>
          </a:p>
          <a:p>
            <a:r>
              <a:rPr lang="en-US"/>
              <a:t>root@localhost]$</a:t>
            </a:r>
          </a:p>
          <a:p>
            <a:r>
              <a:rPr lang="en-US"/>
              <a:t>Command to move the file to hdfs</a:t>
            </a:r>
          </a:p>
          <a:p>
            <a:r>
              <a:rPr lang="en-US"/>
              <a:t>Hadoop dfs –put {Path}  desktop/datasets/input /piginput</a:t>
            </a:r>
          </a:p>
          <a:p>
            <a:r>
              <a:rPr lang="en-US"/>
              <a:t>Hadoop dfs –cat /piginput</a:t>
            </a:r>
          </a:p>
          <a:p>
            <a:r>
              <a:rPr lang="en-US"/>
              <a:t>root@localhost$ pig</a:t>
            </a:r>
          </a:p>
          <a:p>
            <a:r>
              <a:rPr lang="en-US"/>
              <a:t>Grunt&gt; </a:t>
            </a:r>
          </a:p>
          <a:p>
            <a:endParaRPr lang="en-US"/>
          </a:p>
          <a:p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0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Basic Flow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AD19FC5-B281-4992-A76D-BC0EBF09A624}"/>
              </a:ext>
            </a:extLst>
          </p:cNvPr>
          <p:cNvSpPr txBox="1">
            <a:spLocks/>
          </p:cNvSpPr>
          <p:nvPr/>
        </p:nvSpPr>
        <p:spPr>
          <a:xfrm>
            <a:off x="393111" y="1441008"/>
            <a:ext cx="10515600" cy="538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7030A0"/>
                </a:solidFill>
              </a:rPr>
              <a:t>Step 2: Loading the data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FC4C93-62E6-4D19-A249-F4AB629A1753}"/>
              </a:ext>
            </a:extLst>
          </p:cNvPr>
          <p:cNvSpPr txBox="1">
            <a:spLocks/>
          </p:cNvSpPr>
          <p:nvPr/>
        </p:nvSpPr>
        <p:spPr>
          <a:xfrm>
            <a:off x="393111" y="2090319"/>
            <a:ext cx="10515600" cy="121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Grunt&gt; load ‘/</a:t>
            </a:r>
            <a:r>
              <a:rPr lang="en-US" sz="2200" dirty="0" err="1"/>
              <a:t>piginput</a:t>
            </a:r>
            <a:r>
              <a:rPr lang="en-US" sz="2200" dirty="0"/>
              <a:t>’ using </a:t>
            </a:r>
            <a:r>
              <a:rPr lang="en-US" sz="2200" dirty="0" err="1"/>
              <a:t>pigstorage</a:t>
            </a:r>
            <a:r>
              <a:rPr lang="en-US" sz="2200" dirty="0"/>
              <a:t>(‘,’) As (</a:t>
            </a:r>
            <a:r>
              <a:rPr lang="en-US" sz="2200" dirty="0" err="1"/>
              <a:t>empid</a:t>
            </a:r>
            <a:r>
              <a:rPr lang="en-US" sz="2200" dirty="0"/>
              <a:t> </a:t>
            </a:r>
            <a:r>
              <a:rPr lang="en-US" sz="2200" dirty="0" err="1"/>
              <a:t>int,name</a:t>
            </a:r>
            <a:r>
              <a:rPr lang="en-US" sz="2200" dirty="0"/>
              <a:t> </a:t>
            </a:r>
            <a:r>
              <a:rPr lang="en-US" sz="2200" dirty="0" err="1"/>
              <a:t>chararray,department</a:t>
            </a:r>
            <a:r>
              <a:rPr lang="en-US" sz="2200" dirty="0"/>
              <a:t> char </a:t>
            </a:r>
            <a:r>
              <a:rPr lang="en-US" sz="2200" dirty="0" err="1"/>
              <a:t>array,city</a:t>
            </a:r>
            <a:r>
              <a:rPr lang="en-US" sz="2200" dirty="0"/>
              <a:t> char array);</a:t>
            </a:r>
          </a:p>
          <a:p>
            <a:r>
              <a:rPr lang="en-US" sz="2200" dirty="0"/>
              <a:t>Grunt&gt;dump employee ( To see output on screen) 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15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Basic Flow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0B62D6-E505-4B44-A984-8A7C37C3F3D3}"/>
              </a:ext>
            </a:extLst>
          </p:cNvPr>
          <p:cNvSpPr txBox="1">
            <a:spLocks/>
          </p:cNvSpPr>
          <p:nvPr/>
        </p:nvSpPr>
        <p:spPr>
          <a:xfrm>
            <a:off x="236620" y="1359762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7030A0"/>
                </a:solidFill>
              </a:rPr>
              <a:t>Step 3: Selection of necessary attributes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8BF0AA-CBB2-468D-9823-9595B28257E7}"/>
              </a:ext>
            </a:extLst>
          </p:cNvPr>
          <p:cNvSpPr txBox="1">
            <a:spLocks/>
          </p:cNvSpPr>
          <p:nvPr/>
        </p:nvSpPr>
        <p:spPr>
          <a:xfrm>
            <a:off x="645694" y="2170112"/>
            <a:ext cx="10515600" cy="251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Grunt&gt; emp foreach=foreach employee generate </a:t>
            </a:r>
            <a:r>
              <a:rPr lang="en-US" sz="2200" dirty="0" err="1"/>
              <a:t>name,department</a:t>
            </a:r>
            <a:endParaRPr lang="en-US" sz="2200" dirty="0"/>
          </a:p>
          <a:p>
            <a:r>
              <a:rPr lang="en-US" sz="2200" dirty="0"/>
              <a:t>Grunt&gt; dump emp foreach</a:t>
            </a:r>
          </a:p>
          <a:p>
            <a:r>
              <a:rPr lang="en-US" sz="2200" dirty="0"/>
              <a:t>Grunt&gt;emp filter= filter employee by city==‘Austin’</a:t>
            </a:r>
          </a:p>
          <a:p>
            <a:r>
              <a:rPr lang="en-US" sz="2200" dirty="0"/>
              <a:t>Grunt&gt;dump emp filter</a:t>
            </a:r>
          </a:p>
          <a:p>
            <a:r>
              <a:rPr lang="en-US" sz="2200" dirty="0"/>
              <a:t>Grunt&gt; emp order =order employee by </a:t>
            </a:r>
            <a:r>
              <a:rPr lang="en-US" sz="2200" dirty="0" err="1"/>
              <a:t>empid</a:t>
            </a:r>
            <a:r>
              <a:rPr lang="en-US" sz="2200" dirty="0"/>
              <a:t> desc</a:t>
            </a:r>
          </a:p>
          <a:p>
            <a:r>
              <a:rPr lang="en-US" sz="2200" dirty="0"/>
              <a:t>Grunt&gt;emp order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1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Basic Flow of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F5C7544-6DEE-4998-A99B-8FA7AD39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1" y="1613915"/>
            <a:ext cx="10515600" cy="677861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Step 4: Exiting from interactive pig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D9138C-9992-4278-B60C-67AF0B310B9A}"/>
              </a:ext>
            </a:extLst>
          </p:cNvPr>
          <p:cNvSpPr txBox="1">
            <a:spLocks/>
          </p:cNvSpPr>
          <p:nvPr/>
        </p:nvSpPr>
        <p:spPr>
          <a:xfrm>
            <a:off x="838200" y="2500587"/>
            <a:ext cx="10515600" cy="3205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latin typeface="TimesNewRomanPSMT"/>
              </a:rPr>
              <a:t>$ grunt&gt; quit</a:t>
            </a:r>
          </a:p>
          <a:p>
            <a:endParaRPr lang="en-IN" sz="1800" dirty="0">
              <a:latin typeface="TimesNewRomanPSMT"/>
            </a:endParaRPr>
          </a:p>
          <a:p>
            <a:r>
              <a:rPr lang="en-IN" sz="1800" dirty="0">
                <a:latin typeface="TimesNewRomanPSMT"/>
              </a:rPr>
              <a:t>Same manner it can be performed both in Hadoop and </a:t>
            </a:r>
            <a:r>
              <a:rPr lang="en-IN" sz="1800" dirty="0" err="1">
                <a:latin typeface="TimesNewRomanPSMT"/>
              </a:rPr>
              <a:t>tez</a:t>
            </a:r>
            <a:r>
              <a:rPr lang="en-IN" sz="1800" dirty="0">
                <a:latin typeface="TimesNewRomanPSMT"/>
              </a:rPr>
              <a:t> modes</a:t>
            </a:r>
          </a:p>
          <a:p>
            <a:r>
              <a:rPr lang="en-IN" sz="1800" dirty="0">
                <a:latin typeface="TimesNewRomanPSMT"/>
              </a:rPr>
              <a:t>$ pig -x </a:t>
            </a:r>
            <a:r>
              <a:rPr lang="en-IN" sz="1800" dirty="0" err="1">
                <a:latin typeface="TimesNewRomanPSMT"/>
              </a:rPr>
              <a:t>mapreduce</a:t>
            </a:r>
            <a:endParaRPr lang="en-IN" sz="1800" dirty="0">
              <a:latin typeface="TimesNewRomanPSMT"/>
            </a:endParaRPr>
          </a:p>
          <a:p>
            <a:r>
              <a:rPr lang="en-IN" sz="1800" dirty="0">
                <a:latin typeface="TimesNewRomanPSMT"/>
              </a:rPr>
              <a:t>$ pig -x </a:t>
            </a:r>
            <a:r>
              <a:rPr lang="en-IN" sz="1800" dirty="0" err="1">
                <a:latin typeface="TimesNewRomanPSMT"/>
              </a:rPr>
              <a:t>tez</a:t>
            </a:r>
            <a:endParaRPr lang="en-IN" sz="1800" dirty="0">
              <a:latin typeface="TimesNewRomanPSMT"/>
            </a:endParaRPr>
          </a:p>
          <a:p>
            <a:r>
              <a:rPr lang="en-IN" sz="1800" dirty="0">
                <a:latin typeface="TimesNewRomanPSMT"/>
              </a:rPr>
              <a:t>/* </a:t>
            </a:r>
            <a:r>
              <a:rPr lang="en-IN" sz="1800" dirty="0" err="1">
                <a:latin typeface="TimesNewRomanPSMT"/>
              </a:rPr>
              <a:t>id.pig</a:t>
            </a:r>
            <a:r>
              <a:rPr lang="en-IN" sz="1800" dirty="0">
                <a:latin typeface="TimesNewRomanPSMT"/>
              </a:rPr>
              <a:t> */</a:t>
            </a:r>
          </a:p>
          <a:p>
            <a:r>
              <a:rPr lang="en-IN" sz="1800" dirty="0">
                <a:latin typeface="TimesNewRomanPSMT"/>
              </a:rPr>
              <a:t>A = load 'passwd' using </a:t>
            </a:r>
            <a:r>
              <a:rPr lang="en-IN" sz="1800" dirty="0" err="1">
                <a:latin typeface="TimesNewRomanPSMT"/>
              </a:rPr>
              <a:t>PigStorage</a:t>
            </a:r>
            <a:r>
              <a:rPr lang="en-IN" sz="1800" dirty="0">
                <a:latin typeface="TimesNewRomanPSMT"/>
              </a:rPr>
              <a:t>(':'); -- load the passwd file</a:t>
            </a:r>
          </a:p>
          <a:p>
            <a:r>
              <a:rPr lang="en-IN" sz="1800" dirty="0">
                <a:latin typeface="TimesNewRomanPSMT"/>
              </a:rPr>
              <a:t>B = foreach A generate $0 as id; -- extract the user IDs</a:t>
            </a:r>
          </a:p>
          <a:p>
            <a:r>
              <a:rPr lang="en-IN" sz="1800" dirty="0">
                <a:latin typeface="TimesNewRomanPSMT"/>
              </a:rPr>
              <a:t>dump B;</a:t>
            </a:r>
          </a:p>
          <a:p>
            <a:r>
              <a:rPr lang="en-IN" sz="1800" dirty="0">
                <a:latin typeface="TimesNewRomanPSMT"/>
              </a:rPr>
              <a:t>store B into '</a:t>
            </a:r>
            <a:r>
              <a:rPr lang="en-IN" sz="1800" dirty="0" err="1">
                <a:latin typeface="TimesNewRomanPSMT"/>
              </a:rPr>
              <a:t>id.out</a:t>
            </a:r>
            <a:r>
              <a:rPr lang="en-IN" sz="1800" dirty="0">
                <a:latin typeface="TimesNewRomanPSMT"/>
              </a:rPr>
              <a:t>'; -- write the results to a directory name </a:t>
            </a:r>
            <a:r>
              <a:rPr lang="en-IN" sz="1800" dirty="0" err="1">
                <a:latin typeface="TimesNewRomanPSMT"/>
              </a:rPr>
              <a:t>id.out</a:t>
            </a:r>
            <a:endParaRPr lang="en-I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4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 Data Analysis Task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3111" y="1868853"/>
            <a:ext cx="7598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Find the top 10 most popular IPL matches in each venue.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09006" y="2670602"/>
            <a:ext cx="78258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Visits</a:t>
            </a:r>
            <a:endParaRPr lang="en-US" sz="1350" b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91808" y="2670602"/>
            <a:ext cx="133684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MatchInfo</a:t>
            </a:r>
            <a:endParaRPr lang="en-US" sz="1350" b="1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/>
        </p:nvGraphicFramePr>
        <p:xfrm>
          <a:off x="189781" y="3200400"/>
          <a:ext cx="4167908" cy="2210993"/>
        </p:xfrm>
        <a:graphic>
          <a:graphicData uri="http://schemas.openxmlformats.org/drawingml/2006/table">
            <a:tbl>
              <a:tblPr/>
              <a:tblGrid>
                <a:gridCol w="1033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User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matchId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RajniKan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400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2:00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RajniKan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MS PGothic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201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5:00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Superman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42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10:05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Spiderman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108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13:03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 noGrp="1"/>
          </p:cNvGraphicFramePr>
          <p:nvPr/>
        </p:nvGraphicFramePr>
        <p:xfrm>
          <a:off x="5029200" y="3200400"/>
          <a:ext cx="3657600" cy="221099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2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matchId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Venue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Winner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108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Chennai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CSK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201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Bengaluru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RCB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42 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Kolkata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DC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Match 400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Mumbai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MS PGothic" charset="0"/>
                        </a:rPr>
                        <a:t>RCB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362200" y="5486400"/>
            <a:ext cx="76200" cy="400050"/>
            <a:chOff x="1931889" y="4648200"/>
            <a:chExt cx="76200" cy="533400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931889" y="46482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931889" y="48768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31889" y="51054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6934200" y="5486400"/>
            <a:ext cx="76200" cy="400050"/>
            <a:chOff x="1931889" y="4648200"/>
            <a:chExt cx="76200" cy="53340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931889" y="46482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931889" y="48768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931889" y="5105400"/>
              <a:ext cx="76200" cy="76200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35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10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Data  Flow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000" y="1771650"/>
            <a:ext cx="6934200" cy="3714750"/>
            <a:chOff x="508000" y="1219200"/>
            <a:chExt cx="9245600" cy="4953000"/>
          </a:xfrm>
        </p:grpSpPr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508000" y="12192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>
                  <a:latin typeface="Calibri" charset="0"/>
                  <a:ea typeface="ＭＳ Ｐゴシック" charset="0"/>
                  <a:cs typeface="ＭＳ Ｐゴシック" charset="0"/>
                </a:rPr>
                <a:t>Load </a:t>
              </a:r>
              <a:r>
                <a:rPr lang="en-US" sz="12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Visits</a:t>
              </a: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1524000" y="19812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Group </a:t>
              </a:r>
              <a:r>
                <a:rPr lang="en-US" sz="12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by </a:t>
              </a:r>
              <a:r>
                <a:rPr lang="en-US" sz="12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3149600" y="2743200"/>
              <a:ext cx="2641600" cy="6096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Foreach </a:t>
              </a:r>
              <a:r>
                <a:rPr lang="en-US" sz="1350" dirty="0" err="1">
                  <a:solidFill>
                    <a:schemeClr val="bg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</a:t>
              </a:r>
              <a:endParaRPr lang="en-US" sz="15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generate </a:t>
              </a:r>
              <a:r>
                <a:rPr lang="en-US" sz="135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count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ounded Rectangle 12"/>
            <p:cNvSpPr>
              <a:spLocks noChangeArrowheads="1"/>
            </p:cNvSpPr>
            <p:nvPr/>
          </p:nvSpPr>
          <p:spPr bwMode="auto">
            <a:xfrm>
              <a:off x="7112000" y="28194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Load </a:t>
              </a:r>
              <a:r>
                <a:rPr lang="en-US" sz="12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MatchInfo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ounded Rectangle 13"/>
            <p:cNvSpPr>
              <a:spLocks noChangeArrowheads="1"/>
            </p:cNvSpPr>
            <p:nvPr/>
          </p:nvSpPr>
          <p:spPr bwMode="auto">
            <a:xfrm>
              <a:off x="5283200" y="37338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Join </a:t>
              </a:r>
              <a:r>
                <a:rPr lang="en-US" sz="12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on </a:t>
              </a:r>
              <a:r>
                <a:rPr lang="en-US" sz="12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ounded Rectangle 14"/>
            <p:cNvSpPr>
              <a:spLocks noChangeArrowheads="1"/>
            </p:cNvSpPr>
            <p:nvPr/>
          </p:nvSpPr>
          <p:spPr bwMode="auto">
            <a:xfrm>
              <a:off x="5283200" y="44958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Group </a:t>
              </a:r>
              <a:r>
                <a:rPr lang="en-US" sz="12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by Venue</a:t>
              </a:r>
            </a:p>
          </p:txBody>
        </p:sp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031317" y="5257800"/>
              <a:ext cx="3149600" cy="6096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Foreach </a:t>
              </a:r>
              <a:r>
                <a:rPr lang="en-US" sz="135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venue</a:t>
              </a:r>
              <a:endParaRPr lang="en-US" sz="15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generate </a:t>
              </a:r>
              <a:r>
                <a:rPr lang="en-US" sz="135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top10 </a:t>
              </a:r>
              <a:r>
                <a:rPr lang="en-US" sz="135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matchIds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>
              <a:off x="1930400" y="1676400"/>
              <a:ext cx="609600" cy="304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>
              <a:off x="5031317" y="3352800"/>
              <a:ext cx="759883" cy="381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9" name="Straight Arrow Connector 18"/>
            <p:cNvCxnSpPr>
              <a:cxnSpLocks noChangeShapeType="1"/>
              <a:stCxn id="13" idx="2"/>
            </p:cNvCxnSpPr>
            <p:nvPr/>
          </p:nvCxnSpPr>
          <p:spPr bwMode="auto">
            <a:xfrm rot="5400000">
              <a:off x="7696200" y="2997200"/>
              <a:ext cx="457200" cy="1016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" name="Straight Arrow Connector 19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rot="5400000">
              <a:off x="6451601" y="4342872"/>
              <a:ext cx="304800" cy="423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" name="Straight Arrow Connector 20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 rot="16200000" flipH="1">
              <a:off x="6452659" y="5104342"/>
              <a:ext cx="304800" cy="211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rot="16200000" flipH="1">
              <a:off x="6453717" y="6019800"/>
              <a:ext cx="3048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>
              <a:off x="3454400" y="2438400"/>
              <a:ext cx="609600" cy="304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3587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2571339" y="1873230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Architecture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 descr="Apache Pig Architecture">
            <a:extLst>
              <a:ext uri="{FF2B5EF4-FFF2-40B4-BE49-F238E27FC236}">
                <a16:creationId xmlns:a16="http://schemas.microsoft.com/office/drawing/2014/main" id="{C4DEBD7B-9FF0-4602-A661-35329F12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80" y="1590595"/>
            <a:ext cx="3726345" cy="42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3D5D3B-1EF9-400D-8F5B-BC639516FA19}"/>
              </a:ext>
            </a:extLst>
          </p:cNvPr>
          <p:cNvSpPr/>
          <p:nvPr/>
        </p:nvSpPr>
        <p:spPr>
          <a:xfrm>
            <a:off x="755377" y="629261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00" dirty="0" err="1">
                <a:hlinkClick r:id="rId5"/>
              </a:rPr>
              <a:t>Source:https</a:t>
            </a:r>
            <a:r>
              <a:rPr lang="en-IN" sz="1000" dirty="0">
                <a:hlinkClick r:id="rId5"/>
              </a:rPr>
              <a:t>://www.tutorialspoint.com/apache_pig/apache_pig_architecture.htm</a:t>
            </a:r>
            <a:endParaRPr lang="en-IN" sz="1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BEA757-FC5F-4227-92FF-C7B70AF7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86924"/>
              </p:ext>
            </p:extLst>
          </p:nvPr>
        </p:nvGraphicFramePr>
        <p:xfrm>
          <a:off x="6851376" y="2947085"/>
          <a:ext cx="485534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86511">
                  <a:extLst>
                    <a:ext uri="{9D8B030D-6E8A-4147-A177-3AD203B41FA5}">
                      <a16:colId xmlns:a16="http://schemas.microsoft.com/office/drawing/2014/main" val="2507442011"/>
                    </a:ext>
                  </a:extLst>
                </a:gridCol>
                <a:gridCol w="2968838">
                  <a:extLst>
                    <a:ext uri="{9D8B030D-6E8A-4147-A177-3AD203B41FA5}">
                      <a16:colId xmlns:a16="http://schemas.microsoft.com/office/drawing/2014/main" val="522733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DAG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0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Projection and Pushdown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4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Map 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9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Execution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Jobs are given in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6982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671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3581400" y="4494611"/>
            <a:ext cx="2819400" cy="8774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>
                  <a:alpha val="23999"/>
                </a:srgbClr>
              </a:gs>
              <a:gs pos="100000">
                <a:srgbClr val="A0CA4A">
                  <a:alpha val="23999"/>
                </a:srgbClr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4951414" y="2628900"/>
            <a:ext cx="2897187" cy="1128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>
                  <a:alpha val="31000"/>
                </a:srgbClr>
              </a:gs>
              <a:gs pos="100000">
                <a:srgbClr val="D1403C">
                  <a:alpha val="31000"/>
                </a:srgbClr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990600" y="2543175"/>
            <a:ext cx="3657600" cy="942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>
                  <a:alpha val="20999"/>
                </a:srgbClr>
              </a:gs>
              <a:gs pos="100000">
                <a:srgbClr val="3F80CD">
                  <a:alpha val="20999"/>
                </a:srgbClr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Hadoop Ecosystem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111" y="1638020"/>
            <a:ext cx="3918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Compilation into Map-Reduce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143000" y="2343150"/>
            <a:ext cx="19812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</a:t>
            </a:r>
            <a:r>
              <a:rPr lang="en-US" sz="12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matchId</a:t>
            </a:r>
            <a:endParaRPr lang="en-US" sz="12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362200" y="2914650"/>
            <a:ext cx="1981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 </a:t>
            </a:r>
            <a:r>
              <a:rPr lang="en-US" sz="1350" dirty="0" err="1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matchId</a:t>
            </a:r>
            <a:endParaRPr lang="en-US" sz="1500" dirty="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sz="135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count</a:t>
            </a:r>
            <a:endParaRPr lang="en-US" sz="12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334000" y="2971800"/>
            <a:ext cx="19812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Load </a:t>
            </a:r>
            <a:r>
              <a:rPr lang="en-US" sz="12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MatchInfo</a:t>
            </a:r>
            <a:endParaRPr lang="en-US" sz="12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962400" y="3657600"/>
            <a:ext cx="19812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Join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on </a:t>
            </a:r>
            <a:r>
              <a:rPr lang="en-US" sz="120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matchId</a:t>
            </a:r>
            <a:endParaRPr lang="en-US" sz="12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962400" y="4229100"/>
            <a:ext cx="1981200" cy="342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Group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by Venue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773488" y="4800600"/>
            <a:ext cx="23622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Foreach </a:t>
            </a:r>
            <a:r>
              <a:rPr lang="en-US" sz="135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Venue</a:t>
            </a:r>
            <a:endParaRPr lang="en-US" sz="1500" dirty="0">
              <a:solidFill>
                <a:schemeClr val="bg1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 sz="1500" dirty="0">
                <a:solidFill>
                  <a:srgbClr val="FFFF00"/>
                </a:solidFill>
                <a:latin typeface="Calibri" charset="0"/>
                <a:ea typeface="ＭＳ Ｐゴシック" charset="0"/>
                <a:cs typeface="ＭＳ Ｐゴシック" charset="0"/>
              </a:rPr>
              <a:t>generate </a:t>
            </a:r>
            <a:r>
              <a:rPr lang="en-US" sz="135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top10(</a:t>
            </a:r>
            <a:r>
              <a:rPr lang="en-US" sz="1350" dirty="0" err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matchIds</a:t>
            </a:r>
            <a:r>
              <a:rPr lang="en-US" sz="135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sz="1200" dirty="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1447800" y="2114550"/>
            <a:ext cx="45720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773488" y="3371850"/>
            <a:ext cx="569912" cy="2857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Straight Arrow Connector 17"/>
          <p:cNvCxnSpPr>
            <a:cxnSpLocks noChangeShapeType="1"/>
            <a:stCxn id="12" idx="2"/>
          </p:cNvCxnSpPr>
          <p:nvPr/>
        </p:nvCxnSpPr>
        <p:spPr bwMode="auto">
          <a:xfrm rot="5400000">
            <a:off x="5772150" y="3105150"/>
            <a:ext cx="3429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Straight Arrow Connector 18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5400000">
            <a:off x="4838701" y="4114404"/>
            <a:ext cx="2286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  <a:stCxn id="14" idx="2"/>
            <a:endCxn id="15" idx="0"/>
          </p:cNvCxnSpPr>
          <p:nvPr/>
        </p:nvCxnSpPr>
        <p:spPr bwMode="auto">
          <a:xfrm rot="16200000" flipH="1">
            <a:off x="4839494" y="4685507"/>
            <a:ext cx="2286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16200000" flipH="1">
            <a:off x="4840288" y="5372100"/>
            <a:ext cx="2286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2590800" y="2686050"/>
            <a:ext cx="457200" cy="228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440141" y="2059835"/>
            <a:ext cx="60785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dirty="0">
                <a:latin typeface="Calibri" pitchFamily="34" charset="0"/>
              </a:rPr>
              <a:t>Map</a:t>
            </a:r>
            <a:r>
              <a:rPr lang="en-US" sz="1500" baseline="-25000" dirty="0">
                <a:latin typeface="Calibri" pitchFamily="34" charset="0"/>
              </a:rPr>
              <a:t>1</a:t>
            </a:r>
            <a:endParaRPr lang="en-US" baseline="-25000" dirty="0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81400" y="2500313"/>
            <a:ext cx="115093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dirty="0">
                <a:latin typeface="Calibri" pitchFamily="34" charset="0"/>
              </a:rPr>
              <a:t>Reduce</a:t>
            </a:r>
            <a:r>
              <a:rPr lang="en-US" sz="15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086601" y="2671763"/>
            <a:ext cx="88582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Calibri" pitchFamily="34" charset="0"/>
              </a:rPr>
              <a:t>Map</a:t>
            </a:r>
            <a:r>
              <a:rPr lang="en-US" sz="1500" baseline="-25000">
                <a:latin typeface="Calibri" pitchFamily="34" charset="0"/>
              </a:rPr>
              <a:t>2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3619500" y="3886201"/>
            <a:ext cx="2819400" cy="1988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>
                  <a:alpha val="31000"/>
                </a:srgbClr>
              </a:gs>
              <a:gs pos="100000">
                <a:srgbClr val="D1403C">
                  <a:alpha val="31000"/>
                </a:srgbClr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477000" y="3814763"/>
            <a:ext cx="13271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Calibri" pitchFamily="34" charset="0"/>
              </a:rPr>
              <a:t>Reduce</a:t>
            </a:r>
            <a:r>
              <a:rPr lang="en-US" sz="1500" baseline="-25000">
                <a:latin typeface="Calibri" pitchFamily="34" charset="0"/>
              </a:rPr>
              <a:t>2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3619500" y="4201716"/>
            <a:ext cx="2819400" cy="19883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>
                  <a:alpha val="23999"/>
                </a:srgbClr>
              </a:gs>
              <a:gs pos="100000">
                <a:srgbClr val="A0CA4A">
                  <a:alpha val="23999"/>
                </a:srgbClr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05576" y="4114800"/>
            <a:ext cx="88582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Calibri" pitchFamily="34" charset="0"/>
              </a:rPr>
              <a:t>Map</a:t>
            </a:r>
            <a:r>
              <a:rPr lang="en-US" sz="1500" baseline="-25000">
                <a:latin typeface="Calibri" pitchFamily="34" charset="0"/>
              </a:rPr>
              <a:t>3</a:t>
            </a:r>
            <a:endParaRPr lang="en-US" sz="2100" baseline="-25000"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53200" y="4693444"/>
            <a:ext cx="11747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Calibri" pitchFamily="34" charset="0"/>
              </a:rPr>
              <a:t>Reduce</a:t>
            </a:r>
            <a:r>
              <a:rPr lang="en-US" sz="1500" baseline="-25000">
                <a:latin typeface="Calibri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4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25" grpId="0" animBg="1"/>
      <p:bldP spid="24" grpId="0"/>
      <p:bldP spid="26" grpId="0"/>
      <p:bldP spid="28" grpId="0"/>
      <p:bldP spid="29" grpId="0" animBg="1"/>
      <p:bldP spid="30" grpId="0"/>
      <p:bldP spid="31" grpId="0" animBg="1"/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 Pig Latin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7630" y="1369609"/>
            <a:ext cx="6808495" cy="5183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visits             = load </a:t>
            </a:r>
            <a:r>
              <a:rPr lang="ja-JP" altLang="en-US" sz="2000" dirty="0"/>
              <a:t>‘</a:t>
            </a:r>
            <a:r>
              <a:rPr lang="en-US" altLang="ja-JP" sz="2000" dirty="0"/>
              <a:t>/</a:t>
            </a:r>
            <a:r>
              <a:rPr lang="en-US" altLang="ja-JP" sz="2000" dirty="0" err="1"/>
              <a:t>ipldata</a:t>
            </a:r>
            <a:r>
              <a:rPr lang="en-US" altLang="ja-JP" sz="2000" dirty="0"/>
              <a:t>/visits</a:t>
            </a:r>
            <a:r>
              <a:rPr lang="ja-JP" altLang="en-US" sz="2000" dirty="0"/>
              <a:t>’</a:t>
            </a:r>
            <a:r>
              <a:rPr lang="en-US" altLang="ja-JP" sz="2000" dirty="0"/>
              <a:t> as (</a:t>
            </a:r>
            <a:r>
              <a:rPr lang="en-US" altLang="ja-JP" sz="2000" dirty="0" err="1"/>
              <a:t>user,matchid</a:t>
            </a:r>
            <a:r>
              <a:rPr lang="en-US" altLang="ja-JP" sz="2000" dirty="0"/>
              <a:t>, time);</a:t>
            </a:r>
          </a:p>
          <a:p>
            <a:r>
              <a:rPr lang="en-US" sz="2000" dirty="0" err="1"/>
              <a:t>gMatches</a:t>
            </a:r>
            <a:r>
              <a:rPr lang="en-US" sz="2000" dirty="0"/>
              <a:t>     = group visits by </a:t>
            </a:r>
            <a:r>
              <a:rPr lang="en-US" sz="2000" dirty="0" err="1"/>
              <a:t>matchId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matchPopularity</a:t>
            </a:r>
            <a:r>
              <a:rPr lang="en-US" sz="2000" dirty="0"/>
              <a:t>  = foreach </a:t>
            </a:r>
            <a:r>
              <a:rPr lang="en-US" sz="2000" dirty="0" err="1"/>
              <a:t>gMatches</a:t>
            </a:r>
            <a:r>
              <a:rPr lang="en-US" sz="2000" dirty="0"/>
              <a:t> generate </a:t>
            </a:r>
            <a:r>
              <a:rPr lang="en-US" sz="2000" dirty="0" err="1"/>
              <a:t>matchId</a:t>
            </a:r>
            <a:r>
              <a:rPr lang="en-US" sz="2000" dirty="0"/>
              <a:t>, count(visits);</a:t>
            </a:r>
          </a:p>
          <a:p>
            <a:endParaRPr lang="en-US" sz="2000" dirty="0"/>
          </a:p>
          <a:p>
            <a:r>
              <a:rPr lang="en-US" sz="2000" dirty="0" err="1"/>
              <a:t>matchInfo</a:t>
            </a:r>
            <a:r>
              <a:rPr lang="en-US" sz="2000" dirty="0"/>
              <a:t>          = load </a:t>
            </a:r>
            <a:r>
              <a:rPr lang="ja-JP" altLang="en-US" sz="2000" dirty="0"/>
              <a:t>‘</a:t>
            </a:r>
            <a:r>
              <a:rPr lang="en-US" altLang="ja-JP" sz="2000" dirty="0"/>
              <a:t>/</a:t>
            </a:r>
            <a:r>
              <a:rPr lang="en-US" altLang="ja-JP" sz="2000" dirty="0" err="1"/>
              <a:t>ipldata</a:t>
            </a:r>
            <a:r>
              <a:rPr lang="en-US" altLang="ja-JP" sz="2000" dirty="0"/>
              <a:t>/</a:t>
            </a:r>
            <a:r>
              <a:rPr lang="en-US" altLang="ja-JP" sz="2000" dirty="0" err="1"/>
              <a:t>matchInfo</a:t>
            </a:r>
            <a:r>
              <a:rPr lang="ja-JP" altLang="en-US" sz="2000" dirty="0"/>
              <a:t>’</a:t>
            </a:r>
            <a:r>
              <a:rPr lang="en-US" altLang="ja-JP" sz="2000" dirty="0"/>
              <a:t> as (</a:t>
            </a:r>
            <a:r>
              <a:rPr lang="en-US" altLang="ja-JP" sz="2000" dirty="0" err="1"/>
              <a:t>url</a:t>
            </a:r>
            <a:r>
              <a:rPr lang="en-US" altLang="ja-JP" sz="2000" dirty="0"/>
              <a:t>, venue, winner);</a:t>
            </a:r>
          </a:p>
          <a:p>
            <a:r>
              <a:rPr lang="en-US" sz="2000" dirty="0" err="1"/>
              <a:t>venueCounts</a:t>
            </a:r>
            <a:r>
              <a:rPr lang="en-US" sz="2000" dirty="0"/>
              <a:t>  = join </a:t>
            </a:r>
            <a:r>
              <a:rPr lang="en-US" sz="2000" dirty="0" err="1"/>
              <a:t>gMatches</a:t>
            </a:r>
            <a:r>
              <a:rPr lang="en-US" sz="2000" dirty="0"/>
              <a:t> by </a:t>
            </a:r>
            <a:r>
              <a:rPr lang="en-US" sz="2000" dirty="0" err="1"/>
              <a:t>matchId</a:t>
            </a:r>
            <a:r>
              <a:rPr lang="en-US" sz="2000" dirty="0"/>
              <a:t>, </a:t>
            </a:r>
            <a:r>
              <a:rPr lang="en-US" sz="2000" dirty="0" err="1"/>
              <a:t>matchInfo</a:t>
            </a:r>
            <a:r>
              <a:rPr lang="en-US" sz="2000" dirty="0"/>
              <a:t> by </a:t>
            </a:r>
            <a:r>
              <a:rPr lang="en-US" sz="2000" dirty="0" err="1"/>
              <a:t>matchId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gVenues</a:t>
            </a:r>
            <a:r>
              <a:rPr lang="en-US" sz="2000" dirty="0"/>
              <a:t> = group </a:t>
            </a:r>
            <a:r>
              <a:rPr lang="en-US" sz="2000" dirty="0" err="1"/>
              <a:t>venueCounts</a:t>
            </a:r>
            <a:r>
              <a:rPr lang="en-US" sz="2000" dirty="0"/>
              <a:t> by venue;</a:t>
            </a:r>
          </a:p>
          <a:p>
            <a:r>
              <a:rPr lang="en-US" sz="2000" dirty="0" err="1"/>
              <a:t>topMatches</a:t>
            </a:r>
            <a:r>
              <a:rPr lang="en-US" sz="2000" dirty="0"/>
              <a:t> = foreach </a:t>
            </a:r>
            <a:r>
              <a:rPr lang="en-US" sz="2000" dirty="0" err="1"/>
              <a:t>gVenues</a:t>
            </a:r>
            <a:r>
              <a:rPr lang="en-US" sz="2000" dirty="0"/>
              <a:t> generate top(matchPopularity,10);</a:t>
            </a:r>
          </a:p>
          <a:p>
            <a:endParaRPr lang="en-US" sz="2000" dirty="0"/>
          </a:p>
          <a:p>
            <a:r>
              <a:rPr lang="en-US" sz="2000" dirty="0"/>
              <a:t>store </a:t>
            </a:r>
            <a:r>
              <a:rPr lang="en-US" sz="2000" dirty="0" err="1"/>
              <a:t>topMatches</a:t>
            </a:r>
            <a:r>
              <a:rPr lang="en-US" sz="2000" dirty="0"/>
              <a:t> into </a:t>
            </a:r>
            <a:r>
              <a:rPr lang="ja-JP" altLang="en-US" sz="2000" dirty="0"/>
              <a:t>‘</a:t>
            </a:r>
            <a:r>
              <a:rPr lang="en-US" altLang="ja-JP" sz="2000" dirty="0"/>
              <a:t>/data/</a:t>
            </a:r>
            <a:r>
              <a:rPr lang="en-US" altLang="ja-JP" sz="2000" dirty="0" err="1"/>
              <a:t>topMatches</a:t>
            </a:r>
            <a:r>
              <a:rPr lang="ja-JP" altLang="en-US" sz="2000" dirty="0"/>
              <a:t>’</a:t>
            </a:r>
            <a:r>
              <a:rPr lang="en-US" altLang="ja-JP" sz="2000" dirty="0"/>
              <a:t>;</a:t>
            </a:r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54D703-3AFB-4B37-B600-C0E2AB63795E}"/>
              </a:ext>
            </a:extLst>
          </p:cNvPr>
          <p:cNvGrpSpPr/>
          <p:nvPr/>
        </p:nvGrpSpPr>
        <p:grpSpPr>
          <a:xfrm>
            <a:off x="6832119" y="1184676"/>
            <a:ext cx="4502989" cy="2536765"/>
            <a:chOff x="508000" y="1219200"/>
            <a:chExt cx="9245600" cy="4953000"/>
          </a:xfrm>
        </p:grpSpPr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B0C69B32-33DE-43D4-A303-A8D9AED90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12192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>
                  <a:latin typeface="Calibri" charset="0"/>
                  <a:ea typeface="ＭＳ Ｐゴシック" charset="0"/>
                  <a:cs typeface="ＭＳ Ｐゴシック" charset="0"/>
                </a:rPr>
                <a:t>Load </a:t>
              </a:r>
              <a:r>
                <a:rPr lang="en-US" sz="120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Visits</a:t>
              </a:r>
            </a:p>
          </p:txBody>
        </p:sp>
        <p:sp>
          <p:nvSpPr>
            <p:cNvPr id="29" name="Rounded Rectangle 10">
              <a:extLst>
                <a:ext uri="{FF2B5EF4-FFF2-40B4-BE49-F238E27FC236}">
                  <a16:creationId xmlns:a16="http://schemas.microsoft.com/office/drawing/2014/main" id="{0F29B0CF-82E5-44A4-BB9E-EF9DE38F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9812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Group </a:t>
              </a:r>
              <a:r>
                <a:rPr lang="en-US" sz="12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by </a:t>
              </a:r>
              <a:r>
                <a:rPr lang="en-US" sz="12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ounded Rectangle 11">
              <a:extLst>
                <a:ext uri="{FF2B5EF4-FFF2-40B4-BE49-F238E27FC236}">
                  <a16:creationId xmlns:a16="http://schemas.microsoft.com/office/drawing/2014/main" id="{2686E5DC-4444-41F8-850F-9AC411EAE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2743200"/>
              <a:ext cx="2641600" cy="6096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Foreach </a:t>
              </a:r>
              <a:r>
                <a:rPr lang="en-US" sz="1350" dirty="0" err="1">
                  <a:solidFill>
                    <a:schemeClr val="bg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</a:t>
              </a:r>
              <a:endParaRPr lang="en-US" sz="15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generate </a:t>
              </a:r>
              <a:r>
                <a:rPr lang="en-US" sz="135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count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ounded Rectangle 12">
              <a:extLst>
                <a:ext uri="{FF2B5EF4-FFF2-40B4-BE49-F238E27FC236}">
                  <a16:creationId xmlns:a16="http://schemas.microsoft.com/office/drawing/2014/main" id="{165E01C4-3D73-4F1B-A441-8E23CB57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28194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Load </a:t>
              </a:r>
              <a:r>
                <a:rPr lang="en-US" sz="12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MatchInfo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ounded Rectangle 13">
              <a:extLst>
                <a:ext uri="{FF2B5EF4-FFF2-40B4-BE49-F238E27FC236}">
                  <a16:creationId xmlns:a16="http://schemas.microsoft.com/office/drawing/2014/main" id="{C2CC0834-537D-4D33-9351-2D7779F7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200" y="37338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Join </a:t>
              </a:r>
              <a:r>
                <a:rPr lang="en-US" sz="12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on </a:t>
              </a:r>
              <a:r>
                <a:rPr lang="en-US" sz="1200" dirty="0" err="1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matchId</a:t>
              </a:r>
              <a:endParaRPr lang="en-US" sz="1200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ounded Rectangle 14">
              <a:extLst>
                <a:ext uri="{FF2B5EF4-FFF2-40B4-BE49-F238E27FC236}">
                  <a16:creationId xmlns:a16="http://schemas.microsoft.com/office/drawing/2014/main" id="{B0FA1BF5-B896-449B-AA30-6EAAF8820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200" y="4495800"/>
              <a:ext cx="2641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Group </a:t>
              </a:r>
              <a:r>
                <a:rPr lang="en-US" sz="120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by Venue</a:t>
              </a:r>
            </a:p>
          </p:txBody>
        </p:sp>
        <p:sp>
          <p:nvSpPr>
            <p:cNvPr id="34" name="Rounded Rectangle 15">
              <a:extLst>
                <a:ext uri="{FF2B5EF4-FFF2-40B4-BE49-F238E27FC236}">
                  <a16:creationId xmlns:a16="http://schemas.microsoft.com/office/drawing/2014/main" id="{5F0B4002-6E4D-4D3E-9F1C-D754BDF8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317" y="5257800"/>
              <a:ext cx="3149600" cy="6096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8B0ED"/>
                </a:gs>
                <a:gs pos="100000">
                  <a:srgbClr val="7F5BAB"/>
                </a:gs>
              </a:gsLst>
              <a:lin ang="5400000"/>
            </a:gradFill>
            <a:ln w="9525">
              <a:solidFill>
                <a:srgbClr val="7D60A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Foreach </a:t>
              </a:r>
              <a:r>
                <a:rPr lang="en-US" sz="1350" dirty="0">
                  <a:solidFill>
                    <a:schemeClr val="bg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venue</a:t>
              </a:r>
              <a:endParaRPr lang="en-US" sz="15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>
                <a:defRPr/>
              </a:pPr>
              <a:r>
                <a:rPr lang="en-US" sz="1500" dirty="0">
                  <a:solidFill>
                    <a:srgbClr val="000000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generate </a:t>
              </a:r>
              <a:r>
                <a:rPr lang="en-US" sz="1350" dirty="0">
                  <a:solidFill>
                    <a:srgbClr val="FFFFFF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top10 </a:t>
              </a:r>
              <a:r>
                <a:rPr lang="en-US" sz="1350" dirty="0" err="1">
                  <a:latin typeface="Calibri" charset="0"/>
                  <a:ea typeface="ＭＳ Ｐゴシック" charset="0"/>
                  <a:cs typeface="ＭＳ Ｐゴシック" charset="0"/>
                </a:rPr>
                <a:t>matchIds</a:t>
              </a:r>
              <a:endParaRPr lang="en-US" sz="1200" dirty="0"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248AE02-EBDC-4736-975D-85FFA44A0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30400" y="1676400"/>
              <a:ext cx="609600" cy="304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023238B-C1C7-4989-ACA7-63E6B5A02B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31317" y="3352800"/>
              <a:ext cx="759883" cy="381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6EDB4E-CF20-498C-B21A-F2336639504D}"/>
                </a:ext>
              </a:extLst>
            </p:cNvPr>
            <p:cNvCxnSpPr>
              <a:cxnSpLocks noChangeShapeType="1"/>
              <a:stCxn id="31" idx="2"/>
            </p:cNvCxnSpPr>
            <p:nvPr/>
          </p:nvCxnSpPr>
          <p:spPr bwMode="auto">
            <a:xfrm rot="5400000">
              <a:off x="7696200" y="2997200"/>
              <a:ext cx="457200" cy="1016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72F0628-839B-4096-8E9D-05925C185E12}"/>
                </a:ext>
              </a:extLst>
            </p:cNvPr>
            <p:cNvCxnSpPr>
              <a:cxnSpLocks noChangeShapeType="1"/>
              <a:stCxn id="32" idx="2"/>
              <a:endCxn id="33" idx="0"/>
            </p:cNvCxnSpPr>
            <p:nvPr/>
          </p:nvCxnSpPr>
          <p:spPr bwMode="auto">
            <a:xfrm rot="5400000">
              <a:off x="6451601" y="4342872"/>
              <a:ext cx="304800" cy="423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93ABD45-A2F7-4E35-85B9-A69C43214ED6}"/>
                </a:ext>
              </a:extLst>
            </p:cNvPr>
            <p:cNvCxnSpPr>
              <a:cxnSpLocks noChangeShapeType="1"/>
              <a:stCxn id="33" idx="2"/>
              <a:endCxn id="34" idx="0"/>
            </p:cNvCxnSpPr>
            <p:nvPr/>
          </p:nvCxnSpPr>
          <p:spPr bwMode="auto">
            <a:xfrm rot="16200000" flipH="1">
              <a:off x="6452659" y="5104342"/>
              <a:ext cx="304800" cy="211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1473B8-B7FA-4C98-92B5-69416B440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453717" y="6019800"/>
              <a:ext cx="3048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3A9676B-546E-44C5-84E4-E1D3A43E12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54400" y="2438400"/>
              <a:ext cx="609600" cy="304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68456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Exercise 1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6D552F1D-67CE-47F0-A8EF-1EB62E547D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Consider the population Dataset with  attributes as</a:t>
            </a:r>
            <a:br>
              <a:rPr lang="en-US" sz="2800" dirty="0"/>
            </a:br>
            <a:r>
              <a:rPr lang="en-US" sz="2800" b="1" dirty="0"/>
              <a:t>Year</a:t>
            </a:r>
            <a:br>
              <a:rPr lang="en-US" sz="2800" b="1" dirty="0"/>
            </a:br>
            <a:r>
              <a:rPr lang="en-US" sz="2800" b="1" dirty="0"/>
              <a:t>Age</a:t>
            </a:r>
            <a:br>
              <a:rPr lang="en-US" sz="2800" b="1" dirty="0"/>
            </a:br>
            <a:r>
              <a:rPr lang="en-US" sz="2800" b="1" dirty="0"/>
              <a:t>Gender (1 = male &amp; 1 = female)</a:t>
            </a:r>
            <a:br>
              <a:rPr lang="en-US" sz="2800" b="1" dirty="0"/>
            </a:br>
            <a:r>
              <a:rPr lang="en-US" sz="2800" b="1" dirty="0"/>
              <a:t>Population count for particular age and gender</a:t>
            </a:r>
            <a:br>
              <a:rPr lang="en-US" sz="2800" b="1" dirty="0"/>
            </a:br>
            <a:r>
              <a:rPr lang="en-US" sz="2800" dirty="0"/>
              <a:t>Write a pig script to pull out all the result for 55 year old women.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1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CBD2E8-2C0C-44B8-8E72-EA1A93CE8492}"/>
              </a:ext>
            </a:extLst>
          </p:cNvPr>
          <p:cNvSpPr txBox="1">
            <a:spLocks/>
          </p:cNvSpPr>
          <p:nvPr/>
        </p:nvSpPr>
        <p:spPr>
          <a:xfrm>
            <a:off x="256004" y="1613915"/>
            <a:ext cx="10825079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population = LOAD '/user/hue/population.csv' USING </a:t>
            </a:r>
            <a:r>
              <a:rPr lang="en-US" dirty="0" err="1"/>
              <a:t>PigStorage</a:t>
            </a:r>
            <a:r>
              <a:rPr lang="en-US" dirty="0"/>
              <a:t>(',') AS (</a:t>
            </a:r>
            <a:r>
              <a:rPr lang="en-US" dirty="0" err="1"/>
              <a:t>year:int</a:t>
            </a:r>
            <a:r>
              <a:rPr lang="en-US" dirty="0"/>
              <a:t>, </a:t>
            </a:r>
            <a:r>
              <a:rPr lang="en-US" dirty="0" err="1"/>
              <a:t>age:int</a:t>
            </a:r>
            <a:r>
              <a:rPr lang="en-US" dirty="0"/>
              <a:t>, </a:t>
            </a:r>
            <a:r>
              <a:rPr lang="en-US" dirty="0" err="1"/>
              <a:t>gender:int</a:t>
            </a:r>
            <a:r>
              <a:rPr lang="en-US" dirty="0"/>
              <a:t>, </a:t>
            </a:r>
            <a:r>
              <a:rPr lang="en-US" dirty="0" err="1"/>
              <a:t>popsize:int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pop55female = FILTER population BY age == 50 AND gender == 2;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DUMP pop55female;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8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D6B91075-5238-4BAC-8731-862D8038F610}"/>
              </a:ext>
            </a:extLst>
          </p:cNvPr>
          <p:cNvSpPr txBox="1">
            <a:spLocks/>
          </p:cNvSpPr>
          <p:nvPr/>
        </p:nvSpPr>
        <p:spPr>
          <a:xfrm>
            <a:off x="676174" y="1456784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Write the pig script/commands to count the number of words in a text file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7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AD8A305-330F-46D2-8267-F27AB9FE3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12" y="2093794"/>
            <a:ext cx="10553612" cy="2670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014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Exercise 3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2237E81-9A4E-47C1-AB16-564A2437C58C}"/>
              </a:ext>
            </a:extLst>
          </p:cNvPr>
          <p:cNvSpPr txBox="1">
            <a:spLocks/>
          </p:cNvSpPr>
          <p:nvPr/>
        </p:nvSpPr>
        <p:spPr>
          <a:xfrm>
            <a:off x="844617" y="1769605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XYZ.com is an online music website where users listen to various tracks, the data gets collected like shown below</a:t>
            </a:r>
            <a:br>
              <a:rPr lang="en-US" sz="2800" dirty="0"/>
            </a:br>
            <a:r>
              <a:rPr lang="en-US" sz="2800" b="1" dirty="0" err="1"/>
              <a:t>UserId|TrackId|Shared|Radio|Skip</a:t>
            </a:r>
            <a:br>
              <a:rPr lang="en-US" sz="2800" dirty="0"/>
            </a:br>
            <a:r>
              <a:rPr lang="en-US" sz="2800" dirty="0"/>
              <a:t>111115|222|0|1|0</a:t>
            </a:r>
            <a:br>
              <a:rPr lang="en-US" sz="2800" dirty="0"/>
            </a:br>
            <a:r>
              <a:rPr lang="en-US" sz="2800" dirty="0"/>
              <a:t>111113|225|1|0|0</a:t>
            </a:r>
            <a:br>
              <a:rPr lang="en-US" sz="2800" dirty="0"/>
            </a:br>
            <a:r>
              <a:rPr lang="en-US" sz="2800" dirty="0"/>
              <a:t>111117|223|0|1|1</a:t>
            </a:r>
            <a:br>
              <a:rPr lang="en-US" sz="2800" dirty="0"/>
            </a:br>
            <a:r>
              <a:rPr lang="en-US" sz="2800" dirty="0"/>
              <a:t>111115|225|1|0|0</a:t>
            </a:r>
            <a:br>
              <a:rPr lang="en-US" sz="2800" dirty="0"/>
            </a:br>
            <a:r>
              <a:rPr lang="en-US" sz="2800" dirty="0"/>
              <a:t>Write a Pig Script to find the number of unique listeners.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1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8451E5-00EF-490F-8DDD-D3464E5B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22" y="1422584"/>
            <a:ext cx="7872084" cy="3936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90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Where to use PIG?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C3B6014-AE9E-4D11-B76E-1B51DB58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16" y="1590595"/>
            <a:ext cx="10946308" cy="35210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1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When not to use PIG?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C9379DC-71C5-4C17-B7DD-78256797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613915"/>
            <a:ext cx="10134944" cy="3044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45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Installation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6F49A3-8C20-46F4-99F8-2A2C870042D3}"/>
              </a:ext>
            </a:extLst>
          </p:cNvPr>
          <p:cNvSpPr txBox="1"/>
          <p:nvPr/>
        </p:nvSpPr>
        <p:spPr>
          <a:xfrm>
            <a:off x="393111" y="1564105"/>
            <a:ext cx="1008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Step 1</a:t>
            </a:r>
            <a:r>
              <a:rPr lang="en-IN" sz="2400" dirty="0"/>
              <a:t>: Make sure Hadoop and Java installed </a:t>
            </a:r>
            <a:r>
              <a:rPr lang="en-IN" sz="2400" dirty="0" err="1"/>
              <a:t>installed</a:t>
            </a:r>
            <a:r>
              <a:rPr lang="en-IN" sz="2400" dirty="0"/>
              <a:t> in the system before going for Pig installation</a:t>
            </a:r>
          </a:p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Step 2:  </a:t>
            </a:r>
            <a:r>
              <a:rPr lang="en-IN" sz="2400" dirty="0"/>
              <a:t>Navigate to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47C13-604C-4AB1-B168-F3DDD831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32" y="2852202"/>
            <a:ext cx="11008895" cy="3789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Joins in PIG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060166C-A1C4-4AA7-9DB6-89B83A6A6E7A}"/>
              </a:ext>
            </a:extLst>
          </p:cNvPr>
          <p:cNvSpPr/>
          <p:nvPr/>
        </p:nvSpPr>
        <p:spPr>
          <a:xfrm>
            <a:off x="653715" y="1884493"/>
            <a:ext cx="8791073" cy="156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Join brings together two sets of data into one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Inner </a:t>
            </a:r>
            <a:r>
              <a:rPr lang="en-US" sz="2200" dirty="0" err="1"/>
              <a:t>join,left,right</a:t>
            </a:r>
            <a:r>
              <a:rPr lang="en-US" sz="2200" dirty="0"/>
              <a:t> and natural join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Specialized joins like replicated, skewed and merge joins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9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 HIVE when PIG is there?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2634F5E-1608-4454-AB19-99E73F12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804238"/>
            <a:ext cx="7094220" cy="44473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15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4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20BCB71-743E-4DB4-9FE5-E59943F160D1}"/>
              </a:ext>
            </a:extLst>
          </p:cNvPr>
          <p:cNvSpPr txBox="1">
            <a:spLocks/>
          </p:cNvSpPr>
          <p:nvPr/>
        </p:nvSpPr>
        <p:spPr>
          <a:xfrm>
            <a:off x="3946938" y="3301761"/>
            <a:ext cx="8179229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“WORLD IS ONE BIG DATA PROBLEM”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“TORTURE THE DATA AND IT WILL CONFESS TO ANYTHING”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Installation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916FB3-4348-4A6A-8036-F24DB8210B3A}"/>
              </a:ext>
            </a:extLst>
          </p:cNvPr>
          <p:cNvSpPr txBox="1"/>
          <p:nvPr/>
        </p:nvSpPr>
        <p:spPr>
          <a:xfrm>
            <a:off x="393111" y="1564105"/>
            <a:ext cx="10086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Step 3</a:t>
            </a:r>
            <a:r>
              <a:rPr lang="en-IN" sz="2400" dirty="0"/>
              <a:t>: Once the download is completed , create a directory named as pig 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B7C4B-9FE2-4C2F-90B3-0B0C6CA039CF}"/>
              </a:ext>
            </a:extLst>
          </p:cNvPr>
          <p:cNvSpPr/>
          <p:nvPr/>
        </p:nvSpPr>
        <p:spPr>
          <a:xfrm>
            <a:off x="628495" y="2058525"/>
            <a:ext cx="3513222" cy="6135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$ </a:t>
            </a:r>
            <a:r>
              <a:rPr lang="en-IN" sz="2800" b="1" dirty="0" err="1">
                <a:solidFill>
                  <a:schemeClr val="tx1"/>
                </a:solidFill>
              </a:rPr>
              <a:t>mkdir</a:t>
            </a:r>
            <a:r>
              <a:rPr lang="en-IN" sz="2800" b="1" dirty="0">
                <a:solidFill>
                  <a:schemeClr val="tx1"/>
                </a:solidFill>
              </a:rPr>
              <a:t> Pig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3E03B-314D-4AD7-A7A5-16A0D509D8C7}"/>
              </a:ext>
            </a:extLst>
          </p:cNvPr>
          <p:cNvSpPr/>
          <p:nvPr/>
        </p:nvSpPr>
        <p:spPr>
          <a:xfrm>
            <a:off x="509337" y="2967335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chemeClr val="accent2">
                    <a:lumMod val="75000"/>
                  </a:schemeClr>
                </a:solidFill>
              </a:rPr>
              <a:t>Step 4 </a:t>
            </a:r>
            <a:r>
              <a:rPr lang="en-IN" sz="2200" dirty="0"/>
              <a:t>: Extract the downloaded files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EE1198-F333-4B15-8F88-33E6CF7E10C2}"/>
              </a:ext>
            </a:extLst>
          </p:cNvPr>
          <p:cNvSpPr/>
          <p:nvPr/>
        </p:nvSpPr>
        <p:spPr>
          <a:xfrm>
            <a:off x="628495" y="3429000"/>
            <a:ext cx="8022209" cy="1612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$ cd downloads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$tar </a:t>
            </a:r>
            <a:r>
              <a:rPr lang="en-IN" sz="2800" b="1" dirty="0" err="1">
                <a:solidFill>
                  <a:schemeClr val="tx1"/>
                </a:solidFill>
              </a:rPr>
              <a:t>zxvf</a:t>
            </a:r>
            <a:r>
              <a:rPr lang="en-IN" sz="2800" b="1" dirty="0">
                <a:solidFill>
                  <a:schemeClr val="tx1"/>
                </a:solidFill>
              </a:rPr>
              <a:t> pig-0.15.0-src.tar.gz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$ tar </a:t>
            </a:r>
            <a:r>
              <a:rPr lang="en-IN" sz="2800" b="1" dirty="0" err="1">
                <a:solidFill>
                  <a:schemeClr val="tx1"/>
                </a:solidFill>
              </a:rPr>
              <a:t>zxvf</a:t>
            </a:r>
            <a:r>
              <a:rPr lang="en-IN" sz="2800" b="1" dirty="0">
                <a:solidFill>
                  <a:schemeClr val="tx1"/>
                </a:solidFill>
              </a:rPr>
              <a:t> pig-0.15.0.tat.gz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Installation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916FB3-4348-4A6A-8036-F24DB8210B3A}"/>
              </a:ext>
            </a:extLst>
          </p:cNvPr>
          <p:cNvSpPr txBox="1"/>
          <p:nvPr/>
        </p:nvSpPr>
        <p:spPr>
          <a:xfrm>
            <a:off x="393111" y="1564105"/>
            <a:ext cx="100863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Step 5</a:t>
            </a:r>
            <a:r>
              <a:rPr lang="en-IN" sz="2400" dirty="0"/>
              <a:t>: </a:t>
            </a:r>
            <a:r>
              <a:rPr lang="en-IN" dirty="0"/>
              <a:t>Move the content of </a:t>
            </a:r>
            <a:r>
              <a:rPr lang="en-IN" b="1" dirty="0"/>
              <a:t>pig-0.15.0-src.tar.gz</a:t>
            </a:r>
            <a:r>
              <a:rPr lang="en-IN" dirty="0"/>
              <a:t> file to the </a:t>
            </a:r>
            <a:r>
              <a:rPr lang="en-IN" b="1" dirty="0"/>
              <a:t>Pig</a:t>
            </a:r>
            <a:r>
              <a:rPr lang="en-IN" dirty="0"/>
              <a:t> directory created earlier as shown below.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EE1198-F333-4B15-8F88-33E6CF7E10C2}"/>
              </a:ext>
            </a:extLst>
          </p:cNvPr>
          <p:cNvSpPr/>
          <p:nvPr/>
        </p:nvSpPr>
        <p:spPr>
          <a:xfrm>
            <a:off x="277843" y="2277839"/>
            <a:ext cx="8022209" cy="80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$mv pig -0.15.0-src.tar.gz/* /home/Hadoop/Pig/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12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Installation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916FB3-4348-4A6A-8036-F24DB8210B3A}"/>
              </a:ext>
            </a:extLst>
          </p:cNvPr>
          <p:cNvSpPr txBox="1"/>
          <p:nvPr/>
        </p:nvSpPr>
        <p:spPr>
          <a:xfrm>
            <a:off x="393111" y="1564105"/>
            <a:ext cx="10086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Step 6</a:t>
            </a:r>
            <a:r>
              <a:rPr lang="en-IN" sz="2400" dirty="0"/>
              <a:t>: </a:t>
            </a:r>
            <a:r>
              <a:rPr lang="en-IN" dirty="0"/>
              <a:t>Configure </a:t>
            </a:r>
            <a:r>
              <a:rPr lang="en-IN" b="1" dirty="0" err="1"/>
              <a:t>bashrc</a:t>
            </a:r>
            <a:r>
              <a:rPr lang="en-IN" b="1" dirty="0"/>
              <a:t> and </a:t>
            </a:r>
            <a:r>
              <a:rPr lang="en-IN" b="1" dirty="0" err="1"/>
              <a:t>pig.properties</a:t>
            </a:r>
            <a:r>
              <a:rPr lang="en-IN" dirty="0"/>
              <a:t>.</a:t>
            </a:r>
            <a:endParaRPr lang="en-IN" sz="2400" dirty="0"/>
          </a:p>
          <a:p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EE1198-F333-4B15-8F88-33E6CF7E10C2}"/>
              </a:ext>
            </a:extLst>
          </p:cNvPr>
          <p:cNvSpPr/>
          <p:nvPr/>
        </p:nvSpPr>
        <p:spPr>
          <a:xfrm>
            <a:off x="393111" y="2302769"/>
            <a:ext cx="8195824" cy="2520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export PIG_HOME=/home/Hadoop/Pig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export PATH=$PATH:/home/Hadoop/Pig/bin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export PIG_CLASSPATH=$HADOOP_HOME/conf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F2203-EBC1-4E17-9AFB-EE52B762DDA6}"/>
              </a:ext>
            </a:extLst>
          </p:cNvPr>
          <p:cNvSpPr/>
          <p:nvPr/>
        </p:nvSpPr>
        <p:spPr>
          <a:xfrm>
            <a:off x="393111" y="5063062"/>
            <a:ext cx="31146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Step 7</a:t>
            </a:r>
            <a:r>
              <a:rPr lang="en-IN" sz="2400" dirty="0"/>
              <a:t>: </a:t>
            </a:r>
            <a:r>
              <a:rPr lang="en-IN" dirty="0"/>
              <a:t>Verify the installation</a:t>
            </a:r>
          </a:p>
          <a:p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658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Execution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89E2C2-ED26-4A78-99C8-B738D82D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4" y="1613915"/>
            <a:ext cx="6353175" cy="3438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77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Pig- Scripting Language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5B6F3-3B96-4536-BA83-28699C72220E}"/>
              </a:ext>
            </a:extLst>
          </p:cNvPr>
          <p:cNvSpPr/>
          <p:nvPr/>
        </p:nvSpPr>
        <p:spPr>
          <a:xfrm>
            <a:off x="393111" y="1321527"/>
            <a:ext cx="69572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Write a Script what do I need to know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4BA49-217C-4FDE-95CF-121B3F1417F6}"/>
              </a:ext>
            </a:extLst>
          </p:cNvPr>
          <p:cNvSpPr/>
          <p:nvPr/>
        </p:nvSpPr>
        <p:spPr>
          <a:xfrm>
            <a:off x="500986" y="2238465"/>
            <a:ext cx="48554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Pig Data Models</a:t>
            </a:r>
          </a:p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Pig Operators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37;p23">
            <a:extLst>
              <a:ext uri="{FF2B5EF4-FFF2-40B4-BE49-F238E27FC236}">
                <a16:creationId xmlns:a16="http://schemas.microsoft.com/office/drawing/2014/main" id="{95BED28A-4999-4A60-92E0-05E08CED226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en-US" sz="24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2400" b="1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421;p23">
            <a:extLst>
              <a:ext uri="{FF2B5EF4-FFF2-40B4-BE49-F238E27FC236}">
                <a16:creationId xmlns:a16="http://schemas.microsoft.com/office/drawing/2014/main" id="{DE013939-0425-44D0-940B-2177E82D8A88}"/>
              </a:ext>
            </a:extLst>
          </p:cNvPr>
          <p:cNvSpPr/>
          <p:nvPr/>
        </p:nvSpPr>
        <p:spPr>
          <a:xfrm>
            <a:off x="393111" y="69058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Pig Data Models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Google Shape;422;p23">
            <a:extLst>
              <a:ext uri="{FF2B5EF4-FFF2-40B4-BE49-F238E27FC236}">
                <a16:creationId xmlns:a16="http://schemas.microsoft.com/office/drawing/2014/main" id="{C2F50766-1D10-40FA-AFD4-BC3954C07658}"/>
              </a:ext>
            </a:extLst>
          </p:cNvPr>
          <p:cNvCxnSpPr/>
          <p:nvPr/>
        </p:nvCxnSpPr>
        <p:spPr>
          <a:xfrm>
            <a:off x="0" y="1152250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712A32-C432-4E7E-9F72-B30E768F97D4}"/>
              </a:ext>
            </a:extLst>
          </p:cNvPr>
          <p:cNvSpPr/>
          <p:nvPr/>
        </p:nvSpPr>
        <p:spPr>
          <a:xfrm>
            <a:off x="172453" y="161391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model of Pig Latin is fully nested and it allows complex non-atomic datatypes such as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tuple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97BCC6-B5E3-4C10-9CCC-BF763EED6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869" y="1613915"/>
            <a:ext cx="3518394" cy="4124842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7FE4B0B-A798-4CCA-A98F-9C319B05D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390" y="2721910"/>
            <a:ext cx="4278761" cy="3150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3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1144</Words>
  <Application>Microsoft Office PowerPoint</Application>
  <PresentationFormat>Widescreen</PresentationFormat>
  <Paragraphs>242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CourierNewPSMT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1: Decide on the operating modes</vt:lpstr>
      <vt:lpstr>PowerPoint Presentation</vt:lpstr>
      <vt:lpstr>PowerPoint Presentation</vt:lpstr>
      <vt:lpstr>Step 4: Exiting from interactive pig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38</cp:revision>
  <dcterms:created xsi:type="dcterms:W3CDTF">2020-08-31T18:11:58Z</dcterms:created>
  <dcterms:modified xsi:type="dcterms:W3CDTF">2020-09-02T00:47:14Z</dcterms:modified>
</cp:coreProperties>
</file>