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73" r:id="rId2"/>
    <p:sldId id="287" r:id="rId3"/>
    <p:sldId id="397" r:id="rId4"/>
    <p:sldId id="262" r:id="rId5"/>
    <p:sldId id="288" r:id="rId6"/>
    <p:sldId id="289" r:id="rId7"/>
    <p:sldId id="290" r:id="rId8"/>
    <p:sldId id="398" r:id="rId9"/>
    <p:sldId id="292" r:id="rId10"/>
    <p:sldId id="399" r:id="rId11"/>
    <p:sldId id="400" r:id="rId12"/>
    <p:sldId id="298" r:id="rId13"/>
    <p:sldId id="299" r:id="rId14"/>
    <p:sldId id="297" r:id="rId15"/>
    <p:sldId id="300" r:id="rId16"/>
    <p:sldId id="301" r:id="rId17"/>
    <p:sldId id="302" r:id="rId18"/>
    <p:sldId id="401" r:id="rId19"/>
    <p:sldId id="309"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1FC7B-C1DF-4F7B-AB82-7EE6E5B05981}" type="doc">
      <dgm:prSet loTypeId="urn:microsoft.com/office/officeart/2005/8/layout/process1" loCatId="process" qsTypeId="urn:microsoft.com/office/officeart/2005/8/quickstyle/simple1" qsCatId="simple" csTypeId="urn:microsoft.com/office/officeart/2005/8/colors/colorful1" csCatId="colorful" phldr="1"/>
      <dgm:spPr/>
    </dgm:pt>
    <dgm:pt modelId="{C6570F62-1EF3-48CC-832C-D07ADC8FBA1E}">
      <dgm:prSet phldrT="[Text]"/>
      <dgm:spPr/>
      <dgm:t>
        <a:bodyPr/>
        <a:lstStyle/>
        <a:p>
          <a:r>
            <a:rPr lang="en-IN" dirty="0"/>
            <a:t>Sequence </a:t>
          </a:r>
        </a:p>
      </dgm:t>
    </dgm:pt>
    <dgm:pt modelId="{45C082A3-0A22-4CFF-904B-0EC4678B83A9}" type="parTrans" cxnId="{F44C26DC-B988-49DC-82BC-A389D57FB98C}">
      <dgm:prSet/>
      <dgm:spPr/>
      <dgm:t>
        <a:bodyPr/>
        <a:lstStyle/>
        <a:p>
          <a:endParaRPr lang="en-IN"/>
        </a:p>
      </dgm:t>
    </dgm:pt>
    <dgm:pt modelId="{6A1A1E90-CD54-4E47-BDBE-C7B38A4BD2D7}" type="sibTrans" cxnId="{F44C26DC-B988-49DC-82BC-A389D57FB98C}">
      <dgm:prSet/>
      <dgm:spPr/>
      <dgm:t>
        <a:bodyPr/>
        <a:lstStyle/>
        <a:p>
          <a:endParaRPr lang="en-IN"/>
        </a:p>
      </dgm:t>
    </dgm:pt>
    <dgm:pt modelId="{940EA68C-C18F-4D22-BD71-6E5C7EE6D6D9}">
      <dgm:prSet phldrT="[Text]"/>
      <dgm:spPr/>
      <dgm:t>
        <a:bodyPr/>
        <a:lstStyle/>
        <a:p>
          <a:r>
            <a:rPr lang="en-IN" dirty="0"/>
            <a:t>Workflow</a:t>
          </a:r>
        </a:p>
      </dgm:t>
    </dgm:pt>
    <dgm:pt modelId="{0E3C83C7-20F3-4C5C-BF80-15D5936A7C14}" type="parTrans" cxnId="{226F39DD-84CD-4BB0-9205-7A465A98E7E9}">
      <dgm:prSet/>
      <dgm:spPr/>
      <dgm:t>
        <a:bodyPr/>
        <a:lstStyle/>
        <a:p>
          <a:endParaRPr lang="en-IN"/>
        </a:p>
      </dgm:t>
    </dgm:pt>
    <dgm:pt modelId="{462E63CD-72D2-4D3C-AD6A-843F8D183AF0}" type="sibTrans" cxnId="{226F39DD-84CD-4BB0-9205-7A465A98E7E9}">
      <dgm:prSet/>
      <dgm:spPr/>
      <dgm:t>
        <a:bodyPr/>
        <a:lstStyle/>
        <a:p>
          <a:endParaRPr lang="en-IN"/>
        </a:p>
      </dgm:t>
    </dgm:pt>
    <dgm:pt modelId="{A155AD0F-B759-4D9E-90D0-7CDB9313C6D2}">
      <dgm:prSet phldrT="[Text]"/>
      <dgm:spPr/>
      <dgm:t>
        <a:bodyPr/>
        <a:lstStyle/>
        <a:p>
          <a:r>
            <a:rPr lang="en-IN" dirty="0"/>
            <a:t>Run the Flow</a:t>
          </a:r>
        </a:p>
      </dgm:t>
    </dgm:pt>
    <dgm:pt modelId="{18B29AA4-8AB3-4F5E-A282-A66ED10E6258}" type="parTrans" cxnId="{2B807DC4-ED30-4357-84A4-9A1009D861CD}">
      <dgm:prSet/>
      <dgm:spPr/>
      <dgm:t>
        <a:bodyPr/>
        <a:lstStyle/>
        <a:p>
          <a:endParaRPr lang="en-IN"/>
        </a:p>
      </dgm:t>
    </dgm:pt>
    <dgm:pt modelId="{71F8B8FC-AD2A-4578-A339-4DEB022FDF92}" type="sibTrans" cxnId="{2B807DC4-ED30-4357-84A4-9A1009D861CD}">
      <dgm:prSet/>
      <dgm:spPr/>
      <dgm:t>
        <a:bodyPr/>
        <a:lstStyle/>
        <a:p>
          <a:endParaRPr lang="en-IN"/>
        </a:p>
      </dgm:t>
    </dgm:pt>
    <dgm:pt modelId="{25545E10-307C-4CCD-AA91-FD10A425FE1C}">
      <dgm:prSet/>
      <dgm:spPr/>
      <dgm:t>
        <a:bodyPr/>
        <a:lstStyle/>
        <a:p>
          <a:r>
            <a:rPr lang="en-IN" dirty="0"/>
            <a:t>Monitor the Flow</a:t>
          </a:r>
        </a:p>
      </dgm:t>
    </dgm:pt>
    <dgm:pt modelId="{2FE2489A-C1C4-4D26-9D79-14AA08946A21}" type="parTrans" cxnId="{BA0BAE39-E9E0-416A-8094-C832F28A47B3}">
      <dgm:prSet/>
      <dgm:spPr/>
      <dgm:t>
        <a:bodyPr/>
        <a:lstStyle/>
        <a:p>
          <a:endParaRPr lang="en-IN"/>
        </a:p>
      </dgm:t>
    </dgm:pt>
    <dgm:pt modelId="{E6EB27C7-7855-441D-B5E4-D431D91B02C1}" type="sibTrans" cxnId="{BA0BAE39-E9E0-416A-8094-C832F28A47B3}">
      <dgm:prSet/>
      <dgm:spPr/>
      <dgm:t>
        <a:bodyPr/>
        <a:lstStyle/>
        <a:p>
          <a:endParaRPr lang="en-IN"/>
        </a:p>
      </dgm:t>
    </dgm:pt>
    <dgm:pt modelId="{F2C85AC6-755A-41CC-9299-CAA9DB7D0A63}">
      <dgm:prSet/>
      <dgm:spPr/>
      <dgm:t>
        <a:bodyPr/>
        <a:lstStyle/>
        <a:p>
          <a:r>
            <a:rPr lang="en-IN" dirty="0"/>
            <a:t>Monitor resources</a:t>
          </a:r>
        </a:p>
      </dgm:t>
    </dgm:pt>
    <dgm:pt modelId="{017F1E98-51AE-4872-8A98-AE14F8F4A290}" type="parTrans" cxnId="{EEA90AE4-CD37-40B7-B656-FD2849914A12}">
      <dgm:prSet/>
      <dgm:spPr/>
      <dgm:t>
        <a:bodyPr/>
        <a:lstStyle/>
        <a:p>
          <a:endParaRPr lang="en-IN"/>
        </a:p>
      </dgm:t>
    </dgm:pt>
    <dgm:pt modelId="{CA2565DE-E177-4380-BE2D-66EF8165FA78}" type="sibTrans" cxnId="{EEA90AE4-CD37-40B7-B656-FD2849914A12}">
      <dgm:prSet/>
      <dgm:spPr/>
      <dgm:t>
        <a:bodyPr/>
        <a:lstStyle/>
        <a:p>
          <a:endParaRPr lang="en-IN"/>
        </a:p>
      </dgm:t>
    </dgm:pt>
    <dgm:pt modelId="{F0EA02A0-E5A2-4FFC-9E79-835DE58205C9}" type="pres">
      <dgm:prSet presAssocID="{69E1FC7B-C1DF-4F7B-AB82-7EE6E5B05981}" presName="Name0" presStyleCnt="0">
        <dgm:presLayoutVars>
          <dgm:dir/>
          <dgm:resizeHandles val="exact"/>
        </dgm:presLayoutVars>
      </dgm:prSet>
      <dgm:spPr/>
    </dgm:pt>
    <dgm:pt modelId="{6CA2B178-0C8A-4245-8555-7A66A82B1705}" type="pres">
      <dgm:prSet presAssocID="{C6570F62-1EF3-48CC-832C-D07ADC8FBA1E}" presName="node" presStyleLbl="node1" presStyleIdx="0" presStyleCnt="5">
        <dgm:presLayoutVars>
          <dgm:bulletEnabled val="1"/>
        </dgm:presLayoutVars>
      </dgm:prSet>
      <dgm:spPr/>
    </dgm:pt>
    <dgm:pt modelId="{FB13580E-2553-4BEA-9582-A26A3FE966B3}" type="pres">
      <dgm:prSet presAssocID="{6A1A1E90-CD54-4E47-BDBE-C7B38A4BD2D7}" presName="sibTrans" presStyleLbl="sibTrans2D1" presStyleIdx="0" presStyleCnt="4"/>
      <dgm:spPr/>
    </dgm:pt>
    <dgm:pt modelId="{6C50410E-CC04-49F5-9210-8BADB60CA4A8}" type="pres">
      <dgm:prSet presAssocID="{6A1A1E90-CD54-4E47-BDBE-C7B38A4BD2D7}" presName="connectorText" presStyleLbl="sibTrans2D1" presStyleIdx="0" presStyleCnt="4"/>
      <dgm:spPr/>
    </dgm:pt>
    <dgm:pt modelId="{558002A7-D8CF-429F-A933-E56AC004A4E0}" type="pres">
      <dgm:prSet presAssocID="{940EA68C-C18F-4D22-BD71-6E5C7EE6D6D9}" presName="node" presStyleLbl="node1" presStyleIdx="1" presStyleCnt="5">
        <dgm:presLayoutVars>
          <dgm:bulletEnabled val="1"/>
        </dgm:presLayoutVars>
      </dgm:prSet>
      <dgm:spPr/>
    </dgm:pt>
    <dgm:pt modelId="{E6AC59B5-FDB4-4ECC-AB7A-4E40FC5B5D74}" type="pres">
      <dgm:prSet presAssocID="{462E63CD-72D2-4D3C-AD6A-843F8D183AF0}" presName="sibTrans" presStyleLbl="sibTrans2D1" presStyleIdx="1" presStyleCnt="4"/>
      <dgm:spPr/>
    </dgm:pt>
    <dgm:pt modelId="{D8DCF5BC-9501-49CA-9B7D-BB8AAF478860}" type="pres">
      <dgm:prSet presAssocID="{462E63CD-72D2-4D3C-AD6A-843F8D183AF0}" presName="connectorText" presStyleLbl="sibTrans2D1" presStyleIdx="1" presStyleCnt="4"/>
      <dgm:spPr/>
    </dgm:pt>
    <dgm:pt modelId="{441932CC-C7F2-485D-8B40-3BEBF7A5839E}" type="pres">
      <dgm:prSet presAssocID="{A155AD0F-B759-4D9E-90D0-7CDB9313C6D2}" presName="node" presStyleLbl="node1" presStyleIdx="2" presStyleCnt="5">
        <dgm:presLayoutVars>
          <dgm:bulletEnabled val="1"/>
        </dgm:presLayoutVars>
      </dgm:prSet>
      <dgm:spPr/>
    </dgm:pt>
    <dgm:pt modelId="{C6DEA1D4-F30F-4F52-B11F-402ECE26BC64}" type="pres">
      <dgm:prSet presAssocID="{71F8B8FC-AD2A-4578-A339-4DEB022FDF92}" presName="sibTrans" presStyleLbl="sibTrans2D1" presStyleIdx="2" presStyleCnt="4"/>
      <dgm:spPr/>
    </dgm:pt>
    <dgm:pt modelId="{ACA4BF0A-9318-4B27-ACB0-77636F1EC993}" type="pres">
      <dgm:prSet presAssocID="{71F8B8FC-AD2A-4578-A339-4DEB022FDF92}" presName="connectorText" presStyleLbl="sibTrans2D1" presStyleIdx="2" presStyleCnt="4"/>
      <dgm:spPr/>
    </dgm:pt>
    <dgm:pt modelId="{3AC77C94-23C5-4FF7-A95D-E5B69C119368}" type="pres">
      <dgm:prSet presAssocID="{25545E10-307C-4CCD-AA91-FD10A425FE1C}" presName="node" presStyleLbl="node1" presStyleIdx="3" presStyleCnt="5">
        <dgm:presLayoutVars>
          <dgm:bulletEnabled val="1"/>
        </dgm:presLayoutVars>
      </dgm:prSet>
      <dgm:spPr/>
    </dgm:pt>
    <dgm:pt modelId="{460B4294-87A4-465A-8523-19313F8AF30E}" type="pres">
      <dgm:prSet presAssocID="{E6EB27C7-7855-441D-B5E4-D431D91B02C1}" presName="sibTrans" presStyleLbl="sibTrans2D1" presStyleIdx="3" presStyleCnt="4"/>
      <dgm:spPr/>
    </dgm:pt>
    <dgm:pt modelId="{7276A9BA-CF57-42FE-AB85-047905E24237}" type="pres">
      <dgm:prSet presAssocID="{E6EB27C7-7855-441D-B5E4-D431D91B02C1}" presName="connectorText" presStyleLbl="sibTrans2D1" presStyleIdx="3" presStyleCnt="4"/>
      <dgm:spPr/>
    </dgm:pt>
    <dgm:pt modelId="{452FD7A5-5CE8-41D9-9BCB-A0E24796D3AC}" type="pres">
      <dgm:prSet presAssocID="{F2C85AC6-755A-41CC-9299-CAA9DB7D0A63}" presName="node" presStyleLbl="node1" presStyleIdx="4" presStyleCnt="5">
        <dgm:presLayoutVars>
          <dgm:bulletEnabled val="1"/>
        </dgm:presLayoutVars>
      </dgm:prSet>
      <dgm:spPr/>
    </dgm:pt>
  </dgm:ptLst>
  <dgm:cxnLst>
    <dgm:cxn modelId="{5CD37310-C24C-4640-BD15-50D89CA012F9}" type="presOf" srcId="{462E63CD-72D2-4D3C-AD6A-843F8D183AF0}" destId="{D8DCF5BC-9501-49CA-9B7D-BB8AAF478860}" srcOrd="1" destOrd="0" presId="urn:microsoft.com/office/officeart/2005/8/layout/process1"/>
    <dgm:cxn modelId="{23516C11-D8BC-4DB1-A9E8-08B92AE4C080}" type="presOf" srcId="{C6570F62-1EF3-48CC-832C-D07ADC8FBA1E}" destId="{6CA2B178-0C8A-4245-8555-7A66A82B1705}" srcOrd="0" destOrd="0" presId="urn:microsoft.com/office/officeart/2005/8/layout/process1"/>
    <dgm:cxn modelId="{9D45531D-0BB6-449F-8AC5-A76B1B908AD3}" type="presOf" srcId="{69E1FC7B-C1DF-4F7B-AB82-7EE6E5B05981}" destId="{F0EA02A0-E5A2-4FFC-9E79-835DE58205C9}" srcOrd="0" destOrd="0" presId="urn:microsoft.com/office/officeart/2005/8/layout/process1"/>
    <dgm:cxn modelId="{7B7F9C37-7E4A-45EC-8819-EB2A6CF5E610}" type="presOf" srcId="{A155AD0F-B759-4D9E-90D0-7CDB9313C6D2}" destId="{441932CC-C7F2-485D-8B40-3BEBF7A5839E}" srcOrd="0" destOrd="0" presId="urn:microsoft.com/office/officeart/2005/8/layout/process1"/>
    <dgm:cxn modelId="{BA0BAE39-E9E0-416A-8094-C832F28A47B3}" srcId="{69E1FC7B-C1DF-4F7B-AB82-7EE6E5B05981}" destId="{25545E10-307C-4CCD-AA91-FD10A425FE1C}" srcOrd="3" destOrd="0" parTransId="{2FE2489A-C1C4-4D26-9D79-14AA08946A21}" sibTransId="{E6EB27C7-7855-441D-B5E4-D431D91B02C1}"/>
    <dgm:cxn modelId="{3F89033E-C372-440C-9AE4-766BCEA71904}" type="presOf" srcId="{E6EB27C7-7855-441D-B5E4-D431D91B02C1}" destId="{7276A9BA-CF57-42FE-AB85-047905E24237}" srcOrd="1" destOrd="0" presId="urn:microsoft.com/office/officeart/2005/8/layout/process1"/>
    <dgm:cxn modelId="{A780048E-9D37-4191-84E3-8EDFDDEA9DAC}" type="presOf" srcId="{71F8B8FC-AD2A-4578-A339-4DEB022FDF92}" destId="{C6DEA1D4-F30F-4F52-B11F-402ECE26BC64}" srcOrd="0" destOrd="0" presId="urn:microsoft.com/office/officeart/2005/8/layout/process1"/>
    <dgm:cxn modelId="{EA634290-A7EB-4A83-A27B-A7B35AAE1233}" type="presOf" srcId="{6A1A1E90-CD54-4E47-BDBE-C7B38A4BD2D7}" destId="{6C50410E-CC04-49F5-9210-8BADB60CA4A8}" srcOrd="1" destOrd="0" presId="urn:microsoft.com/office/officeart/2005/8/layout/process1"/>
    <dgm:cxn modelId="{EB151AA2-1C68-40AE-AF35-A347987F7A18}" type="presOf" srcId="{E6EB27C7-7855-441D-B5E4-D431D91B02C1}" destId="{460B4294-87A4-465A-8523-19313F8AF30E}" srcOrd="0" destOrd="0" presId="urn:microsoft.com/office/officeart/2005/8/layout/process1"/>
    <dgm:cxn modelId="{C27FA0A3-89DF-4F75-BAC8-24023FFB3316}" type="presOf" srcId="{6A1A1E90-CD54-4E47-BDBE-C7B38A4BD2D7}" destId="{FB13580E-2553-4BEA-9582-A26A3FE966B3}" srcOrd="0" destOrd="0" presId="urn:microsoft.com/office/officeart/2005/8/layout/process1"/>
    <dgm:cxn modelId="{189F10A9-1793-4524-8461-5AC18B77889B}" type="presOf" srcId="{F2C85AC6-755A-41CC-9299-CAA9DB7D0A63}" destId="{452FD7A5-5CE8-41D9-9BCB-A0E24796D3AC}" srcOrd="0" destOrd="0" presId="urn:microsoft.com/office/officeart/2005/8/layout/process1"/>
    <dgm:cxn modelId="{2B807DC4-ED30-4357-84A4-9A1009D861CD}" srcId="{69E1FC7B-C1DF-4F7B-AB82-7EE6E5B05981}" destId="{A155AD0F-B759-4D9E-90D0-7CDB9313C6D2}" srcOrd="2" destOrd="0" parTransId="{18B29AA4-8AB3-4F5E-A282-A66ED10E6258}" sibTransId="{71F8B8FC-AD2A-4578-A339-4DEB022FDF92}"/>
    <dgm:cxn modelId="{9DF0F1C9-7883-4301-92EB-D6198F41F8AC}" type="presOf" srcId="{462E63CD-72D2-4D3C-AD6A-843F8D183AF0}" destId="{E6AC59B5-FDB4-4ECC-AB7A-4E40FC5B5D74}" srcOrd="0" destOrd="0" presId="urn:microsoft.com/office/officeart/2005/8/layout/process1"/>
    <dgm:cxn modelId="{F44C26DC-B988-49DC-82BC-A389D57FB98C}" srcId="{69E1FC7B-C1DF-4F7B-AB82-7EE6E5B05981}" destId="{C6570F62-1EF3-48CC-832C-D07ADC8FBA1E}" srcOrd="0" destOrd="0" parTransId="{45C082A3-0A22-4CFF-904B-0EC4678B83A9}" sibTransId="{6A1A1E90-CD54-4E47-BDBE-C7B38A4BD2D7}"/>
    <dgm:cxn modelId="{226F39DD-84CD-4BB0-9205-7A465A98E7E9}" srcId="{69E1FC7B-C1DF-4F7B-AB82-7EE6E5B05981}" destId="{940EA68C-C18F-4D22-BD71-6E5C7EE6D6D9}" srcOrd="1" destOrd="0" parTransId="{0E3C83C7-20F3-4C5C-BF80-15D5936A7C14}" sibTransId="{462E63CD-72D2-4D3C-AD6A-843F8D183AF0}"/>
    <dgm:cxn modelId="{C1C548DD-225C-488B-B3E5-089B2F3DC22E}" type="presOf" srcId="{25545E10-307C-4CCD-AA91-FD10A425FE1C}" destId="{3AC77C94-23C5-4FF7-A95D-E5B69C119368}" srcOrd="0" destOrd="0" presId="urn:microsoft.com/office/officeart/2005/8/layout/process1"/>
    <dgm:cxn modelId="{EEA90AE4-CD37-40B7-B656-FD2849914A12}" srcId="{69E1FC7B-C1DF-4F7B-AB82-7EE6E5B05981}" destId="{F2C85AC6-755A-41CC-9299-CAA9DB7D0A63}" srcOrd="4" destOrd="0" parTransId="{017F1E98-51AE-4872-8A98-AE14F8F4A290}" sibTransId="{CA2565DE-E177-4380-BE2D-66EF8165FA78}"/>
    <dgm:cxn modelId="{3D831DEF-BE0E-4D47-B09C-2B06569EF4E3}" type="presOf" srcId="{940EA68C-C18F-4D22-BD71-6E5C7EE6D6D9}" destId="{558002A7-D8CF-429F-A933-E56AC004A4E0}" srcOrd="0" destOrd="0" presId="urn:microsoft.com/office/officeart/2005/8/layout/process1"/>
    <dgm:cxn modelId="{275F52F5-A779-454E-9101-863717E89B5B}" type="presOf" srcId="{71F8B8FC-AD2A-4578-A339-4DEB022FDF92}" destId="{ACA4BF0A-9318-4B27-ACB0-77636F1EC993}" srcOrd="1" destOrd="0" presId="urn:microsoft.com/office/officeart/2005/8/layout/process1"/>
    <dgm:cxn modelId="{CF8BBF8C-524E-4C77-A787-33E7F6E7662C}" type="presParOf" srcId="{F0EA02A0-E5A2-4FFC-9E79-835DE58205C9}" destId="{6CA2B178-0C8A-4245-8555-7A66A82B1705}" srcOrd="0" destOrd="0" presId="urn:microsoft.com/office/officeart/2005/8/layout/process1"/>
    <dgm:cxn modelId="{305F52F7-C677-4D3A-971C-53DA3B8FE474}" type="presParOf" srcId="{F0EA02A0-E5A2-4FFC-9E79-835DE58205C9}" destId="{FB13580E-2553-4BEA-9582-A26A3FE966B3}" srcOrd="1" destOrd="0" presId="urn:microsoft.com/office/officeart/2005/8/layout/process1"/>
    <dgm:cxn modelId="{FD0316F9-4E8E-445A-998D-0601DF3E074D}" type="presParOf" srcId="{FB13580E-2553-4BEA-9582-A26A3FE966B3}" destId="{6C50410E-CC04-49F5-9210-8BADB60CA4A8}" srcOrd="0" destOrd="0" presId="urn:microsoft.com/office/officeart/2005/8/layout/process1"/>
    <dgm:cxn modelId="{1DFB10B8-E587-4E29-A423-2CC21D007F5D}" type="presParOf" srcId="{F0EA02A0-E5A2-4FFC-9E79-835DE58205C9}" destId="{558002A7-D8CF-429F-A933-E56AC004A4E0}" srcOrd="2" destOrd="0" presId="urn:microsoft.com/office/officeart/2005/8/layout/process1"/>
    <dgm:cxn modelId="{CF1C3C05-D698-4FC3-AFA5-BAC555B746EC}" type="presParOf" srcId="{F0EA02A0-E5A2-4FFC-9E79-835DE58205C9}" destId="{E6AC59B5-FDB4-4ECC-AB7A-4E40FC5B5D74}" srcOrd="3" destOrd="0" presId="urn:microsoft.com/office/officeart/2005/8/layout/process1"/>
    <dgm:cxn modelId="{C0504B1A-DF9E-420A-8655-5396C2DC7130}" type="presParOf" srcId="{E6AC59B5-FDB4-4ECC-AB7A-4E40FC5B5D74}" destId="{D8DCF5BC-9501-49CA-9B7D-BB8AAF478860}" srcOrd="0" destOrd="0" presId="urn:microsoft.com/office/officeart/2005/8/layout/process1"/>
    <dgm:cxn modelId="{CA6F80C0-0CDC-4BC4-A4C7-DE3232721D3E}" type="presParOf" srcId="{F0EA02A0-E5A2-4FFC-9E79-835DE58205C9}" destId="{441932CC-C7F2-485D-8B40-3BEBF7A5839E}" srcOrd="4" destOrd="0" presId="urn:microsoft.com/office/officeart/2005/8/layout/process1"/>
    <dgm:cxn modelId="{E928B3FE-0210-422B-9A51-1D86BBE644D7}" type="presParOf" srcId="{F0EA02A0-E5A2-4FFC-9E79-835DE58205C9}" destId="{C6DEA1D4-F30F-4F52-B11F-402ECE26BC64}" srcOrd="5" destOrd="0" presId="urn:microsoft.com/office/officeart/2005/8/layout/process1"/>
    <dgm:cxn modelId="{22E87A91-F889-4AB9-8A14-C775F9C00134}" type="presParOf" srcId="{C6DEA1D4-F30F-4F52-B11F-402ECE26BC64}" destId="{ACA4BF0A-9318-4B27-ACB0-77636F1EC993}" srcOrd="0" destOrd="0" presId="urn:microsoft.com/office/officeart/2005/8/layout/process1"/>
    <dgm:cxn modelId="{0BB8F11F-1D0E-476A-8455-696B26ABC5B5}" type="presParOf" srcId="{F0EA02A0-E5A2-4FFC-9E79-835DE58205C9}" destId="{3AC77C94-23C5-4FF7-A95D-E5B69C119368}" srcOrd="6" destOrd="0" presId="urn:microsoft.com/office/officeart/2005/8/layout/process1"/>
    <dgm:cxn modelId="{8EBF1D04-5069-4CB3-BD4D-76EF705BFAA7}" type="presParOf" srcId="{F0EA02A0-E5A2-4FFC-9E79-835DE58205C9}" destId="{460B4294-87A4-465A-8523-19313F8AF30E}" srcOrd="7" destOrd="0" presId="urn:microsoft.com/office/officeart/2005/8/layout/process1"/>
    <dgm:cxn modelId="{F5240553-CFD7-42D8-9595-88B81B0AA9D0}" type="presParOf" srcId="{460B4294-87A4-465A-8523-19313F8AF30E}" destId="{7276A9BA-CF57-42FE-AB85-047905E24237}" srcOrd="0" destOrd="0" presId="urn:microsoft.com/office/officeart/2005/8/layout/process1"/>
    <dgm:cxn modelId="{6F980220-445B-4FC8-8851-9765928A851E}" type="presParOf" srcId="{F0EA02A0-E5A2-4FFC-9E79-835DE58205C9}" destId="{452FD7A5-5CE8-41D9-9BCB-A0E24796D3AC}"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EDE9D-C77C-4C61-AB1C-8AF38C24C448}" type="doc">
      <dgm:prSet loTypeId="urn:microsoft.com/office/officeart/2005/8/layout/process1" loCatId="process" qsTypeId="urn:microsoft.com/office/officeart/2005/8/quickstyle/simple1" qsCatId="simple" csTypeId="urn:microsoft.com/office/officeart/2005/8/colors/colorful2" csCatId="colorful" phldr="1"/>
      <dgm:spPr/>
    </dgm:pt>
    <dgm:pt modelId="{9A011763-F91D-47F8-8951-64254BFFE33E}">
      <dgm:prSet phldrT="[Text]"/>
      <dgm:spPr/>
      <dgm:t>
        <a:bodyPr/>
        <a:lstStyle/>
        <a:p>
          <a:r>
            <a:rPr lang="en-IN" dirty="0"/>
            <a:t>Job from oozie is submitted to YARN</a:t>
          </a:r>
        </a:p>
      </dgm:t>
    </dgm:pt>
    <dgm:pt modelId="{61599B17-FBED-4806-BF5E-65C65DEC3985}" type="parTrans" cxnId="{612FE4D4-4945-455A-A8D4-D3953BF8CC02}">
      <dgm:prSet/>
      <dgm:spPr/>
      <dgm:t>
        <a:bodyPr/>
        <a:lstStyle/>
        <a:p>
          <a:endParaRPr lang="en-IN"/>
        </a:p>
      </dgm:t>
    </dgm:pt>
    <dgm:pt modelId="{0E06B982-30E3-41E8-8456-D0BAC217E4B7}" type="sibTrans" cxnId="{612FE4D4-4945-455A-A8D4-D3953BF8CC02}">
      <dgm:prSet/>
      <dgm:spPr/>
      <dgm:t>
        <a:bodyPr/>
        <a:lstStyle/>
        <a:p>
          <a:endParaRPr lang="en-IN"/>
        </a:p>
      </dgm:t>
    </dgm:pt>
    <dgm:pt modelId="{338A493B-A355-4367-A0CE-7CC8F6BF465E}">
      <dgm:prSet phldrT="[Text]"/>
      <dgm:spPr/>
      <dgm:t>
        <a:bodyPr/>
        <a:lstStyle/>
        <a:p>
          <a:r>
            <a:rPr lang="en-IN" dirty="0"/>
            <a:t>Executes the Job</a:t>
          </a:r>
        </a:p>
      </dgm:t>
    </dgm:pt>
    <dgm:pt modelId="{C9CD6285-B7E1-43AE-96B4-DDDDBCBFE31B}" type="parTrans" cxnId="{2715964E-6809-4B3D-B344-1507EC6DEF48}">
      <dgm:prSet/>
      <dgm:spPr/>
      <dgm:t>
        <a:bodyPr/>
        <a:lstStyle/>
        <a:p>
          <a:endParaRPr lang="en-IN"/>
        </a:p>
      </dgm:t>
    </dgm:pt>
    <dgm:pt modelId="{4BAC0D08-83C0-4F2D-914E-4DFD37832CFA}" type="sibTrans" cxnId="{2715964E-6809-4B3D-B344-1507EC6DEF48}">
      <dgm:prSet/>
      <dgm:spPr/>
      <dgm:t>
        <a:bodyPr/>
        <a:lstStyle/>
        <a:p>
          <a:endParaRPr lang="en-IN"/>
        </a:p>
      </dgm:t>
    </dgm:pt>
    <dgm:pt modelId="{C53AB595-92D5-4E95-B2E9-790F51B5220E}">
      <dgm:prSet phldrT="[Text]"/>
      <dgm:spPr/>
      <dgm:t>
        <a:bodyPr/>
        <a:lstStyle/>
        <a:p>
          <a:r>
            <a:rPr lang="en-IN" dirty="0"/>
            <a:t>Allotting resources and managing resources not only for Oozie  but for other as well </a:t>
          </a:r>
        </a:p>
      </dgm:t>
    </dgm:pt>
    <dgm:pt modelId="{B3B72050-2DB2-489F-9D32-8C9F800450CF}" type="parTrans" cxnId="{85160B8F-DAAE-46E0-AB2F-33CC2832B6B8}">
      <dgm:prSet/>
      <dgm:spPr/>
      <dgm:t>
        <a:bodyPr/>
        <a:lstStyle/>
        <a:p>
          <a:endParaRPr lang="en-IN"/>
        </a:p>
      </dgm:t>
    </dgm:pt>
    <dgm:pt modelId="{0BC3CA3C-5517-4F89-87A3-264311A3B162}" type="sibTrans" cxnId="{85160B8F-DAAE-46E0-AB2F-33CC2832B6B8}">
      <dgm:prSet/>
      <dgm:spPr/>
      <dgm:t>
        <a:bodyPr/>
        <a:lstStyle/>
        <a:p>
          <a:endParaRPr lang="en-IN"/>
        </a:p>
      </dgm:t>
    </dgm:pt>
    <dgm:pt modelId="{1AC5E49E-FF41-48D4-B1E0-DAD98EEC6DA2}" type="pres">
      <dgm:prSet presAssocID="{FB1EDE9D-C77C-4C61-AB1C-8AF38C24C448}" presName="Name0" presStyleCnt="0">
        <dgm:presLayoutVars>
          <dgm:dir/>
          <dgm:resizeHandles val="exact"/>
        </dgm:presLayoutVars>
      </dgm:prSet>
      <dgm:spPr/>
    </dgm:pt>
    <dgm:pt modelId="{831C243A-D55D-4939-AF9A-97DA20E29C3A}" type="pres">
      <dgm:prSet presAssocID="{9A011763-F91D-47F8-8951-64254BFFE33E}" presName="node" presStyleLbl="node1" presStyleIdx="0" presStyleCnt="3">
        <dgm:presLayoutVars>
          <dgm:bulletEnabled val="1"/>
        </dgm:presLayoutVars>
      </dgm:prSet>
      <dgm:spPr/>
    </dgm:pt>
    <dgm:pt modelId="{55325592-D5A3-47D8-A37B-BF4F7C9918B3}" type="pres">
      <dgm:prSet presAssocID="{0E06B982-30E3-41E8-8456-D0BAC217E4B7}" presName="sibTrans" presStyleLbl="sibTrans2D1" presStyleIdx="0" presStyleCnt="2"/>
      <dgm:spPr/>
    </dgm:pt>
    <dgm:pt modelId="{677960E2-3B0B-4EDF-8527-004164B479E1}" type="pres">
      <dgm:prSet presAssocID="{0E06B982-30E3-41E8-8456-D0BAC217E4B7}" presName="connectorText" presStyleLbl="sibTrans2D1" presStyleIdx="0" presStyleCnt="2"/>
      <dgm:spPr/>
    </dgm:pt>
    <dgm:pt modelId="{CB6E212F-9DC6-407E-9441-DD2586116020}" type="pres">
      <dgm:prSet presAssocID="{338A493B-A355-4367-A0CE-7CC8F6BF465E}" presName="node" presStyleLbl="node1" presStyleIdx="1" presStyleCnt="3">
        <dgm:presLayoutVars>
          <dgm:bulletEnabled val="1"/>
        </dgm:presLayoutVars>
      </dgm:prSet>
      <dgm:spPr/>
    </dgm:pt>
    <dgm:pt modelId="{1AC68F3F-6AB7-400C-AAEB-1FE80B9E750F}" type="pres">
      <dgm:prSet presAssocID="{4BAC0D08-83C0-4F2D-914E-4DFD37832CFA}" presName="sibTrans" presStyleLbl="sibTrans2D1" presStyleIdx="1" presStyleCnt="2"/>
      <dgm:spPr/>
    </dgm:pt>
    <dgm:pt modelId="{0C409F27-CF48-4589-8A6B-B11D03E9B5BB}" type="pres">
      <dgm:prSet presAssocID="{4BAC0D08-83C0-4F2D-914E-4DFD37832CFA}" presName="connectorText" presStyleLbl="sibTrans2D1" presStyleIdx="1" presStyleCnt="2"/>
      <dgm:spPr/>
    </dgm:pt>
    <dgm:pt modelId="{663AE2FA-4FD4-4FE9-B603-7521D9485F99}" type="pres">
      <dgm:prSet presAssocID="{C53AB595-92D5-4E95-B2E9-790F51B5220E}" presName="node" presStyleLbl="node1" presStyleIdx="2" presStyleCnt="3">
        <dgm:presLayoutVars>
          <dgm:bulletEnabled val="1"/>
        </dgm:presLayoutVars>
      </dgm:prSet>
      <dgm:spPr/>
    </dgm:pt>
  </dgm:ptLst>
  <dgm:cxnLst>
    <dgm:cxn modelId="{3BE8EC00-D878-452D-B5B8-0940E312D858}" type="presOf" srcId="{FB1EDE9D-C77C-4C61-AB1C-8AF38C24C448}" destId="{1AC5E49E-FF41-48D4-B1E0-DAD98EEC6DA2}" srcOrd="0" destOrd="0" presId="urn:microsoft.com/office/officeart/2005/8/layout/process1"/>
    <dgm:cxn modelId="{2240550B-DCF1-46C3-B347-D1703ECDE687}" type="presOf" srcId="{9A011763-F91D-47F8-8951-64254BFFE33E}" destId="{831C243A-D55D-4939-AF9A-97DA20E29C3A}" srcOrd="0" destOrd="0" presId="urn:microsoft.com/office/officeart/2005/8/layout/process1"/>
    <dgm:cxn modelId="{650FF420-31A6-41C7-95F9-D9C91F48C12D}" type="presOf" srcId="{4BAC0D08-83C0-4F2D-914E-4DFD37832CFA}" destId="{1AC68F3F-6AB7-400C-AAEB-1FE80B9E750F}" srcOrd="0" destOrd="0" presId="urn:microsoft.com/office/officeart/2005/8/layout/process1"/>
    <dgm:cxn modelId="{732F3928-6E16-4130-AF2C-98ECA20F8C3E}" type="presOf" srcId="{C53AB595-92D5-4E95-B2E9-790F51B5220E}" destId="{663AE2FA-4FD4-4FE9-B603-7521D9485F99}" srcOrd="0" destOrd="0" presId="urn:microsoft.com/office/officeart/2005/8/layout/process1"/>
    <dgm:cxn modelId="{EACF9431-3611-4FDF-8B6B-9C601089C53D}" type="presOf" srcId="{0E06B982-30E3-41E8-8456-D0BAC217E4B7}" destId="{55325592-D5A3-47D8-A37B-BF4F7C9918B3}" srcOrd="0" destOrd="0" presId="urn:microsoft.com/office/officeart/2005/8/layout/process1"/>
    <dgm:cxn modelId="{2715964E-6809-4B3D-B344-1507EC6DEF48}" srcId="{FB1EDE9D-C77C-4C61-AB1C-8AF38C24C448}" destId="{338A493B-A355-4367-A0CE-7CC8F6BF465E}" srcOrd="1" destOrd="0" parTransId="{C9CD6285-B7E1-43AE-96B4-DDDDBCBFE31B}" sibTransId="{4BAC0D08-83C0-4F2D-914E-4DFD37832CFA}"/>
    <dgm:cxn modelId="{85160B8F-DAAE-46E0-AB2F-33CC2832B6B8}" srcId="{FB1EDE9D-C77C-4C61-AB1C-8AF38C24C448}" destId="{C53AB595-92D5-4E95-B2E9-790F51B5220E}" srcOrd="2" destOrd="0" parTransId="{B3B72050-2DB2-489F-9D32-8C9F800450CF}" sibTransId="{0BC3CA3C-5517-4F89-87A3-264311A3B162}"/>
    <dgm:cxn modelId="{9912DACB-B188-4C56-A5AF-A501E5D2C676}" type="presOf" srcId="{338A493B-A355-4367-A0CE-7CC8F6BF465E}" destId="{CB6E212F-9DC6-407E-9441-DD2586116020}" srcOrd="0" destOrd="0" presId="urn:microsoft.com/office/officeart/2005/8/layout/process1"/>
    <dgm:cxn modelId="{612FE4D4-4945-455A-A8D4-D3953BF8CC02}" srcId="{FB1EDE9D-C77C-4C61-AB1C-8AF38C24C448}" destId="{9A011763-F91D-47F8-8951-64254BFFE33E}" srcOrd="0" destOrd="0" parTransId="{61599B17-FBED-4806-BF5E-65C65DEC3985}" sibTransId="{0E06B982-30E3-41E8-8456-D0BAC217E4B7}"/>
    <dgm:cxn modelId="{8D5BF4DE-908A-4370-9EA9-6C3AF1F826AB}" type="presOf" srcId="{4BAC0D08-83C0-4F2D-914E-4DFD37832CFA}" destId="{0C409F27-CF48-4589-8A6B-B11D03E9B5BB}" srcOrd="1" destOrd="0" presId="urn:microsoft.com/office/officeart/2005/8/layout/process1"/>
    <dgm:cxn modelId="{84552EFC-2809-4693-A582-5B6C3A14601C}" type="presOf" srcId="{0E06B982-30E3-41E8-8456-D0BAC217E4B7}" destId="{677960E2-3B0B-4EDF-8527-004164B479E1}" srcOrd="1" destOrd="0" presId="urn:microsoft.com/office/officeart/2005/8/layout/process1"/>
    <dgm:cxn modelId="{7A5799C4-E4C2-4EC0-A85F-42DB431CDB2E}" type="presParOf" srcId="{1AC5E49E-FF41-48D4-B1E0-DAD98EEC6DA2}" destId="{831C243A-D55D-4939-AF9A-97DA20E29C3A}" srcOrd="0" destOrd="0" presId="urn:microsoft.com/office/officeart/2005/8/layout/process1"/>
    <dgm:cxn modelId="{70F9E02C-A624-4C4D-8081-6B543DF44D27}" type="presParOf" srcId="{1AC5E49E-FF41-48D4-B1E0-DAD98EEC6DA2}" destId="{55325592-D5A3-47D8-A37B-BF4F7C9918B3}" srcOrd="1" destOrd="0" presId="urn:microsoft.com/office/officeart/2005/8/layout/process1"/>
    <dgm:cxn modelId="{6D25C4C9-164B-4E37-BB93-73956E553251}" type="presParOf" srcId="{55325592-D5A3-47D8-A37B-BF4F7C9918B3}" destId="{677960E2-3B0B-4EDF-8527-004164B479E1}" srcOrd="0" destOrd="0" presId="urn:microsoft.com/office/officeart/2005/8/layout/process1"/>
    <dgm:cxn modelId="{468F7165-2255-4232-A384-8F5E1D803DF3}" type="presParOf" srcId="{1AC5E49E-FF41-48D4-B1E0-DAD98EEC6DA2}" destId="{CB6E212F-9DC6-407E-9441-DD2586116020}" srcOrd="2" destOrd="0" presId="urn:microsoft.com/office/officeart/2005/8/layout/process1"/>
    <dgm:cxn modelId="{B17F5B91-95C6-4944-A517-C26A2860B5CC}" type="presParOf" srcId="{1AC5E49E-FF41-48D4-B1E0-DAD98EEC6DA2}" destId="{1AC68F3F-6AB7-400C-AAEB-1FE80B9E750F}" srcOrd="3" destOrd="0" presId="urn:microsoft.com/office/officeart/2005/8/layout/process1"/>
    <dgm:cxn modelId="{5738033B-FFE9-4C8D-B60C-81EF530B8143}" type="presParOf" srcId="{1AC68F3F-6AB7-400C-AAEB-1FE80B9E750F}" destId="{0C409F27-CF48-4589-8A6B-B11D03E9B5BB}" srcOrd="0" destOrd="0" presId="urn:microsoft.com/office/officeart/2005/8/layout/process1"/>
    <dgm:cxn modelId="{80B038F7-F3FF-40B0-B708-EFCF7A27320E}" type="presParOf" srcId="{1AC5E49E-FF41-48D4-B1E0-DAD98EEC6DA2}" destId="{663AE2FA-4FD4-4FE9-B603-7521D9485F99}"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7B9AFA-0955-46C6-94F7-256818F65A91}"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7FDCF8E7-3EEB-4DAF-8052-19FCE7414D86}">
      <dgm:prSet phldrT="[Text]"/>
      <dgm:spPr/>
      <dgm:t>
        <a:bodyPr/>
        <a:lstStyle/>
        <a:p>
          <a:r>
            <a:rPr lang="en-IN" dirty="0"/>
            <a:t>Workflow</a:t>
          </a:r>
        </a:p>
      </dgm:t>
    </dgm:pt>
    <dgm:pt modelId="{5E54D86D-EC02-4E27-9DF8-FF8884CE38E7}" type="parTrans" cxnId="{61D660B8-417F-4B4E-B797-5AC4E7A1616F}">
      <dgm:prSet/>
      <dgm:spPr/>
      <dgm:t>
        <a:bodyPr/>
        <a:lstStyle/>
        <a:p>
          <a:endParaRPr lang="en-IN"/>
        </a:p>
      </dgm:t>
    </dgm:pt>
    <dgm:pt modelId="{35013F20-91BA-4710-B4C2-A8DC603BC6DC}" type="sibTrans" cxnId="{61D660B8-417F-4B4E-B797-5AC4E7A1616F}">
      <dgm:prSet/>
      <dgm:spPr/>
      <dgm:t>
        <a:bodyPr/>
        <a:lstStyle/>
        <a:p>
          <a:endParaRPr lang="en-IN"/>
        </a:p>
      </dgm:t>
    </dgm:pt>
    <dgm:pt modelId="{9324BA2B-9049-4468-97E9-0E5FBE9593C6}">
      <dgm:prSet phldrT="[Text]"/>
      <dgm:spPr/>
      <dgm:t>
        <a:bodyPr/>
        <a:lstStyle/>
        <a:p>
          <a:r>
            <a:rPr lang="en-IN" dirty="0"/>
            <a:t>Specified sequence of Hadoop Jobs</a:t>
          </a:r>
        </a:p>
      </dgm:t>
    </dgm:pt>
    <dgm:pt modelId="{79C4DA7E-8CA8-448F-9A4C-A5CE0EDA05AF}" type="parTrans" cxnId="{D9EFC7F2-14AB-4B3B-9121-3F2C259748E2}">
      <dgm:prSet/>
      <dgm:spPr/>
      <dgm:t>
        <a:bodyPr/>
        <a:lstStyle/>
        <a:p>
          <a:endParaRPr lang="en-IN"/>
        </a:p>
      </dgm:t>
    </dgm:pt>
    <dgm:pt modelId="{23C4DF58-59F6-49A1-81A8-779A9F2C1360}" type="sibTrans" cxnId="{D9EFC7F2-14AB-4B3B-9121-3F2C259748E2}">
      <dgm:prSet/>
      <dgm:spPr/>
      <dgm:t>
        <a:bodyPr/>
        <a:lstStyle/>
        <a:p>
          <a:endParaRPr lang="en-IN"/>
        </a:p>
      </dgm:t>
    </dgm:pt>
    <dgm:pt modelId="{99F4E917-C688-4A9A-A3C3-0907C6C186ED}">
      <dgm:prSet phldrT="[Text]"/>
      <dgm:spPr/>
      <dgm:t>
        <a:bodyPr/>
        <a:lstStyle/>
        <a:p>
          <a:r>
            <a:rPr lang="en-IN" dirty="0"/>
            <a:t>With outcome based decision points and control dependency.</a:t>
          </a:r>
        </a:p>
      </dgm:t>
    </dgm:pt>
    <dgm:pt modelId="{0C8D2CED-8871-4CE0-B93B-6590FD7FAE6B}" type="parTrans" cxnId="{7250F88D-ECE3-4D51-93BE-E745920D3E46}">
      <dgm:prSet/>
      <dgm:spPr/>
      <dgm:t>
        <a:bodyPr/>
        <a:lstStyle/>
        <a:p>
          <a:endParaRPr lang="en-IN"/>
        </a:p>
      </dgm:t>
    </dgm:pt>
    <dgm:pt modelId="{DD236194-E888-49EE-876F-1700D2F8BF4F}" type="sibTrans" cxnId="{7250F88D-ECE3-4D51-93BE-E745920D3E46}">
      <dgm:prSet/>
      <dgm:spPr/>
      <dgm:t>
        <a:bodyPr/>
        <a:lstStyle/>
        <a:p>
          <a:endParaRPr lang="en-IN"/>
        </a:p>
      </dgm:t>
    </dgm:pt>
    <dgm:pt modelId="{D8011BB9-F68D-4ECA-82B0-5121696718D1}">
      <dgm:prSet phldrT="[Text]"/>
      <dgm:spPr/>
      <dgm:t>
        <a:bodyPr/>
        <a:lstStyle/>
        <a:p>
          <a:r>
            <a:rPr lang="en-IN" dirty="0"/>
            <a:t>Coordinator</a:t>
          </a:r>
        </a:p>
      </dgm:t>
    </dgm:pt>
    <dgm:pt modelId="{D20DDA88-278F-4BAC-9E7C-D699E2034CF8}" type="parTrans" cxnId="{6B1DA80A-A10A-4D9E-9119-FFF03FC0804D}">
      <dgm:prSet/>
      <dgm:spPr/>
      <dgm:t>
        <a:bodyPr/>
        <a:lstStyle/>
        <a:p>
          <a:endParaRPr lang="en-IN"/>
        </a:p>
      </dgm:t>
    </dgm:pt>
    <dgm:pt modelId="{35B80876-3A27-43A6-8A5B-0E019215BCB7}" type="sibTrans" cxnId="{6B1DA80A-A10A-4D9E-9119-FFF03FC0804D}">
      <dgm:prSet/>
      <dgm:spPr/>
      <dgm:t>
        <a:bodyPr/>
        <a:lstStyle/>
        <a:p>
          <a:endParaRPr lang="en-IN"/>
        </a:p>
      </dgm:t>
    </dgm:pt>
    <dgm:pt modelId="{26888026-1B80-4D3A-B151-141474636E0D}">
      <dgm:prSet phldrT="[Text]"/>
      <dgm:spPr/>
      <dgm:t>
        <a:bodyPr/>
        <a:lstStyle/>
        <a:p>
          <a:r>
            <a:rPr lang="en-IN" dirty="0"/>
            <a:t>Scheduled work flow job</a:t>
          </a:r>
        </a:p>
      </dgm:t>
    </dgm:pt>
    <dgm:pt modelId="{3E93073F-05D8-4709-A5B6-6C1A32249A57}" type="parTrans" cxnId="{97D1263B-E8E2-4E5E-9A30-B9655F6CFEEB}">
      <dgm:prSet/>
      <dgm:spPr/>
      <dgm:t>
        <a:bodyPr/>
        <a:lstStyle/>
        <a:p>
          <a:endParaRPr lang="en-IN"/>
        </a:p>
      </dgm:t>
    </dgm:pt>
    <dgm:pt modelId="{7F51F343-4109-4C15-B812-B69DD76C7505}" type="sibTrans" cxnId="{97D1263B-E8E2-4E5E-9A30-B9655F6CFEEB}">
      <dgm:prSet/>
      <dgm:spPr/>
      <dgm:t>
        <a:bodyPr/>
        <a:lstStyle/>
        <a:p>
          <a:endParaRPr lang="en-IN"/>
        </a:p>
      </dgm:t>
    </dgm:pt>
    <dgm:pt modelId="{76668B44-2F62-4642-8F79-C47C50199D6A}">
      <dgm:prSet phldrT="[Text]"/>
      <dgm:spPr/>
      <dgm:t>
        <a:bodyPr/>
        <a:lstStyle/>
        <a:p>
          <a:r>
            <a:rPr lang="en-IN" dirty="0"/>
            <a:t>Time and data dependent</a:t>
          </a:r>
        </a:p>
      </dgm:t>
    </dgm:pt>
    <dgm:pt modelId="{B3AFEF38-4B10-497B-BB09-9692ED9DB869}" type="parTrans" cxnId="{5FE9DC59-4B37-4C02-AE44-0FB26CC917E5}">
      <dgm:prSet/>
      <dgm:spPr/>
      <dgm:t>
        <a:bodyPr/>
        <a:lstStyle/>
        <a:p>
          <a:endParaRPr lang="en-IN"/>
        </a:p>
      </dgm:t>
    </dgm:pt>
    <dgm:pt modelId="{E97CF442-CF8B-43FB-A97D-6B442ACD1020}" type="sibTrans" cxnId="{5FE9DC59-4B37-4C02-AE44-0FB26CC917E5}">
      <dgm:prSet/>
      <dgm:spPr/>
      <dgm:t>
        <a:bodyPr/>
        <a:lstStyle/>
        <a:p>
          <a:endParaRPr lang="en-IN"/>
        </a:p>
      </dgm:t>
    </dgm:pt>
    <dgm:pt modelId="{7B6D0535-C319-417E-9010-C7184DD7DDEC}">
      <dgm:prSet phldrT="[Text]"/>
      <dgm:spPr/>
      <dgm:t>
        <a:bodyPr/>
        <a:lstStyle/>
        <a:p>
          <a:r>
            <a:rPr lang="en-IN" dirty="0"/>
            <a:t>Bundle</a:t>
          </a:r>
        </a:p>
      </dgm:t>
    </dgm:pt>
    <dgm:pt modelId="{61CD8F40-3A13-4B35-A7A8-E5F95ECA9BE7}" type="parTrans" cxnId="{8090BB10-016F-4567-98B5-EE3D7DEC11BD}">
      <dgm:prSet/>
      <dgm:spPr/>
      <dgm:t>
        <a:bodyPr/>
        <a:lstStyle/>
        <a:p>
          <a:endParaRPr lang="en-IN"/>
        </a:p>
      </dgm:t>
    </dgm:pt>
    <dgm:pt modelId="{DF66D28D-0DC9-4744-A810-C36C2006DD5F}" type="sibTrans" cxnId="{8090BB10-016F-4567-98B5-EE3D7DEC11BD}">
      <dgm:prSet/>
      <dgm:spPr/>
      <dgm:t>
        <a:bodyPr/>
        <a:lstStyle/>
        <a:p>
          <a:endParaRPr lang="en-IN"/>
        </a:p>
      </dgm:t>
    </dgm:pt>
    <dgm:pt modelId="{3BE8D74C-6758-417E-B1D3-1F2C587DCFB5}">
      <dgm:prSet phldrT="[Text]"/>
      <dgm:spPr/>
      <dgm:t>
        <a:bodyPr/>
        <a:lstStyle/>
        <a:p>
          <a:r>
            <a:rPr lang="en-IN" dirty="0"/>
            <a:t>Batch a set of coordinated tasks</a:t>
          </a:r>
        </a:p>
      </dgm:t>
    </dgm:pt>
    <dgm:pt modelId="{93D07A66-0762-4E1D-922A-710A9DA5F3D7}" type="parTrans" cxnId="{64BC8CC4-24A0-4608-882C-F500DDD0CAFB}">
      <dgm:prSet/>
      <dgm:spPr/>
      <dgm:t>
        <a:bodyPr/>
        <a:lstStyle/>
        <a:p>
          <a:endParaRPr lang="en-IN"/>
        </a:p>
      </dgm:t>
    </dgm:pt>
    <dgm:pt modelId="{79624DF3-A1C1-4389-9C91-3211AC65D79A}" type="sibTrans" cxnId="{64BC8CC4-24A0-4608-882C-F500DDD0CAFB}">
      <dgm:prSet/>
      <dgm:spPr/>
      <dgm:t>
        <a:bodyPr/>
        <a:lstStyle/>
        <a:p>
          <a:endParaRPr lang="en-IN"/>
        </a:p>
      </dgm:t>
    </dgm:pt>
    <dgm:pt modelId="{C54A1755-BAD9-445C-8913-30A72D6973FB}" type="pres">
      <dgm:prSet presAssocID="{BB7B9AFA-0955-46C6-94F7-256818F65A91}" presName="Name0" presStyleCnt="0">
        <dgm:presLayoutVars>
          <dgm:dir/>
          <dgm:animLvl val="lvl"/>
          <dgm:resizeHandles val="exact"/>
        </dgm:presLayoutVars>
      </dgm:prSet>
      <dgm:spPr/>
    </dgm:pt>
    <dgm:pt modelId="{C9B9B890-EC9D-4D20-8FE1-A30F30F31A3F}" type="pres">
      <dgm:prSet presAssocID="{7FDCF8E7-3EEB-4DAF-8052-19FCE7414D86}" presName="composite" presStyleCnt="0"/>
      <dgm:spPr/>
    </dgm:pt>
    <dgm:pt modelId="{DC9635E1-2B7F-461A-B8F0-1397DB88A076}" type="pres">
      <dgm:prSet presAssocID="{7FDCF8E7-3EEB-4DAF-8052-19FCE7414D86}" presName="parTx" presStyleLbl="alignNode1" presStyleIdx="0" presStyleCnt="3">
        <dgm:presLayoutVars>
          <dgm:chMax val="0"/>
          <dgm:chPref val="0"/>
          <dgm:bulletEnabled val="1"/>
        </dgm:presLayoutVars>
      </dgm:prSet>
      <dgm:spPr/>
    </dgm:pt>
    <dgm:pt modelId="{64F6103F-54BE-44AF-AFA4-07ABB76FA565}" type="pres">
      <dgm:prSet presAssocID="{7FDCF8E7-3EEB-4DAF-8052-19FCE7414D86}" presName="desTx" presStyleLbl="alignAccFollowNode1" presStyleIdx="0" presStyleCnt="3">
        <dgm:presLayoutVars>
          <dgm:bulletEnabled val="1"/>
        </dgm:presLayoutVars>
      </dgm:prSet>
      <dgm:spPr/>
    </dgm:pt>
    <dgm:pt modelId="{DD909651-DDF1-4B63-85F8-A5CC4F976F5D}" type="pres">
      <dgm:prSet presAssocID="{35013F20-91BA-4710-B4C2-A8DC603BC6DC}" presName="space" presStyleCnt="0"/>
      <dgm:spPr/>
    </dgm:pt>
    <dgm:pt modelId="{D775D138-566C-4960-94E1-31FAFAE86549}" type="pres">
      <dgm:prSet presAssocID="{D8011BB9-F68D-4ECA-82B0-5121696718D1}" presName="composite" presStyleCnt="0"/>
      <dgm:spPr/>
    </dgm:pt>
    <dgm:pt modelId="{CA211022-CF2E-4074-B2C3-FCCCA2A83DA0}" type="pres">
      <dgm:prSet presAssocID="{D8011BB9-F68D-4ECA-82B0-5121696718D1}" presName="parTx" presStyleLbl="alignNode1" presStyleIdx="1" presStyleCnt="3">
        <dgm:presLayoutVars>
          <dgm:chMax val="0"/>
          <dgm:chPref val="0"/>
          <dgm:bulletEnabled val="1"/>
        </dgm:presLayoutVars>
      </dgm:prSet>
      <dgm:spPr/>
    </dgm:pt>
    <dgm:pt modelId="{88799ABA-3E9A-4A42-9773-3427C7E9F36A}" type="pres">
      <dgm:prSet presAssocID="{D8011BB9-F68D-4ECA-82B0-5121696718D1}" presName="desTx" presStyleLbl="alignAccFollowNode1" presStyleIdx="1" presStyleCnt="3">
        <dgm:presLayoutVars>
          <dgm:bulletEnabled val="1"/>
        </dgm:presLayoutVars>
      </dgm:prSet>
      <dgm:spPr/>
    </dgm:pt>
    <dgm:pt modelId="{55463B59-6098-465C-9B66-B8D03A9ADE90}" type="pres">
      <dgm:prSet presAssocID="{35B80876-3A27-43A6-8A5B-0E019215BCB7}" presName="space" presStyleCnt="0"/>
      <dgm:spPr/>
    </dgm:pt>
    <dgm:pt modelId="{12A4DEC8-D209-448F-9A60-00850256A42C}" type="pres">
      <dgm:prSet presAssocID="{7B6D0535-C319-417E-9010-C7184DD7DDEC}" presName="composite" presStyleCnt="0"/>
      <dgm:spPr/>
    </dgm:pt>
    <dgm:pt modelId="{9FFC95A4-BD41-4FD0-BDFA-D23D11783552}" type="pres">
      <dgm:prSet presAssocID="{7B6D0535-C319-417E-9010-C7184DD7DDEC}" presName="parTx" presStyleLbl="alignNode1" presStyleIdx="2" presStyleCnt="3">
        <dgm:presLayoutVars>
          <dgm:chMax val="0"/>
          <dgm:chPref val="0"/>
          <dgm:bulletEnabled val="1"/>
        </dgm:presLayoutVars>
      </dgm:prSet>
      <dgm:spPr/>
    </dgm:pt>
    <dgm:pt modelId="{69358456-0F4F-4F34-883E-30096A0A78D6}" type="pres">
      <dgm:prSet presAssocID="{7B6D0535-C319-417E-9010-C7184DD7DDEC}" presName="desTx" presStyleLbl="alignAccFollowNode1" presStyleIdx="2" presStyleCnt="3">
        <dgm:presLayoutVars>
          <dgm:bulletEnabled val="1"/>
        </dgm:presLayoutVars>
      </dgm:prSet>
      <dgm:spPr/>
    </dgm:pt>
  </dgm:ptLst>
  <dgm:cxnLst>
    <dgm:cxn modelId="{6B1DA80A-A10A-4D9E-9119-FFF03FC0804D}" srcId="{BB7B9AFA-0955-46C6-94F7-256818F65A91}" destId="{D8011BB9-F68D-4ECA-82B0-5121696718D1}" srcOrd="1" destOrd="0" parTransId="{D20DDA88-278F-4BAC-9E7C-D699E2034CF8}" sibTransId="{35B80876-3A27-43A6-8A5B-0E019215BCB7}"/>
    <dgm:cxn modelId="{8090BB10-016F-4567-98B5-EE3D7DEC11BD}" srcId="{BB7B9AFA-0955-46C6-94F7-256818F65A91}" destId="{7B6D0535-C319-417E-9010-C7184DD7DDEC}" srcOrd="2" destOrd="0" parTransId="{61CD8F40-3A13-4B35-A7A8-E5F95ECA9BE7}" sibTransId="{DF66D28D-0DC9-4744-A810-C36C2006DD5F}"/>
    <dgm:cxn modelId="{9BF52512-E0FA-4710-804C-A7075042E917}" type="presOf" srcId="{7FDCF8E7-3EEB-4DAF-8052-19FCE7414D86}" destId="{DC9635E1-2B7F-461A-B8F0-1397DB88A076}" srcOrd="0" destOrd="0" presId="urn:microsoft.com/office/officeart/2005/8/layout/hList1"/>
    <dgm:cxn modelId="{97D1263B-E8E2-4E5E-9A30-B9655F6CFEEB}" srcId="{D8011BB9-F68D-4ECA-82B0-5121696718D1}" destId="{26888026-1B80-4D3A-B151-141474636E0D}" srcOrd="0" destOrd="0" parTransId="{3E93073F-05D8-4709-A5B6-6C1A32249A57}" sibTransId="{7F51F343-4109-4C15-B812-B69DD76C7505}"/>
    <dgm:cxn modelId="{5FE9DC59-4B37-4C02-AE44-0FB26CC917E5}" srcId="{D8011BB9-F68D-4ECA-82B0-5121696718D1}" destId="{76668B44-2F62-4642-8F79-C47C50199D6A}" srcOrd="1" destOrd="0" parTransId="{B3AFEF38-4B10-497B-BB09-9692ED9DB869}" sibTransId="{E97CF442-CF8B-43FB-A97D-6B442ACD1020}"/>
    <dgm:cxn modelId="{5C47D57B-4AC9-4A04-A779-C1EB2B83902F}" type="presOf" srcId="{99F4E917-C688-4A9A-A3C3-0907C6C186ED}" destId="{64F6103F-54BE-44AF-AFA4-07ABB76FA565}" srcOrd="0" destOrd="1" presId="urn:microsoft.com/office/officeart/2005/8/layout/hList1"/>
    <dgm:cxn modelId="{6C05B17C-2234-4E08-9356-2F8B708EEA4B}" type="presOf" srcId="{BB7B9AFA-0955-46C6-94F7-256818F65A91}" destId="{C54A1755-BAD9-445C-8913-30A72D6973FB}" srcOrd="0" destOrd="0" presId="urn:microsoft.com/office/officeart/2005/8/layout/hList1"/>
    <dgm:cxn modelId="{A176937D-8C78-4EA5-AE5D-3F45A790E1FF}" type="presOf" srcId="{76668B44-2F62-4642-8F79-C47C50199D6A}" destId="{88799ABA-3E9A-4A42-9773-3427C7E9F36A}" srcOrd="0" destOrd="1" presId="urn:microsoft.com/office/officeart/2005/8/layout/hList1"/>
    <dgm:cxn modelId="{7250F88D-ECE3-4D51-93BE-E745920D3E46}" srcId="{7FDCF8E7-3EEB-4DAF-8052-19FCE7414D86}" destId="{99F4E917-C688-4A9A-A3C3-0907C6C186ED}" srcOrd="1" destOrd="0" parTransId="{0C8D2CED-8871-4CE0-B93B-6590FD7FAE6B}" sibTransId="{DD236194-E888-49EE-876F-1700D2F8BF4F}"/>
    <dgm:cxn modelId="{824D879A-8FE7-4F84-980B-20DEF54CCF90}" type="presOf" srcId="{26888026-1B80-4D3A-B151-141474636E0D}" destId="{88799ABA-3E9A-4A42-9773-3427C7E9F36A}" srcOrd="0" destOrd="0" presId="urn:microsoft.com/office/officeart/2005/8/layout/hList1"/>
    <dgm:cxn modelId="{3F4488A7-6260-4790-9103-462BC9385758}" type="presOf" srcId="{3BE8D74C-6758-417E-B1D3-1F2C587DCFB5}" destId="{69358456-0F4F-4F34-883E-30096A0A78D6}" srcOrd="0" destOrd="0" presId="urn:microsoft.com/office/officeart/2005/8/layout/hList1"/>
    <dgm:cxn modelId="{3CE3A3A7-7CBF-42ED-BB09-57F67977B5D9}" type="presOf" srcId="{9324BA2B-9049-4468-97E9-0E5FBE9593C6}" destId="{64F6103F-54BE-44AF-AFA4-07ABB76FA565}" srcOrd="0" destOrd="0" presId="urn:microsoft.com/office/officeart/2005/8/layout/hList1"/>
    <dgm:cxn modelId="{61D660B8-417F-4B4E-B797-5AC4E7A1616F}" srcId="{BB7B9AFA-0955-46C6-94F7-256818F65A91}" destId="{7FDCF8E7-3EEB-4DAF-8052-19FCE7414D86}" srcOrd="0" destOrd="0" parTransId="{5E54D86D-EC02-4E27-9DF8-FF8884CE38E7}" sibTransId="{35013F20-91BA-4710-B4C2-A8DC603BC6DC}"/>
    <dgm:cxn modelId="{2D431BC2-3922-44B9-AB1C-58AB5658519C}" type="presOf" srcId="{D8011BB9-F68D-4ECA-82B0-5121696718D1}" destId="{CA211022-CF2E-4074-B2C3-FCCCA2A83DA0}" srcOrd="0" destOrd="0" presId="urn:microsoft.com/office/officeart/2005/8/layout/hList1"/>
    <dgm:cxn modelId="{64BC8CC4-24A0-4608-882C-F500DDD0CAFB}" srcId="{7B6D0535-C319-417E-9010-C7184DD7DDEC}" destId="{3BE8D74C-6758-417E-B1D3-1F2C587DCFB5}" srcOrd="0" destOrd="0" parTransId="{93D07A66-0762-4E1D-922A-710A9DA5F3D7}" sibTransId="{79624DF3-A1C1-4389-9C91-3211AC65D79A}"/>
    <dgm:cxn modelId="{D9EFC7F2-14AB-4B3B-9121-3F2C259748E2}" srcId="{7FDCF8E7-3EEB-4DAF-8052-19FCE7414D86}" destId="{9324BA2B-9049-4468-97E9-0E5FBE9593C6}" srcOrd="0" destOrd="0" parTransId="{79C4DA7E-8CA8-448F-9A4C-A5CE0EDA05AF}" sibTransId="{23C4DF58-59F6-49A1-81A8-779A9F2C1360}"/>
    <dgm:cxn modelId="{5DC972FB-953C-4D50-9BFA-59A2F768A064}" type="presOf" srcId="{7B6D0535-C319-417E-9010-C7184DD7DDEC}" destId="{9FFC95A4-BD41-4FD0-BDFA-D23D11783552}" srcOrd="0" destOrd="0" presId="urn:microsoft.com/office/officeart/2005/8/layout/hList1"/>
    <dgm:cxn modelId="{19542059-369F-46E4-8D03-2D533B8F5B6F}" type="presParOf" srcId="{C54A1755-BAD9-445C-8913-30A72D6973FB}" destId="{C9B9B890-EC9D-4D20-8FE1-A30F30F31A3F}" srcOrd="0" destOrd="0" presId="urn:microsoft.com/office/officeart/2005/8/layout/hList1"/>
    <dgm:cxn modelId="{CA948133-0B39-4F8D-A144-14866C0905B0}" type="presParOf" srcId="{C9B9B890-EC9D-4D20-8FE1-A30F30F31A3F}" destId="{DC9635E1-2B7F-461A-B8F0-1397DB88A076}" srcOrd="0" destOrd="0" presId="urn:microsoft.com/office/officeart/2005/8/layout/hList1"/>
    <dgm:cxn modelId="{84885DD3-D631-4131-8A53-7789C2DBF9C0}" type="presParOf" srcId="{C9B9B890-EC9D-4D20-8FE1-A30F30F31A3F}" destId="{64F6103F-54BE-44AF-AFA4-07ABB76FA565}" srcOrd="1" destOrd="0" presId="urn:microsoft.com/office/officeart/2005/8/layout/hList1"/>
    <dgm:cxn modelId="{3C5422D1-4E82-444E-9923-08338C8A979D}" type="presParOf" srcId="{C54A1755-BAD9-445C-8913-30A72D6973FB}" destId="{DD909651-DDF1-4B63-85F8-A5CC4F976F5D}" srcOrd="1" destOrd="0" presId="urn:microsoft.com/office/officeart/2005/8/layout/hList1"/>
    <dgm:cxn modelId="{B43D1BCA-B323-4360-B9CB-B8119A031292}" type="presParOf" srcId="{C54A1755-BAD9-445C-8913-30A72D6973FB}" destId="{D775D138-566C-4960-94E1-31FAFAE86549}" srcOrd="2" destOrd="0" presId="urn:microsoft.com/office/officeart/2005/8/layout/hList1"/>
    <dgm:cxn modelId="{DCBBC8F7-F0F5-4DED-924B-A6C83CE2FC1A}" type="presParOf" srcId="{D775D138-566C-4960-94E1-31FAFAE86549}" destId="{CA211022-CF2E-4074-B2C3-FCCCA2A83DA0}" srcOrd="0" destOrd="0" presId="urn:microsoft.com/office/officeart/2005/8/layout/hList1"/>
    <dgm:cxn modelId="{FBA63BF1-BBF0-4C8A-B929-34FFDA899AF2}" type="presParOf" srcId="{D775D138-566C-4960-94E1-31FAFAE86549}" destId="{88799ABA-3E9A-4A42-9773-3427C7E9F36A}" srcOrd="1" destOrd="0" presId="urn:microsoft.com/office/officeart/2005/8/layout/hList1"/>
    <dgm:cxn modelId="{79EB2D80-33A9-4348-A8C8-FB5604524A63}" type="presParOf" srcId="{C54A1755-BAD9-445C-8913-30A72D6973FB}" destId="{55463B59-6098-465C-9B66-B8D03A9ADE90}" srcOrd="3" destOrd="0" presId="urn:microsoft.com/office/officeart/2005/8/layout/hList1"/>
    <dgm:cxn modelId="{133C5D94-F8D0-4BFE-8411-EB7030286A8F}" type="presParOf" srcId="{C54A1755-BAD9-445C-8913-30A72D6973FB}" destId="{12A4DEC8-D209-448F-9A60-00850256A42C}" srcOrd="4" destOrd="0" presId="urn:microsoft.com/office/officeart/2005/8/layout/hList1"/>
    <dgm:cxn modelId="{B9ADF08D-90B2-4586-AD8B-F2A3E66FE3A3}" type="presParOf" srcId="{12A4DEC8-D209-448F-9A60-00850256A42C}" destId="{9FFC95A4-BD41-4FD0-BDFA-D23D11783552}" srcOrd="0" destOrd="0" presId="urn:microsoft.com/office/officeart/2005/8/layout/hList1"/>
    <dgm:cxn modelId="{B15461ED-28E8-40C4-97DC-D2C64A7D8972}" type="presParOf" srcId="{12A4DEC8-D209-448F-9A60-00850256A42C}" destId="{69358456-0F4F-4F34-883E-30096A0A78D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2B178-0C8A-4245-8555-7A66A82B1705}">
      <dsp:nvSpPr>
        <dsp:cNvPr id="0" name=""/>
        <dsp:cNvSpPr/>
      </dsp:nvSpPr>
      <dsp:spPr>
        <a:xfrm>
          <a:off x="5134" y="583841"/>
          <a:ext cx="1591716" cy="9550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Sequence </a:t>
          </a:r>
        </a:p>
      </dsp:txBody>
      <dsp:txXfrm>
        <a:off x="33106" y="611813"/>
        <a:ext cx="1535772" cy="899086"/>
      </dsp:txXfrm>
    </dsp:sp>
    <dsp:sp modelId="{FB13580E-2553-4BEA-9582-A26A3FE966B3}">
      <dsp:nvSpPr>
        <dsp:cNvPr id="0" name=""/>
        <dsp:cNvSpPr/>
      </dsp:nvSpPr>
      <dsp:spPr>
        <a:xfrm>
          <a:off x="1756023" y="863984"/>
          <a:ext cx="337443" cy="39474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756023" y="942933"/>
        <a:ext cx="236210" cy="236847"/>
      </dsp:txXfrm>
    </dsp:sp>
    <dsp:sp modelId="{558002A7-D8CF-429F-A933-E56AC004A4E0}">
      <dsp:nvSpPr>
        <dsp:cNvPr id="0" name=""/>
        <dsp:cNvSpPr/>
      </dsp:nvSpPr>
      <dsp:spPr>
        <a:xfrm>
          <a:off x="2233538" y="583841"/>
          <a:ext cx="1591716" cy="9550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Workflow</a:t>
          </a:r>
        </a:p>
      </dsp:txBody>
      <dsp:txXfrm>
        <a:off x="2261510" y="611813"/>
        <a:ext cx="1535772" cy="899086"/>
      </dsp:txXfrm>
    </dsp:sp>
    <dsp:sp modelId="{E6AC59B5-FDB4-4ECC-AB7A-4E40FC5B5D74}">
      <dsp:nvSpPr>
        <dsp:cNvPr id="0" name=""/>
        <dsp:cNvSpPr/>
      </dsp:nvSpPr>
      <dsp:spPr>
        <a:xfrm>
          <a:off x="3984426" y="863984"/>
          <a:ext cx="337443" cy="39474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3984426" y="942933"/>
        <a:ext cx="236210" cy="236847"/>
      </dsp:txXfrm>
    </dsp:sp>
    <dsp:sp modelId="{441932CC-C7F2-485D-8B40-3BEBF7A5839E}">
      <dsp:nvSpPr>
        <dsp:cNvPr id="0" name=""/>
        <dsp:cNvSpPr/>
      </dsp:nvSpPr>
      <dsp:spPr>
        <a:xfrm>
          <a:off x="4461941" y="583841"/>
          <a:ext cx="1591716" cy="9550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Run the Flow</a:t>
          </a:r>
        </a:p>
      </dsp:txBody>
      <dsp:txXfrm>
        <a:off x="4489913" y="611813"/>
        <a:ext cx="1535772" cy="899086"/>
      </dsp:txXfrm>
    </dsp:sp>
    <dsp:sp modelId="{C6DEA1D4-F30F-4F52-B11F-402ECE26BC64}">
      <dsp:nvSpPr>
        <dsp:cNvPr id="0" name=""/>
        <dsp:cNvSpPr/>
      </dsp:nvSpPr>
      <dsp:spPr>
        <a:xfrm>
          <a:off x="6212830" y="863984"/>
          <a:ext cx="337443" cy="39474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212830" y="942933"/>
        <a:ext cx="236210" cy="236847"/>
      </dsp:txXfrm>
    </dsp:sp>
    <dsp:sp modelId="{3AC77C94-23C5-4FF7-A95D-E5B69C119368}">
      <dsp:nvSpPr>
        <dsp:cNvPr id="0" name=""/>
        <dsp:cNvSpPr/>
      </dsp:nvSpPr>
      <dsp:spPr>
        <a:xfrm>
          <a:off x="6690345" y="583841"/>
          <a:ext cx="1591716" cy="9550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Monitor the Flow</a:t>
          </a:r>
        </a:p>
      </dsp:txBody>
      <dsp:txXfrm>
        <a:off x="6718317" y="611813"/>
        <a:ext cx="1535772" cy="899086"/>
      </dsp:txXfrm>
    </dsp:sp>
    <dsp:sp modelId="{460B4294-87A4-465A-8523-19313F8AF30E}">
      <dsp:nvSpPr>
        <dsp:cNvPr id="0" name=""/>
        <dsp:cNvSpPr/>
      </dsp:nvSpPr>
      <dsp:spPr>
        <a:xfrm>
          <a:off x="8441233" y="863984"/>
          <a:ext cx="337443" cy="39474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441233" y="942933"/>
        <a:ext cx="236210" cy="236847"/>
      </dsp:txXfrm>
    </dsp:sp>
    <dsp:sp modelId="{452FD7A5-5CE8-41D9-9BCB-A0E24796D3AC}">
      <dsp:nvSpPr>
        <dsp:cNvPr id="0" name=""/>
        <dsp:cNvSpPr/>
      </dsp:nvSpPr>
      <dsp:spPr>
        <a:xfrm>
          <a:off x="8918748" y="583841"/>
          <a:ext cx="1591716" cy="95503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Monitor resources</a:t>
          </a:r>
        </a:p>
      </dsp:txBody>
      <dsp:txXfrm>
        <a:off x="8946720" y="611813"/>
        <a:ext cx="1535772" cy="899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C243A-D55D-4939-AF9A-97DA20E29C3A}">
      <dsp:nvSpPr>
        <dsp:cNvPr id="0" name=""/>
        <dsp:cNvSpPr/>
      </dsp:nvSpPr>
      <dsp:spPr>
        <a:xfrm>
          <a:off x="9433" y="122724"/>
          <a:ext cx="2819591" cy="169175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Job from oozie is submitted to YARN</a:t>
          </a:r>
        </a:p>
      </dsp:txBody>
      <dsp:txXfrm>
        <a:off x="58983" y="172274"/>
        <a:ext cx="2720491" cy="1592654"/>
      </dsp:txXfrm>
    </dsp:sp>
    <dsp:sp modelId="{55325592-D5A3-47D8-A37B-BF4F7C9918B3}">
      <dsp:nvSpPr>
        <dsp:cNvPr id="0" name=""/>
        <dsp:cNvSpPr/>
      </dsp:nvSpPr>
      <dsp:spPr>
        <a:xfrm>
          <a:off x="3110983" y="618972"/>
          <a:ext cx="597753" cy="69925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110983" y="758824"/>
        <a:ext cx="418427" cy="419554"/>
      </dsp:txXfrm>
    </dsp:sp>
    <dsp:sp modelId="{CB6E212F-9DC6-407E-9441-DD2586116020}">
      <dsp:nvSpPr>
        <dsp:cNvPr id="0" name=""/>
        <dsp:cNvSpPr/>
      </dsp:nvSpPr>
      <dsp:spPr>
        <a:xfrm>
          <a:off x="3956860" y="122724"/>
          <a:ext cx="2819591" cy="1691754"/>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Executes the Job</a:t>
          </a:r>
        </a:p>
      </dsp:txBody>
      <dsp:txXfrm>
        <a:off x="4006410" y="172274"/>
        <a:ext cx="2720491" cy="1592654"/>
      </dsp:txXfrm>
    </dsp:sp>
    <dsp:sp modelId="{1AC68F3F-6AB7-400C-AAEB-1FE80B9E750F}">
      <dsp:nvSpPr>
        <dsp:cNvPr id="0" name=""/>
        <dsp:cNvSpPr/>
      </dsp:nvSpPr>
      <dsp:spPr>
        <a:xfrm>
          <a:off x="7058411" y="618972"/>
          <a:ext cx="597753" cy="699258"/>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7058411" y="758824"/>
        <a:ext cx="418427" cy="419554"/>
      </dsp:txXfrm>
    </dsp:sp>
    <dsp:sp modelId="{663AE2FA-4FD4-4FE9-B603-7521D9485F99}">
      <dsp:nvSpPr>
        <dsp:cNvPr id="0" name=""/>
        <dsp:cNvSpPr/>
      </dsp:nvSpPr>
      <dsp:spPr>
        <a:xfrm>
          <a:off x="7904288" y="122724"/>
          <a:ext cx="2819591" cy="169175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Allotting resources and managing resources not only for Oozie  but for other as well </a:t>
          </a:r>
        </a:p>
      </dsp:txBody>
      <dsp:txXfrm>
        <a:off x="7953838" y="172274"/>
        <a:ext cx="2720491" cy="1592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635E1-2B7F-461A-B8F0-1397DB88A076}">
      <dsp:nvSpPr>
        <dsp:cNvPr id="0" name=""/>
        <dsp:cNvSpPr/>
      </dsp:nvSpPr>
      <dsp:spPr>
        <a:xfrm>
          <a:off x="3587" y="61570"/>
          <a:ext cx="3497503" cy="777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IN" sz="2700" kern="1200" dirty="0"/>
            <a:t>Workflow</a:t>
          </a:r>
        </a:p>
      </dsp:txBody>
      <dsp:txXfrm>
        <a:off x="3587" y="61570"/>
        <a:ext cx="3497503" cy="777600"/>
      </dsp:txXfrm>
    </dsp:sp>
    <dsp:sp modelId="{64F6103F-54BE-44AF-AFA4-07ABB76FA565}">
      <dsp:nvSpPr>
        <dsp:cNvPr id="0" name=""/>
        <dsp:cNvSpPr/>
      </dsp:nvSpPr>
      <dsp:spPr>
        <a:xfrm>
          <a:off x="3587" y="839170"/>
          <a:ext cx="3497503" cy="233462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IN" sz="2700" kern="1200" dirty="0"/>
            <a:t>Specified sequence of Hadoop Jobs</a:t>
          </a:r>
        </a:p>
        <a:p>
          <a:pPr marL="228600" lvl="1" indent="-228600" algn="l" defTabSz="1200150">
            <a:lnSpc>
              <a:spcPct val="90000"/>
            </a:lnSpc>
            <a:spcBef>
              <a:spcPct val="0"/>
            </a:spcBef>
            <a:spcAft>
              <a:spcPct val="15000"/>
            </a:spcAft>
            <a:buChar char="•"/>
          </a:pPr>
          <a:r>
            <a:rPr lang="en-IN" sz="2700" kern="1200" dirty="0"/>
            <a:t>With outcome based decision points and control dependency.</a:t>
          </a:r>
        </a:p>
      </dsp:txBody>
      <dsp:txXfrm>
        <a:off x="3587" y="839170"/>
        <a:ext cx="3497503" cy="2334622"/>
      </dsp:txXfrm>
    </dsp:sp>
    <dsp:sp modelId="{CA211022-CF2E-4074-B2C3-FCCCA2A83DA0}">
      <dsp:nvSpPr>
        <dsp:cNvPr id="0" name=""/>
        <dsp:cNvSpPr/>
      </dsp:nvSpPr>
      <dsp:spPr>
        <a:xfrm>
          <a:off x="3990740" y="61570"/>
          <a:ext cx="3497503" cy="777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IN" sz="2700" kern="1200" dirty="0"/>
            <a:t>Coordinator</a:t>
          </a:r>
        </a:p>
      </dsp:txBody>
      <dsp:txXfrm>
        <a:off x="3990740" y="61570"/>
        <a:ext cx="3497503" cy="777600"/>
      </dsp:txXfrm>
    </dsp:sp>
    <dsp:sp modelId="{88799ABA-3E9A-4A42-9773-3427C7E9F36A}">
      <dsp:nvSpPr>
        <dsp:cNvPr id="0" name=""/>
        <dsp:cNvSpPr/>
      </dsp:nvSpPr>
      <dsp:spPr>
        <a:xfrm>
          <a:off x="3990740" y="839170"/>
          <a:ext cx="3497503" cy="233462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IN" sz="2700" kern="1200" dirty="0"/>
            <a:t>Scheduled work flow job</a:t>
          </a:r>
        </a:p>
        <a:p>
          <a:pPr marL="228600" lvl="1" indent="-228600" algn="l" defTabSz="1200150">
            <a:lnSpc>
              <a:spcPct val="90000"/>
            </a:lnSpc>
            <a:spcBef>
              <a:spcPct val="0"/>
            </a:spcBef>
            <a:spcAft>
              <a:spcPct val="15000"/>
            </a:spcAft>
            <a:buChar char="•"/>
          </a:pPr>
          <a:r>
            <a:rPr lang="en-IN" sz="2700" kern="1200" dirty="0"/>
            <a:t>Time and data dependent</a:t>
          </a:r>
        </a:p>
      </dsp:txBody>
      <dsp:txXfrm>
        <a:off x="3990740" y="839170"/>
        <a:ext cx="3497503" cy="2334622"/>
      </dsp:txXfrm>
    </dsp:sp>
    <dsp:sp modelId="{9FFC95A4-BD41-4FD0-BDFA-D23D11783552}">
      <dsp:nvSpPr>
        <dsp:cNvPr id="0" name=""/>
        <dsp:cNvSpPr/>
      </dsp:nvSpPr>
      <dsp:spPr>
        <a:xfrm>
          <a:off x="7977894" y="61570"/>
          <a:ext cx="3497503" cy="777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IN" sz="2700" kern="1200" dirty="0"/>
            <a:t>Bundle</a:t>
          </a:r>
        </a:p>
      </dsp:txBody>
      <dsp:txXfrm>
        <a:off x="7977894" y="61570"/>
        <a:ext cx="3497503" cy="777600"/>
      </dsp:txXfrm>
    </dsp:sp>
    <dsp:sp modelId="{69358456-0F4F-4F34-883E-30096A0A78D6}">
      <dsp:nvSpPr>
        <dsp:cNvPr id="0" name=""/>
        <dsp:cNvSpPr/>
      </dsp:nvSpPr>
      <dsp:spPr>
        <a:xfrm>
          <a:off x="7977894" y="839170"/>
          <a:ext cx="3497503" cy="233462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IN" sz="2700" kern="1200" dirty="0"/>
            <a:t>Batch a set of coordinated tasks</a:t>
          </a:r>
        </a:p>
      </dsp:txBody>
      <dsp:txXfrm>
        <a:off x="7977894" y="839170"/>
        <a:ext cx="3497503" cy="23346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58A83-D0CF-4709-999F-CF9C3E7CA093}" type="datetimeFigureOut">
              <a:rPr lang="en-IN" smtClean="0"/>
              <a:t>02-09-2020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A12A7-4D3F-4377-8BA2-9B837CB995CC}" type="slidenum">
              <a:rPr lang="en-IN" smtClean="0"/>
              <a:t>‹#›</a:t>
            </a:fld>
            <a:endParaRPr lang="en-IN"/>
          </a:p>
        </p:txBody>
      </p:sp>
    </p:spTree>
    <p:extLst>
      <p:ext uri="{BB962C8B-B14F-4D97-AF65-F5344CB8AC3E}">
        <p14:creationId xmlns:p14="http://schemas.microsoft.com/office/powerpoint/2010/main" val="311467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949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Take a data integration example. You might have to get a data set from one database and other data set from other database, then you want to join, process the data and reload it into a cache or 3rd database. It involves 2 </a:t>
            </a:r>
            <a:r>
              <a:rPr lang="en-IN" sz="1200" b="0" i="0" kern="1200" dirty="0" err="1">
                <a:solidFill>
                  <a:schemeClr val="tx1"/>
                </a:solidFill>
                <a:effectLst/>
                <a:latin typeface="+mn-lt"/>
                <a:ea typeface="+mn-ea"/>
                <a:cs typeface="+mn-cs"/>
              </a:rPr>
              <a:t>sqoop</a:t>
            </a:r>
            <a:r>
              <a:rPr lang="en-IN" sz="1200" b="0" i="0" kern="1200" dirty="0">
                <a:solidFill>
                  <a:schemeClr val="tx1"/>
                </a:solidFill>
                <a:effectLst/>
                <a:latin typeface="+mn-lt"/>
                <a:ea typeface="+mn-ea"/>
                <a:cs typeface="+mn-cs"/>
              </a:rPr>
              <a:t> jobs to pull data from database, a hive/map reduce job to join and process the data, then push into cache/database. All these jobs are dependent on each other, </a:t>
            </a:r>
            <a:r>
              <a:rPr lang="en-IN" sz="1200" b="0" i="0" kern="1200" dirty="0" err="1">
                <a:solidFill>
                  <a:schemeClr val="tx1"/>
                </a:solidFill>
                <a:effectLst/>
                <a:latin typeface="+mn-lt"/>
                <a:ea typeface="+mn-ea"/>
                <a:cs typeface="+mn-cs"/>
              </a:rPr>
              <a:t>eg</a:t>
            </a:r>
            <a:r>
              <a:rPr lang="en-IN" sz="1200" b="0" i="0" kern="1200" dirty="0">
                <a:solidFill>
                  <a:schemeClr val="tx1"/>
                </a:solidFill>
                <a:effectLst/>
                <a:latin typeface="+mn-lt"/>
                <a:ea typeface="+mn-ea"/>
                <a:cs typeface="+mn-cs"/>
              </a:rPr>
              <a:t>: we are supposed to process the data only after data is pulled from source databases. Hence we need to create a workflow to execute complete data integration process. OOZIE can facilitate that. It is map reduce based workflow tool. Workflow it self will be executed as one or more map reduce jobs.</a:t>
            </a:r>
            <a:endParaRPr lang="en-IN" dirty="0"/>
          </a:p>
        </p:txBody>
      </p:sp>
      <p:sp>
        <p:nvSpPr>
          <p:cNvPr id="4" name="Slide Number Placeholder 3"/>
          <p:cNvSpPr>
            <a:spLocks noGrp="1"/>
          </p:cNvSpPr>
          <p:nvPr>
            <p:ph type="sldNum" sz="quarter" idx="5"/>
          </p:nvPr>
        </p:nvSpPr>
        <p:spPr/>
        <p:txBody>
          <a:bodyPr/>
          <a:lstStyle/>
          <a:p>
            <a:fld id="{65FEF9BB-939A-4104-BC3C-786FAA95A848}" type="slidenum">
              <a:rPr lang="en-IN" smtClean="0"/>
              <a:t>2</a:t>
            </a:fld>
            <a:endParaRPr lang="en-IN"/>
          </a:p>
        </p:txBody>
      </p:sp>
    </p:spTree>
    <p:extLst>
      <p:ext uri="{BB962C8B-B14F-4D97-AF65-F5344CB8AC3E}">
        <p14:creationId xmlns:p14="http://schemas.microsoft.com/office/powerpoint/2010/main" val="387922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66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4B04-A541-4F22-AE71-720CB061B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9F4DD6-5FA2-47A1-9A4F-9C6A0BEC51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2DF65B-C4A3-4239-91DC-2494ECA8F0A9}"/>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5" name="Footer Placeholder 4">
            <a:extLst>
              <a:ext uri="{FF2B5EF4-FFF2-40B4-BE49-F238E27FC236}">
                <a16:creationId xmlns:a16="http://schemas.microsoft.com/office/drawing/2014/main" id="{6C8220BB-1110-4C3C-9B98-F3A00D8CD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A676EB-758D-47DC-9852-3C73548A528B}"/>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374756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7892-5BB9-447A-B541-19B8B4DC70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FD0409-22F6-4635-81B7-558234329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019A8-150C-4E76-8B51-3D8236715AA4}"/>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5" name="Footer Placeholder 4">
            <a:extLst>
              <a:ext uri="{FF2B5EF4-FFF2-40B4-BE49-F238E27FC236}">
                <a16:creationId xmlns:a16="http://schemas.microsoft.com/office/drawing/2014/main" id="{1B79F6E0-5C35-47E6-86FC-5BEFD5FC98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B4655-68DF-4BA9-AFC8-8DF380F0A251}"/>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326035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9E451F-66D2-48BF-B016-DBA4014FED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1DB0F0-A379-4328-9C92-1937ED715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85ABE-1E59-4A90-824B-4C72D5E28F89}"/>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5" name="Footer Placeholder 4">
            <a:extLst>
              <a:ext uri="{FF2B5EF4-FFF2-40B4-BE49-F238E27FC236}">
                <a16:creationId xmlns:a16="http://schemas.microsoft.com/office/drawing/2014/main" id="{69569595-0DDF-43C4-825C-F28E747C1D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68C19-065B-497F-9607-EB5D344B97EE}"/>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193890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EF5D-FF87-47BE-B803-69B19D119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4A212-6682-4F8C-84DE-FA86D3B9C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85A9A-97BC-4A35-8430-7FB971AE27BE}"/>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5" name="Footer Placeholder 4">
            <a:extLst>
              <a:ext uri="{FF2B5EF4-FFF2-40B4-BE49-F238E27FC236}">
                <a16:creationId xmlns:a16="http://schemas.microsoft.com/office/drawing/2014/main" id="{F9D3FB02-712B-4A04-A5C4-BE97B37AB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356D-9602-40D1-81FF-E47870986FC6}"/>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1974652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5E6-0D07-4310-B24C-D3F40458F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16E82A-CEA8-4399-AF6A-B5E979816E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B1FD1-9F0A-4992-8AB0-4A38A3C0C2B6}"/>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5" name="Footer Placeholder 4">
            <a:extLst>
              <a:ext uri="{FF2B5EF4-FFF2-40B4-BE49-F238E27FC236}">
                <a16:creationId xmlns:a16="http://schemas.microsoft.com/office/drawing/2014/main" id="{7DA28BBB-5C8B-4701-9B94-008A50505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AFB2E3-F2FB-4672-B75E-D06A00A3AFC5}"/>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138517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236A-A6B0-4BB1-9B9B-5A9A4BA043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67866-2A65-443A-9FD9-210C79ED2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E0B9F-B3C9-4258-9746-7A9E1E6431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E55F35-B22F-4EA3-A610-169695470F56}"/>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6" name="Footer Placeholder 5">
            <a:extLst>
              <a:ext uri="{FF2B5EF4-FFF2-40B4-BE49-F238E27FC236}">
                <a16:creationId xmlns:a16="http://schemas.microsoft.com/office/drawing/2014/main" id="{60F797DC-3528-4A5D-B000-09C325AF0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0FE80-4938-421E-B151-6CCD93C4DDBE}"/>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238411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328C-25AA-4812-9586-B8568251E8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C91D62-1780-476B-A0CC-8AB0ECABE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6D0CDB-F8F2-41BC-AD3D-3E6742175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B03553-9735-4A04-A516-51326748E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AF2F5-913F-40C6-86BA-1F9EAA53D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94D5F0-AEB5-4E40-BA23-F5FF6AE2B7CC}"/>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8" name="Footer Placeholder 7">
            <a:extLst>
              <a:ext uri="{FF2B5EF4-FFF2-40B4-BE49-F238E27FC236}">
                <a16:creationId xmlns:a16="http://schemas.microsoft.com/office/drawing/2014/main" id="{6CF516C7-B12A-459E-834A-67A71FF169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EC5C45-71B7-4EEC-BE37-2B487E8FC071}"/>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34104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F774-317F-4CBB-A9FB-9650018551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688D3F-DFEB-4B07-95BB-2FB8C5FC577E}"/>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4" name="Footer Placeholder 3">
            <a:extLst>
              <a:ext uri="{FF2B5EF4-FFF2-40B4-BE49-F238E27FC236}">
                <a16:creationId xmlns:a16="http://schemas.microsoft.com/office/drawing/2014/main" id="{9DB328D5-6DF4-4C45-8360-06D53DA0D7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D942F4-FDD6-4A71-997E-8C805F5C0102}"/>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45122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7C679-6CA1-4FE5-B451-59BC6536A0D8}"/>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3" name="Footer Placeholder 2">
            <a:extLst>
              <a:ext uri="{FF2B5EF4-FFF2-40B4-BE49-F238E27FC236}">
                <a16:creationId xmlns:a16="http://schemas.microsoft.com/office/drawing/2014/main" id="{EAB47267-0EDE-42D0-A979-090A958A7D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999F96-2F21-42A0-BAA5-64078FE648CA}"/>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285567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CD8A-6E91-4310-A499-A1A51155D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85175F-B373-4310-B187-1A5A7376F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BD93A7-17A3-4D1D-8E49-4F41BDA68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3272F-E354-4654-AFFA-1098908068B5}"/>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6" name="Footer Placeholder 5">
            <a:extLst>
              <a:ext uri="{FF2B5EF4-FFF2-40B4-BE49-F238E27FC236}">
                <a16:creationId xmlns:a16="http://schemas.microsoft.com/office/drawing/2014/main" id="{34B3228C-D1AA-44AC-AF46-1A5477D77F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45A4CC-B2CE-4C9E-9C03-715FB9AF2423}"/>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1548027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7A2B-3F1D-464F-AE83-6ED45980F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B74B5E-909E-4A4F-8727-FE5A99DFF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6E7809-9DA5-420B-9BC5-906FC79C1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8586-3A60-4662-B6CC-71039C3C0688}"/>
              </a:ext>
            </a:extLst>
          </p:cNvPr>
          <p:cNvSpPr>
            <a:spLocks noGrp="1"/>
          </p:cNvSpPr>
          <p:nvPr>
            <p:ph type="dt" sz="half" idx="10"/>
          </p:nvPr>
        </p:nvSpPr>
        <p:spPr/>
        <p:txBody>
          <a:bodyPr/>
          <a:lstStyle/>
          <a:p>
            <a:fld id="{A080ED73-1F1A-4D24-8823-242238873B04}" type="datetimeFigureOut">
              <a:rPr lang="en-IN" smtClean="0"/>
              <a:t>02-09-2020</a:t>
            </a:fld>
            <a:endParaRPr lang="en-IN"/>
          </a:p>
        </p:txBody>
      </p:sp>
      <p:sp>
        <p:nvSpPr>
          <p:cNvPr id="6" name="Footer Placeholder 5">
            <a:extLst>
              <a:ext uri="{FF2B5EF4-FFF2-40B4-BE49-F238E27FC236}">
                <a16:creationId xmlns:a16="http://schemas.microsoft.com/office/drawing/2014/main" id="{E5B7A6CF-8FE6-42A1-A203-68790E2D71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F834BD-1BC9-4966-B086-BB9712BBE977}"/>
              </a:ext>
            </a:extLst>
          </p:cNvPr>
          <p:cNvSpPr>
            <a:spLocks noGrp="1"/>
          </p:cNvSpPr>
          <p:nvPr>
            <p:ph type="sldNum" sz="quarter" idx="12"/>
          </p:nvPr>
        </p:nvSpPr>
        <p:spPr/>
        <p:txBody>
          <a:bodyPr/>
          <a:lstStyle/>
          <a:p>
            <a:fld id="{16E51F05-26D9-40A2-A463-FE9ED8309E5F}" type="slidenum">
              <a:rPr lang="en-IN" smtClean="0"/>
              <a:t>‹#›</a:t>
            </a:fld>
            <a:endParaRPr lang="en-IN"/>
          </a:p>
        </p:txBody>
      </p:sp>
    </p:spTree>
    <p:extLst>
      <p:ext uri="{BB962C8B-B14F-4D97-AF65-F5344CB8AC3E}">
        <p14:creationId xmlns:p14="http://schemas.microsoft.com/office/powerpoint/2010/main" val="226763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18374-DE61-427A-8E8E-107E13C4E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BDA43-504B-4E95-A700-24345340C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481E2-BFDB-42BD-B8AB-83751706E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0ED73-1F1A-4D24-8823-242238873B04}" type="datetimeFigureOut">
              <a:rPr lang="en-IN" smtClean="0"/>
              <a:t>02-09-2020</a:t>
            </a:fld>
            <a:endParaRPr lang="en-IN"/>
          </a:p>
        </p:txBody>
      </p:sp>
      <p:sp>
        <p:nvSpPr>
          <p:cNvPr id="5" name="Footer Placeholder 4">
            <a:extLst>
              <a:ext uri="{FF2B5EF4-FFF2-40B4-BE49-F238E27FC236}">
                <a16:creationId xmlns:a16="http://schemas.microsoft.com/office/drawing/2014/main" id="{79EBFC53-D4E8-43FC-A7A1-0BD0B049F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547E04-058E-48D8-855E-C49E01944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51F05-26D9-40A2-A463-FE9ED8309E5F}" type="slidenum">
              <a:rPr lang="en-IN" smtClean="0"/>
              <a:t>‹#›</a:t>
            </a:fld>
            <a:endParaRPr lang="en-IN"/>
          </a:p>
        </p:txBody>
      </p:sp>
    </p:spTree>
    <p:extLst>
      <p:ext uri="{BB962C8B-B14F-4D97-AF65-F5344CB8AC3E}">
        <p14:creationId xmlns:p14="http://schemas.microsoft.com/office/powerpoint/2010/main" val="94558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grpSp>
        <p:nvGrpSpPr>
          <p:cNvPr id="845" name="Google Shape;845;p48"/>
          <p:cNvGrpSpPr/>
          <p:nvPr/>
        </p:nvGrpSpPr>
        <p:grpSpPr>
          <a:xfrm>
            <a:off x="313844" y="349466"/>
            <a:ext cx="11518407" cy="6218388"/>
            <a:chOff x="313844" y="349466"/>
            <a:chExt cx="11518407" cy="6218388"/>
          </a:xfrm>
        </p:grpSpPr>
        <p:sp>
          <p:nvSpPr>
            <p:cNvPr id="846" name="Google Shape;846;p4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4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4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4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0" name="Google Shape;850;p48" descr="A close up of a logo&#10;&#10;Description automatically generated"/>
          <p:cNvPicPr preferRelativeResize="0"/>
          <p:nvPr/>
        </p:nvPicPr>
        <p:blipFill rotWithShape="1">
          <a:blip r:embed="rId3">
            <a:alphaModFix/>
          </a:blip>
          <a:srcRect/>
          <a:stretch/>
        </p:blipFill>
        <p:spPr>
          <a:xfrm>
            <a:off x="847291" y="1284763"/>
            <a:ext cx="2369218" cy="3550188"/>
          </a:xfrm>
          <a:prstGeom prst="rect">
            <a:avLst/>
          </a:prstGeom>
          <a:noFill/>
          <a:ln>
            <a:noFill/>
          </a:ln>
        </p:spPr>
      </p:pic>
      <p:sp>
        <p:nvSpPr>
          <p:cNvPr id="851" name="Google Shape;851;p48"/>
          <p:cNvSpPr/>
          <p:nvPr/>
        </p:nvSpPr>
        <p:spPr>
          <a:xfrm>
            <a:off x="4335037" y="3320451"/>
            <a:ext cx="749721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DFA267"/>
                </a:solidFill>
                <a:latin typeface="Calibri"/>
                <a:ea typeface="Calibri"/>
                <a:cs typeface="Calibri"/>
                <a:sym typeface="Calibri"/>
              </a:rPr>
              <a:t>Module 2- Big Data Infrastructure</a:t>
            </a:r>
          </a:p>
          <a:p>
            <a:pPr marL="0" marR="0" lvl="0" indent="0" algn="l" rtl="0">
              <a:spcBef>
                <a:spcPts val="0"/>
              </a:spcBef>
              <a:spcAft>
                <a:spcPts val="0"/>
              </a:spcAft>
              <a:buNone/>
            </a:pPr>
            <a:r>
              <a:rPr lang="en-US" sz="3600" b="1" dirty="0">
                <a:solidFill>
                  <a:srgbClr val="DFA267"/>
                </a:solidFill>
                <a:latin typeface="Calibri"/>
                <a:cs typeface="Calibri"/>
                <a:sym typeface="Calibri"/>
              </a:rPr>
              <a:t>Hadoop Ecosystem- </a:t>
            </a:r>
            <a:r>
              <a:rPr lang="en-US" sz="3600" b="1" dirty="0" err="1">
                <a:solidFill>
                  <a:srgbClr val="DFA267"/>
                </a:solidFill>
                <a:latin typeface="Calibri"/>
                <a:cs typeface="Calibri"/>
                <a:sym typeface="Calibri"/>
              </a:rPr>
              <a:t>OOzie</a:t>
            </a:r>
            <a:endParaRPr dirty="0"/>
          </a:p>
        </p:txBody>
      </p:sp>
    </p:spTree>
    <p:extLst>
      <p:ext uri="{BB962C8B-B14F-4D97-AF65-F5344CB8AC3E}">
        <p14:creationId xmlns:p14="http://schemas.microsoft.com/office/powerpoint/2010/main" val="294269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437;p23">
            <a:extLst>
              <a:ext uri="{FF2B5EF4-FFF2-40B4-BE49-F238E27FC236}">
                <a16:creationId xmlns:a16="http://schemas.microsoft.com/office/drawing/2014/main" id="{AAF62326-A14E-4C60-83FF-0989F90F96FB}"/>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1" name="Google Shape;421;p23">
            <a:extLst>
              <a:ext uri="{FF2B5EF4-FFF2-40B4-BE49-F238E27FC236}">
                <a16:creationId xmlns:a16="http://schemas.microsoft.com/office/drawing/2014/main" id="{BA9AD6C3-6C6A-45C9-B2FD-186FF80113D7}"/>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Oozie Architecture</a:t>
            </a:r>
            <a:endParaRPr dirty="0">
              <a:solidFill>
                <a:schemeClr val="accent2">
                  <a:lumMod val="75000"/>
                </a:schemeClr>
              </a:solidFill>
            </a:endParaRPr>
          </a:p>
        </p:txBody>
      </p:sp>
      <p:cxnSp>
        <p:nvCxnSpPr>
          <p:cNvPr id="12" name="Google Shape;422;p23">
            <a:extLst>
              <a:ext uri="{FF2B5EF4-FFF2-40B4-BE49-F238E27FC236}">
                <a16:creationId xmlns:a16="http://schemas.microsoft.com/office/drawing/2014/main" id="{5040F90A-DA8F-4935-8872-3EB01971D0C7}"/>
              </a:ext>
            </a:extLst>
          </p:cNvPr>
          <p:cNvCxnSpPr/>
          <p:nvPr/>
        </p:nvCxnSpPr>
        <p:spPr>
          <a:xfrm>
            <a:off x="0" y="1236945"/>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3" name="Picture 12" descr="A close up of a logo&#10;&#10;Description automatically generated">
            <a:extLst>
              <a:ext uri="{FF2B5EF4-FFF2-40B4-BE49-F238E27FC236}">
                <a16:creationId xmlns:a16="http://schemas.microsoft.com/office/drawing/2014/main" id="{15B0BE74-A4C6-4ECB-894B-CBE3237C2F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pic>
        <p:nvPicPr>
          <p:cNvPr id="2" name="Picture 1">
            <a:extLst>
              <a:ext uri="{FF2B5EF4-FFF2-40B4-BE49-F238E27FC236}">
                <a16:creationId xmlns:a16="http://schemas.microsoft.com/office/drawing/2014/main" id="{327A6107-ADA0-486B-8B02-16BBB9B61581}"/>
              </a:ext>
            </a:extLst>
          </p:cNvPr>
          <p:cNvPicPr>
            <a:picLocks noChangeAspect="1"/>
          </p:cNvPicPr>
          <p:nvPr/>
        </p:nvPicPr>
        <p:blipFill>
          <a:blip r:embed="rId3"/>
          <a:stretch>
            <a:fillRect/>
          </a:stretch>
        </p:blipFill>
        <p:spPr>
          <a:xfrm>
            <a:off x="556177" y="1676461"/>
            <a:ext cx="9263683" cy="4929299"/>
          </a:xfrm>
          <a:prstGeom prst="rect">
            <a:avLst/>
          </a:prstGeom>
        </p:spPr>
      </p:pic>
    </p:spTree>
    <p:extLst>
      <p:ext uri="{BB962C8B-B14F-4D97-AF65-F5344CB8AC3E}">
        <p14:creationId xmlns:p14="http://schemas.microsoft.com/office/powerpoint/2010/main" val="46747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437;p23">
            <a:extLst>
              <a:ext uri="{FF2B5EF4-FFF2-40B4-BE49-F238E27FC236}">
                <a16:creationId xmlns:a16="http://schemas.microsoft.com/office/drawing/2014/main" id="{AAF62326-A14E-4C60-83FF-0989F90F96FB}"/>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1" name="Google Shape;421;p23">
            <a:extLst>
              <a:ext uri="{FF2B5EF4-FFF2-40B4-BE49-F238E27FC236}">
                <a16:creationId xmlns:a16="http://schemas.microsoft.com/office/drawing/2014/main" id="{BA9AD6C3-6C6A-45C9-B2FD-186FF80113D7}"/>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Oozie Workflow Types</a:t>
            </a:r>
            <a:endParaRPr dirty="0">
              <a:solidFill>
                <a:schemeClr val="accent2">
                  <a:lumMod val="75000"/>
                </a:schemeClr>
              </a:solidFill>
            </a:endParaRPr>
          </a:p>
        </p:txBody>
      </p:sp>
      <p:cxnSp>
        <p:nvCxnSpPr>
          <p:cNvPr id="12" name="Google Shape;422;p23">
            <a:extLst>
              <a:ext uri="{FF2B5EF4-FFF2-40B4-BE49-F238E27FC236}">
                <a16:creationId xmlns:a16="http://schemas.microsoft.com/office/drawing/2014/main" id="{5040F90A-DA8F-4935-8872-3EB01971D0C7}"/>
              </a:ext>
            </a:extLst>
          </p:cNvPr>
          <p:cNvCxnSpPr/>
          <p:nvPr/>
        </p:nvCxnSpPr>
        <p:spPr>
          <a:xfrm>
            <a:off x="0" y="1236945"/>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3" name="Picture 12" descr="A close up of a logo&#10;&#10;Description automatically generated">
            <a:extLst>
              <a:ext uri="{FF2B5EF4-FFF2-40B4-BE49-F238E27FC236}">
                <a16:creationId xmlns:a16="http://schemas.microsoft.com/office/drawing/2014/main" id="{15B0BE74-A4C6-4ECB-894B-CBE3237C2F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pic>
        <p:nvPicPr>
          <p:cNvPr id="7" name="Picture 6" descr="A picture containing object, ball, clock, player&#10;&#10;Description automatically generated">
            <a:extLst>
              <a:ext uri="{FF2B5EF4-FFF2-40B4-BE49-F238E27FC236}">
                <a16:creationId xmlns:a16="http://schemas.microsoft.com/office/drawing/2014/main" id="{9D8A6FC8-B84B-4E90-946E-042E834258E0}"/>
              </a:ext>
            </a:extLst>
          </p:cNvPr>
          <p:cNvPicPr>
            <a:picLocks noChangeAspect="1"/>
          </p:cNvPicPr>
          <p:nvPr/>
        </p:nvPicPr>
        <p:blipFill>
          <a:blip r:embed="rId3"/>
          <a:stretch>
            <a:fillRect/>
          </a:stretch>
        </p:blipFill>
        <p:spPr>
          <a:xfrm>
            <a:off x="206938" y="2795057"/>
            <a:ext cx="4280656" cy="2412982"/>
          </a:xfrm>
          <a:prstGeom prst="rect">
            <a:avLst/>
          </a:prstGeom>
        </p:spPr>
      </p:pic>
      <p:pic>
        <p:nvPicPr>
          <p:cNvPr id="8" name="Picture 7" descr="A picture containing clock, game&#10;&#10;Description automatically generated">
            <a:extLst>
              <a:ext uri="{FF2B5EF4-FFF2-40B4-BE49-F238E27FC236}">
                <a16:creationId xmlns:a16="http://schemas.microsoft.com/office/drawing/2014/main" id="{EAC2688B-2A74-48AF-8C2D-475F5F2E5368}"/>
              </a:ext>
            </a:extLst>
          </p:cNvPr>
          <p:cNvPicPr>
            <a:picLocks noChangeAspect="1"/>
          </p:cNvPicPr>
          <p:nvPr/>
        </p:nvPicPr>
        <p:blipFill>
          <a:blip r:embed="rId4"/>
          <a:stretch>
            <a:fillRect/>
          </a:stretch>
        </p:blipFill>
        <p:spPr>
          <a:xfrm>
            <a:off x="4705952" y="1768157"/>
            <a:ext cx="7188199" cy="4474653"/>
          </a:xfrm>
          <a:prstGeom prst="rect">
            <a:avLst/>
          </a:prstGeom>
        </p:spPr>
      </p:pic>
    </p:spTree>
    <p:extLst>
      <p:ext uri="{BB962C8B-B14F-4D97-AF65-F5344CB8AC3E}">
        <p14:creationId xmlns:p14="http://schemas.microsoft.com/office/powerpoint/2010/main" val="1503428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A4FA517-C229-44C2-8D3A-73C6AB9F6208}"/>
              </a:ext>
            </a:extLst>
          </p:cNvPr>
          <p:cNvSpPr/>
          <p:nvPr/>
        </p:nvSpPr>
        <p:spPr>
          <a:xfrm>
            <a:off x="419100" y="2343233"/>
            <a:ext cx="11353800" cy="2585323"/>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OOZIE work through</a:t>
            </a:r>
          </a:p>
          <a:p>
            <a:r>
              <a:rPr lang="en-US" sz="5400" dirty="0">
                <a:ln w="0"/>
                <a:effectLst>
                  <a:outerShdw blurRad="38100" dist="19050" dir="2700000" algn="tl" rotWithShape="0">
                    <a:schemeClr val="dk1">
                      <a:alpha val="40000"/>
                    </a:schemeClr>
                  </a:outerShdw>
                </a:effectLst>
              </a:rPr>
              <a:t>Need to run a job using oozie and observe the workflow DAG</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descr="A close up of a logo&#10;&#10;Description automatically generated">
            <a:extLst>
              <a:ext uri="{FF2B5EF4-FFF2-40B4-BE49-F238E27FC236}">
                <a16:creationId xmlns:a16="http://schemas.microsoft.com/office/drawing/2014/main" id="{3648947E-43F3-4CAE-AA96-48998E63A0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2308200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861607-C2E1-41AB-94ED-E88D8EBEA9BD}"/>
              </a:ext>
            </a:extLst>
          </p:cNvPr>
          <p:cNvSpPr>
            <a:spLocks noGrp="1"/>
          </p:cNvSpPr>
          <p:nvPr>
            <p:ph type="title"/>
          </p:nvPr>
        </p:nvSpPr>
        <p:spPr>
          <a:xfrm>
            <a:off x="422900" y="540167"/>
            <a:ext cx="5370576" cy="2135867"/>
          </a:xfrm>
        </p:spPr>
        <p:txBody>
          <a:bodyPr anchor="b">
            <a:normAutofit/>
          </a:bodyPr>
          <a:lstStyle/>
          <a:p>
            <a:r>
              <a:rPr lang="en-IN" sz="3400" dirty="0"/>
              <a:t>Tom White as part of appendix A they have given demo files for executing oozie the steps are as follows:</a:t>
            </a:r>
          </a:p>
        </p:txBody>
      </p:sp>
      <p:sp>
        <p:nvSpPr>
          <p:cNvPr id="4" name="Slide Number Placeholder 3">
            <a:extLst>
              <a:ext uri="{FF2B5EF4-FFF2-40B4-BE49-F238E27FC236}">
                <a16:creationId xmlns:a16="http://schemas.microsoft.com/office/drawing/2014/main" id="{8173F5B1-9C4C-425B-A64F-9D1A600D2595}"/>
              </a:ext>
            </a:extLst>
          </p:cNvPr>
          <p:cNvSpPr>
            <a:spLocks noGrp="1"/>
          </p:cNvSpPr>
          <p:nvPr>
            <p:ph type="sldNum" sz="quarter" idx="12"/>
          </p:nvPr>
        </p:nvSpPr>
        <p:spPr>
          <a:xfrm>
            <a:off x="11364091" y="0"/>
            <a:ext cx="826383" cy="680018"/>
          </a:xfrm>
        </p:spPr>
        <p:txBody>
          <a:bodyPr>
            <a:normAutofit/>
          </a:bodyPr>
          <a:lstStyle/>
          <a:p>
            <a:pPr algn="ctr">
              <a:spcAft>
                <a:spcPts val="600"/>
              </a:spcAft>
            </a:pPr>
            <a:fld id="{FBED36CE-CFC3-47C7-9B42-DC59003B2F51}" type="slidenum">
              <a:rPr lang="en-IN" smtClean="0"/>
              <a:pPr algn="ctr">
                <a:spcAft>
                  <a:spcPts val="600"/>
                </a:spcAft>
              </a:pPr>
              <a:t>13</a:t>
            </a:fld>
            <a:endParaRPr lang="en-IN"/>
          </a:p>
        </p:txBody>
      </p:sp>
      <p:pic>
        <p:nvPicPr>
          <p:cNvPr id="9" name="Content Placeholder 8">
            <a:extLst>
              <a:ext uri="{FF2B5EF4-FFF2-40B4-BE49-F238E27FC236}">
                <a16:creationId xmlns:a16="http://schemas.microsoft.com/office/drawing/2014/main" id="{9CBDBB7D-9E9E-41FD-89C9-C3BE00524B42}"/>
              </a:ext>
            </a:extLst>
          </p:cNvPr>
          <p:cNvPicPr>
            <a:picLocks noGrp="1" noChangeAspect="1"/>
          </p:cNvPicPr>
          <p:nvPr>
            <p:ph idx="1"/>
          </p:nvPr>
        </p:nvPicPr>
        <p:blipFill>
          <a:blip r:embed="rId2"/>
          <a:stretch>
            <a:fillRect/>
          </a:stretch>
        </p:blipFill>
        <p:spPr>
          <a:xfrm>
            <a:off x="7497763" y="747713"/>
            <a:ext cx="3779838" cy="2454275"/>
          </a:xfrm>
          <a:prstGeom prst="rect">
            <a:avLst/>
          </a:prstGeom>
        </p:spPr>
      </p:pic>
      <p:pic>
        <p:nvPicPr>
          <p:cNvPr id="1026" name="Picture 2" descr="Word Count Jar File - Oozie Tutorial - Edureka">
            <a:extLst>
              <a:ext uri="{FF2B5EF4-FFF2-40B4-BE49-F238E27FC236}">
                <a16:creationId xmlns:a16="http://schemas.microsoft.com/office/drawing/2014/main" id="{319382D4-2636-4B7C-BEC7-5695082DA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7763" y="3284538"/>
            <a:ext cx="3779838" cy="2446338"/>
          </a:xfrm>
          <a:prstGeom prst="rect">
            <a:avLst/>
          </a:prstGeom>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D7B2F71-D8C3-40E0-82F5-B93660208B3E}"/>
              </a:ext>
            </a:extLst>
          </p:cNvPr>
          <p:cNvPicPr>
            <a:picLocks noChangeAspect="1"/>
          </p:cNvPicPr>
          <p:nvPr/>
        </p:nvPicPr>
        <p:blipFill>
          <a:blip r:embed="rId4"/>
          <a:stretch>
            <a:fillRect/>
          </a:stretch>
        </p:blipFill>
        <p:spPr>
          <a:xfrm>
            <a:off x="422897" y="2906713"/>
            <a:ext cx="6685785" cy="952659"/>
          </a:xfrm>
          <a:prstGeom prst="rect">
            <a:avLst/>
          </a:prstGeom>
        </p:spPr>
      </p:pic>
      <p:pic>
        <p:nvPicPr>
          <p:cNvPr id="11" name="Picture 10">
            <a:extLst>
              <a:ext uri="{FF2B5EF4-FFF2-40B4-BE49-F238E27FC236}">
                <a16:creationId xmlns:a16="http://schemas.microsoft.com/office/drawing/2014/main" id="{E9AE4FB9-D273-4F9A-85C7-2003048C1A4E}"/>
              </a:ext>
            </a:extLst>
          </p:cNvPr>
          <p:cNvPicPr>
            <a:picLocks noChangeAspect="1"/>
          </p:cNvPicPr>
          <p:nvPr/>
        </p:nvPicPr>
        <p:blipFill>
          <a:blip r:embed="rId5"/>
          <a:stretch>
            <a:fillRect/>
          </a:stretch>
        </p:blipFill>
        <p:spPr>
          <a:xfrm>
            <a:off x="618032" y="4625861"/>
            <a:ext cx="6835174" cy="725652"/>
          </a:xfrm>
          <a:prstGeom prst="rect">
            <a:avLst/>
          </a:prstGeom>
        </p:spPr>
      </p:pic>
      <p:pic>
        <p:nvPicPr>
          <p:cNvPr id="16" name="Picture 15" descr="A close up of a logo&#10;&#10;Description automatically generated">
            <a:extLst>
              <a:ext uri="{FF2B5EF4-FFF2-40B4-BE49-F238E27FC236}">
                <a16:creationId xmlns:a16="http://schemas.microsoft.com/office/drawing/2014/main" id="{E80747FD-FCE2-43F4-A685-776022B33E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23346" y="-67768"/>
            <a:ext cx="1067128" cy="1599053"/>
          </a:xfrm>
          <a:prstGeom prst="rect">
            <a:avLst/>
          </a:prstGeom>
        </p:spPr>
      </p:pic>
    </p:spTree>
    <p:extLst>
      <p:ext uri="{BB962C8B-B14F-4D97-AF65-F5344CB8AC3E}">
        <p14:creationId xmlns:p14="http://schemas.microsoft.com/office/powerpoint/2010/main" val="15938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5FF8-8802-40DA-8E50-4CCC3C0C3905}"/>
              </a:ext>
            </a:extLst>
          </p:cNvPr>
          <p:cNvSpPr>
            <a:spLocks noGrp="1"/>
          </p:cNvSpPr>
          <p:nvPr>
            <p:ph type="title"/>
          </p:nvPr>
        </p:nvSpPr>
        <p:spPr>
          <a:xfrm>
            <a:off x="481013" y="3752849"/>
            <a:ext cx="3290887" cy="2452687"/>
          </a:xfrm>
        </p:spPr>
        <p:txBody>
          <a:bodyPr anchor="ctr">
            <a:normAutofit/>
          </a:bodyPr>
          <a:lstStyle/>
          <a:p>
            <a:r>
              <a:rPr lang="en-IN" sz="3600"/>
              <a:t>Step 2: Configuring job. Properties file</a:t>
            </a:r>
          </a:p>
        </p:txBody>
      </p:sp>
      <p:pic>
        <p:nvPicPr>
          <p:cNvPr id="7" name="Picture 6" descr="A screenshot of a cell phone&#10;&#10;Description automatically generated">
            <a:extLst>
              <a:ext uri="{FF2B5EF4-FFF2-40B4-BE49-F238E27FC236}">
                <a16:creationId xmlns:a16="http://schemas.microsoft.com/office/drawing/2014/main" id="{33085FBF-FDD0-4EC6-9E69-30A3DE67D587}"/>
              </a:ext>
            </a:extLst>
          </p:cNvPr>
          <p:cNvPicPr>
            <a:picLocks noChangeAspect="1"/>
          </p:cNvPicPr>
          <p:nvPr/>
        </p:nvPicPr>
        <p:blipFill rotWithShape="1">
          <a:blip r:embed="rId2"/>
          <a:srcRect b="1113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36B2EA78-56AB-4BB6-90A1-24B6655AF243}"/>
              </a:ext>
            </a:extLst>
          </p:cNvPr>
          <p:cNvSpPr>
            <a:spLocks noGrp="1"/>
          </p:cNvSpPr>
          <p:nvPr>
            <p:ph idx="1"/>
          </p:nvPr>
        </p:nvSpPr>
        <p:spPr>
          <a:xfrm>
            <a:off x="4223982" y="3752850"/>
            <a:ext cx="7485413" cy="2452687"/>
          </a:xfrm>
        </p:spPr>
        <p:txBody>
          <a:bodyPr anchor="ctr">
            <a:normAutofit/>
          </a:bodyPr>
          <a:lstStyle/>
          <a:p>
            <a:r>
              <a:rPr lang="en-IN" sz="1800"/>
              <a:t>Here we will define the path of the Namenode and resource manager.</a:t>
            </a:r>
          </a:p>
          <a:p>
            <a:r>
              <a:rPr lang="en-IN" sz="1800"/>
              <a:t>NameNode path is required for resolving the workflow directory path &amp; jobTracker path will help in submitting the job to YARN.</a:t>
            </a:r>
          </a:p>
          <a:p>
            <a:endParaRPr lang="en-IN" sz="1800"/>
          </a:p>
        </p:txBody>
      </p:sp>
    </p:spTree>
    <p:extLst>
      <p:ext uri="{BB962C8B-B14F-4D97-AF65-F5344CB8AC3E}">
        <p14:creationId xmlns:p14="http://schemas.microsoft.com/office/powerpoint/2010/main" val="111663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569D-A622-46B6-8163-FD3E246AF407}"/>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dirty="0">
                <a:solidFill>
                  <a:schemeClr val="accent1"/>
                </a:solidFill>
              </a:rPr>
              <a:t>Job. properties file</a:t>
            </a:r>
          </a:p>
        </p:txBody>
      </p:sp>
      <p:pic>
        <p:nvPicPr>
          <p:cNvPr id="7" name="Content Placeholder 6">
            <a:extLst>
              <a:ext uri="{FF2B5EF4-FFF2-40B4-BE49-F238E27FC236}">
                <a16:creationId xmlns:a16="http://schemas.microsoft.com/office/drawing/2014/main" id="{DA376DC1-1C53-4905-ABB6-1CBE3BCB7D17}"/>
              </a:ext>
            </a:extLst>
          </p:cNvPr>
          <p:cNvPicPr>
            <a:picLocks noGrp="1" noChangeAspect="1"/>
          </p:cNvPicPr>
          <p:nvPr>
            <p:ph idx="1"/>
          </p:nvPr>
        </p:nvPicPr>
        <p:blipFill rotWithShape="1">
          <a:blip r:embed="rId2"/>
          <a:srcRect r="1" b="10039"/>
          <a:stretch/>
        </p:blipFill>
        <p:spPr>
          <a:xfrm>
            <a:off x="243840" y="256540"/>
            <a:ext cx="11704320" cy="3764276"/>
          </a:xfrm>
          <a:prstGeom prst="rect">
            <a:avLst/>
          </a:prstGeom>
        </p:spPr>
      </p:pic>
      <p:pic>
        <p:nvPicPr>
          <p:cNvPr id="10" name="Picture 9" descr="A close up of a logo&#10;&#10;Description automatically generated">
            <a:extLst>
              <a:ext uri="{FF2B5EF4-FFF2-40B4-BE49-F238E27FC236}">
                <a16:creationId xmlns:a16="http://schemas.microsoft.com/office/drawing/2014/main" id="{3BCDDA05-286D-4A12-AA77-90C9150882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3043688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E36B95-10FA-4C2D-9BBE-13BF8A620AB9}"/>
              </a:ext>
            </a:extLst>
          </p:cNvPr>
          <p:cNvSpPr>
            <a:spLocks noGrp="1"/>
          </p:cNvSpPr>
          <p:nvPr>
            <p:ph type="title"/>
          </p:nvPr>
        </p:nvSpPr>
        <p:spPr>
          <a:xfrm>
            <a:off x="7763256" y="1122363"/>
            <a:ext cx="3834384" cy="2902882"/>
          </a:xfrm>
        </p:spPr>
        <p:txBody>
          <a:bodyPr vert="horz" lIns="91440" tIns="45720" rIns="91440" bIns="45720" rtlCol="0" anchor="b">
            <a:normAutofit/>
          </a:bodyPr>
          <a:lstStyle/>
          <a:p>
            <a:r>
              <a:rPr lang="en-US" sz="4800"/>
              <a:t>Step 3:Configuring XML file </a:t>
            </a:r>
          </a:p>
        </p:txBody>
      </p:sp>
      <p:pic>
        <p:nvPicPr>
          <p:cNvPr id="7" name="Content Placeholder 6" descr="A screenshot of a social media post&#10;&#10;Description automatically generated">
            <a:extLst>
              <a:ext uri="{FF2B5EF4-FFF2-40B4-BE49-F238E27FC236}">
                <a16:creationId xmlns:a16="http://schemas.microsoft.com/office/drawing/2014/main" id="{68F1A13E-80AF-4215-A015-F43FFBC74B74}"/>
              </a:ext>
            </a:extLst>
          </p:cNvPr>
          <p:cNvPicPr>
            <a:picLocks noGrp="1" noChangeAspect="1"/>
          </p:cNvPicPr>
          <p:nvPr>
            <p:ph idx="1"/>
          </p:nvPr>
        </p:nvPicPr>
        <p:blipFill rotWithShape="1">
          <a:blip r:embed="rId2"/>
          <a:srcRect r="21537" b="-1"/>
          <a:stretch/>
        </p:blipFill>
        <p:spPr>
          <a:xfrm>
            <a:off x="509517" y="576072"/>
            <a:ext cx="6692560" cy="5522976"/>
          </a:xfrm>
          <a:prstGeom prst="rect">
            <a:avLst/>
          </a:prstGeom>
        </p:spPr>
      </p:pic>
      <p:sp>
        <p:nvSpPr>
          <p:cNvPr id="4" name="Date Placeholder 3">
            <a:extLst>
              <a:ext uri="{FF2B5EF4-FFF2-40B4-BE49-F238E27FC236}">
                <a16:creationId xmlns:a16="http://schemas.microsoft.com/office/drawing/2014/main" id="{64CF4BE0-F551-4909-94EE-E524374ECE67}"/>
              </a:ext>
            </a:extLst>
          </p:cNvPr>
          <p:cNvSpPr>
            <a:spLocks noGrp="1"/>
          </p:cNvSpPr>
          <p:nvPr>
            <p:ph type="dt" sz="half" idx="10"/>
          </p:nvPr>
        </p:nvSpPr>
        <p:spPr>
          <a:xfrm>
            <a:off x="594360" y="6492240"/>
            <a:ext cx="2743200" cy="365125"/>
          </a:xfrm>
        </p:spPr>
        <p:txBody>
          <a:bodyPr vert="horz" lIns="91440" tIns="45720" rIns="91440" bIns="45720" rtlCol="0" anchor="ctr">
            <a:normAutofit/>
          </a:bodyPr>
          <a:lstStyle/>
          <a:p>
            <a:pPr>
              <a:spcAft>
                <a:spcPts val="600"/>
              </a:spcAft>
              <a:defRPr/>
            </a:pPr>
            <a:fld id="{1BF476EB-0F5F-4BD9-8D38-FB9925222E58}" type="datetime1">
              <a:rPr lang="en-US">
                <a:solidFill>
                  <a:schemeClr val="bg1"/>
                </a:solidFill>
                <a:latin typeface="Calibri" panose="020F0502020204030204"/>
              </a:rPr>
              <a:pPr>
                <a:spcAft>
                  <a:spcPts val="600"/>
                </a:spcAft>
                <a:defRPr/>
              </a:pPr>
              <a:t>9/2/2020</a:t>
            </a:fld>
            <a:endParaRPr lang="en-US">
              <a:solidFill>
                <a:schemeClr val="bg1"/>
              </a:solidFill>
              <a:latin typeface="Calibri" panose="020F0502020204030204"/>
            </a:endParaRPr>
          </a:p>
        </p:txBody>
      </p:sp>
      <p:sp>
        <p:nvSpPr>
          <p:cNvPr id="5" name="Footer Placeholder 4">
            <a:extLst>
              <a:ext uri="{FF2B5EF4-FFF2-40B4-BE49-F238E27FC236}">
                <a16:creationId xmlns:a16="http://schemas.microsoft.com/office/drawing/2014/main" id="{8460C72F-FC08-4141-B4FD-1B3A16AC3F72}"/>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lnSpc>
                <a:spcPct val="90000"/>
              </a:lnSpc>
              <a:spcAft>
                <a:spcPts val="600"/>
              </a:spcAft>
              <a:defRPr/>
            </a:pPr>
            <a:r>
              <a:rPr lang="en-US" sz="1000" kern="1200">
                <a:solidFill>
                  <a:schemeClr val="bg1"/>
                </a:solidFill>
                <a:latin typeface="Calibri" panose="020F0502020204030204"/>
                <a:ea typeface="+mn-ea"/>
                <a:cs typeface="+mn-cs"/>
              </a:rPr>
              <a:t>Module 2: Essential Hadoop Tools(oozie) D.sudaroli Vijayakumar PESIT</a:t>
            </a:r>
          </a:p>
        </p:txBody>
      </p:sp>
      <p:sp>
        <p:nvSpPr>
          <p:cNvPr id="6" name="Slide Number Placeholder 5">
            <a:extLst>
              <a:ext uri="{FF2B5EF4-FFF2-40B4-BE49-F238E27FC236}">
                <a16:creationId xmlns:a16="http://schemas.microsoft.com/office/drawing/2014/main" id="{2BF92D1D-2964-4713-B168-D71AB1CADFA9}"/>
              </a:ext>
            </a:extLst>
          </p:cNvPr>
          <p:cNvSpPr>
            <a:spLocks noGrp="1"/>
          </p:cNvSpPr>
          <p:nvPr>
            <p:ph type="sldNum" sz="quarter" idx="12"/>
          </p:nvPr>
        </p:nvSpPr>
        <p:spPr>
          <a:xfrm>
            <a:off x="8851392" y="6492240"/>
            <a:ext cx="2743200" cy="365125"/>
          </a:xfrm>
        </p:spPr>
        <p:txBody>
          <a:bodyPr vert="horz" lIns="91440" tIns="45720" rIns="91440" bIns="45720" rtlCol="0" anchor="ctr">
            <a:normAutofit/>
          </a:bodyPr>
          <a:lstStyle/>
          <a:p>
            <a:pPr>
              <a:spcAft>
                <a:spcPts val="600"/>
              </a:spcAft>
              <a:defRPr/>
            </a:pPr>
            <a:fld id="{FBED36CE-CFC3-47C7-9B42-DC59003B2F51}" type="slidenum">
              <a:rPr lang="en-US">
                <a:solidFill>
                  <a:schemeClr val="bg1"/>
                </a:solidFill>
                <a:latin typeface="Calibri" panose="020F0502020204030204"/>
              </a:rPr>
              <a:pPr>
                <a:spcAft>
                  <a:spcPts val="600"/>
                </a:spcAft>
                <a:defRPr/>
              </a:pPr>
              <a:t>16</a:t>
            </a:fld>
            <a:endParaRPr lang="en-US">
              <a:solidFill>
                <a:schemeClr val="bg1"/>
              </a:solidFill>
              <a:latin typeface="Calibri" panose="020F0502020204030204"/>
            </a:endParaRPr>
          </a:p>
        </p:txBody>
      </p:sp>
      <p:pic>
        <p:nvPicPr>
          <p:cNvPr id="38" name="Picture 37" descr="A close up of a logo&#10;&#10;Description automatically generated">
            <a:extLst>
              <a:ext uri="{FF2B5EF4-FFF2-40B4-BE49-F238E27FC236}">
                <a16:creationId xmlns:a16="http://schemas.microsoft.com/office/drawing/2014/main" id="{D67BA739-ABE7-4813-BBA6-F0B3925BC4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3508727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CD9DFE5-5B9F-4D17-BEC8-24714F56ACB1}"/>
              </a:ext>
            </a:extLst>
          </p:cNvPr>
          <p:cNvPicPr>
            <a:picLocks noGrp="1" noChangeAspect="1"/>
          </p:cNvPicPr>
          <p:nvPr>
            <p:ph idx="1"/>
          </p:nvPr>
        </p:nvPicPr>
        <p:blipFill rotWithShape="1">
          <a:blip r:embed="rId2"/>
          <a:srcRect t="6084" b="8689"/>
          <a:stretch/>
        </p:blipFill>
        <p:spPr>
          <a:xfrm>
            <a:off x="20" y="10"/>
            <a:ext cx="12191980" cy="6857990"/>
          </a:xfrm>
          <a:prstGeom prst="rect">
            <a:avLst/>
          </a:prstGeom>
        </p:spPr>
      </p:pic>
      <p:sp>
        <p:nvSpPr>
          <p:cNvPr id="4" name="Date Placeholder 3">
            <a:extLst>
              <a:ext uri="{FF2B5EF4-FFF2-40B4-BE49-F238E27FC236}">
                <a16:creationId xmlns:a16="http://schemas.microsoft.com/office/drawing/2014/main" id="{56DF77B1-45FA-4678-9FF8-83E6E411478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1BF476EB-0F5F-4BD9-8D38-FB9925222E58}" type="datetime1">
              <a:rPr lang="en-US">
                <a:solidFill>
                  <a:srgbClr val="FFFFFF"/>
                </a:solidFill>
              </a:rPr>
              <a:pPr>
                <a:spcAft>
                  <a:spcPts val="600"/>
                </a:spcAft>
              </a:pPr>
              <a:t>9/2/2020</a:t>
            </a:fld>
            <a:endParaRPr lang="en-US">
              <a:solidFill>
                <a:srgbClr val="FFFFFF"/>
              </a:solidFill>
            </a:endParaRPr>
          </a:p>
        </p:txBody>
      </p:sp>
      <p:sp>
        <p:nvSpPr>
          <p:cNvPr id="5" name="Footer Placeholder 4">
            <a:extLst>
              <a:ext uri="{FF2B5EF4-FFF2-40B4-BE49-F238E27FC236}">
                <a16:creationId xmlns:a16="http://schemas.microsoft.com/office/drawing/2014/main" id="{5686B70B-C49A-4C8D-B1A7-14514949DEA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Module 2: Essential Hadoop Tools(oozie) D.sudaroli Vijayakumar PESIT</a:t>
            </a:r>
          </a:p>
        </p:txBody>
      </p:sp>
      <p:sp>
        <p:nvSpPr>
          <p:cNvPr id="6" name="Slide Number Placeholder 5">
            <a:extLst>
              <a:ext uri="{FF2B5EF4-FFF2-40B4-BE49-F238E27FC236}">
                <a16:creationId xmlns:a16="http://schemas.microsoft.com/office/drawing/2014/main" id="{052CEE98-78FA-4920-9B1D-F80C8C2F66E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BED36CE-CFC3-47C7-9B42-DC59003B2F51}" type="slidenum">
              <a:rPr lang="en-US">
                <a:solidFill>
                  <a:srgbClr val="FFFFFF"/>
                </a:solidFill>
              </a:rPr>
              <a:pPr>
                <a:spcAft>
                  <a:spcPts val="600"/>
                </a:spcAft>
              </a:pPr>
              <a:t>17</a:t>
            </a:fld>
            <a:endParaRPr lang="en-US">
              <a:solidFill>
                <a:srgbClr val="FFFFFF"/>
              </a:solidFill>
            </a:endParaRPr>
          </a:p>
        </p:txBody>
      </p:sp>
      <p:pic>
        <p:nvPicPr>
          <p:cNvPr id="8" name="Picture 7">
            <a:extLst>
              <a:ext uri="{FF2B5EF4-FFF2-40B4-BE49-F238E27FC236}">
                <a16:creationId xmlns:a16="http://schemas.microsoft.com/office/drawing/2014/main" id="{55BD1036-FD85-4830-ABA0-A42AF60E10C9}"/>
              </a:ext>
            </a:extLst>
          </p:cNvPr>
          <p:cNvPicPr>
            <a:picLocks noChangeAspect="1"/>
          </p:cNvPicPr>
          <p:nvPr/>
        </p:nvPicPr>
        <p:blipFill>
          <a:blip r:embed="rId3"/>
          <a:stretch>
            <a:fillRect/>
          </a:stretch>
        </p:blipFill>
        <p:spPr>
          <a:xfrm>
            <a:off x="6542994" y="1842407"/>
            <a:ext cx="4967072" cy="1994808"/>
          </a:xfrm>
          <a:prstGeom prst="rect">
            <a:avLst/>
          </a:prstGeom>
        </p:spPr>
      </p:pic>
      <p:pic>
        <p:nvPicPr>
          <p:cNvPr id="9" name="Picture 8" descr="A close up of a logo&#10;&#10;Description automatically generated">
            <a:extLst>
              <a:ext uri="{FF2B5EF4-FFF2-40B4-BE49-F238E27FC236}">
                <a16:creationId xmlns:a16="http://schemas.microsoft.com/office/drawing/2014/main" id="{70E2BBEC-8660-46C2-9A53-BD4AFFD912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127048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DBBB571-7B13-4658-A5B0-FC3F20F083A4}"/>
              </a:ext>
            </a:extLst>
          </p:cNvPr>
          <p:cNvSpPr>
            <a:spLocks noGrp="1"/>
          </p:cNvSpPr>
          <p:nvPr>
            <p:ph type="title"/>
          </p:nvPr>
        </p:nvSpPr>
        <p:spPr/>
        <p:txBody>
          <a:bodyPr/>
          <a:lstStyle/>
          <a:p>
            <a:r>
              <a:rPr lang="en-IN" dirty="0"/>
              <a:t>Step 4: Put the oozie job in Hadoop</a:t>
            </a:r>
          </a:p>
        </p:txBody>
      </p:sp>
      <p:pic>
        <p:nvPicPr>
          <p:cNvPr id="8" name="Content Placeholder 7">
            <a:extLst>
              <a:ext uri="{FF2B5EF4-FFF2-40B4-BE49-F238E27FC236}">
                <a16:creationId xmlns:a16="http://schemas.microsoft.com/office/drawing/2014/main" id="{484EFEBE-2DCA-4FAD-BB45-70E55AC7603B}"/>
              </a:ext>
            </a:extLst>
          </p:cNvPr>
          <p:cNvPicPr>
            <a:picLocks noGrp="1" noChangeAspect="1"/>
          </p:cNvPicPr>
          <p:nvPr>
            <p:ph idx="1"/>
          </p:nvPr>
        </p:nvPicPr>
        <p:blipFill>
          <a:blip r:embed="rId2"/>
          <a:stretch>
            <a:fillRect/>
          </a:stretch>
        </p:blipFill>
        <p:spPr>
          <a:xfrm>
            <a:off x="724078" y="1690688"/>
            <a:ext cx="9258122" cy="1058071"/>
          </a:xfrm>
          <a:prstGeom prst="rect">
            <a:avLst/>
          </a:prstGeom>
        </p:spPr>
      </p:pic>
      <p:pic>
        <p:nvPicPr>
          <p:cNvPr id="9" name="Picture 8" descr="A close up of a logo&#10;&#10;Description automatically generated">
            <a:extLst>
              <a:ext uri="{FF2B5EF4-FFF2-40B4-BE49-F238E27FC236}">
                <a16:creationId xmlns:a16="http://schemas.microsoft.com/office/drawing/2014/main" id="{C71C929E-AF70-4506-AEA9-5D1896E325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130640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A961B2-9EBB-4BDA-BC4A-416B5864A883}"/>
              </a:ext>
            </a:extLst>
          </p:cNvPr>
          <p:cNvPicPr>
            <a:picLocks noChangeAspect="1"/>
          </p:cNvPicPr>
          <p:nvPr/>
        </p:nvPicPr>
        <p:blipFill>
          <a:blip r:embed="rId2"/>
          <a:stretch>
            <a:fillRect/>
          </a:stretch>
        </p:blipFill>
        <p:spPr>
          <a:xfrm>
            <a:off x="6421035" y="736200"/>
            <a:ext cx="5129784" cy="5385599"/>
          </a:xfrm>
          <a:prstGeom prst="rect">
            <a:avLst/>
          </a:prstGeom>
        </p:spPr>
      </p:pic>
      <p:sp>
        <p:nvSpPr>
          <p:cNvPr id="2" name="Date Placeholder 1">
            <a:extLst>
              <a:ext uri="{FF2B5EF4-FFF2-40B4-BE49-F238E27FC236}">
                <a16:creationId xmlns:a16="http://schemas.microsoft.com/office/drawing/2014/main" id="{E2DC7B30-6436-43AC-9432-27BE6EAE406F}"/>
              </a:ext>
            </a:extLst>
          </p:cNvPr>
          <p:cNvSpPr>
            <a:spLocks noGrp="1"/>
          </p:cNvSpPr>
          <p:nvPr>
            <p:ph type="dt" sz="half" idx="10"/>
          </p:nvPr>
        </p:nvSpPr>
        <p:spPr>
          <a:xfrm>
            <a:off x="838200" y="6356350"/>
            <a:ext cx="2743200" cy="365125"/>
          </a:xfrm>
        </p:spPr>
        <p:txBody>
          <a:bodyPr>
            <a:normAutofit/>
          </a:bodyPr>
          <a:lstStyle/>
          <a:p>
            <a:pPr>
              <a:spcAft>
                <a:spcPts val="600"/>
              </a:spcAft>
            </a:pPr>
            <a:fld id="{B692C873-219C-41FE-A691-2AD16B532D7D}" type="datetime1">
              <a:rPr lang="en-IN">
                <a:solidFill>
                  <a:srgbClr val="FFFFFF"/>
                </a:solidFill>
              </a:rPr>
              <a:pPr>
                <a:spcAft>
                  <a:spcPts val="600"/>
                </a:spcAft>
              </a:pPr>
              <a:t>02-09-2020</a:t>
            </a:fld>
            <a:endParaRPr lang="en-IN">
              <a:solidFill>
                <a:srgbClr val="FFFFFF"/>
              </a:solidFill>
            </a:endParaRPr>
          </a:p>
        </p:txBody>
      </p:sp>
      <p:sp>
        <p:nvSpPr>
          <p:cNvPr id="3" name="Footer Placeholder 2">
            <a:extLst>
              <a:ext uri="{FF2B5EF4-FFF2-40B4-BE49-F238E27FC236}">
                <a16:creationId xmlns:a16="http://schemas.microsoft.com/office/drawing/2014/main" id="{A22C3F85-88E2-465A-9DD2-3ED7DD4C8D08}"/>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IN" sz="1000">
                <a:solidFill>
                  <a:srgbClr val="FFFFFF"/>
                </a:solidFill>
              </a:rPr>
              <a:t>Module 2: Essential Hadoop Tools(oozie) D.sudaroli Vijayakumar PESIT</a:t>
            </a:r>
          </a:p>
        </p:txBody>
      </p:sp>
      <p:pic>
        <p:nvPicPr>
          <p:cNvPr id="6" name="Picture 5">
            <a:extLst>
              <a:ext uri="{FF2B5EF4-FFF2-40B4-BE49-F238E27FC236}">
                <a16:creationId xmlns:a16="http://schemas.microsoft.com/office/drawing/2014/main" id="{EC2EDF54-9E5D-4755-B1E6-E3D5F8480EEA}"/>
              </a:ext>
            </a:extLst>
          </p:cNvPr>
          <p:cNvPicPr>
            <a:picLocks noChangeAspect="1"/>
          </p:cNvPicPr>
          <p:nvPr/>
        </p:nvPicPr>
        <p:blipFill>
          <a:blip r:embed="rId3"/>
          <a:stretch>
            <a:fillRect/>
          </a:stretch>
        </p:blipFill>
        <p:spPr>
          <a:xfrm>
            <a:off x="641180" y="2415868"/>
            <a:ext cx="5129784" cy="2026264"/>
          </a:xfrm>
          <a:prstGeom prst="rect">
            <a:avLst/>
          </a:prstGeom>
        </p:spPr>
      </p:pic>
      <p:sp>
        <p:nvSpPr>
          <p:cNvPr id="4" name="Slide Number Placeholder 3">
            <a:extLst>
              <a:ext uri="{FF2B5EF4-FFF2-40B4-BE49-F238E27FC236}">
                <a16:creationId xmlns:a16="http://schemas.microsoft.com/office/drawing/2014/main" id="{6F99BF9B-2693-42C0-9A69-B0A9165B8BB1}"/>
              </a:ext>
            </a:extLst>
          </p:cNvPr>
          <p:cNvSpPr>
            <a:spLocks noGrp="1"/>
          </p:cNvSpPr>
          <p:nvPr>
            <p:ph type="sldNum" sz="quarter" idx="12"/>
          </p:nvPr>
        </p:nvSpPr>
        <p:spPr>
          <a:xfrm>
            <a:off x="8610600" y="6356350"/>
            <a:ext cx="2743200" cy="365125"/>
          </a:xfrm>
        </p:spPr>
        <p:txBody>
          <a:bodyPr>
            <a:normAutofit/>
          </a:bodyPr>
          <a:lstStyle/>
          <a:p>
            <a:pPr>
              <a:spcAft>
                <a:spcPts val="600"/>
              </a:spcAft>
            </a:pPr>
            <a:fld id="{FBED36CE-CFC3-47C7-9B42-DC59003B2F51}" type="slidenum">
              <a:rPr lang="en-IN">
                <a:solidFill>
                  <a:srgbClr val="FFFFFF"/>
                </a:solidFill>
              </a:rPr>
              <a:pPr>
                <a:spcAft>
                  <a:spcPts val="600"/>
                </a:spcAft>
              </a:pPr>
              <a:t>19</a:t>
            </a:fld>
            <a:endParaRPr lang="en-IN">
              <a:solidFill>
                <a:srgbClr val="FFFFFF"/>
              </a:solidFill>
            </a:endParaRPr>
          </a:p>
        </p:txBody>
      </p:sp>
    </p:spTree>
    <p:extLst>
      <p:ext uri="{BB962C8B-B14F-4D97-AF65-F5344CB8AC3E}">
        <p14:creationId xmlns:p14="http://schemas.microsoft.com/office/powerpoint/2010/main" val="327731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ACDB9-08B9-47FD-A557-858F6EFD720A}"/>
              </a:ext>
            </a:extLst>
          </p:cNvPr>
          <p:cNvSpPr>
            <a:spLocks noGrp="1"/>
          </p:cNvSpPr>
          <p:nvPr>
            <p:ph idx="1"/>
          </p:nvPr>
        </p:nvSpPr>
        <p:spPr>
          <a:xfrm>
            <a:off x="7854042" y="1825625"/>
            <a:ext cx="3984172" cy="4351338"/>
          </a:xfrm>
        </p:spPr>
        <p:txBody>
          <a:bodyPr>
            <a:normAutofit fontScale="92500" lnSpcReduction="10000"/>
          </a:bodyPr>
          <a:lstStyle/>
          <a:p>
            <a:r>
              <a:rPr lang="en-IN" dirty="0"/>
              <a:t>Data Integration Example</a:t>
            </a:r>
          </a:p>
          <a:p>
            <a:r>
              <a:rPr lang="en-IN" dirty="0"/>
              <a:t>3 jobs</a:t>
            </a:r>
          </a:p>
          <a:p>
            <a:pPr lvl="1"/>
            <a:r>
              <a:rPr lang="en-IN" dirty="0"/>
              <a:t>2 scoop jobs to pull data from database</a:t>
            </a:r>
          </a:p>
          <a:p>
            <a:pPr lvl="1"/>
            <a:r>
              <a:rPr lang="en-IN" dirty="0"/>
              <a:t>1 hive/map reduce job to join and process the data</a:t>
            </a:r>
          </a:p>
          <a:p>
            <a:r>
              <a:rPr lang="en-IN" dirty="0"/>
              <a:t>All the jobs are independent</a:t>
            </a:r>
          </a:p>
          <a:p>
            <a:r>
              <a:rPr lang="en-IN" dirty="0"/>
              <a:t>To complete this data integration process what is essential </a:t>
            </a:r>
          </a:p>
          <a:p>
            <a:pPr marL="0" indent="0">
              <a:buNone/>
            </a:pPr>
            <a:r>
              <a:rPr lang="en-IN" b="1" dirty="0">
                <a:solidFill>
                  <a:srgbClr val="FF0000"/>
                </a:solidFill>
              </a:rPr>
              <a:t>“ A workflow based tool”</a:t>
            </a:r>
          </a:p>
          <a:p>
            <a:pPr marL="457200" lvl="1" indent="0">
              <a:buNone/>
            </a:pPr>
            <a:endParaRPr lang="en-IN" dirty="0"/>
          </a:p>
          <a:p>
            <a:endParaRPr lang="en-IN" dirty="0"/>
          </a:p>
        </p:txBody>
      </p:sp>
      <p:sp>
        <p:nvSpPr>
          <p:cNvPr id="8" name="Flowchart: Magnetic Disk 7">
            <a:extLst>
              <a:ext uri="{FF2B5EF4-FFF2-40B4-BE49-F238E27FC236}">
                <a16:creationId xmlns:a16="http://schemas.microsoft.com/office/drawing/2014/main" id="{073A8354-8FFE-4F7E-8B0D-D7D335B4C82D}"/>
              </a:ext>
            </a:extLst>
          </p:cNvPr>
          <p:cNvSpPr/>
          <p:nvPr/>
        </p:nvSpPr>
        <p:spPr>
          <a:xfrm>
            <a:off x="1338943" y="2195512"/>
            <a:ext cx="2111829" cy="184512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r>
              <a:rPr lang="en-IN" baseline="30000" dirty="0"/>
              <a:t>st</a:t>
            </a:r>
            <a:r>
              <a:rPr lang="en-IN" dirty="0"/>
              <a:t> Database</a:t>
            </a:r>
          </a:p>
        </p:txBody>
      </p:sp>
      <p:sp>
        <p:nvSpPr>
          <p:cNvPr id="10" name="Flowchart: Magnetic Disk 9">
            <a:extLst>
              <a:ext uri="{FF2B5EF4-FFF2-40B4-BE49-F238E27FC236}">
                <a16:creationId xmlns:a16="http://schemas.microsoft.com/office/drawing/2014/main" id="{1C7CF332-E834-4862-A040-9D52A0FB78CF}"/>
              </a:ext>
            </a:extLst>
          </p:cNvPr>
          <p:cNvSpPr/>
          <p:nvPr/>
        </p:nvSpPr>
        <p:spPr>
          <a:xfrm>
            <a:off x="1502227" y="4410528"/>
            <a:ext cx="2111829" cy="184512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r>
              <a:rPr lang="en-IN" baseline="30000" dirty="0"/>
              <a:t>nd</a:t>
            </a:r>
            <a:r>
              <a:rPr lang="en-IN" dirty="0"/>
              <a:t> Database</a:t>
            </a:r>
          </a:p>
        </p:txBody>
      </p:sp>
      <p:sp>
        <p:nvSpPr>
          <p:cNvPr id="11" name="Flowchart: Magnetic Disk 10">
            <a:extLst>
              <a:ext uri="{FF2B5EF4-FFF2-40B4-BE49-F238E27FC236}">
                <a16:creationId xmlns:a16="http://schemas.microsoft.com/office/drawing/2014/main" id="{FDB891D7-4289-4356-844D-19B497C7B7AD}"/>
              </a:ext>
            </a:extLst>
          </p:cNvPr>
          <p:cNvSpPr/>
          <p:nvPr/>
        </p:nvSpPr>
        <p:spPr>
          <a:xfrm>
            <a:off x="5540829" y="2710543"/>
            <a:ext cx="2111829" cy="1845129"/>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r>
              <a:rPr lang="en-IN" baseline="30000" dirty="0"/>
              <a:t>rd</a:t>
            </a:r>
            <a:r>
              <a:rPr lang="en-IN" dirty="0"/>
              <a:t> Database</a:t>
            </a:r>
          </a:p>
        </p:txBody>
      </p:sp>
      <p:cxnSp>
        <p:nvCxnSpPr>
          <p:cNvPr id="12" name="Straight Arrow Connector 11">
            <a:extLst>
              <a:ext uri="{FF2B5EF4-FFF2-40B4-BE49-F238E27FC236}">
                <a16:creationId xmlns:a16="http://schemas.microsoft.com/office/drawing/2014/main" id="{57A12F39-3E85-4BD8-B244-C4FA68222076}"/>
              </a:ext>
            </a:extLst>
          </p:cNvPr>
          <p:cNvCxnSpPr>
            <a:stCxn id="8" idx="4"/>
            <a:endCxn id="11" idx="2"/>
          </p:cNvCxnSpPr>
          <p:nvPr/>
        </p:nvCxnSpPr>
        <p:spPr>
          <a:xfrm>
            <a:off x="3450772" y="3118077"/>
            <a:ext cx="2090057" cy="51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32C1D0D-AE04-4C99-BDD0-61DE68AE4CAE}"/>
              </a:ext>
            </a:extLst>
          </p:cNvPr>
          <p:cNvCxnSpPr>
            <a:stCxn id="10" idx="4"/>
          </p:cNvCxnSpPr>
          <p:nvPr/>
        </p:nvCxnSpPr>
        <p:spPr>
          <a:xfrm flipV="1">
            <a:off x="3614056" y="4040641"/>
            <a:ext cx="1926773" cy="129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Google Shape;423;p23" descr="A close up of a logo&#10;&#10;Description automatically generated">
            <a:extLst>
              <a:ext uri="{FF2B5EF4-FFF2-40B4-BE49-F238E27FC236}">
                <a16:creationId xmlns:a16="http://schemas.microsoft.com/office/drawing/2014/main" id="{5FCB9EC5-A8F2-4A37-971B-E91DD4A06FFD}"/>
              </a:ext>
            </a:extLst>
          </p:cNvPr>
          <p:cNvPicPr preferRelativeResize="0"/>
          <p:nvPr/>
        </p:nvPicPr>
        <p:blipFill rotWithShape="1">
          <a:blip r:embed="rId3">
            <a:alphaModFix/>
          </a:blip>
          <a:srcRect/>
          <a:stretch/>
        </p:blipFill>
        <p:spPr>
          <a:xfrm>
            <a:off x="11043832" y="206991"/>
            <a:ext cx="933598" cy="948092"/>
          </a:xfrm>
          <a:prstGeom prst="rect">
            <a:avLst/>
          </a:prstGeom>
          <a:noFill/>
          <a:ln>
            <a:noFill/>
          </a:ln>
        </p:spPr>
      </p:pic>
      <p:sp>
        <p:nvSpPr>
          <p:cNvPr id="15" name="Google Shape;437;p23">
            <a:extLst>
              <a:ext uri="{FF2B5EF4-FFF2-40B4-BE49-F238E27FC236}">
                <a16:creationId xmlns:a16="http://schemas.microsoft.com/office/drawing/2014/main" id="{4720E60E-C32D-4332-9AF2-61C7FD23B39D}"/>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6" name="Google Shape;421;p23">
            <a:extLst>
              <a:ext uri="{FF2B5EF4-FFF2-40B4-BE49-F238E27FC236}">
                <a16:creationId xmlns:a16="http://schemas.microsoft.com/office/drawing/2014/main" id="{26276035-3F00-4ED0-831B-98F9803252CA}"/>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Oozie- What is Possible?</a:t>
            </a:r>
            <a:endParaRPr dirty="0">
              <a:solidFill>
                <a:schemeClr val="accent2">
                  <a:lumMod val="75000"/>
                </a:schemeClr>
              </a:solidFill>
            </a:endParaRPr>
          </a:p>
        </p:txBody>
      </p:sp>
      <p:cxnSp>
        <p:nvCxnSpPr>
          <p:cNvPr id="17" name="Google Shape;422;p23">
            <a:extLst>
              <a:ext uri="{FF2B5EF4-FFF2-40B4-BE49-F238E27FC236}">
                <a16:creationId xmlns:a16="http://schemas.microsoft.com/office/drawing/2014/main" id="{4269AE22-3273-484D-93A2-90961B1DE7B9}"/>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Tree>
    <p:extLst>
      <p:ext uri="{BB962C8B-B14F-4D97-AF65-F5344CB8AC3E}">
        <p14:creationId xmlns:p14="http://schemas.microsoft.com/office/powerpoint/2010/main" val="162267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cxnSp>
        <p:nvCxnSpPr>
          <p:cNvPr id="840" name="Google Shape;840;p4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grpSp>
        <p:nvGrpSpPr>
          <p:cNvPr id="845" name="Google Shape;845;p48"/>
          <p:cNvGrpSpPr/>
          <p:nvPr/>
        </p:nvGrpSpPr>
        <p:grpSpPr>
          <a:xfrm>
            <a:off x="313844" y="349466"/>
            <a:ext cx="11518407" cy="6218388"/>
            <a:chOff x="313844" y="349466"/>
            <a:chExt cx="11518407" cy="6218388"/>
          </a:xfrm>
        </p:grpSpPr>
        <p:sp>
          <p:nvSpPr>
            <p:cNvPr id="846" name="Google Shape;846;p4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7" name="Google Shape;847;p4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8" name="Google Shape;848;p4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49" name="Google Shape;849;p4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50" name="Google Shape;850;p48" descr="A close up of a logo&#10;&#10;Description automatically generated"/>
          <p:cNvPicPr preferRelativeResize="0"/>
          <p:nvPr/>
        </p:nvPicPr>
        <p:blipFill rotWithShape="1">
          <a:blip r:embed="rId3">
            <a:alphaModFix/>
          </a:blip>
          <a:srcRect/>
          <a:stretch/>
        </p:blipFill>
        <p:spPr>
          <a:xfrm>
            <a:off x="847291" y="1284763"/>
            <a:ext cx="2369218" cy="3550188"/>
          </a:xfrm>
          <a:prstGeom prst="rect">
            <a:avLst/>
          </a:prstGeom>
          <a:noFill/>
          <a:ln>
            <a:noFill/>
          </a:ln>
        </p:spPr>
      </p:pic>
      <p:sp>
        <p:nvSpPr>
          <p:cNvPr id="851" name="Google Shape;851;p4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DFA267"/>
                </a:solidFill>
                <a:latin typeface="Calibri"/>
                <a:ea typeface="Calibri"/>
                <a:cs typeface="Calibri"/>
                <a:sym typeface="Calibri"/>
              </a:rPr>
              <a:t>THANK YOU</a:t>
            </a:r>
            <a:endParaRPr/>
          </a:p>
        </p:txBody>
      </p:sp>
      <p:sp>
        <p:nvSpPr>
          <p:cNvPr id="16" name="Subtitle 2">
            <a:extLst>
              <a:ext uri="{FF2B5EF4-FFF2-40B4-BE49-F238E27FC236}">
                <a16:creationId xmlns:a16="http://schemas.microsoft.com/office/drawing/2014/main" id="{F20BCB71-743E-4DB4-9FE5-E59943F160D1}"/>
              </a:ext>
            </a:extLst>
          </p:cNvPr>
          <p:cNvSpPr txBox="1">
            <a:spLocks/>
          </p:cNvSpPr>
          <p:nvPr/>
        </p:nvSpPr>
        <p:spPr>
          <a:xfrm>
            <a:off x="3946938" y="3301761"/>
            <a:ext cx="8179229" cy="108623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2400" b="1" dirty="0">
                <a:solidFill>
                  <a:schemeClr val="accent1">
                    <a:lumMod val="50000"/>
                  </a:schemeClr>
                </a:solidFill>
              </a:rPr>
              <a:t>“WORLD IS ONE BIG DATA PROBLEM”</a:t>
            </a:r>
          </a:p>
          <a:p>
            <a:pPr marL="114300" indent="0">
              <a:buNone/>
            </a:pPr>
            <a:r>
              <a:rPr lang="en-US" sz="2400" b="1" dirty="0">
                <a:solidFill>
                  <a:schemeClr val="accent1">
                    <a:lumMod val="50000"/>
                  </a:schemeClr>
                </a:solidFill>
              </a:rPr>
              <a:t>“TORTURE THE DATA AND IT WILL CONFESS TO ANYTHING”</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Oozie-Motivation</a:t>
            </a:r>
            <a:endParaRPr dirty="0">
              <a:solidFill>
                <a:schemeClr val="accent2">
                  <a:lumMod val="75000"/>
                </a:schemeClr>
              </a:solidFill>
            </a:endParaRPr>
          </a:p>
        </p:txBody>
      </p:sp>
      <p:cxnSp>
        <p:nvCxnSpPr>
          <p:cNvPr id="422" name="Google Shape;422;p2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23" name="Google Shape;423;p23" descr="A close up of a logo&#10;&#10;Description automatically generated"/>
          <p:cNvPicPr preferRelativeResize="0"/>
          <p:nvPr/>
        </p:nvPicPr>
        <p:blipFill rotWithShape="1">
          <a:blip r:embed="rId3">
            <a:alphaModFix/>
          </a:blip>
          <a:srcRect/>
          <a:stretch/>
        </p:blipFill>
        <p:spPr>
          <a:xfrm>
            <a:off x="10659519" y="178793"/>
            <a:ext cx="933598" cy="948092"/>
          </a:xfrm>
          <a:prstGeom prst="rect">
            <a:avLst/>
          </a:prstGeom>
          <a:noFill/>
          <a:ln>
            <a:noFill/>
          </a:ln>
        </p:spPr>
      </p:pic>
      <p:sp>
        <p:nvSpPr>
          <p:cNvPr id="437" name="Google Shape;437;p2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632AE6B4-1A9D-4545-92A3-E7451CEDF7AC}"/>
              </a:ext>
            </a:extLst>
          </p:cNvPr>
          <p:cNvPicPr>
            <a:picLocks noChangeAspect="1"/>
          </p:cNvPicPr>
          <p:nvPr/>
        </p:nvPicPr>
        <p:blipFill>
          <a:blip r:embed="rId4"/>
          <a:stretch>
            <a:fillRect/>
          </a:stretch>
        </p:blipFill>
        <p:spPr>
          <a:xfrm>
            <a:off x="627200" y="1874975"/>
            <a:ext cx="6794017" cy="3770429"/>
          </a:xfrm>
          <a:prstGeom prst="rect">
            <a:avLst/>
          </a:prstGeom>
        </p:spPr>
      </p:pic>
      <p:sp>
        <p:nvSpPr>
          <p:cNvPr id="4" name="Rectangle 3">
            <a:extLst>
              <a:ext uri="{FF2B5EF4-FFF2-40B4-BE49-F238E27FC236}">
                <a16:creationId xmlns:a16="http://schemas.microsoft.com/office/drawing/2014/main" id="{5A88EF8D-E387-453D-9385-D4874DC9066D}"/>
              </a:ext>
            </a:extLst>
          </p:cNvPr>
          <p:cNvSpPr/>
          <p:nvPr/>
        </p:nvSpPr>
        <p:spPr>
          <a:xfrm>
            <a:off x="8371638" y="2039683"/>
            <a:ext cx="2897523" cy="707886"/>
          </a:xfrm>
          <a:prstGeom prst="rect">
            <a:avLst/>
          </a:prstGeom>
          <a:noFill/>
        </p:spPr>
        <p:txBody>
          <a:bodyPr wrap="none" lIns="91440" tIns="45720" rIns="91440" bIns="45720">
            <a:spAutoFit/>
          </a:bodyPr>
          <a:lstStyle/>
          <a:p>
            <a:pPr algn="ctr"/>
            <a:r>
              <a:rPr lang="en-US" sz="2000" b="1" cap="none" spc="0" dirty="0">
                <a:ln w="22225">
                  <a:solidFill>
                    <a:schemeClr val="accent2"/>
                  </a:solidFill>
                  <a:prstDash val="solid"/>
                </a:ln>
                <a:solidFill>
                  <a:schemeClr val="accent2">
                    <a:lumMod val="40000"/>
                    <a:lumOff val="60000"/>
                  </a:schemeClr>
                </a:solidFill>
                <a:effectLst/>
              </a:rPr>
              <a:t>How do we build it?</a:t>
            </a:r>
          </a:p>
          <a:p>
            <a:pPr algn="ctr"/>
            <a:r>
              <a:rPr lang="en-US" sz="2000" b="1" dirty="0">
                <a:ln w="22225">
                  <a:solidFill>
                    <a:schemeClr val="accent2"/>
                  </a:solidFill>
                  <a:prstDash val="solid"/>
                </a:ln>
                <a:solidFill>
                  <a:schemeClr val="accent2">
                    <a:lumMod val="40000"/>
                    <a:lumOff val="60000"/>
                  </a:schemeClr>
                </a:solidFill>
              </a:rPr>
              <a:t>How it should update?</a:t>
            </a:r>
            <a:endParaRPr lang="en-US" sz="20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8836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78617278-6A60-4A8E-A110-19F9C200B061}"/>
              </a:ext>
            </a:extLst>
          </p:cNvPr>
          <p:cNvGrpSpPr/>
          <p:nvPr/>
        </p:nvGrpSpPr>
        <p:grpSpPr>
          <a:xfrm>
            <a:off x="2363638" y="3679172"/>
            <a:ext cx="7513808" cy="2713129"/>
            <a:chOff x="2363638" y="3679172"/>
            <a:chExt cx="7513808" cy="2713129"/>
          </a:xfrm>
        </p:grpSpPr>
        <p:cxnSp>
          <p:nvCxnSpPr>
            <p:cNvPr id="27" name="Straight Arrow Connector 26">
              <a:extLst>
                <a:ext uri="{FF2B5EF4-FFF2-40B4-BE49-F238E27FC236}">
                  <a16:creationId xmlns:a16="http://schemas.microsoft.com/office/drawing/2014/main" id="{46AC24C8-E565-4328-84BF-2079BB750EE2}"/>
                </a:ext>
              </a:extLst>
            </p:cNvPr>
            <p:cNvCxnSpPr>
              <a:cxnSpLocks/>
            </p:cNvCxnSpPr>
            <p:nvPr/>
          </p:nvCxnSpPr>
          <p:spPr>
            <a:xfrm flipV="1">
              <a:off x="3093159" y="5677683"/>
              <a:ext cx="734094" cy="22608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1728B5D-CE45-4963-9FE9-9F47C111227E}"/>
                </a:ext>
              </a:extLst>
            </p:cNvPr>
            <p:cNvGrpSpPr/>
            <p:nvPr/>
          </p:nvGrpSpPr>
          <p:grpSpPr>
            <a:xfrm>
              <a:off x="2363638" y="3679172"/>
              <a:ext cx="7513808" cy="2713129"/>
              <a:chOff x="2363638" y="3679172"/>
              <a:chExt cx="7513808" cy="2713129"/>
            </a:xfrm>
          </p:grpSpPr>
          <p:sp>
            <p:nvSpPr>
              <p:cNvPr id="19" name="Cylinder 18">
                <a:extLst>
                  <a:ext uri="{FF2B5EF4-FFF2-40B4-BE49-F238E27FC236}">
                    <a16:creationId xmlns:a16="http://schemas.microsoft.com/office/drawing/2014/main" id="{AD211686-B933-48DF-90F4-8A45BFDC9DA9}"/>
                  </a:ext>
                </a:extLst>
              </p:cNvPr>
              <p:cNvSpPr/>
              <p:nvPr/>
            </p:nvSpPr>
            <p:spPr>
              <a:xfrm>
                <a:off x="8684324" y="3679172"/>
                <a:ext cx="1193122" cy="1170313"/>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Production DB</a:t>
                </a:r>
              </a:p>
            </p:txBody>
          </p:sp>
          <p:grpSp>
            <p:nvGrpSpPr>
              <p:cNvPr id="9" name="Group 8">
                <a:extLst>
                  <a:ext uri="{FF2B5EF4-FFF2-40B4-BE49-F238E27FC236}">
                    <a16:creationId xmlns:a16="http://schemas.microsoft.com/office/drawing/2014/main" id="{87045636-7045-4AF0-8BBE-3C3BFB57B253}"/>
                  </a:ext>
                </a:extLst>
              </p:cNvPr>
              <p:cNvGrpSpPr/>
              <p:nvPr/>
            </p:nvGrpSpPr>
            <p:grpSpPr>
              <a:xfrm>
                <a:off x="2363638" y="4092523"/>
                <a:ext cx="6622710" cy="2299778"/>
                <a:chOff x="2363638" y="4092523"/>
                <a:chExt cx="6622710" cy="2299778"/>
              </a:xfrm>
            </p:grpSpPr>
            <p:sp>
              <p:nvSpPr>
                <p:cNvPr id="2" name="Flowchart: Document 1">
                  <a:extLst>
                    <a:ext uri="{FF2B5EF4-FFF2-40B4-BE49-F238E27FC236}">
                      <a16:creationId xmlns:a16="http://schemas.microsoft.com/office/drawing/2014/main" id="{9C24B44E-A21A-4CD5-A37D-E5293AAB73F2}"/>
                    </a:ext>
                  </a:extLst>
                </p:cNvPr>
                <p:cNvSpPr/>
                <p:nvPr/>
              </p:nvSpPr>
              <p:spPr>
                <a:xfrm>
                  <a:off x="2363638" y="4092523"/>
                  <a:ext cx="897147" cy="75696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Logs</a:t>
                  </a:r>
                </a:p>
              </p:txBody>
            </p:sp>
            <p:sp>
              <p:nvSpPr>
                <p:cNvPr id="3" name="Cylinder 2">
                  <a:extLst>
                    <a:ext uri="{FF2B5EF4-FFF2-40B4-BE49-F238E27FC236}">
                      <a16:creationId xmlns:a16="http://schemas.microsoft.com/office/drawing/2014/main" id="{ABC8017A-613E-49F7-8AD7-FF3C562F0E70}"/>
                    </a:ext>
                  </a:extLst>
                </p:cNvPr>
                <p:cNvSpPr/>
                <p:nvPr/>
              </p:nvSpPr>
              <p:spPr>
                <a:xfrm>
                  <a:off x="2363638" y="5338443"/>
                  <a:ext cx="966159" cy="98903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DB</a:t>
                  </a:r>
                </a:p>
              </p:txBody>
            </p:sp>
            <p:sp>
              <p:nvSpPr>
                <p:cNvPr id="4" name="Rectangle: Rounded Corners 3">
                  <a:extLst>
                    <a:ext uri="{FF2B5EF4-FFF2-40B4-BE49-F238E27FC236}">
                      <a16:creationId xmlns:a16="http://schemas.microsoft.com/office/drawing/2014/main" id="{96FA4990-BA73-472C-A5B3-A7A4B468E59E}"/>
                    </a:ext>
                  </a:extLst>
                </p:cNvPr>
                <p:cNvSpPr/>
                <p:nvPr/>
              </p:nvSpPr>
              <p:spPr>
                <a:xfrm>
                  <a:off x="3674853" y="4658264"/>
                  <a:ext cx="3122762" cy="17340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66C09EF-20A3-460E-A52D-11FF9F8715BD}"/>
                    </a:ext>
                  </a:extLst>
                </p:cNvPr>
                <p:cNvSpPr/>
                <p:nvPr/>
              </p:nvSpPr>
              <p:spPr>
                <a:xfrm>
                  <a:off x="3905290" y="5144899"/>
                  <a:ext cx="1311215" cy="1061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Recommendation</a:t>
                  </a:r>
                </a:p>
              </p:txBody>
            </p:sp>
            <p:sp>
              <p:nvSpPr>
                <p:cNvPr id="18" name="Rectangle 17">
                  <a:extLst>
                    <a:ext uri="{FF2B5EF4-FFF2-40B4-BE49-F238E27FC236}">
                      <a16:creationId xmlns:a16="http://schemas.microsoft.com/office/drawing/2014/main" id="{566E1C64-9175-407F-AD25-DC3C1D68BBF9}"/>
                    </a:ext>
                  </a:extLst>
                </p:cNvPr>
                <p:cNvSpPr/>
                <p:nvPr/>
              </p:nvSpPr>
              <p:spPr>
                <a:xfrm>
                  <a:off x="5213430" y="5142698"/>
                  <a:ext cx="1311215" cy="1061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Production</a:t>
                  </a:r>
                </a:p>
                <a:p>
                  <a:pPr algn="ctr"/>
                  <a:r>
                    <a:rPr lang="en-IN" dirty="0"/>
                    <a:t>Dataset</a:t>
                  </a:r>
                </a:p>
              </p:txBody>
            </p:sp>
            <p:sp>
              <p:nvSpPr>
                <p:cNvPr id="11" name="Flowchart: Data 10">
                  <a:extLst>
                    <a:ext uri="{FF2B5EF4-FFF2-40B4-BE49-F238E27FC236}">
                      <a16:creationId xmlns:a16="http://schemas.microsoft.com/office/drawing/2014/main" id="{588ECC23-8E8F-4E03-8712-0CC8068963E3}"/>
                    </a:ext>
                  </a:extLst>
                </p:cNvPr>
                <p:cNvSpPr/>
                <p:nvPr/>
              </p:nvSpPr>
              <p:spPr>
                <a:xfrm>
                  <a:off x="6938713" y="4805640"/>
                  <a:ext cx="1472641" cy="86765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Sanity Check</a:t>
                  </a:r>
                </a:p>
              </p:txBody>
            </p:sp>
            <p:cxnSp>
              <p:nvCxnSpPr>
                <p:cNvPr id="26" name="Straight Arrow Connector 25">
                  <a:extLst>
                    <a:ext uri="{FF2B5EF4-FFF2-40B4-BE49-F238E27FC236}">
                      <a16:creationId xmlns:a16="http://schemas.microsoft.com/office/drawing/2014/main" id="{C6F00245-C255-4365-8276-D6B703FFE7C3}"/>
                    </a:ext>
                  </a:extLst>
                </p:cNvPr>
                <p:cNvCxnSpPr>
                  <a:endCxn id="4" idx="1"/>
                </p:cNvCxnSpPr>
                <p:nvPr/>
              </p:nvCxnSpPr>
              <p:spPr>
                <a:xfrm>
                  <a:off x="3066631" y="4471004"/>
                  <a:ext cx="608222" cy="105427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78B8BDB-164F-46C7-86D6-9B2E71E71EDC}"/>
                    </a:ext>
                  </a:extLst>
                </p:cNvPr>
                <p:cNvCxnSpPr>
                  <a:cxnSpLocks/>
                </p:cNvCxnSpPr>
                <p:nvPr/>
              </p:nvCxnSpPr>
              <p:spPr>
                <a:xfrm flipV="1">
                  <a:off x="8252254" y="4710939"/>
                  <a:ext cx="734094" cy="22608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3323934-8B19-4DE9-8E06-425B5A2B4E15}"/>
                    </a:ext>
                  </a:extLst>
                </p:cNvPr>
                <p:cNvCxnSpPr>
                  <a:cxnSpLocks/>
                </p:cNvCxnSpPr>
                <p:nvPr/>
              </p:nvCxnSpPr>
              <p:spPr>
                <a:xfrm flipV="1">
                  <a:off x="6423793" y="5348561"/>
                  <a:ext cx="734094" cy="22608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Hadoop Ecosystem</a:t>
            </a:r>
          </a:p>
        </p:txBody>
      </p: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72772" y="559513"/>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BIG DATA</a:t>
            </a:r>
          </a:p>
        </p:txBody>
      </p:sp>
      <p:sp>
        <p:nvSpPr>
          <p:cNvPr id="7" name="Content Placeholder 5"/>
          <p:cNvSpPr txBox="1">
            <a:spLocks/>
          </p:cNvSpPr>
          <p:nvPr/>
        </p:nvSpPr>
        <p:spPr>
          <a:xfrm>
            <a:off x="371880" y="1513221"/>
            <a:ext cx="5389503" cy="21322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ea typeface="Arial" charset="0"/>
                <a:cs typeface="Arial" charset="0"/>
              </a:rPr>
              <a:t>We want to use the sales to build a recommendation system </a:t>
            </a:r>
          </a:p>
          <a:p>
            <a:pPr lvl="1"/>
            <a:r>
              <a:rPr lang="en-US" sz="2000" dirty="0">
                <a:solidFill>
                  <a:schemeClr val="accent1">
                    <a:lumMod val="75000"/>
                  </a:schemeClr>
                </a:solidFill>
                <a:ea typeface="Arial" charset="0"/>
                <a:cs typeface="Arial" charset="0"/>
              </a:rPr>
              <a:t>Similar to Amazon</a:t>
            </a:r>
          </a:p>
          <a:p>
            <a:r>
              <a:rPr lang="en-US" sz="2400" dirty="0">
                <a:solidFill>
                  <a:schemeClr val="accent1">
                    <a:lumMod val="75000"/>
                  </a:schemeClr>
                </a:solidFill>
                <a:ea typeface="Arial" charset="0"/>
                <a:cs typeface="Arial" charset="0"/>
              </a:rPr>
              <a:t>Recommendations are generally pre-computed </a:t>
            </a:r>
          </a:p>
          <a:p>
            <a:pPr lvl="1"/>
            <a:r>
              <a:rPr lang="en-US" sz="2000" dirty="0">
                <a:solidFill>
                  <a:schemeClr val="accent1">
                    <a:lumMod val="75000"/>
                  </a:schemeClr>
                </a:solidFill>
                <a:ea typeface="Arial" charset="0"/>
                <a:cs typeface="Arial" charset="0"/>
              </a:rPr>
              <a:t>Online computation, too slow </a:t>
            </a:r>
            <a:endParaRPr lang="en-GB" sz="2000" dirty="0">
              <a:solidFill>
                <a:schemeClr val="accent1">
                  <a:lumMod val="75000"/>
                </a:schemeClr>
              </a:solidFill>
              <a:ea typeface="Arial" charset="0"/>
              <a:cs typeface="Arial" charset="0"/>
            </a:endParaRPr>
          </a:p>
        </p:txBody>
      </p:sp>
      <p:sp>
        <p:nvSpPr>
          <p:cNvPr id="13" name="Line Callout 1 (No Border) 12"/>
          <p:cNvSpPr/>
          <p:nvPr/>
        </p:nvSpPr>
        <p:spPr>
          <a:xfrm>
            <a:off x="251054" y="3848340"/>
            <a:ext cx="1602113" cy="622664"/>
          </a:xfrm>
          <a:prstGeom prst="callout1">
            <a:avLst>
              <a:gd name="adj1" fmla="val 53707"/>
              <a:gd name="adj2" fmla="val 100501"/>
              <a:gd name="adj3" fmla="val 78882"/>
              <a:gd name="adj4" fmla="val 135919"/>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1. Copy logs from production system </a:t>
            </a:r>
            <a:endParaRPr lang="en-GB" sz="1350" b="1" dirty="0">
              <a:solidFill>
                <a:schemeClr val="tx1"/>
              </a:solidFill>
            </a:endParaRPr>
          </a:p>
        </p:txBody>
      </p:sp>
      <p:sp>
        <p:nvSpPr>
          <p:cNvPr id="14" name="Line Callout 1 (No Border) 13"/>
          <p:cNvSpPr/>
          <p:nvPr/>
        </p:nvSpPr>
        <p:spPr>
          <a:xfrm>
            <a:off x="249035" y="4916634"/>
            <a:ext cx="1539109" cy="486635"/>
          </a:xfrm>
          <a:prstGeom prst="callout1">
            <a:avLst>
              <a:gd name="adj1" fmla="val 61801"/>
              <a:gd name="adj2" fmla="val 100222"/>
              <a:gd name="adj3" fmla="val 162161"/>
              <a:gd name="adj4" fmla="val 138765"/>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2. Dump database </a:t>
            </a:r>
            <a:endParaRPr lang="en-GB" sz="1350" b="1" dirty="0">
              <a:solidFill>
                <a:schemeClr val="tx1"/>
              </a:solidFill>
            </a:endParaRPr>
          </a:p>
        </p:txBody>
      </p:sp>
      <p:sp>
        <p:nvSpPr>
          <p:cNvPr id="15" name="Line Callout 1 (No Border) 14"/>
          <p:cNvSpPr/>
          <p:nvPr/>
        </p:nvSpPr>
        <p:spPr>
          <a:xfrm>
            <a:off x="619514" y="6186838"/>
            <a:ext cx="1537090" cy="543401"/>
          </a:xfrm>
          <a:prstGeom prst="callout1">
            <a:avLst>
              <a:gd name="adj1" fmla="val -43489"/>
              <a:gd name="adj2" fmla="val 216491"/>
              <a:gd name="adj3" fmla="val 61070"/>
              <a:gd name="adj4" fmla="val 102828"/>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3. Apply Big Data  algorithms</a:t>
            </a:r>
            <a:endParaRPr lang="en-GB" sz="1350" b="1" dirty="0">
              <a:solidFill>
                <a:schemeClr val="tx1"/>
              </a:solidFill>
            </a:endParaRPr>
          </a:p>
        </p:txBody>
      </p:sp>
      <p:sp>
        <p:nvSpPr>
          <p:cNvPr id="16" name="Line Callout 1 (No Border) 15"/>
          <p:cNvSpPr/>
          <p:nvPr/>
        </p:nvSpPr>
        <p:spPr>
          <a:xfrm>
            <a:off x="5961565" y="2816503"/>
            <a:ext cx="1508182" cy="650614"/>
          </a:xfrm>
          <a:prstGeom prst="callout1">
            <a:avLst>
              <a:gd name="adj1" fmla="val 24750"/>
              <a:gd name="adj2" fmla="val -269"/>
              <a:gd name="adj3" fmla="val 352251"/>
              <a:gd name="adj4" fmla="val 78461"/>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4. Pre-compute recommendations </a:t>
            </a:r>
            <a:endParaRPr lang="en-GB" sz="1350" b="1" dirty="0">
              <a:solidFill>
                <a:schemeClr val="tx1"/>
              </a:solidFill>
            </a:endParaRPr>
          </a:p>
        </p:txBody>
      </p:sp>
      <p:sp>
        <p:nvSpPr>
          <p:cNvPr id="17" name="Line Callout 1 (No Border) 16"/>
          <p:cNvSpPr/>
          <p:nvPr/>
        </p:nvSpPr>
        <p:spPr>
          <a:xfrm>
            <a:off x="7451766" y="2143214"/>
            <a:ext cx="1500172" cy="617744"/>
          </a:xfrm>
          <a:prstGeom prst="callout1">
            <a:avLst>
              <a:gd name="adj1" fmla="val 102894"/>
              <a:gd name="adj2" fmla="val 26694"/>
              <a:gd name="adj3" fmla="val 325205"/>
              <a:gd name="adj4" fmla="val 90726"/>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 Store in production database </a:t>
            </a:r>
            <a:endParaRPr lang="en-GB" sz="1350" b="1" dirty="0">
              <a:solidFill>
                <a:schemeClr val="tx1"/>
              </a:solidFill>
            </a:endParaRPr>
          </a:p>
        </p:txBody>
      </p:sp>
      <p:cxnSp>
        <p:nvCxnSpPr>
          <p:cNvPr id="28" name="Google Shape;422;p23">
            <a:extLst>
              <a:ext uri="{FF2B5EF4-FFF2-40B4-BE49-F238E27FC236}">
                <a16:creationId xmlns:a16="http://schemas.microsoft.com/office/drawing/2014/main" id="{FC4644E6-2EBF-40B5-91EC-C63B1D11F48E}"/>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Tree>
    <p:extLst>
      <p:ext uri="{BB962C8B-B14F-4D97-AF65-F5344CB8AC3E}">
        <p14:creationId xmlns:p14="http://schemas.microsoft.com/office/powerpoint/2010/main" val="162424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3" grpId="0" animBg="1"/>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442E6-2563-4A5D-9025-DF8405F85F0C}"/>
              </a:ext>
            </a:extLst>
          </p:cNvPr>
          <p:cNvSpPr>
            <a:spLocks noGrp="1"/>
          </p:cNvSpPr>
          <p:nvPr>
            <p:ph idx="1"/>
          </p:nvPr>
        </p:nvSpPr>
        <p:spPr/>
        <p:txBody>
          <a:bodyPr/>
          <a:lstStyle/>
          <a:p>
            <a:r>
              <a:rPr lang="en-IN" dirty="0"/>
              <a:t>Oozie is a workflow director system designed to run and manage multiple related Apache Hadoop jobs.</a:t>
            </a:r>
          </a:p>
          <a:p>
            <a:endParaRPr lang="en-IN" dirty="0"/>
          </a:p>
        </p:txBody>
      </p:sp>
      <p:pic>
        <p:nvPicPr>
          <p:cNvPr id="7" name="Picture 6">
            <a:extLst>
              <a:ext uri="{FF2B5EF4-FFF2-40B4-BE49-F238E27FC236}">
                <a16:creationId xmlns:a16="http://schemas.microsoft.com/office/drawing/2014/main" id="{366BDF38-9B8C-4346-97FA-8844C4F2DEF0}"/>
              </a:ext>
            </a:extLst>
          </p:cNvPr>
          <p:cNvPicPr>
            <a:picLocks noChangeAspect="1"/>
          </p:cNvPicPr>
          <p:nvPr/>
        </p:nvPicPr>
        <p:blipFill>
          <a:blip r:embed="rId2"/>
          <a:stretch>
            <a:fillRect/>
          </a:stretch>
        </p:blipFill>
        <p:spPr>
          <a:xfrm>
            <a:off x="68372" y="3222001"/>
            <a:ext cx="2085975" cy="2190750"/>
          </a:xfrm>
          <a:prstGeom prst="rect">
            <a:avLst/>
          </a:prstGeom>
        </p:spPr>
      </p:pic>
      <p:sp>
        <p:nvSpPr>
          <p:cNvPr id="8" name="Rectangle 7">
            <a:extLst>
              <a:ext uri="{FF2B5EF4-FFF2-40B4-BE49-F238E27FC236}">
                <a16:creationId xmlns:a16="http://schemas.microsoft.com/office/drawing/2014/main" id="{C834D875-D2EC-42FB-9611-750032086701}"/>
              </a:ext>
            </a:extLst>
          </p:cNvPr>
          <p:cNvSpPr/>
          <p:nvPr/>
        </p:nvSpPr>
        <p:spPr>
          <a:xfrm>
            <a:off x="2993125" y="2657888"/>
            <a:ext cx="4767943" cy="328680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CAB87463-ECE0-404C-B3F7-F3624D1B26F1}"/>
              </a:ext>
            </a:extLst>
          </p:cNvPr>
          <p:cNvSpPr/>
          <p:nvPr/>
        </p:nvSpPr>
        <p:spPr>
          <a:xfrm>
            <a:off x="3176895" y="3366407"/>
            <a:ext cx="1812471" cy="73478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HIVE Processing</a:t>
            </a:r>
          </a:p>
        </p:txBody>
      </p:sp>
      <p:sp>
        <p:nvSpPr>
          <p:cNvPr id="11" name="Rectangle 10">
            <a:extLst>
              <a:ext uri="{FF2B5EF4-FFF2-40B4-BE49-F238E27FC236}">
                <a16:creationId xmlns:a16="http://schemas.microsoft.com/office/drawing/2014/main" id="{EF5EF704-7127-44E7-98A7-8D78814923A4}"/>
              </a:ext>
            </a:extLst>
          </p:cNvPr>
          <p:cNvSpPr/>
          <p:nvPr/>
        </p:nvSpPr>
        <p:spPr>
          <a:xfrm>
            <a:off x="5599802" y="4317376"/>
            <a:ext cx="1812471" cy="73478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Flume</a:t>
            </a:r>
          </a:p>
        </p:txBody>
      </p:sp>
      <p:sp>
        <p:nvSpPr>
          <p:cNvPr id="12" name="Rectangle 11">
            <a:extLst>
              <a:ext uri="{FF2B5EF4-FFF2-40B4-BE49-F238E27FC236}">
                <a16:creationId xmlns:a16="http://schemas.microsoft.com/office/drawing/2014/main" id="{16CC1FEC-AA05-408A-87A3-DBE1FBC06E65}"/>
              </a:ext>
            </a:extLst>
          </p:cNvPr>
          <p:cNvSpPr/>
          <p:nvPr/>
        </p:nvSpPr>
        <p:spPr>
          <a:xfrm>
            <a:off x="5599802" y="3300878"/>
            <a:ext cx="1812471" cy="73478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HBase</a:t>
            </a:r>
          </a:p>
        </p:txBody>
      </p:sp>
      <p:sp>
        <p:nvSpPr>
          <p:cNvPr id="13" name="TextBox 12">
            <a:extLst>
              <a:ext uri="{FF2B5EF4-FFF2-40B4-BE49-F238E27FC236}">
                <a16:creationId xmlns:a16="http://schemas.microsoft.com/office/drawing/2014/main" id="{ABFD6B25-7DE4-4D1B-87C5-0FDEBD8D6AA7}"/>
              </a:ext>
            </a:extLst>
          </p:cNvPr>
          <p:cNvSpPr txBox="1"/>
          <p:nvPr/>
        </p:nvSpPr>
        <p:spPr>
          <a:xfrm>
            <a:off x="5274129" y="2931546"/>
            <a:ext cx="3102428" cy="369332"/>
          </a:xfrm>
          <a:prstGeom prst="rect">
            <a:avLst/>
          </a:prstGeom>
          <a:noFill/>
        </p:spPr>
        <p:txBody>
          <a:bodyPr wrap="square" rtlCol="0">
            <a:spAutoFit/>
          </a:bodyPr>
          <a:lstStyle/>
          <a:p>
            <a:r>
              <a:rPr lang="en-IN" dirty="0"/>
              <a:t>Hadoop Ecosystem</a:t>
            </a:r>
          </a:p>
        </p:txBody>
      </p:sp>
      <p:sp>
        <p:nvSpPr>
          <p:cNvPr id="14" name="Rectangle 13">
            <a:extLst>
              <a:ext uri="{FF2B5EF4-FFF2-40B4-BE49-F238E27FC236}">
                <a16:creationId xmlns:a16="http://schemas.microsoft.com/office/drawing/2014/main" id="{C95909B0-7F4A-4805-81A0-EA9317BFC491}"/>
              </a:ext>
            </a:extLst>
          </p:cNvPr>
          <p:cNvSpPr/>
          <p:nvPr/>
        </p:nvSpPr>
        <p:spPr>
          <a:xfrm>
            <a:off x="3166184" y="4395533"/>
            <a:ext cx="1812471" cy="73478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Scoop</a:t>
            </a:r>
          </a:p>
        </p:txBody>
      </p:sp>
      <p:sp>
        <p:nvSpPr>
          <p:cNvPr id="15" name="Arrow: Right 14">
            <a:extLst>
              <a:ext uri="{FF2B5EF4-FFF2-40B4-BE49-F238E27FC236}">
                <a16:creationId xmlns:a16="http://schemas.microsoft.com/office/drawing/2014/main" id="{A74F8204-1C3B-49A4-9A16-7A3DA5B65B98}"/>
              </a:ext>
            </a:extLst>
          </p:cNvPr>
          <p:cNvSpPr/>
          <p:nvPr/>
        </p:nvSpPr>
        <p:spPr>
          <a:xfrm>
            <a:off x="1822975" y="4085108"/>
            <a:ext cx="1132114" cy="432367"/>
          </a:xfrm>
          <a:prstGeom prs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Google Shape;437;p23">
            <a:extLst>
              <a:ext uri="{FF2B5EF4-FFF2-40B4-BE49-F238E27FC236}">
                <a16:creationId xmlns:a16="http://schemas.microsoft.com/office/drawing/2014/main" id="{ACFDA34E-CD3D-4FA9-86FA-F6B69D78BAF4}"/>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7" name="Google Shape;421;p23">
            <a:extLst>
              <a:ext uri="{FF2B5EF4-FFF2-40B4-BE49-F238E27FC236}">
                <a16:creationId xmlns:a16="http://schemas.microsoft.com/office/drawing/2014/main" id="{5818B05E-B39C-4B09-954E-4C259C814BE7}"/>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What is Oozie?</a:t>
            </a:r>
            <a:endParaRPr dirty="0">
              <a:solidFill>
                <a:schemeClr val="accent2">
                  <a:lumMod val="75000"/>
                </a:schemeClr>
              </a:solidFill>
            </a:endParaRPr>
          </a:p>
        </p:txBody>
      </p:sp>
      <p:cxnSp>
        <p:nvCxnSpPr>
          <p:cNvPr id="19" name="Google Shape;422;p23">
            <a:extLst>
              <a:ext uri="{FF2B5EF4-FFF2-40B4-BE49-F238E27FC236}">
                <a16:creationId xmlns:a16="http://schemas.microsoft.com/office/drawing/2014/main" id="{701865AB-6D9C-4099-A902-594F6413F66E}"/>
              </a:ext>
            </a:extLst>
          </p:cNvPr>
          <p:cNvCxnSpPr/>
          <p:nvPr/>
        </p:nvCxnSpPr>
        <p:spPr>
          <a:xfrm>
            <a:off x="0" y="1236945"/>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20" name="Picture 19" descr="A close up of a logo&#10;&#10;Description automatically generated">
            <a:extLst>
              <a:ext uri="{FF2B5EF4-FFF2-40B4-BE49-F238E27FC236}">
                <a16:creationId xmlns:a16="http://schemas.microsoft.com/office/drawing/2014/main" id="{9A108C2E-687F-4D88-B84B-B493383B0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
        <p:nvSpPr>
          <p:cNvPr id="21" name="Content Placeholder 2">
            <a:extLst>
              <a:ext uri="{FF2B5EF4-FFF2-40B4-BE49-F238E27FC236}">
                <a16:creationId xmlns:a16="http://schemas.microsoft.com/office/drawing/2014/main" id="{04222B0F-15D6-4B9A-B837-A6B3CE9F0395}"/>
              </a:ext>
            </a:extLst>
          </p:cNvPr>
          <p:cNvSpPr txBox="1">
            <a:spLocks/>
          </p:cNvSpPr>
          <p:nvPr/>
        </p:nvSpPr>
        <p:spPr>
          <a:xfrm>
            <a:off x="7974474" y="2784811"/>
            <a:ext cx="3704999" cy="3424107"/>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1">
                    <a:lumMod val="75000"/>
                  </a:schemeClr>
                </a:solidFill>
              </a:rPr>
              <a:t>The sequence of steps is called a </a:t>
            </a:r>
            <a:r>
              <a:rPr lang="en-US" i="1" dirty="0">
                <a:solidFill>
                  <a:schemeClr val="accent1">
                    <a:lumMod val="75000"/>
                  </a:schemeClr>
                </a:solidFill>
              </a:rPr>
              <a:t>Workflow </a:t>
            </a:r>
          </a:p>
          <a:p>
            <a:r>
              <a:rPr lang="en-US" dirty="0">
                <a:solidFill>
                  <a:schemeClr val="accent1">
                    <a:lumMod val="75000"/>
                  </a:schemeClr>
                </a:solidFill>
              </a:rPr>
              <a:t>Workflows are common in data centers </a:t>
            </a:r>
          </a:p>
          <a:p>
            <a:r>
              <a:rPr lang="en-US" dirty="0">
                <a:solidFill>
                  <a:schemeClr val="accent1">
                    <a:lumMod val="75000"/>
                  </a:schemeClr>
                </a:solidFill>
              </a:rPr>
              <a:t>Users would like to </a:t>
            </a:r>
          </a:p>
          <a:p>
            <a:pPr lvl="1"/>
            <a:r>
              <a:rPr lang="en-US" dirty="0">
                <a:solidFill>
                  <a:schemeClr val="accent1">
                    <a:lumMod val="75000"/>
                  </a:schemeClr>
                </a:solidFill>
              </a:rPr>
              <a:t>Specify the steps</a:t>
            </a:r>
          </a:p>
          <a:p>
            <a:pPr lvl="1"/>
            <a:r>
              <a:rPr lang="en-US" dirty="0">
                <a:solidFill>
                  <a:schemeClr val="accent1">
                    <a:lumMod val="75000"/>
                  </a:schemeClr>
                </a:solidFill>
              </a:rPr>
              <a:t>Specify when the steps are to be run </a:t>
            </a:r>
          </a:p>
          <a:p>
            <a:pPr lvl="2"/>
            <a:r>
              <a:rPr lang="en-US" dirty="0">
                <a:solidFill>
                  <a:schemeClr val="accent1">
                    <a:lumMod val="75000"/>
                  </a:schemeClr>
                </a:solidFill>
              </a:rPr>
              <a:t>Maybe periodically </a:t>
            </a:r>
          </a:p>
          <a:p>
            <a:pPr lvl="1"/>
            <a:r>
              <a:rPr lang="en-US" dirty="0">
                <a:solidFill>
                  <a:schemeClr val="accent1">
                    <a:lumMod val="75000"/>
                  </a:schemeClr>
                </a:solidFill>
              </a:rPr>
              <a:t>Run the Workflow </a:t>
            </a:r>
          </a:p>
          <a:p>
            <a:pPr lvl="1"/>
            <a:r>
              <a:rPr lang="en-US" dirty="0">
                <a:solidFill>
                  <a:schemeClr val="accent1">
                    <a:lumMod val="75000"/>
                  </a:schemeClr>
                </a:solidFill>
              </a:rPr>
              <a:t>What to do in case of error </a:t>
            </a:r>
            <a:endParaRPr lang="en-GB" dirty="0">
              <a:solidFill>
                <a:schemeClr val="accent1">
                  <a:lumMod val="75000"/>
                </a:schemeClr>
              </a:solidFill>
            </a:endParaRPr>
          </a:p>
        </p:txBody>
      </p:sp>
    </p:spTree>
    <p:extLst>
      <p:ext uri="{BB962C8B-B14F-4D97-AF65-F5344CB8AC3E}">
        <p14:creationId xmlns:p14="http://schemas.microsoft.com/office/powerpoint/2010/main" val="119411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255CF120-3726-45BF-BCF8-2DF82BC2D07B}"/>
              </a:ext>
            </a:extLst>
          </p:cNvPr>
          <p:cNvGraphicFramePr>
            <a:graphicFrameLocks noGrp="1"/>
          </p:cNvGraphicFramePr>
          <p:nvPr>
            <p:ph idx="1"/>
          </p:nvPr>
        </p:nvGraphicFramePr>
        <p:xfrm>
          <a:off x="838199" y="1306286"/>
          <a:ext cx="10515600" cy="2122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3797EE94-0F7D-4382-8697-6AF7CB9C7A96}"/>
              </a:ext>
            </a:extLst>
          </p:cNvPr>
          <p:cNvGraphicFramePr/>
          <p:nvPr/>
        </p:nvGraphicFramePr>
        <p:xfrm>
          <a:off x="620486" y="4016829"/>
          <a:ext cx="10733313" cy="19372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76071B83-EBB1-4339-B326-27449CCF17C8}"/>
              </a:ext>
            </a:extLst>
          </p:cNvPr>
          <p:cNvSpPr txBox="1"/>
          <p:nvPr/>
        </p:nvSpPr>
        <p:spPr>
          <a:xfrm>
            <a:off x="1469571" y="3169339"/>
            <a:ext cx="8801100" cy="769441"/>
          </a:xfrm>
          <a:prstGeom prst="rect">
            <a:avLst/>
          </a:prstGeom>
          <a:noFill/>
        </p:spPr>
        <p:txBody>
          <a:bodyPr wrap="square" rtlCol="0">
            <a:spAutoFit/>
          </a:bodyPr>
          <a:lstStyle/>
          <a:p>
            <a:r>
              <a:rPr lang="en-IN" sz="2200" b="1" dirty="0"/>
              <a:t>YARN manages resources for individual Hadoop jobs and oozie provides a way to connect and control Hadoop jobs on the cluster</a:t>
            </a:r>
          </a:p>
        </p:txBody>
      </p:sp>
      <p:sp>
        <p:nvSpPr>
          <p:cNvPr id="11" name="Google Shape;437;p23">
            <a:extLst>
              <a:ext uri="{FF2B5EF4-FFF2-40B4-BE49-F238E27FC236}">
                <a16:creationId xmlns:a16="http://schemas.microsoft.com/office/drawing/2014/main" id="{2B112451-B937-4B15-A0D9-9C20B0986DD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2" name="Google Shape;421;p23">
            <a:extLst>
              <a:ext uri="{FF2B5EF4-FFF2-40B4-BE49-F238E27FC236}">
                <a16:creationId xmlns:a16="http://schemas.microsoft.com/office/drawing/2014/main" id="{8BA8D305-D73B-4F2A-96D6-F9908C7B8C4B}"/>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How is it different from YARN?</a:t>
            </a:r>
            <a:endParaRPr dirty="0">
              <a:solidFill>
                <a:schemeClr val="accent2">
                  <a:lumMod val="75000"/>
                </a:schemeClr>
              </a:solidFill>
            </a:endParaRPr>
          </a:p>
        </p:txBody>
      </p:sp>
      <p:cxnSp>
        <p:nvCxnSpPr>
          <p:cNvPr id="13" name="Google Shape;422;p23">
            <a:extLst>
              <a:ext uri="{FF2B5EF4-FFF2-40B4-BE49-F238E27FC236}">
                <a16:creationId xmlns:a16="http://schemas.microsoft.com/office/drawing/2014/main" id="{89549D18-7E7C-4501-94AD-D943FC014672}"/>
              </a:ext>
            </a:extLst>
          </p:cNvPr>
          <p:cNvCxnSpPr/>
          <p:nvPr/>
        </p:nvCxnSpPr>
        <p:spPr>
          <a:xfrm>
            <a:off x="0" y="1236945"/>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4" name="Picture 13" descr="A close up of a logo&#10;&#10;Description automatically generated">
            <a:extLst>
              <a:ext uri="{FF2B5EF4-FFF2-40B4-BE49-F238E27FC236}">
                <a16:creationId xmlns:a16="http://schemas.microsoft.com/office/drawing/2014/main" id="{E413F701-EE0D-48E7-A1A3-E7C20034813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110311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05168-DCFC-4D24-B6B8-A12FCF95B976}"/>
              </a:ext>
            </a:extLst>
          </p:cNvPr>
          <p:cNvSpPr>
            <a:spLocks noGrp="1"/>
          </p:cNvSpPr>
          <p:nvPr>
            <p:ph idx="1"/>
          </p:nvPr>
        </p:nvSpPr>
        <p:spPr/>
        <p:txBody>
          <a:bodyPr/>
          <a:lstStyle/>
          <a:p>
            <a:pPr marL="0" indent="0">
              <a:buNone/>
            </a:pPr>
            <a:r>
              <a:rPr lang="en-IN" dirty="0"/>
              <a:t>Generally the workflow is represented as DAG (Directed Acyclic Graph)</a:t>
            </a:r>
          </a:p>
          <a:p>
            <a:pPr marL="0" indent="0">
              <a:buNone/>
            </a:pPr>
            <a:endParaRPr lang="en-IN" dirty="0"/>
          </a:p>
        </p:txBody>
      </p:sp>
      <p:graphicFrame>
        <p:nvGraphicFramePr>
          <p:cNvPr id="7" name="Diagram 6">
            <a:extLst>
              <a:ext uri="{FF2B5EF4-FFF2-40B4-BE49-F238E27FC236}">
                <a16:creationId xmlns:a16="http://schemas.microsoft.com/office/drawing/2014/main" id="{773893B1-1A09-43AB-9F00-EDAABF57DC29}"/>
              </a:ext>
            </a:extLst>
          </p:cNvPr>
          <p:cNvGraphicFramePr/>
          <p:nvPr/>
        </p:nvGraphicFramePr>
        <p:xfrm>
          <a:off x="375557" y="2300023"/>
          <a:ext cx="11478985" cy="3235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Google Shape;437;p23">
            <a:extLst>
              <a:ext uri="{FF2B5EF4-FFF2-40B4-BE49-F238E27FC236}">
                <a16:creationId xmlns:a16="http://schemas.microsoft.com/office/drawing/2014/main" id="{AAF62326-A14E-4C60-83FF-0989F90F96FB}"/>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1" name="Google Shape;421;p23">
            <a:extLst>
              <a:ext uri="{FF2B5EF4-FFF2-40B4-BE49-F238E27FC236}">
                <a16:creationId xmlns:a16="http://schemas.microsoft.com/office/drawing/2014/main" id="{BA9AD6C3-6C6A-45C9-B2FD-186FF80113D7}"/>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Types of Jobs</a:t>
            </a:r>
            <a:endParaRPr dirty="0">
              <a:solidFill>
                <a:schemeClr val="accent2">
                  <a:lumMod val="75000"/>
                </a:schemeClr>
              </a:solidFill>
            </a:endParaRPr>
          </a:p>
        </p:txBody>
      </p:sp>
      <p:cxnSp>
        <p:nvCxnSpPr>
          <p:cNvPr id="12" name="Google Shape;422;p23">
            <a:extLst>
              <a:ext uri="{FF2B5EF4-FFF2-40B4-BE49-F238E27FC236}">
                <a16:creationId xmlns:a16="http://schemas.microsoft.com/office/drawing/2014/main" id="{5040F90A-DA8F-4935-8872-3EB01971D0C7}"/>
              </a:ext>
            </a:extLst>
          </p:cNvPr>
          <p:cNvCxnSpPr/>
          <p:nvPr/>
        </p:nvCxnSpPr>
        <p:spPr>
          <a:xfrm>
            <a:off x="0" y="1236945"/>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14" name="Picture 13" descr="A close up of a logo&#10;&#10;Description automatically generated">
            <a:extLst>
              <a:ext uri="{FF2B5EF4-FFF2-40B4-BE49-F238E27FC236}">
                <a16:creationId xmlns:a16="http://schemas.microsoft.com/office/drawing/2014/main" id="{BE82B2A1-A318-4A81-ADEF-F991420F4BB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298460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437;p23">
            <a:extLst>
              <a:ext uri="{FF2B5EF4-FFF2-40B4-BE49-F238E27FC236}">
                <a16:creationId xmlns:a16="http://schemas.microsoft.com/office/drawing/2014/main" id="{AAF62326-A14E-4C60-83FF-0989F90F96FB}"/>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1"/>
                </a:solidFill>
                <a:latin typeface="Calibri"/>
                <a:ea typeface="Calibri"/>
                <a:cs typeface="Calibri"/>
                <a:sym typeface="Calibri"/>
              </a:rPr>
              <a:t>Hadoop Ecosystem</a:t>
            </a:r>
            <a:endParaRPr sz="2400" b="1" cap="none" dirty="0">
              <a:solidFill>
                <a:schemeClr val="accent1"/>
              </a:solidFill>
              <a:latin typeface="Calibri"/>
              <a:ea typeface="Calibri"/>
              <a:cs typeface="Calibri"/>
              <a:sym typeface="Calibri"/>
            </a:endParaRPr>
          </a:p>
        </p:txBody>
      </p:sp>
      <p:sp>
        <p:nvSpPr>
          <p:cNvPr id="11" name="Google Shape;421;p23">
            <a:extLst>
              <a:ext uri="{FF2B5EF4-FFF2-40B4-BE49-F238E27FC236}">
                <a16:creationId xmlns:a16="http://schemas.microsoft.com/office/drawing/2014/main" id="{BA9AD6C3-6C6A-45C9-B2FD-186FF80113D7}"/>
              </a:ext>
            </a:extLst>
          </p:cNvPr>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Oozie Workflow definitions</a:t>
            </a:r>
            <a:endParaRPr dirty="0">
              <a:solidFill>
                <a:schemeClr val="accent2">
                  <a:lumMod val="75000"/>
                </a:schemeClr>
              </a:solidFill>
            </a:endParaRPr>
          </a:p>
        </p:txBody>
      </p:sp>
      <p:cxnSp>
        <p:nvCxnSpPr>
          <p:cNvPr id="12" name="Google Shape;422;p23">
            <a:extLst>
              <a:ext uri="{FF2B5EF4-FFF2-40B4-BE49-F238E27FC236}">
                <a16:creationId xmlns:a16="http://schemas.microsoft.com/office/drawing/2014/main" id="{5040F90A-DA8F-4935-8872-3EB01971D0C7}"/>
              </a:ext>
            </a:extLst>
          </p:cNvPr>
          <p:cNvCxnSpPr/>
          <p:nvPr/>
        </p:nvCxnSpPr>
        <p:spPr>
          <a:xfrm>
            <a:off x="0" y="1236945"/>
            <a:ext cx="8300052" cy="0"/>
          </a:xfrm>
          <a:prstGeom prst="straightConnector1">
            <a:avLst/>
          </a:prstGeom>
          <a:noFill/>
          <a:ln w="38100" cap="flat" cmpd="sng">
            <a:solidFill>
              <a:srgbClr val="C55A11"/>
            </a:solidFill>
            <a:prstDash val="solid"/>
            <a:miter lim="800000"/>
            <a:headEnd type="none" w="sm" len="sm"/>
            <a:tailEnd type="none" w="sm" len="sm"/>
          </a:ln>
        </p:spPr>
      </p:cxnSp>
      <p:graphicFrame>
        <p:nvGraphicFramePr>
          <p:cNvPr id="9" name="Table 7">
            <a:extLst>
              <a:ext uri="{FF2B5EF4-FFF2-40B4-BE49-F238E27FC236}">
                <a16:creationId xmlns:a16="http://schemas.microsoft.com/office/drawing/2014/main" id="{F848D8C1-10C4-449F-BF01-237B0ED8AAA3}"/>
              </a:ext>
            </a:extLst>
          </p:cNvPr>
          <p:cNvGraphicFramePr>
            <a:graphicFrameLocks noGrp="1"/>
          </p:cNvGraphicFramePr>
          <p:nvPr>
            <p:extLst>
              <p:ext uri="{D42A27DB-BD31-4B8C-83A1-F6EECF244321}">
                <p14:modId xmlns:p14="http://schemas.microsoft.com/office/powerpoint/2010/main" val="1435552646"/>
              </p:ext>
            </p:extLst>
          </p:nvPr>
        </p:nvGraphicFramePr>
        <p:xfrm>
          <a:off x="620878" y="1697751"/>
          <a:ext cx="8403852" cy="4837152"/>
        </p:xfrm>
        <a:graphic>
          <a:graphicData uri="http://schemas.openxmlformats.org/drawingml/2006/table">
            <a:tbl>
              <a:tblPr firstRow="1" bandRow="1">
                <a:tableStyleId>{7DF18680-E054-41AD-8BC1-D1AEF772440D}</a:tableStyleId>
              </a:tblPr>
              <a:tblGrid>
                <a:gridCol w="3853971">
                  <a:extLst>
                    <a:ext uri="{9D8B030D-6E8A-4147-A177-3AD203B41FA5}">
                      <a16:colId xmlns:a16="http://schemas.microsoft.com/office/drawing/2014/main" val="219652250"/>
                    </a:ext>
                  </a:extLst>
                </a:gridCol>
                <a:gridCol w="4549881">
                  <a:extLst>
                    <a:ext uri="{9D8B030D-6E8A-4147-A177-3AD203B41FA5}">
                      <a16:colId xmlns:a16="http://schemas.microsoft.com/office/drawing/2014/main" val="3685180545"/>
                    </a:ext>
                  </a:extLst>
                </a:gridCol>
              </a:tblGrid>
              <a:tr h="360418">
                <a:tc>
                  <a:txBody>
                    <a:bodyPr/>
                    <a:lstStyle/>
                    <a:p>
                      <a:r>
                        <a:rPr lang="en-IN" sz="2000"/>
                        <a:t>Type</a:t>
                      </a:r>
                    </a:p>
                  </a:txBody>
                  <a:tcPr marL="81913" marR="81913" marT="40957" marB="40957"/>
                </a:tc>
                <a:tc>
                  <a:txBody>
                    <a:bodyPr/>
                    <a:lstStyle/>
                    <a:p>
                      <a:r>
                        <a:rPr lang="en-IN" sz="2000"/>
                        <a:t>Explanation</a:t>
                      </a:r>
                    </a:p>
                  </a:txBody>
                  <a:tcPr marL="81913" marR="81913" marT="40957" marB="40957"/>
                </a:tc>
                <a:extLst>
                  <a:ext uri="{0D108BD9-81ED-4DB2-BD59-A6C34878D82A}">
                    <a16:rowId xmlns:a16="http://schemas.microsoft.com/office/drawing/2014/main" val="3695557081"/>
                  </a:ext>
                </a:extLst>
              </a:tr>
              <a:tr h="1343375">
                <a:tc>
                  <a:txBody>
                    <a:bodyPr/>
                    <a:lstStyle/>
                    <a:p>
                      <a:r>
                        <a:rPr lang="en-IN" sz="2000"/>
                        <a:t>Control Flow Nodes</a:t>
                      </a:r>
                    </a:p>
                  </a:txBody>
                  <a:tcPr marL="81913" marR="81913" marT="40957" marB="40957"/>
                </a:tc>
                <a:tc>
                  <a:txBody>
                    <a:bodyPr/>
                    <a:lstStyle/>
                    <a:p>
                      <a:r>
                        <a:rPr lang="en-IN" sz="2000"/>
                        <a:t>To denote the beginning and end of the workflow.</a:t>
                      </a:r>
                    </a:p>
                    <a:p>
                      <a:r>
                        <a:rPr lang="en-IN" sz="2000"/>
                        <a:t>Start</a:t>
                      </a:r>
                    </a:p>
                    <a:p>
                      <a:r>
                        <a:rPr lang="en-IN" sz="2000"/>
                        <a:t>End</a:t>
                      </a:r>
                    </a:p>
                    <a:p>
                      <a:r>
                        <a:rPr lang="en-IN" sz="2000"/>
                        <a:t>Optional Fail Nodes</a:t>
                      </a:r>
                    </a:p>
                  </a:txBody>
                  <a:tcPr marL="81913" marR="81913" marT="40957" marB="40957"/>
                </a:tc>
                <a:extLst>
                  <a:ext uri="{0D108BD9-81ED-4DB2-BD59-A6C34878D82A}">
                    <a16:rowId xmlns:a16="http://schemas.microsoft.com/office/drawing/2014/main" val="512905216"/>
                  </a:ext>
                </a:extLst>
              </a:tr>
              <a:tr h="1097636">
                <a:tc>
                  <a:txBody>
                    <a:bodyPr/>
                    <a:lstStyle/>
                    <a:p>
                      <a:r>
                        <a:rPr lang="en-IN" sz="2000"/>
                        <a:t>Action  Nodes</a:t>
                      </a:r>
                    </a:p>
                  </a:txBody>
                  <a:tcPr marL="81913" marR="81913" marT="40957" marB="40957"/>
                </a:tc>
                <a:tc>
                  <a:txBody>
                    <a:bodyPr/>
                    <a:lstStyle/>
                    <a:p>
                      <a:r>
                        <a:rPr lang="en-IN" sz="2000" dirty="0"/>
                        <a:t>Processing takes place</a:t>
                      </a:r>
                    </a:p>
                    <a:p>
                      <a:r>
                        <a:rPr lang="en-IN" sz="2000" dirty="0"/>
                        <a:t>When action node finishes execution, next task in workflow will be executed</a:t>
                      </a:r>
                    </a:p>
                    <a:p>
                      <a:endParaRPr lang="en-IN" sz="2000" dirty="0"/>
                    </a:p>
                  </a:txBody>
                  <a:tcPr marL="81913" marR="81913" marT="40957" marB="40957"/>
                </a:tc>
                <a:extLst>
                  <a:ext uri="{0D108BD9-81ED-4DB2-BD59-A6C34878D82A}">
                    <a16:rowId xmlns:a16="http://schemas.microsoft.com/office/drawing/2014/main" val="1781527860"/>
                  </a:ext>
                </a:extLst>
              </a:tr>
              <a:tr h="851896">
                <a:tc>
                  <a:txBody>
                    <a:bodyPr/>
                    <a:lstStyle/>
                    <a:p>
                      <a:r>
                        <a:rPr lang="en-IN" sz="2000"/>
                        <a:t>Fork/Join Nodes</a:t>
                      </a:r>
                    </a:p>
                  </a:txBody>
                  <a:tcPr marL="81913" marR="81913" marT="40957" marB="40957"/>
                </a:tc>
                <a:tc>
                  <a:txBody>
                    <a:bodyPr/>
                    <a:lstStyle/>
                    <a:p>
                      <a:r>
                        <a:rPr lang="en-IN" sz="2000"/>
                        <a:t>Parallel execution of tasks in the workflow</a:t>
                      </a:r>
                    </a:p>
                    <a:p>
                      <a:endParaRPr lang="en-IN" sz="2000"/>
                    </a:p>
                  </a:txBody>
                  <a:tcPr marL="81913" marR="81913" marT="40957" marB="40957"/>
                </a:tc>
                <a:extLst>
                  <a:ext uri="{0D108BD9-81ED-4DB2-BD59-A6C34878D82A}">
                    <a16:rowId xmlns:a16="http://schemas.microsoft.com/office/drawing/2014/main" val="2944453165"/>
                  </a:ext>
                </a:extLst>
              </a:tr>
              <a:tr h="606157">
                <a:tc>
                  <a:txBody>
                    <a:bodyPr/>
                    <a:lstStyle/>
                    <a:p>
                      <a:r>
                        <a:rPr lang="en-IN" sz="2000"/>
                        <a:t>Control Flow Nodes</a:t>
                      </a:r>
                    </a:p>
                  </a:txBody>
                  <a:tcPr marL="81913" marR="81913" marT="40957" marB="40957"/>
                </a:tc>
                <a:tc>
                  <a:txBody>
                    <a:bodyPr/>
                    <a:lstStyle/>
                    <a:p>
                      <a:r>
                        <a:rPr lang="en-IN" sz="2000" dirty="0"/>
                        <a:t>Decision nodes are essentially switch statements</a:t>
                      </a:r>
                    </a:p>
                  </a:txBody>
                  <a:tcPr marL="81913" marR="81913" marT="40957" marB="40957"/>
                </a:tc>
                <a:extLst>
                  <a:ext uri="{0D108BD9-81ED-4DB2-BD59-A6C34878D82A}">
                    <a16:rowId xmlns:a16="http://schemas.microsoft.com/office/drawing/2014/main" val="2762455976"/>
                  </a:ext>
                </a:extLst>
              </a:tr>
            </a:tbl>
          </a:graphicData>
        </a:graphic>
      </p:graphicFrame>
      <p:pic>
        <p:nvPicPr>
          <p:cNvPr id="13" name="Picture 12" descr="A close up of a logo&#10;&#10;Description automatically generated">
            <a:extLst>
              <a:ext uri="{FF2B5EF4-FFF2-40B4-BE49-F238E27FC236}">
                <a16:creationId xmlns:a16="http://schemas.microsoft.com/office/drawing/2014/main" id="{15B0BE74-A4C6-4ECB-894B-CBE3237C2F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3870080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02F8-FD77-476C-81A6-58CB1BA7B307}"/>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chemeClr val="accent1"/>
                </a:solidFill>
              </a:rPr>
              <a:t>OOZIE DAG representation</a:t>
            </a:r>
          </a:p>
        </p:txBody>
      </p:sp>
      <p:pic>
        <p:nvPicPr>
          <p:cNvPr id="7" name="Content Placeholder 6">
            <a:extLst>
              <a:ext uri="{FF2B5EF4-FFF2-40B4-BE49-F238E27FC236}">
                <a16:creationId xmlns:a16="http://schemas.microsoft.com/office/drawing/2014/main" id="{C7C7B84D-5AFC-419F-BE27-46B883373809}"/>
              </a:ext>
            </a:extLst>
          </p:cNvPr>
          <p:cNvPicPr>
            <a:picLocks noGrp="1" noChangeAspect="1"/>
          </p:cNvPicPr>
          <p:nvPr>
            <p:ph idx="1"/>
          </p:nvPr>
        </p:nvPicPr>
        <p:blipFill rotWithShape="1">
          <a:blip r:embed="rId2"/>
          <a:srcRect r="1" b="275"/>
          <a:stretch/>
        </p:blipFill>
        <p:spPr>
          <a:xfrm>
            <a:off x="243840" y="256540"/>
            <a:ext cx="11704320" cy="3764276"/>
          </a:xfrm>
          <a:prstGeom prst="rect">
            <a:avLst/>
          </a:prstGeom>
        </p:spPr>
      </p:pic>
      <p:pic>
        <p:nvPicPr>
          <p:cNvPr id="18" name="Picture 17" descr="A close up of a logo&#10;&#10;Description automatically generated">
            <a:extLst>
              <a:ext uri="{FF2B5EF4-FFF2-40B4-BE49-F238E27FC236}">
                <a16:creationId xmlns:a16="http://schemas.microsoft.com/office/drawing/2014/main" id="{325F4D35-C9EA-4425-AF92-249900AEBA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3346" y="132322"/>
            <a:ext cx="933598" cy="1398963"/>
          </a:xfrm>
          <a:prstGeom prst="rect">
            <a:avLst/>
          </a:prstGeom>
        </p:spPr>
      </p:pic>
    </p:spTree>
    <p:extLst>
      <p:ext uri="{BB962C8B-B14F-4D97-AF65-F5344CB8AC3E}">
        <p14:creationId xmlns:p14="http://schemas.microsoft.com/office/powerpoint/2010/main" val="3956854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713</Words>
  <Application>Microsoft Office PowerPoint</Application>
  <PresentationFormat>Widescreen</PresentationFormat>
  <Paragraphs>119</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OOZIE DAG representation</vt:lpstr>
      <vt:lpstr>PowerPoint Presentation</vt:lpstr>
      <vt:lpstr>PowerPoint Presentation</vt:lpstr>
      <vt:lpstr>PowerPoint Presentation</vt:lpstr>
      <vt:lpstr>Tom White as part of appendix A they have given demo files for executing oozie the steps are as follows:</vt:lpstr>
      <vt:lpstr>Step 2: Configuring job. Properties file</vt:lpstr>
      <vt:lpstr>Job. properties file</vt:lpstr>
      <vt:lpstr>Step 3:Configuring XML file </vt:lpstr>
      <vt:lpstr>PowerPoint Presentation</vt:lpstr>
      <vt:lpstr>Step 4: Put the oozie job in Hadoop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sudaroli vijayakumar</dc:creator>
  <cp:lastModifiedBy>sudaroli vijayakumar</cp:lastModifiedBy>
  <cp:revision>12</cp:revision>
  <dcterms:created xsi:type="dcterms:W3CDTF">2020-09-01T10:10:10Z</dcterms:created>
  <dcterms:modified xsi:type="dcterms:W3CDTF">2020-09-02T00:43:54Z</dcterms:modified>
</cp:coreProperties>
</file>