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3" r:id="rId2"/>
    <p:sldId id="397" r:id="rId3"/>
    <p:sldId id="398" r:id="rId4"/>
    <p:sldId id="399" r:id="rId5"/>
    <p:sldId id="416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3A971-ACEB-4D86-B1A2-04E23DCE13BF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E5BD-035C-4603-A97D-AC2623A35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7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4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3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86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73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912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20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944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640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66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14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15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05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20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51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94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03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3913-7888-46AB-AF4C-B0ADFCBD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9D453-2D71-46FC-ABC6-FEDEDF4EE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0582-9EF6-488C-9F80-264D4611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65E3-294D-4F06-914E-674417BA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631A-D5A2-426C-A9B6-E4D4C905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7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9077-8E8F-4CEC-90BD-B21C9839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DB424-5F20-4894-8DA3-E5DDB260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3134-403F-45B7-B19C-506BB36A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9709-1E73-427C-8DE6-3842F5FC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6D92-AA5E-4123-9E46-6668B160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CDD0B-231D-4BF7-B1E1-EDC1A65F0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2695C-E3FE-467D-A9B6-1FDACA0D8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1041-478A-45D3-9AAB-1B2F6E53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95FF-E968-4627-97B3-2F16D06E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06A6-E07F-4D65-8788-146B5F13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4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67A6-5ABE-46BF-AD20-4D4D8455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9FB1-B019-4A90-8B89-0B332E65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DFEBC-092E-4FF4-8652-6D02C769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9D5A-67A7-47E0-A51C-03C1342F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5F11-38B8-421A-9290-9DE65077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3A2B-2E3A-4E1A-88A7-B2629DB8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7D2D-5B59-4D33-AE4D-25F90B145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9984-36B5-4575-9A3F-A425625F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19A4-3182-4F37-BC28-6D2572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B721-0599-4AC4-A620-A8E8FDA0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2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7715-6666-4A41-803E-FA65FC15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2049-40E2-49EF-9914-BAA1F06EE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4809D-8284-4786-87E9-968C23E9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E167D-505C-43AB-B7BC-1E42F1BC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E31E9-E586-489F-93AF-6336D687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36CE-DB6B-405B-9F36-5498E488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5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7534-20E9-4231-BA43-BE3E59ED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0C8F-0626-4F36-AE73-4BCC8A2F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9608A-4E76-4E9A-B614-57D0586C1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FA541-67CF-4B31-BBBF-EE9D63B22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481AA-8BCA-40E4-A02E-4483F6E07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21FEF-7F59-4CFA-A403-7D56C5C8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C15E2-19B3-426E-8B05-7AFFCD94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3473F-4A5B-40E8-9591-26C16B9D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3A96-9EFE-45EA-AC1F-FAC08DB3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C4CAE-E128-4F41-BDA5-73C8A186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D4E16-5887-4A8F-9293-4423D806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5A93-F408-43AD-8965-8E06628A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EF5FC-EDDC-4549-BC57-C5368101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FBA85-B381-4F9C-8491-2E0398F3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0243-FA88-47E4-A1B0-A45E124D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0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432F-9B2C-42F3-ACA3-BDED0DBC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3CC2-99F2-4E52-98C0-E8335555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2C2A0-F9DC-4C3A-A388-DAAEAD2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9515-8EB5-499B-9AF1-51294AA6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4D745-1CEF-4724-9649-181DD24E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D4057-CC24-460D-A2A9-60210644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B8DE-5987-418A-B33D-AC1A8235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EFC97-50DF-40E8-8307-2BBD0804D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C8E07-4943-4443-BBD6-61102C09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BEF4-7F0A-487D-8812-04C0788A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1371-CDC5-46A5-AD96-759161EC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28880-9036-41E8-84DA-FAEDB0F4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99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FF884-7583-4575-80CC-9C9D9ABA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8AFF-C755-49AE-BDB3-81A2FC3D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3FFF-33F6-4469-8995-7C05ECBD6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3DD6-590F-4F2E-8FB1-F20456E7229B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709E-7F36-498E-8D51-B92806157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0B86-2D6E-4489-A106-5DA24A7B8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02D5-D0A5-4F6F-859A-4D25A04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hortonworks/managing-enterprise-hadoop-clusters-with-apache-ambari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2- Big Data Infrastructure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Hadoop Ecosystem- Ambari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6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Ambari- Adding Nodes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F35AB-D530-48AE-A659-019272CCA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24" y="1654888"/>
            <a:ext cx="8707323" cy="48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1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Ambari-Adding Nodes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3C36-5E66-4362-878F-EE9783597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69" y="1379604"/>
            <a:ext cx="8398980" cy="52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Service Selection in Cluster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37CAC-7B95-426D-8938-1D7EC037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94" y="1513222"/>
            <a:ext cx="7999758" cy="49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Ambari Custom Configuration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66ADB-C483-4FFF-95CD-C3BC490F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78" y="1513222"/>
            <a:ext cx="7808329" cy="51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HDFS Dashboard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A216B47-5090-44C9-907C-806F7CFC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04" y="1687132"/>
            <a:ext cx="8448541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6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Monitoring Ambari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0D77BA1-B1D8-4640-AE5D-BB3232CD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70" y="1500763"/>
            <a:ext cx="8808363" cy="5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Ambari View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D318429-5BFB-4A6F-BD0F-A3C1A620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8084" b="-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0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Ambari History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C1D97-160E-4F39-B508-D2D6381732C6}"/>
              </a:ext>
            </a:extLst>
          </p:cNvPr>
          <p:cNvSpPr txBox="1"/>
          <p:nvPr/>
        </p:nvSpPr>
        <p:spPr>
          <a:xfrm>
            <a:off x="556591" y="1683026"/>
            <a:ext cx="1010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Ambari introduced in late </a:t>
            </a:r>
            <a:r>
              <a:rPr lang="en-IN" sz="2400" dirty="0">
                <a:solidFill>
                  <a:srgbClr val="FF0000"/>
                </a:solidFill>
              </a:rPr>
              <a:t>2012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Ambari </a:t>
            </a:r>
            <a:r>
              <a:rPr lang="en-IN" sz="2400" dirty="0">
                <a:solidFill>
                  <a:srgbClr val="FF0000"/>
                </a:solidFill>
              </a:rPr>
              <a:t>top project </a:t>
            </a:r>
            <a:r>
              <a:rPr lang="en-IN" sz="2400" dirty="0"/>
              <a:t>of apache graduated in 2013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FF0000"/>
                </a:solidFill>
              </a:rPr>
              <a:t>First</a:t>
            </a:r>
            <a:r>
              <a:rPr lang="en-IN" sz="2400" dirty="0"/>
              <a:t> of its own kind of tool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Ambari currently supports the 64-bit version of the following Operating Systems: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RHEL 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Redhat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Enterprise Linux) 7.6, 7.5, 7.4, 7.3, 7.2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CentOS 7.6, 7.5, 7.4, 7.3, 7.2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OEL (Oracle Enterprise Linux) 7.6, 7.5, 7.4, 7.3, 7.2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Amazon Linux 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SLES 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SuSE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Linux Enterprise Server) 12 SP4, 12 SP3, 12 SP2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Ubuntu 14, 16 and 18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Debian 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Why Apache Ambari?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22DFB-9400-48C4-A1A8-4F4D5B49AF5D}"/>
              </a:ext>
            </a:extLst>
          </p:cNvPr>
          <p:cNvSpPr/>
          <p:nvPr/>
        </p:nvSpPr>
        <p:spPr>
          <a:xfrm>
            <a:off x="543338" y="1973854"/>
            <a:ext cx="9382539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Simplifies Installation, Configuration and Management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Easy, efficient, repeatable creation of clusters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Manages and Monitors clustering</a:t>
            </a:r>
          </a:p>
        </p:txBody>
      </p:sp>
    </p:spTree>
    <p:extLst>
      <p:ext uri="{BB962C8B-B14F-4D97-AF65-F5344CB8AC3E}">
        <p14:creationId xmlns:p14="http://schemas.microsoft.com/office/powerpoint/2010/main" val="30272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Ambari Goals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0EAF1D-CFB0-4D71-86CA-E30E2FAE910A}"/>
              </a:ext>
            </a:extLst>
          </p:cNvPr>
          <p:cNvSpPr/>
          <p:nvPr/>
        </p:nvSpPr>
        <p:spPr>
          <a:xfrm>
            <a:off x="371880" y="1513221"/>
            <a:ext cx="49249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Provision of Hadoop 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271418-1D1E-4569-AA79-D2A6035FCD3C}"/>
              </a:ext>
            </a:extLst>
          </p:cNvPr>
          <p:cNvSpPr/>
          <p:nvPr/>
        </p:nvSpPr>
        <p:spPr>
          <a:xfrm>
            <a:off x="399322" y="3973205"/>
            <a:ext cx="4897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Integration with other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AD9E8-4E02-43E0-A713-279B11DB2661}"/>
              </a:ext>
            </a:extLst>
          </p:cNvPr>
          <p:cNvSpPr txBox="1"/>
          <p:nvPr/>
        </p:nvSpPr>
        <p:spPr>
          <a:xfrm>
            <a:off x="490329" y="2252870"/>
            <a:ext cx="11102787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Solely responsible for Hadoop Cluster irrespective of </a:t>
            </a:r>
            <a:r>
              <a:rPr lang="en-IN" sz="2200" dirty="0">
                <a:solidFill>
                  <a:srgbClr val="FF0000"/>
                </a:solidFill>
              </a:rPr>
              <a:t>cluster size </a:t>
            </a:r>
            <a:r>
              <a:rPr lang="en-IN" sz="2200" dirty="0"/>
              <a:t>and </a:t>
            </a:r>
            <a:r>
              <a:rPr lang="en-IN" sz="2200" dirty="0">
                <a:solidFill>
                  <a:srgbClr val="FF0000"/>
                </a:solidFill>
              </a:rPr>
              <a:t>number of nodes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Uses </a:t>
            </a:r>
            <a:r>
              <a:rPr lang="en-IN" sz="2200" dirty="0" err="1">
                <a:solidFill>
                  <a:srgbClr val="FF0000"/>
                </a:solidFill>
              </a:rPr>
              <a:t>RESTApis</a:t>
            </a:r>
            <a:r>
              <a:rPr lang="en-IN" sz="2200" dirty="0"/>
              <a:t> to automate installation of Hadoop 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Configuration is done very easily with </a:t>
            </a:r>
            <a:r>
              <a:rPr lang="en-IN" sz="2200" dirty="0" err="1">
                <a:solidFill>
                  <a:srgbClr val="FF0000"/>
                </a:solidFill>
              </a:rPr>
              <a:t>Webfront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4A8F0-D5BD-4F3D-9994-C356081A4F01}"/>
              </a:ext>
            </a:extLst>
          </p:cNvPr>
          <p:cNvSpPr txBox="1"/>
          <p:nvPr/>
        </p:nvSpPr>
        <p:spPr>
          <a:xfrm>
            <a:off x="393111" y="4557980"/>
            <a:ext cx="11102787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Possess </a:t>
            </a:r>
            <a:r>
              <a:rPr lang="en-IN" sz="2200" dirty="0" err="1">
                <a:solidFill>
                  <a:srgbClr val="FF0000"/>
                </a:solidFill>
              </a:rPr>
              <a:t>RESTApi</a:t>
            </a:r>
            <a:r>
              <a:rPr lang="en-IN" sz="2200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to connect to different tools in the market.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rgbClr val="FF0000"/>
                </a:solidFill>
              </a:rPr>
              <a:t>Ingest data </a:t>
            </a:r>
            <a:r>
              <a:rPr lang="en-IN" sz="2200" dirty="0"/>
              <a:t>from different data sources to HDFS easily</a:t>
            </a:r>
          </a:p>
        </p:txBody>
      </p:sp>
    </p:spTree>
    <p:extLst>
      <p:ext uri="{BB962C8B-B14F-4D97-AF65-F5344CB8AC3E}">
        <p14:creationId xmlns:p14="http://schemas.microsoft.com/office/powerpoint/2010/main" val="277495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Ambari Goals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0EAF1D-CFB0-4D71-86CA-E30E2FAE910A}"/>
              </a:ext>
            </a:extLst>
          </p:cNvPr>
          <p:cNvSpPr/>
          <p:nvPr/>
        </p:nvSpPr>
        <p:spPr>
          <a:xfrm>
            <a:off x="93045" y="1519354"/>
            <a:ext cx="40486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Monitoring the 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271418-1D1E-4569-AA79-D2A6035FCD3C}"/>
              </a:ext>
            </a:extLst>
          </p:cNvPr>
          <p:cNvSpPr/>
          <p:nvPr/>
        </p:nvSpPr>
        <p:spPr>
          <a:xfrm>
            <a:off x="93045" y="3973205"/>
            <a:ext cx="3599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Manage the Cluster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AD9E8-4E02-43E0-A713-279B11DB2661}"/>
              </a:ext>
            </a:extLst>
          </p:cNvPr>
          <p:cNvSpPr txBox="1"/>
          <p:nvPr/>
        </p:nvSpPr>
        <p:spPr>
          <a:xfrm>
            <a:off x="490329" y="2252870"/>
            <a:ext cx="11102787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Dashboard for monitoring the </a:t>
            </a:r>
            <a:r>
              <a:rPr lang="en-IN" sz="2200" dirty="0">
                <a:solidFill>
                  <a:srgbClr val="FF0000"/>
                </a:solidFill>
              </a:rPr>
              <a:t>status and health </a:t>
            </a:r>
            <a:r>
              <a:rPr lang="en-IN" sz="2200" dirty="0"/>
              <a:t>of Hadoop Cluster.</a:t>
            </a:r>
            <a:endParaRPr lang="en-IN" sz="2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Ambari metrics and alert systems to gather information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4A8F0-D5BD-4F3D-9994-C356081A4F01}"/>
              </a:ext>
            </a:extLst>
          </p:cNvPr>
          <p:cNvSpPr txBox="1"/>
          <p:nvPr/>
        </p:nvSpPr>
        <p:spPr>
          <a:xfrm>
            <a:off x="393111" y="4557980"/>
            <a:ext cx="11102787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/>
              <a:t>Central management of services for </a:t>
            </a:r>
            <a:r>
              <a:rPr lang="en-IN" sz="2200" dirty="0">
                <a:solidFill>
                  <a:srgbClr val="FF0000"/>
                </a:solidFill>
              </a:rPr>
              <a:t>starting, stopping and reconfiguration</a:t>
            </a:r>
            <a:r>
              <a:rPr lang="en-IN" sz="2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rgbClr val="FF0000"/>
                </a:solidFill>
              </a:rPr>
              <a:t>Simplifies </a:t>
            </a:r>
            <a:r>
              <a:rPr lang="en-IN" sz="2200" dirty="0"/>
              <a:t>the whole process of Management</a:t>
            </a:r>
          </a:p>
        </p:txBody>
      </p:sp>
    </p:spTree>
    <p:extLst>
      <p:ext uri="{BB962C8B-B14F-4D97-AF65-F5344CB8AC3E}">
        <p14:creationId xmlns:p14="http://schemas.microsoft.com/office/powerpoint/2010/main" val="1507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Features of Apache Ambari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8A5FD-B666-4A47-BC85-9C6501640AF5}"/>
              </a:ext>
            </a:extLst>
          </p:cNvPr>
          <p:cNvSpPr txBox="1"/>
          <p:nvPr/>
        </p:nvSpPr>
        <p:spPr>
          <a:xfrm>
            <a:off x="795130" y="1848223"/>
            <a:ext cx="7999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Platform Independent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Pluggable Component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Version Management and upgraded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FF0000"/>
                </a:solidFill>
              </a:rPr>
              <a:t>Extensibility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7030A0"/>
                </a:solidFill>
              </a:rPr>
              <a:t>Failure Recovery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66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Ambari Architecture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E80BC1-0871-49EB-BB66-E185E24641B7}"/>
              </a:ext>
            </a:extLst>
          </p:cNvPr>
          <p:cNvSpPr/>
          <p:nvPr/>
        </p:nvSpPr>
        <p:spPr>
          <a:xfrm>
            <a:off x="139037" y="1555451"/>
            <a:ext cx="29438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BC3BE-2082-4507-BBAC-62A79DAB4886}"/>
              </a:ext>
            </a:extLst>
          </p:cNvPr>
          <p:cNvSpPr/>
          <p:nvPr/>
        </p:nvSpPr>
        <p:spPr>
          <a:xfrm>
            <a:off x="34920" y="214022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00350" lvl="5" indent="-514350">
              <a:buAutoNum type="arabicPeriod"/>
            </a:pPr>
            <a:r>
              <a:rPr lang="en-US" sz="2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Ambari Server</a:t>
            </a:r>
          </a:p>
          <a:p>
            <a:pPr marL="2800350" lvl="5" indent="-514350">
              <a:buAutoNum type="arabicPeriod"/>
            </a:pPr>
            <a:r>
              <a:rPr lang="en-US" sz="22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Agents</a:t>
            </a:r>
          </a:p>
          <a:p>
            <a:pPr marL="2800350" lvl="5" indent="-514350">
              <a:buAutoNum type="arabicPeriod"/>
            </a:pPr>
            <a:r>
              <a:rPr lang="en-US" sz="2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 Collector</a:t>
            </a:r>
          </a:p>
          <a:p>
            <a:pPr marL="2800350" lvl="5" indent="-514350">
              <a:buAutoNum type="arabicPeriod"/>
            </a:pPr>
            <a:r>
              <a:rPr lang="en-US" sz="22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 Mechanism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B405C-DD1B-4B11-8889-4BC2CFEF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231" y="1478411"/>
            <a:ext cx="5447763" cy="4579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CCC6B2-717B-450D-86F5-B8A29DEC84BE}"/>
              </a:ext>
            </a:extLst>
          </p:cNvPr>
          <p:cNvSpPr/>
          <p:nvPr/>
        </p:nvSpPr>
        <p:spPr>
          <a:xfrm>
            <a:off x="6235112" y="60996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5"/>
              </a:rPr>
              <a:t>Source: https://www.slideshare.net/hortonworks/managing-enterprise-hadoop-clusters-with-apache-ambari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5B6842-AF9E-4EE2-A360-4447B9A06082}"/>
              </a:ext>
            </a:extLst>
          </p:cNvPr>
          <p:cNvSpPr txBox="1">
            <a:spLocks/>
          </p:cNvSpPr>
          <p:nvPr/>
        </p:nvSpPr>
        <p:spPr>
          <a:xfrm>
            <a:off x="371880" y="3713200"/>
            <a:ext cx="6252388" cy="2897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Ambari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Stacks</a:t>
            </a:r>
          </a:p>
          <a:p>
            <a:pPr lvl="1"/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Describes the applications to be installed,</a:t>
            </a:r>
          </a:p>
          <a:p>
            <a:pPr lvl="1"/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Hadoop, its components and its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Ambari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Blueprints</a:t>
            </a:r>
          </a:p>
          <a:p>
            <a:pPr lvl="1"/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Creation of the 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Ambari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Views</a:t>
            </a:r>
          </a:p>
          <a:p>
            <a:pPr lvl="1"/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24034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What we need to do in Ambari to define a Cluster?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5851745-7881-4F10-B719-6921236FB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111236"/>
              </p:ext>
            </p:extLst>
          </p:nvPr>
        </p:nvGraphicFramePr>
        <p:xfrm>
          <a:off x="393111" y="1893007"/>
          <a:ext cx="7919865" cy="261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018">
                  <a:extLst>
                    <a:ext uri="{9D8B030D-6E8A-4147-A177-3AD203B41FA5}">
                      <a16:colId xmlns:a16="http://schemas.microsoft.com/office/drawing/2014/main" val="2340850424"/>
                    </a:ext>
                  </a:extLst>
                </a:gridCol>
                <a:gridCol w="5512847">
                  <a:extLst>
                    <a:ext uri="{9D8B030D-6E8A-4147-A177-3AD203B41FA5}">
                      <a16:colId xmlns:a16="http://schemas.microsoft.com/office/drawing/2014/main" val="236630710"/>
                    </a:ext>
                  </a:extLst>
                </a:gridCol>
              </a:tblGrid>
              <a:tr h="456281">
                <a:tc>
                  <a:txBody>
                    <a:bodyPr/>
                    <a:lstStyle/>
                    <a:p>
                      <a:r>
                        <a:rPr lang="en-GB" dirty="0"/>
                        <a:t>Term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04700"/>
                  </a:ext>
                </a:extLst>
              </a:tr>
              <a:tr h="787553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 of services, where to get the software packages, e.g. HDP (Hortonworks Data Platform)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72241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r>
                        <a:rPr lang="en-GB" dirty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Components that make up the service </a:t>
                      </a:r>
                      <a:r>
                        <a:rPr lang="en-GB" dirty="0" err="1"/>
                        <a:t>e.g</a:t>
                      </a:r>
                      <a:r>
                        <a:rPr lang="en-GB" dirty="0"/>
                        <a:t>, HDFS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0054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Building blocks of the service – </a:t>
                      </a:r>
                      <a:r>
                        <a:rPr lang="en-GB" dirty="0" err="1"/>
                        <a:t>Namenode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Datanode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26470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Master, slave, client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4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62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Deploy and Manage Hadoop Clusters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2E14E-0AE8-44B3-BF29-6CAE913AC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513222"/>
            <a:ext cx="11093083" cy="4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438</Words>
  <Application>Microsoft Office PowerPoint</Application>
  <PresentationFormat>Widescreen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31</cp:revision>
  <dcterms:created xsi:type="dcterms:W3CDTF">2020-09-03T03:11:07Z</dcterms:created>
  <dcterms:modified xsi:type="dcterms:W3CDTF">2020-09-03T09:12:22Z</dcterms:modified>
</cp:coreProperties>
</file>