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428" r:id="rId2"/>
    <p:sldId id="258" r:id="rId3"/>
    <p:sldId id="267" r:id="rId4"/>
    <p:sldId id="411" r:id="rId5"/>
    <p:sldId id="429" r:id="rId6"/>
    <p:sldId id="430" r:id="rId7"/>
    <p:sldId id="431" r:id="rId8"/>
    <p:sldId id="432" r:id="rId9"/>
    <p:sldId id="433" r:id="rId10"/>
    <p:sldId id="434" r:id="rId11"/>
    <p:sldId id="435" r:id="rId12"/>
    <p:sldId id="436" r:id="rId13"/>
    <p:sldId id="437" r:id="rId14"/>
    <p:sldId id="438" r:id="rId15"/>
    <p:sldId id="439" r:id="rId16"/>
    <p:sldId id="440" r:id="rId17"/>
    <p:sldId id="441" r:id="rId18"/>
    <p:sldId id="442" r:id="rId19"/>
    <p:sldId id="30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0B4CA7-095D-4BEB-9A08-630574EA9022}" type="doc">
      <dgm:prSet loTypeId="urn:microsoft.com/office/officeart/2005/8/layout/hierarchy1" loCatId="hierarchy" qsTypeId="urn:microsoft.com/office/officeart/2005/8/quickstyle/simple1" qsCatId="simple" csTypeId="urn:microsoft.com/office/officeart/2005/8/colors/accent3_2" csCatId="accent3"/>
      <dgm:spPr/>
      <dgm:t>
        <a:bodyPr/>
        <a:lstStyle/>
        <a:p>
          <a:endParaRPr lang="en-US"/>
        </a:p>
      </dgm:t>
    </dgm:pt>
    <dgm:pt modelId="{5A24DD52-ECF8-49F2-9B31-E4D1DB90A633}">
      <dgm:prSet/>
      <dgm:spPr/>
      <dgm:t>
        <a:bodyPr/>
        <a:lstStyle/>
        <a:p>
          <a:r>
            <a:rPr lang="en-IN"/>
            <a:t>Import each table of the RDBMS in Hadoop and each row of the table will be considered as record in HDFS.</a:t>
          </a:r>
          <a:endParaRPr lang="en-US" dirty="0"/>
        </a:p>
      </dgm:t>
    </dgm:pt>
    <dgm:pt modelId="{6AFF1E90-F31B-461E-9C0B-87783EAA0164}" type="parTrans" cxnId="{CD3764E6-00A9-4660-B847-B88E3213CF31}">
      <dgm:prSet/>
      <dgm:spPr/>
      <dgm:t>
        <a:bodyPr/>
        <a:lstStyle/>
        <a:p>
          <a:endParaRPr lang="en-US"/>
        </a:p>
      </dgm:t>
    </dgm:pt>
    <dgm:pt modelId="{65209151-0103-4610-B2CA-40BB16344D22}" type="sibTrans" cxnId="{CD3764E6-00A9-4660-B847-B88E3213CF31}">
      <dgm:prSet/>
      <dgm:spPr/>
      <dgm:t>
        <a:bodyPr/>
        <a:lstStyle/>
        <a:p>
          <a:endParaRPr lang="en-US"/>
        </a:p>
      </dgm:t>
    </dgm:pt>
    <dgm:pt modelId="{36A418EF-E19E-4452-A76F-2B2FCA96F008}">
      <dgm:prSet/>
      <dgm:spPr/>
      <dgm:t>
        <a:bodyPr/>
        <a:lstStyle/>
        <a:p>
          <a:r>
            <a:rPr lang="en-IN"/>
            <a:t>All the records are stored as text data in text files and binary data in sequence or avro files.</a:t>
          </a:r>
          <a:endParaRPr lang="en-US"/>
        </a:p>
      </dgm:t>
    </dgm:pt>
    <dgm:pt modelId="{A3642549-A328-4253-AA43-D81CAEDB963D}" type="parTrans" cxnId="{898B3C55-CF45-4ADB-A6C1-A22F8A3930A8}">
      <dgm:prSet/>
      <dgm:spPr/>
      <dgm:t>
        <a:bodyPr/>
        <a:lstStyle/>
        <a:p>
          <a:endParaRPr lang="en-US"/>
        </a:p>
      </dgm:t>
    </dgm:pt>
    <dgm:pt modelId="{9A98A3F6-9CD1-41ED-8161-3E00578864C1}" type="sibTrans" cxnId="{898B3C55-CF45-4ADB-A6C1-A22F8A3930A8}">
      <dgm:prSet/>
      <dgm:spPr/>
      <dgm:t>
        <a:bodyPr/>
        <a:lstStyle/>
        <a:p>
          <a:endParaRPr lang="en-US"/>
        </a:p>
      </dgm:t>
    </dgm:pt>
    <dgm:pt modelId="{C25E0B16-894E-42AD-B3FB-BFC8BB16166B}" type="pres">
      <dgm:prSet presAssocID="{CD0B4CA7-095D-4BEB-9A08-630574EA9022}" presName="hierChild1" presStyleCnt="0">
        <dgm:presLayoutVars>
          <dgm:chPref val="1"/>
          <dgm:dir/>
          <dgm:animOne val="branch"/>
          <dgm:animLvl val="lvl"/>
          <dgm:resizeHandles/>
        </dgm:presLayoutVars>
      </dgm:prSet>
      <dgm:spPr/>
    </dgm:pt>
    <dgm:pt modelId="{126FC584-122D-4CF5-9186-8AACB09674A6}" type="pres">
      <dgm:prSet presAssocID="{5A24DD52-ECF8-49F2-9B31-E4D1DB90A633}" presName="hierRoot1" presStyleCnt="0"/>
      <dgm:spPr/>
    </dgm:pt>
    <dgm:pt modelId="{C8D0FBA1-2915-46FD-B669-B48777CD9661}" type="pres">
      <dgm:prSet presAssocID="{5A24DD52-ECF8-49F2-9B31-E4D1DB90A633}" presName="composite" presStyleCnt="0"/>
      <dgm:spPr/>
    </dgm:pt>
    <dgm:pt modelId="{DB56F521-527A-4800-BC2E-CFF7A4D90ACD}" type="pres">
      <dgm:prSet presAssocID="{5A24DD52-ECF8-49F2-9B31-E4D1DB90A633}" presName="background" presStyleLbl="node0" presStyleIdx="0" presStyleCnt="2"/>
      <dgm:spPr/>
    </dgm:pt>
    <dgm:pt modelId="{BF44E2E3-BE77-4DEA-9332-47AC0CAE3F78}" type="pres">
      <dgm:prSet presAssocID="{5A24DD52-ECF8-49F2-9B31-E4D1DB90A633}" presName="text" presStyleLbl="fgAcc0" presStyleIdx="0" presStyleCnt="2">
        <dgm:presLayoutVars>
          <dgm:chPref val="3"/>
        </dgm:presLayoutVars>
      </dgm:prSet>
      <dgm:spPr/>
    </dgm:pt>
    <dgm:pt modelId="{30C2C34B-AA09-4FA6-AC94-F333BC0BD68B}" type="pres">
      <dgm:prSet presAssocID="{5A24DD52-ECF8-49F2-9B31-E4D1DB90A633}" presName="hierChild2" presStyleCnt="0"/>
      <dgm:spPr/>
    </dgm:pt>
    <dgm:pt modelId="{CB45B495-BD11-4BF0-ADA1-5FE655E00639}" type="pres">
      <dgm:prSet presAssocID="{36A418EF-E19E-4452-A76F-2B2FCA96F008}" presName="hierRoot1" presStyleCnt="0"/>
      <dgm:spPr/>
    </dgm:pt>
    <dgm:pt modelId="{DA364C93-158A-45B5-87BB-CA9D39CBBAA3}" type="pres">
      <dgm:prSet presAssocID="{36A418EF-E19E-4452-A76F-2B2FCA96F008}" presName="composite" presStyleCnt="0"/>
      <dgm:spPr/>
    </dgm:pt>
    <dgm:pt modelId="{02ED0B62-BADB-49AA-94CB-EA864223D762}" type="pres">
      <dgm:prSet presAssocID="{36A418EF-E19E-4452-A76F-2B2FCA96F008}" presName="background" presStyleLbl="node0" presStyleIdx="1" presStyleCnt="2"/>
      <dgm:spPr/>
    </dgm:pt>
    <dgm:pt modelId="{184944FC-048A-417B-A8FD-DD831C8DBF41}" type="pres">
      <dgm:prSet presAssocID="{36A418EF-E19E-4452-A76F-2B2FCA96F008}" presName="text" presStyleLbl="fgAcc0" presStyleIdx="1" presStyleCnt="2">
        <dgm:presLayoutVars>
          <dgm:chPref val="3"/>
        </dgm:presLayoutVars>
      </dgm:prSet>
      <dgm:spPr/>
    </dgm:pt>
    <dgm:pt modelId="{3F6DBE80-6883-425E-9CFD-08EC21DADDC8}" type="pres">
      <dgm:prSet presAssocID="{36A418EF-E19E-4452-A76F-2B2FCA96F008}" presName="hierChild2" presStyleCnt="0"/>
      <dgm:spPr/>
    </dgm:pt>
  </dgm:ptLst>
  <dgm:cxnLst>
    <dgm:cxn modelId="{CEB8E341-202D-4FBE-A010-2FBBCF0D8523}" type="presOf" srcId="{36A418EF-E19E-4452-A76F-2B2FCA96F008}" destId="{184944FC-048A-417B-A8FD-DD831C8DBF41}" srcOrd="0" destOrd="0" presId="urn:microsoft.com/office/officeart/2005/8/layout/hierarchy1"/>
    <dgm:cxn modelId="{898B3C55-CF45-4ADB-A6C1-A22F8A3930A8}" srcId="{CD0B4CA7-095D-4BEB-9A08-630574EA9022}" destId="{36A418EF-E19E-4452-A76F-2B2FCA96F008}" srcOrd="1" destOrd="0" parTransId="{A3642549-A328-4253-AA43-D81CAEDB963D}" sibTransId="{9A98A3F6-9CD1-41ED-8161-3E00578864C1}"/>
    <dgm:cxn modelId="{B9FD6F9B-5EF4-48B6-A974-1C66D27721DA}" type="presOf" srcId="{CD0B4CA7-095D-4BEB-9A08-630574EA9022}" destId="{C25E0B16-894E-42AD-B3FB-BFC8BB16166B}" srcOrd="0" destOrd="0" presId="urn:microsoft.com/office/officeart/2005/8/layout/hierarchy1"/>
    <dgm:cxn modelId="{D91FBCCE-0D99-4928-8EE7-432E424AD821}" type="presOf" srcId="{5A24DD52-ECF8-49F2-9B31-E4D1DB90A633}" destId="{BF44E2E3-BE77-4DEA-9332-47AC0CAE3F78}" srcOrd="0" destOrd="0" presId="urn:microsoft.com/office/officeart/2005/8/layout/hierarchy1"/>
    <dgm:cxn modelId="{CD3764E6-00A9-4660-B847-B88E3213CF31}" srcId="{CD0B4CA7-095D-4BEB-9A08-630574EA9022}" destId="{5A24DD52-ECF8-49F2-9B31-E4D1DB90A633}" srcOrd="0" destOrd="0" parTransId="{6AFF1E90-F31B-461E-9C0B-87783EAA0164}" sibTransId="{65209151-0103-4610-B2CA-40BB16344D22}"/>
    <dgm:cxn modelId="{27ED9AB7-51CB-4499-8F32-A4087A3774E2}" type="presParOf" srcId="{C25E0B16-894E-42AD-B3FB-BFC8BB16166B}" destId="{126FC584-122D-4CF5-9186-8AACB09674A6}" srcOrd="0" destOrd="0" presId="urn:microsoft.com/office/officeart/2005/8/layout/hierarchy1"/>
    <dgm:cxn modelId="{EC2505FB-5B60-4512-8B6C-A9EA0E80EF6D}" type="presParOf" srcId="{126FC584-122D-4CF5-9186-8AACB09674A6}" destId="{C8D0FBA1-2915-46FD-B669-B48777CD9661}" srcOrd="0" destOrd="0" presId="urn:microsoft.com/office/officeart/2005/8/layout/hierarchy1"/>
    <dgm:cxn modelId="{298A138F-E702-4BAE-ADCE-719198B73046}" type="presParOf" srcId="{C8D0FBA1-2915-46FD-B669-B48777CD9661}" destId="{DB56F521-527A-4800-BC2E-CFF7A4D90ACD}" srcOrd="0" destOrd="0" presId="urn:microsoft.com/office/officeart/2005/8/layout/hierarchy1"/>
    <dgm:cxn modelId="{3FF89162-3023-4207-A2F1-343FDC5993A8}" type="presParOf" srcId="{C8D0FBA1-2915-46FD-B669-B48777CD9661}" destId="{BF44E2E3-BE77-4DEA-9332-47AC0CAE3F78}" srcOrd="1" destOrd="0" presId="urn:microsoft.com/office/officeart/2005/8/layout/hierarchy1"/>
    <dgm:cxn modelId="{F1B2DD59-A1E0-4C2B-88DF-5D38E4F29EFF}" type="presParOf" srcId="{126FC584-122D-4CF5-9186-8AACB09674A6}" destId="{30C2C34B-AA09-4FA6-AC94-F333BC0BD68B}" srcOrd="1" destOrd="0" presId="urn:microsoft.com/office/officeart/2005/8/layout/hierarchy1"/>
    <dgm:cxn modelId="{2CC71400-1863-4E75-924D-1466A788837E}" type="presParOf" srcId="{C25E0B16-894E-42AD-B3FB-BFC8BB16166B}" destId="{CB45B495-BD11-4BF0-ADA1-5FE655E00639}" srcOrd="1" destOrd="0" presId="urn:microsoft.com/office/officeart/2005/8/layout/hierarchy1"/>
    <dgm:cxn modelId="{4E3A8E24-5869-45F9-B824-E1210CFA8FCC}" type="presParOf" srcId="{CB45B495-BD11-4BF0-ADA1-5FE655E00639}" destId="{DA364C93-158A-45B5-87BB-CA9D39CBBAA3}" srcOrd="0" destOrd="0" presId="urn:microsoft.com/office/officeart/2005/8/layout/hierarchy1"/>
    <dgm:cxn modelId="{3D528E7A-29AD-44DC-8DDD-0BBBAB7666D5}" type="presParOf" srcId="{DA364C93-158A-45B5-87BB-CA9D39CBBAA3}" destId="{02ED0B62-BADB-49AA-94CB-EA864223D762}" srcOrd="0" destOrd="0" presId="urn:microsoft.com/office/officeart/2005/8/layout/hierarchy1"/>
    <dgm:cxn modelId="{C408D3EF-F181-4E9A-B6FE-E6356469EB62}" type="presParOf" srcId="{DA364C93-158A-45B5-87BB-CA9D39CBBAA3}" destId="{184944FC-048A-417B-A8FD-DD831C8DBF41}" srcOrd="1" destOrd="0" presId="urn:microsoft.com/office/officeart/2005/8/layout/hierarchy1"/>
    <dgm:cxn modelId="{92EAE3E8-352B-46B8-92E4-C2BF40C1D57B}" type="presParOf" srcId="{CB45B495-BD11-4BF0-ADA1-5FE655E00639}" destId="{3F6DBE80-6883-425E-9CFD-08EC21DADDC8}"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6F521-527A-4800-BC2E-CFF7A4D90ACD}">
      <dsp:nvSpPr>
        <dsp:cNvPr id="0" name=""/>
        <dsp:cNvSpPr/>
      </dsp:nvSpPr>
      <dsp:spPr>
        <a:xfrm>
          <a:off x="130938" y="1393"/>
          <a:ext cx="4224635" cy="268264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44E2E3-BE77-4DEA-9332-47AC0CAE3F78}">
      <dsp:nvSpPr>
        <dsp:cNvPr id="0" name=""/>
        <dsp:cNvSpPr/>
      </dsp:nvSpPr>
      <dsp:spPr>
        <a:xfrm>
          <a:off x="600342"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Import each table of the RDBMS in Hadoop and each row of the table will be considered as record in HDFS.</a:t>
          </a:r>
          <a:endParaRPr lang="en-US" sz="3100" kern="1200" dirty="0"/>
        </a:p>
      </dsp:txBody>
      <dsp:txXfrm>
        <a:off x="678914" y="525899"/>
        <a:ext cx="4067491" cy="2525499"/>
      </dsp:txXfrm>
    </dsp:sp>
    <dsp:sp modelId="{02ED0B62-BADB-49AA-94CB-EA864223D762}">
      <dsp:nvSpPr>
        <dsp:cNvPr id="0" name=""/>
        <dsp:cNvSpPr/>
      </dsp:nvSpPr>
      <dsp:spPr>
        <a:xfrm>
          <a:off x="5294381" y="1393"/>
          <a:ext cx="4224635" cy="268264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4944FC-048A-417B-A8FD-DD831C8DBF41}">
      <dsp:nvSpPr>
        <dsp:cNvPr id="0" name=""/>
        <dsp:cNvSpPr/>
      </dsp:nvSpPr>
      <dsp:spPr>
        <a:xfrm>
          <a:off x="5763785"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All the records are stored as text data in text files and binary data in sequence or avro files.</a:t>
          </a:r>
          <a:endParaRPr lang="en-US" sz="3100" kern="1200"/>
        </a:p>
      </dsp:txBody>
      <dsp:txXfrm>
        <a:off x="5842357" y="525899"/>
        <a:ext cx="4067491" cy="25254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95AD2-942D-4CF7-9D44-47850F86DE8C}" type="datetimeFigureOut">
              <a:rPr lang="en-IN" smtClean="0"/>
              <a:t>06-09-2020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76A26D-FF94-4C53-98D3-23ADA8E1FC60}" type="slidenum">
              <a:rPr lang="en-IN" smtClean="0"/>
              <a:t>‹#›</a:t>
            </a:fld>
            <a:endParaRPr lang="en-IN"/>
          </a:p>
        </p:txBody>
      </p:sp>
    </p:spTree>
    <p:extLst>
      <p:ext uri="{BB962C8B-B14F-4D97-AF65-F5344CB8AC3E}">
        <p14:creationId xmlns:p14="http://schemas.microsoft.com/office/powerpoint/2010/main" val="805545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8" name="Google Shape;838;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112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0931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5776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6908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3609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3367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9535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2695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8" name="Google Shape;838;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9247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661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5012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0531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3419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717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1206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1768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3BCEC-D336-45B3-91FC-7B9D4B254E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540051-7D50-4F03-9C41-134F2F4256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A18BC0-A3E7-4B84-9651-E1AEE0CDD671}"/>
              </a:ext>
            </a:extLst>
          </p:cNvPr>
          <p:cNvSpPr>
            <a:spLocks noGrp="1"/>
          </p:cNvSpPr>
          <p:nvPr>
            <p:ph type="dt" sz="half" idx="10"/>
          </p:nvPr>
        </p:nvSpPr>
        <p:spPr/>
        <p:txBody>
          <a:bodyPr/>
          <a:lstStyle/>
          <a:p>
            <a:fld id="{5FC92CC3-8888-40EB-A3DE-8CF9A30A5331}" type="datetimeFigureOut">
              <a:rPr lang="en-IN" smtClean="0"/>
              <a:t>06-09-2020</a:t>
            </a:fld>
            <a:endParaRPr lang="en-IN"/>
          </a:p>
        </p:txBody>
      </p:sp>
      <p:sp>
        <p:nvSpPr>
          <p:cNvPr id="5" name="Footer Placeholder 4">
            <a:extLst>
              <a:ext uri="{FF2B5EF4-FFF2-40B4-BE49-F238E27FC236}">
                <a16:creationId xmlns:a16="http://schemas.microsoft.com/office/drawing/2014/main" id="{99128F1D-6596-475E-8D46-471C92A894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F910DF-B3E9-4644-8044-8F02E019A25F}"/>
              </a:ext>
            </a:extLst>
          </p:cNvPr>
          <p:cNvSpPr>
            <a:spLocks noGrp="1"/>
          </p:cNvSpPr>
          <p:nvPr>
            <p:ph type="sldNum" sz="quarter" idx="12"/>
          </p:nvPr>
        </p:nvSpPr>
        <p:spPr/>
        <p:txBody>
          <a:bodyPr/>
          <a:lstStyle/>
          <a:p>
            <a:fld id="{FAF09F0D-E1AD-416A-87CD-C7403DF605E3}" type="slidenum">
              <a:rPr lang="en-IN" smtClean="0"/>
              <a:t>‹#›</a:t>
            </a:fld>
            <a:endParaRPr lang="en-IN"/>
          </a:p>
        </p:txBody>
      </p:sp>
    </p:spTree>
    <p:extLst>
      <p:ext uri="{BB962C8B-B14F-4D97-AF65-F5344CB8AC3E}">
        <p14:creationId xmlns:p14="http://schemas.microsoft.com/office/powerpoint/2010/main" val="871515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12B96-7130-469D-A620-7F288FBC58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B93A2D-CEAB-4F00-BEAA-C962C2E53A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B8DFE0-AE13-47A9-8711-2358E4DBDE11}"/>
              </a:ext>
            </a:extLst>
          </p:cNvPr>
          <p:cNvSpPr>
            <a:spLocks noGrp="1"/>
          </p:cNvSpPr>
          <p:nvPr>
            <p:ph type="dt" sz="half" idx="10"/>
          </p:nvPr>
        </p:nvSpPr>
        <p:spPr/>
        <p:txBody>
          <a:bodyPr/>
          <a:lstStyle/>
          <a:p>
            <a:fld id="{5FC92CC3-8888-40EB-A3DE-8CF9A30A5331}" type="datetimeFigureOut">
              <a:rPr lang="en-IN" smtClean="0"/>
              <a:t>06-09-2020</a:t>
            </a:fld>
            <a:endParaRPr lang="en-IN"/>
          </a:p>
        </p:txBody>
      </p:sp>
      <p:sp>
        <p:nvSpPr>
          <p:cNvPr id="5" name="Footer Placeholder 4">
            <a:extLst>
              <a:ext uri="{FF2B5EF4-FFF2-40B4-BE49-F238E27FC236}">
                <a16:creationId xmlns:a16="http://schemas.microsoft.com/office/drawing/2014/main" id="{6127BCF1-438A-451B-8DCD-896DDC54B2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5872AF-4608-49F9-8651-E7E7C3495F50}"/>
              </a:ext>
            </a:extLst>
          </p:cNvPr>
          <p:cNvSpPr>
            <a:spLocks noGrp="1"/>
          </p:cNvSpPr>
          <p:nvPr>
            <p:ph type="sldNum" sz="quarter" idx="12"/>
          </p:nvPr>
        </p:nvSpPr>
        <p:spPr/>
        <p:txBody>
          <a:bodyPr/>
          <a:lstStyle/>
          <a:p>
            <a:fld id="{FAF09F0D-E1AD-416A-87CD-C7403DF605E3}" type="slidenum">
              <a:rPr lang="en-IN" smtClean="0"/>
              <a:t>‹#›</a:t>
            </a:fld>
            <a:endParaRPr lang="en-IN"/>
          </a:p>
        </p:txBody>
      </p:sp>
    </p:spTree>
    <p:extLst>
      <p:ext uri="{BB962C8B-B14F-4D97-AF65-F5344CB8AC3E}">
        <p14:creationId xmlns:p14="http://schemas.microsoft.com/office/powerpoint/2010/main" val="4168503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4A2EB8-0014-46D2-B096-26218AF68B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FE9D1A-8DA6-451A-B155-3E88E0FAEF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1CE91A-BDA5-4E03-8C4B-7852E90ADA73}"/>
              </a:ext>
            </a:extLst>
          </p:cNvPr>
          <p:cNvSpPr>
            <a:spLocks noGrp="1"/>
          </p:cNvSpPr>
          <p:nvPr>
            <p:ph type="dt" sz="half" idx="10"/>
          </p:nvPr>
        </p:nvSpPr>
        <p:spPr/>
        <p:txBody>
          <a:bodyPr/>
          <a:lstStyle/>
          <a:p>
            <a:fld id="{5FC92CC3-8888-40EB-A3DE-8CF9A30A5331}" type="datetimeFigureOut">
              <a:rPr lang="en-IN" smtClean="0"/>
              <a:t>06-09-2020</a:t>
            </a:fld>
            <a:endParaRPr lang="en-IN"/>
          </a:p>
        </p:txBody>
      </p:sp>
      <p:sp>
        <p:nvSpPr>
          <p:cNvPr id="5" name="Footer Placeholder 4">
            <a:extLst>
              <a:ext uri="{FF2B5EF4-FFF2-40B4-BE49-F238E27FC236}">
                <a16:creationId xmlns:a16="http://schemas.microsoft.com/office/drawing/2014/main" id="{D2C45F97-C0AD-46E7-92BF-D50A3E189A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BFDE11-7E8B-476A-BFC9-7F3A1A94AFE3}"/>
              </a:ext>
            </a:extLst>
          </p:cNvPr>
          <p:cNvSpPr>
            <a:spLocks noGrp="1"/>
          </p:cNvSpPr>
          <p:nvPr>
            <p:ph type="sldNum" sz="quarter" idx="12"/>
          </p:nvPr>
        </p:nvSpPr>
        <p:spPr/>
        <p:txBody>
          <a:bodyPr/>
          <a:lstStyle/>
          <a:p>
            <a:fld id="{FAF09F0D-E1AD-416A-87CD-C7403DF605E3}" type="slidenum">
              <a:rPr lang="en-IN" smtClean="0"/>
              <a:t>‹#›</a:t>
            </a:fld>
            <a:endParaRPr lang="en-IN"/>
          </a:p>
        </p:txBody>
      </p:sp>
    </p:spTree>
    <p:extLst>
      <p:ext uri="{BB962C8B-B14F-4D97-AF65-F5344CB8AC3E}">
        <p14:creationId xmlns:p14="http://schemas.microsoft.com/office/powerpoint/2010/main" val="2803830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A46F-CE85-45F4-9EF4-A804D1C34C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E1EFA6-6AFD-42EB-AC48-BC08645FBC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9BD1C5-A439-4396-BE9C-E5C9BF476253}"/>
              </a:ext>
            </a:extLst>
          </p:cNvPr>
          <p:cNvSpPr>
            <a:spLocks noGrp="1"/>
          </p:cNvSpPr>
          <p:nvPr>
            <p:ph type="dt" sz="half" idx="10"/>
          </p:nvPr>
        </p:nvSpPr>
        <p:spPr/>
        <p:txBody>
          <a:bodyPr/>
          <a:lstStyle/>
          <a:p>
            <a:fld id="{5FC92CC3-8888-40EB-A3DE-8CF9A30A5331}" type="datetimeFigureOut">
              <a:rPr lang="en-IN" smtClean="0"/>
              <a:t>06-09-2020</a:t>
            </a:fld>
            <a:endParaRPr lang="en-IN"/>
          </a:p>
        </p:txBody>
      </p:sp>
      <p:sp>
        <p:nvSpPr>
          <p:cNvPr id="5" name="Footer Placeholder 4">
            <a:extLst>
              <a:ext uri="{FF2B5EF4-FFF2-40B4-BE49-F238E27FC236}">
                <a16:creationId xmlns:a16="http://schemas.microsoft.com/office/drawing/2014/main" id="{D5F9146A-D1E9-4636-85CE-0BE902A612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4E31D4-FC73-4A8A-815E-7AC3701B7B27}"/>
              </a:ext>
            </a:extLst>
          </p:cNvPr>
          <p:cNvSpPr>
            <a:spLocks noGrp="1"/>
          </p:cNvSpPr>
          <p:nvPr>
            <p:ph type="sldNum" sz="quarter" idx="12"/>
          </p:nvPr>
        </p:nvSpPr>
        <p:spPr/>
        <p:txBody>
          <a:bodyPr/>
          <a:lstStyle/>
          <a:p>
            <a:fld id="{FAF09F0D-E1AD-416A-87CD-C7403DF605E3}" type="slidenum">
              <a:rPr lang="en-IN" smtClean="0"/>
              <a:t>‹#›</a:t>
            </a:fld>
            <a:endParaRPr lang="en-IN"/>
          </a:p>
        </p:txBody>
      </p:sp>
    </p:spTree>
    <p:extLst>
      <p:ext uri="{BB962C8B-B14F-4D97-AF65-F5344CB8AC3E}">
        <p14:creationId xmlns:p14="http://schemas.microsoft.com/office/powerpoint/2010/main" val="992587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89012-152A-4EF4-A1C2-5C9764FEE7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4E29FD-DF37-4E7C-996D-B05B27B42F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E70D26-91C5-4B72-A9E1-62E042C021DB}"/>
              </a:ext>
            </a:extLst>
          </p:cNvPr>
          <p:cNvSpPr>
            <a:spLocks noGrp="1"/>
          </p:cNvSpPr>
          <p:nvPr>
            <p:ph type="dt" sz="half" idx="10"/>
          </p:nvPr>
        </p:nvSpPr>
        <p:spPr/>
        <p:txBody>
          <a:bodyPr/>
          <a:lstStyle/>
          <a:p>
            <a:fld id="{5FC92CC3-8888-40EB-A3DE-8CF9A30A5331}" type="datetimeFigureOut">
              <a:rPr lang="en-IN" smtClean="0"/>
              <a:t>06-09-2020</a:t>
            </a:fld>
            <a:endParaRPr lang="en-IN"/>
          </a:p>
        </p:txBody>
      </p:sp>
      <p:sp>
        <p:nvSpPr>
          <p:cNvPr id="5" name="Footer Placeholder 4">
            <a:extLst>
              <a:ext uri="{FF2B5EF4-FFF2-40B4-BE49-F238E27FC236}">
                <a16:creationId xmlns:a16="http://schemas.microsoft.com/office/drawing/2014/main" id="{DA93B417-F510-47CC-BDCB-61E46642F5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45EF4F-2E71-4A9E-A100-15281714FB79}"/>
              </a:ext>
            </a:extLst>
          </p:cNvPr>
          <p:cNvSpPr>
            <a:spLocks noGrp="1"/>
          </p:cNvSpPr>
          <p:nvPr>
            <p:ph type="sldNum" sz="quarter" idx="12"/>
          </p:nvPr>
        </p:nvSpPr>
        <p:spPr/>
        <p:txBody>
          <a:bodyPr/>
          <a:lstStyle/>
          <a:p>
            <a:fld id="{FAF09F0D-E1AD-416A-87CD-C7403DF605E3}" type="slidenum">
              <a:rPr lang="en-IN" smtClean="0"/>
              <a:t>‹#›</a:t>
            </a:fld>
            <a:endParaRPr lang="en-IN"/>
          </a:p>
        </p:txBody>
      </p:sp>
    </p:spTree>
    <p:extLst>
      <p:ext uri="{BB962C8B-B14F-4D97-AF65-F5344CB8AC3E}">
        <p14:creationId xmlns:p14="http://schemas.microsoft.com/office/powerpoint/2010/main" val="3021280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F0AB3-7375-4F84-82B2-5B1A2300B8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16E503-BAF1-4976-B040-6209FCB678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119197-104C-4FB4-B294-0F56D09959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16D282-D49A-441F-A4DD-59321A746A74}"/>
              </a:ext>
            </a:extLst>
          </p:cNvPr>
          <p:cNvSpPr>
            <a:spLocks noGrp="1"/>
          </p:cNvSpPr>
          <p:nvPr>
            <p:ph type="dt" sz="half" idx="10"/>
          </p:nvPr>
        </p:nvSpPr>
        <p:spPr/>
        <p:txBody>
          <a:bodyPr/>
          <a:lstStyle/>
          <a:p>
            <a:fld id="{5FC92CC3-8888-40EB-A3DE-8CF9A30A5331}" type="datetimeFigureOut">
              <a:rPr lang="en-IN" smtClean="0"/>
              <a:t>06-09-2020</a:t>
            </a:fld>
            <a:endParaRPr lang="en-IN"/>
          </a:p>
        </p:txBody>
      </p:sp>
      <p:sp>
        <p:nvSpPr>
          <p:cNvPr id="6" name="Footer Placeholder 5">
            <a:extLst>
              <a:ext uri="{FF2B5EF4-FFF2-40B4-BE49-F238E27FC236}">
                <a16:creationId xmlns:a16="http://schemas.microsoft.com/office/drawing/2014/main" id="{70E4CC59-7BD7-49DA-947D-50FC589B28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ED8B98-6E5C-4F71-819D-3B996BE03856}"/>
              </a:ext>
            </a:extLst>
          </p:cNvPr>
          <p:cNvSpPr>
            <a:spLocks noGrp="1"/>
          </p:cNvSpPr>
          <p:nvPr>
            <p:ph type="sldNum" sz="quarter" idx="12"/>
          </p:nvPr>
        </p:nvSpPr>
        <p:spPr/>
        <p:txBody>
          <a:bodyPr/>
          <a:lstStyle/>
          <a:p>
            <a:fld id="{FAF09F0D-E1AD-416A-87CD-C7403DF605E3}" type="slidenum">
              <a:rPr lang="en-IN" smtClean="0"/>
              <a:t>‹#›</a:t>
            </a:fld>
            <a:endParaRPr lang="en-IN"/>
          </a:p>
        </p:txBody>
      </p:sp>
    </p:spTree>
    <p:extLst>
      <p:ext uri="{BB962C8B-B14F-4D97-AF65-F5344CB8AC3E}">
        <p14:creationId xmlns:p14="http://schemas.microsoft.com/office/powerpoint/2010/main" val="2508804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0B499-5DD4-4626-833B-C93B8990E1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1070C9-9FC4-4118-899D-4F9A5F6000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81B843-3E5E-46F0-B944-4080B76315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A0FB61-7715-4538-BE41-756F995D45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2725B0-8CF6-4B4A-8F95-4D9E7D09FC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FD045C-7D3E-4EBE-A2BA-750AB0121656}"/>
              </a:ext>
            </a:extLst>
          </p:cNvPr>
          <p:cNvSpPr>
            <a:spLocks noGrp="1"/>
          </p:cNvSpPr>
          <p:nvPr>
            <p:ph type="dt" sz="half" idx="10"/>
          </p:nvPr>
        </p:nvSpPr>
        <p:spPr/>
        <p:txBody>
          <a:bodyPr/>
          <a:lstStyle/>
          <a:p>
            <a:fld id="{5FC92CC3-8888-40EB-A3DE-8CF9A30A5331}" type="datetimeFigureOut">
              <a:rPr lang="en-IN" smtClean="0"/>
              <a:t>06-09-2020</a:t>
            </a:fld>
            <a:endParaRPr lang="en-IN"/>
          </a:p>
        </p:txBody>
      </p:sp>
      <p:sp>
        <p:nvSpPr>
          <p:cNvPr id="8" name="Footer Placeholder 7">
            <a:extLst>
              <a:ext uri="{FF2B5EF4-FFF2-40B4-BE49-F238E27FC236}">
                <a16:creationId xmlns:a16="http://schemas.microsoft.com/office/drawing/2014/main" id="{4C824C6D-5A7F-4BFB-8B7F-85E163B79E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55FF35-4401-4828-A1C0-E21C689A8C1E}"/>
              </a:ext>
            </a:extLst>
          </p:cNvPr>
          <p:cNvSpPr>
            <a:spLocks noGrp="1"/>
          </p:cNvSpPr>
          <p:nvPr>
            <p:ph type="sldNum" sz="quarter" idx="12"/>
          </p:nvPr>
        </p:nvSpPr>
        <p:spPr/>
        <p:txBody>
          <a:bodyPr/>
          <a:lstStyle/>
          <a:p>
            <a:fld id="{FAF09F0D-E1AD-416A-87CD-C7403DF605E3}" type="slidenum">
              <a:rPr lang="en-IN" smtClean="0"/>
              <a:t>‹#›</a:t>
            </a:fld>
            <a:endParaRPr lang="en-IN"/>
          </a:p>
        </p:txBody>
      </p:sp>
    </p:spTree>
    <p:extLst>
      <p:ext uri="{BB962C8B-B14F-4D97-AF65-F5344CB8AC3E}">
        <p14:creationId xmlns:p14="http://schemas.microsoft.com/office/powerpoint/2010/main" val="2434205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F32B6-5BF9-43B1-8CAA-A07DDEA911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3E7197-55E0-4161-A13D-086B73B6F1ED}"/>
              </a:ext>
            </a:extLst>
          </p:cNvPr>
          <p:cNvSpPr>
            <a:spLocks noGrp="1"/>
          </p:cNvSpPr>
          <p:nvPr>
            <p:ph type="dt" sz="half" idx="10"/>
          </p:nvPr>
        </p:nvSpPr>
        <p:spPr/>
        <p:txBody>
          <a:bodyPr/>
          <a:lstStyle/>
          <a:p>
            <a:fld id="{5FC92CC3-8888-40EB-A3DE-8CF9A30A5331}" type="datetimeFigureOut">
              <a:rPr lang="en-IN" smtClean="0"/>
              <a:t>06-09-2020</a:t>
            </a:fld>
            <a:endParaRPr lang="en-IN"/>
          </a:p>
        </p:txBody>
      </p:sp>
      <p:sp>
        <p:nvSpPr>
          <p:cNvPr id="4" name="Footer Placeholder 3">
            <a:extLst>
              <a:ext uri="{FF2B5EF4-FFF2-40B4-BE49-F238E27FC236}">
                <a16:creationId xmlns:a16="http://schemas.microsoft.com/office/drawing/2014/main" id="{3F6F3E91-7D27-48FF-9874-FC9DF141C1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94E8E13-2E8A-485A-AAF7-9933FE3CC2F1}"/>
              </a:ext>
            </a:extLst>
          </p:cNvPr>
          <p:cNvSpPr>
            <a:spLocks noGrp="1"/>
          </p:cNvSpPr>
          <p:nvPr>
            <p:ph type="sldNum" sz="quarter" idx="12"/>
          </p:nvPr>
        </p:nvSpPr>
        <p:spPr/>
        <p:txBody>
          <a:bodyPr/>
          <a:lstStyle/>
          <a:p>
            <a:fld id="{FAF09F0D-E1AD-416A-87CD-C7403DF605E3}" type="slidenum">
              <a:rPr lang="en-IN" smtClean="0"/>
              <a:t>‹#›</a:t>
            </a:fld>
            <a:endParaRPr lang="en-IN"/>
          </a:p>
        </p:txBody>
      </p:sp>
    </p:spTree>
    <p:extLst>
      <p:ext uri="{BB962C8B-B14F-4D97-AF65-F5344CB8AC3E}">
        <p14:creationId xmlns:p14="http://schemas.microsoft.com/office/powerpoint/2010/main" val="2547623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15AEDF-1CC8-44FF-880C-8AB259349F1D}"/>
              </a:ext>
            </a:extLst>
          </p:cNvPr>
          <p:cNvSpPr>
            <a:spLocks noGrp="1"/>
          </p:cNvSpPr>
          <p:nvPr>
            <p:ph type="dt" sz="half" idx="10"/>
          </p:nvPr>
        </p:nvSpPr>
        <p:spPr/>
        <p:txBody>
          <a:bodyPr/>
          <a:lstStyle/>
          <a:p>
            <a:fld id="{5FC92CC3-8888-40EB-A3DE-8CF9A30A5331}" type="datetimeFigureOut">
              <a:rPr lang="en-IN" smtClean="0"/>
              <a:t>06-09-2020</a:t>
            </a:fld>
            <a:endParaRPr lang="en-IN"/>
          </a:p>
        </p:txBody>
      </p:sp>
      <p:sp>
        <p:nvSpPr>
          <p:cNvPr id="3" name="Footer Placeholder 2">
            <a:extLst>
              <a:ext uri="{FF2B5EF4-FFF2-40B4-BE49-F238E27FC236}">
                <a16:creationId xmlns:a16="http://schemas.microsoft.com/office/drawing/2014/main" id="{476CB768-C51E-416A-BB3B-0091847FCC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91E3FE-FEA1-4B7E-9898-CDF7F4B60EF0}"/>
              </a:ext>
            </a:extLst>
          </p:cNvPr>
          <p:cNvSpPr>
            <a:spLocks noGrp="1"/>
          </p:cNvSpPr>
          <p:nvPr>
            <p:ph type="sldNum" sz="quarter" idx="12"/>
          </p:nvPr>
        </p:nvSpPr>
        <p:spPr/>
        <p:txBody>
          <a:bodyPr/>
          <a:lstStyle/>
          <a:p>
            <a:fld id="{FAF09F0D-E1AD-416A-87CD-C7403DF605E3}" type="slidenum">
              <a:rPr lang="en-IN" smtClean="0"/>
              <a:t>‹#›</a:t>
            </a:fld>
            <a:endParaRPr lang="en-IN"/>
          </a:p>
        </p:txBody>
      </p:sp>
    </p:spTree>
    <p:extLst>
      <p:ext uri="{BB962C8B-B14F-4D97-AF65-F5344CB8AC3E}">
        <p14:creationId xmlns:p14="http://schemas.microsoft.com/office/powerpoint/2010/main" val="1772697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09B0A-384C-4470-AD32-8223773B4A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8CCCF1-71C9-43A4-B7C4-BF8C423CCE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0D3E4E-38D4-4A2C-ACC4-E1C6738200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47028A-5790-471D-8A46-6C916355E141}"/>
              </a:ext>
            </a:extLst>
          </p:cNvPr>
          <p:cNvSpPr>
            <a:spLocks noGrp="1"/>
          </p:cNvSpPr>
          <p:nvPr>
            <p:ph type="dt" sz="half" idx="10"/>
          </p:nvPr>
        </p:nvSpPr>
        <p:spPr/>
        <p:txBody>
          <a:bodyPr/>
          <a:lstStyle/>
          <a:p>
            <a:fld id="{5FC92CC3-8888-40EB-A3DE-8CF9A30A5331}" type="datetimeFigureOut">
              <a:rPr lang="en-IN" smtClean="0"/>
              <a:t>06-09-2020</a:t>
            </a:fld>
            <a:endParaRPr lang="en-IN"/>
          </a:p>
        </p:txBody>
      </p:sp>
      <p:sp>
        <p:nvSpPr>
          <p:cNvPr id="6" name="Footer Placeholder 5">
            <a:extLst>
              <a:ext uri="{FF2B5EF4-FFF2-40B4-BE49-F238E27FC236}">
                <a16:creationId xmlns:a16="http://schemas.microsoft.com/office/drawing/2014/main" id="{A3920403-4674-40E1-A191-24606D34C7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A21865-455A-461C-A40F-81D44D632791}"/>
              </a:ext>
            </a:extLst>
          </p:cNvPr>
          <p:cNvSpPr>
            <a:spLocks noGrp="1"/>
          </p:cNvSpPr>
          <p:nvPr>
            <p:ph type="sldNum" sz="quarter" idx="12"/>
          </p:nvPr>
        </p:nvSpPr>
        <p:spPr/>
        <p:txBody>
          <a:bodyPr/>
          <a:lstStyle/>
          <a:p>
            <a:fld id="{FAF09F0D-E1AD-416A-87CD-C7403DF605E3}" type="slidenum">
              <a:rPr lang="en-IN" smtClean="0"/>
              <a:t>‹#›</a:t>
            </a:fld>
            <a:endParaRPr lang="en-IN"/>
          </a:p>
        </p:txBody>
      </p:sp>
    </p:spTree>
    <p:extLst>
      <p:ext uri="{BB962C8B-B14F-4D97-AF65-F5344CB8AC3E}">
        <p14:creationId xmlns:p14="http://schemas.microsoft.com/office/powerpoint/2010/main" val="424827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6569D-5F5F-468D-B76E-F55ED2FAF4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E060D6-287D-4C7B-AF6B-DD8BD148A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D950F5-F876-4B19-950C-CB064346C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62DC3-4B5F-4DAD-BE08-3BA8EB5FC5D7}"/>
              </a:ext>
            </a:extLst>
          </p:cNvPr>
          <p:cNvSpPr>
            <a:spLocks noGrp="1"/>
          </p:cNvSpPr>
          <p:nvPr>
            <p:ph type="dt" sz="half" idx="10"/>
          </p:nvPr>
        </p:nvSpPr>
        <p:spPr/>
        <p:txBody>
          <a:bodyPr/>
          <a:lstStyle/>
          <a:p>
            <a:fld id="{5FC92CC3-8888-40EB-A3DE-8CF9A30A5331}" type="datetimeFigureOut">
              <a:rPr lang="en-IN" smtClean="0"/>
              <a:t>06-09-2020</a:t>
            </a:fld>
            <a:endParaRPr lang="en-IN"/>
          </a:p>
        </p:txBody>
      </p:sp>
      <p:sp>
        <p:nvSpPr>
          <p:cNvPr id="6" name="Footer Placeholder 5">
            <a:extLst>
              <a:ext uri="{FF2B5EF4-FFF2-40B4-BE49-F238E27FC236}">
                <a16:creationId xmlns:a16="http://schemas.microsoft.com/office/drawing/2014/main" id="{D91FA44D-331B-4A5F-B82F-BB7C327842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8FB55B-31FF-4F1E-A4A0-611D63E24311}"/>
              </a:ext>
            </a:extLst>
          </p:cNvPr>
          <p:cNvSpPr>
            <a:spLocks noGrp="1"/>
          </p:cNvSpPr>
          <p:nvPr>
            <p:ph type="sldNum" sz="quarter" idx="12"/>
          </p:nvPr>
        </p:nvSpPr>
        <p:spPr/>
        <p:txBody>
          <a:bodyPr/>
          <a:lstStyle/>
          <a:p>
            <a:fld id="{FAF09F0D-E1AD-416A-87CD-C7403DF605E3}" type="slidenum">
              <a:rPr lang="en-IN" smtClean="0"/>
              <a:t>‹#›</a:t>
            </a:fld>
            <a:endParaRPr lang="en-IN"/>
          </a:p>
        </p:txBody>
      </p:sp>
    </p:spTree>
    <p:extLst>
      <p:ext uri="{BB962C8B-B14F-4D97-AF65-F5344CB8AC3E}">
        <p14:creationId xmlns:p14="http://schemas.microsoft.com/office/powerpoint/2010/main" val="1882205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26C9BB-B253-4112-9769-246967B88F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355FA4-79B5-4230-913C-6D70144DDF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3E0B63-6EA0-4315-970D-A8C65E2488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92CC3-8888-40EB-A3DE-8CF9A30A5331}" type="datetimeFigureOut">
              <a:rPr lang="en-IN" smtClean="0"/>
              <a:t>06-09-2020</a:t>
            </a:fld>
            <a:endParaRPr lang="en-IN"/>
          </a:p>
        </p:txBody>
      </p:sp>
      <p:sp>
        <p:nvSpPr>
          <p:cNvPr id="5" name="Footer Placeholder 4">
            <a:extLst>
              <a:ext uri="{FF2B5EF4-FFF2-40B4-BE49-F238E27FC236}">
                <a16:creationId xmlns:a16="http://schemas.microsoft.com/office/drawing/2014/main" id="{06E63E6F-E58B-4E80-B84B-3F8EA4ECB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C631C7-8E29-44F3-AC67-63E0352AC4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F09F0D-E1AD-416A-87CD-C7403DF605E3}" type="slidenum">
              <a:rPr lang="en-IN" smtClean="0"/>
              <a:t>‹#›</a:t>
            </a:fld>
            <a:endParaRPr lang="en-IN"/>
          </a:p>
        </p:txBody>
      </p:sp>
    </p:spTree>
    <p:extLst>
      <p:ext uri="{BB962C8B-B14F-4D97-AF65-F5344CB8AC3E}">
        <p14:creationId xmlns:p14="http://schemas.microsoft.com/office/powerpoint/2010/main" val="1651449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dezyre.com/hadoop-tutorial/hadoop-sqoop-tutorial" TargetMode="Externa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grpSp>
        <p:nvGrpSpPr>
          <p:cNvPr id="845" name="Google Shape;845;p48"/>
          <p:cNvGrpSpPr/>
          <p:nvPr/>
        </p:nvGrpSpPr>
        <p:grpSpPr>
          <a:xfrm>
            <a:off x="313844" y="349466"/>
            <a:ext cx="11518407" cy="6218388"/>
            <a:chOff x="313844" y="349466"/>
            <a:chExt cx="11518407" cy="6218388"/>
          </a:xfrm>
        </p:grpSpPr>
        <p:sp>
          <p:nvSpPr>
            <p:cNvPr id="846" name="Google Shape;846;p48"/>
            <p:cNvSpPr/>
            <p:nvPr/>
          </p:nvSpPr>
          <p:spPr>
            <a:xfrm>
              <a:off x="11786532" y="360726"/>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7" name="Google Shape;847;p48"/>
            <p:cNvSpPr/>
            <p:nvPr/>
          </p:nvSpPr>
          <p:spPr>
            <a:xfrm rot="5400000">
              <a:off x="11275944" y="-161122"/>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8" name="Google Shape;848;p48"/>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9" name="Google Shape;849;p48"/>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850" name="Google Shape;850;p48" descr="A close up of a logo&#10;&#10;Description automatically generated"/>
          <p:cNvPicPr preferRelativeResize="0"/>
          <p:nvPr/>
        </p:nvPicPr>
        <p:blipFill rotWithShape="1">
          <a:blip r:embed="rId3">
            <a:alphaModFix/>
          </a:blip>
          <a:srcRect/>
          <a:stretch/>
        </p:blipFill>
        <p:spPr>
          <a:xfrm>
            <a:off x="847291" y="1284763"/>
            <a:ext cx="2369218" cy="3550188"/>
          </a:xfrm>
          <a:prstGeom prst="rect">
            <a:avLst/>
          </a:prstGeom>
          <a:noFill/>
          <a:ln>
            <a:noFill/>
          </a:ln>
        </p:spPr>
      </p:pic>
      <p:sp>
        <p:nvSpPr>
          <p:cNvPr id="851" name="Google Shape;851;p48"/>
          <p:cNvSpPr/>
          <p:nvPr/>
        </p:nvSpPr>
        <p:spPr>
          <a:xfrm>
            <a:off x="4335037" y="3320451"/>
            <a:ext cx="7497214"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rgbClr val="DFA267"/>
                </a:solidFill>
                <a:latin typeface="Calibri"/>
                <a:ea typeface="Calibri"/>
                <a:cs typeface="Calibri"/>
                <a:sym typeface="Calibri"/>
              </a:rPr>
              <a:t>Module 2- Big Data Infrastructure</a:t>
            </a:r>
          </a:p>
          <a:p>
            <a:pPr marL="0" marR="0" lvl="0" indent="0" algn="l" rtl="0">
              <a:spcBef>
                <a:spcPts val="0"/>
              </a:spcBef>
              <a:spcAft>
                <a:spcPts val="0"/>
              </a:spcAft>
              <a:buNone/>
            </a:pPr>
            <a:r>
              <a:rPr lang="en-US" sz="3600" b="1" dirty="0">
                <a:solidFill>
                  <a:srgbClr val="DFA267"/>
                </a:solidFill>
                <a:latin typeface="Calibri"/>
                <a:cs typeface="Calibri"/>
                <a:sym typeface="Calibri"/>
              </a:rPr>
              <a:t>Hadoop Ecosystem- Scoop</a:t>
            </a:r>
            <a:endParaRPr dirty="0"/>
          </a:p>
        </p:txBody>
      </p:sp>
    </p:spTree>
    <p:extLst>
      <p:ext uri="{BB962C8B-B14F-4D97-AF65-F5344CB8AC3E}">
        <p14:creationId xmlns:p14="http://schemas.microsoft.com/office/powerpoint/2010/main" val="1249682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lumMod val="75000"/>
                  </a:schemeClr>
                </a:solidFill>
                <a:latin typeface="Calibri"/>
                <a:ea typeface="Calibri"/>
                <a:cs typeface="Calibri"/>
                <a:sym typeface="Calibri"/>
              </a:rPr>
              <a:t>Step 1: MYSQL Terminal</a:t>
            </a:r>
            <a:endParaRPr lang="en-US" dirty="0">
              <a:solidFill>
                <a:schemeClr val="accent2">
                  <a:lumMod val="75000"/>
                </a:schemeClr>
              </a:solidFill>
            </a:endParaRPr>
          </a:p>
        </p:txBody>
      </p:sp>
      <p:cxnSp>
        <p:nvCxnSpPr>
          <p:cNvPr id="422" name="Google Shape;422;p2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423" name="Google Shape;423;p23" descr="A close up of a logo&#10;&#10;Description automatically generated"/>
          <p:cNvPicPr preferRelativeResize="0"/>
          <p:nvPr/>
        </p:nvPicPr>
        <p:blipFill rotWithShape="1">
          <a:blip r:embed="rId3">
            <a:alphaModFix/>
          </a:blip>
          <a:srcRect/>
          <a:stretch/>
        </p:blipFill>
        <p:spPr>
          <a:xfrm>
            <a:off x="10659519" y="178793"/>
            <a:ext cx="933598" cy="948092"/>
          </a:xfrm>
          <a:prstGeom prst="rect">
            <a:avLst/>
          </a:prstGeom>
          <a:noFill/>
          <a:ln>
            <a:noFill/>
          </a:ln>
        </p:spPr>
      </p:pic>
      <p:sp>
        <p:nvSpPr>
          <p:cNvPr id="437" name="Google Shape;437;p2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pic>
        <p:nvPicPr>
          <p:cNvPr id="11" name="Content Placeholder 6">
            <a:extLst>
              <a:ext uri="{FF2B5EF4-FFF2-40B4-BE49-F238E27FC236}">
                <a16:creationId xmlns:a16="http://schemas.microsoft.com/office/drawing/2014/main" id="{60A17C51-27C9-4B34-BBCD-0AD688A80F07}"/>
              </a:ext>
            </a:extLst>
          </p:cNvPr>
          <p:cNvPicPr>
            <a:picLocks noChangeAspect="1"/>
          </p:cNvPicPr>
          <p:nvPr/>
        </p:nvPicPr>
        <p:blipFill rotWithShape="1">
          <a:blip r:embed="rId4"/>
          <a:srcRect r="15261" b="-1"/>
          <a:stretch/>
        </p:blipFill>
        <p:spPr>
          <a:xfrm>
            <a:off x="828772" y="1904281"/>
            <a:ext cx="5074070" cy="4272681"/>
          </a:xfrm>
          <a:prstGeom prst="rect">
            <a:avLst/>
          </a:prstGeom>
        </p:spPr>
      </p:pic>
      <p:sp>
        <p:nvSpPr>
          <p:cNvPr id="12" name="Content Placeholder 10">
            <a:extLst>
              <a:ext uri="{FF2B5EF4-FFF2-40B4-BE49-F238E27FC236}">
                <a16:creationId xmlns:a16="http://schemas.microsoft.com/office/drawing/2014/main" id="{372C3D27-D2C8-4498-9079-DE7A3F4E799C}"/>
              </a:ext>
            </a:extLst>
          </p:cNvPr>
          <p:cNvSpPr>
            <a:spLocks noGrp="1"/>
          </p:cNvSpPr>
          <p:nvPr>
            <p:ph idx="1"/>
          </p:nvPr>
        </p:nvSpPr>
        <p:spPr>
          <a:xfrm>
            <a:off x="6338316" y="1825625"/>
            <a:ext cx="5015484" cy="4351338"/>
          </a:xfrm>
        </p:spPr>
        <p:txBody>
          <a:bodyPr>
            <a:normAutofit/>
          </a:bodyPr>
          <a:lstStyle/>
          <a:p>
            <a:r>
              <a:rPr lang="en-US" sz="2400" dirty="0"/>
              <a:t>You can create a new database and import the newly created database to the Hadoop.</a:t>
            </a:r>
          </a:p>
          <a:p>
            <a:r>
              <a:rPr lang="en-US" sz="2400" dirty="0"/>
              <a:t>Here lets use employees database</a:t>
            </a:r>
          </a:p>
        </p:txBody>
      </p:sp>
    </p:spTree>
    <p:extLst>
      <p:ext uri="{BB962C8B-B14F-4D97-AF65-F5344CB8AC3E}">
        <p14:creationId xmlns:p14="http://schemas.microsoft.com/office/powerpoint/2010/main" val="6493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lumMod val="75000"/>
                  </a:schemeClr>
                </a:solidFill>
                <a:latin typeface="Calibri"/>
                <a:ea typeface="Calibri"/>
                <a:cs typeface="Calibri"/>
                <a:sym typeface="Calibri"/>
              </a:rPr>
              <a:t>Step 1: MYSQL Terminal</a:t>
            </a:r>
            <a:endParaRPr lang="en-US" dirty="0">
              <a:solidFill>
                <a:schemeClr val="accent2">
                  <a:lumMod val="75000"/>
                </a:schemeClr>
              </a:solidFill>
            </a:endParaRPr>
          </a:p>
        </p:txBody>
      </p:sp>
      <p:cxnSp>
        <p:nvCxnSpPr>
          <p:cNvPr id="422" name="Google Shape;422;p2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423" name="Google Shape;423;p23" descr="A close up of a logo&#10;&#10;Description automatically generated"/>
          <p:cNvPicPr preferRelativeResize="0"/>
          <p:nvPr/>
        </p:nvPicPr>
        <p:blipFill rotWithShape="1">
          <a:blip r:embed="rId3">
            <a:alphaModFix/>
          </a:blip>
          <a:srcRect/>
          <a:stretch/>
        </p:blipFill>
        <p:spPr>
          <a:xfrm>
            <a:off x="10659519" y="178793"/>
            <a:ext cx="933598" cy="948092"/>
          </a:xfrm>
          <a:prstGeom prst="rect">
            <a:avLst/>
          </a:prstGeom>
          <a:noFill/>
          <a:ln>
            <a:noFill/>
          </a:ln>
        </p:spPr>
      </p:pic>
      <p:sp>
        <p:nvSpPr>
          <p:cNvPr id="437" name="Google Shape;437;p2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pic>
        <p:nvPicPr>
          <p:cNvPr id="10" name="Content Placeholder 6">
            <a:extLst>
              <a:ext uri="{FF2B5EF4-FFF2-40B4-BE49-F238E27FC236}">
                <a16:creationId xmlns:a16="http://schemas.microsoft.com/office/drawing/2014/main" id="{A5CF0CFE-A2B7-4599-954E-E00F2BAAFB05}"/>
              </a:ext>
            </a:extLst>
          </p:cNvPr>
          <p:cNvPicPr>
            <a:picLocks noGrp="1" noChangeAspect="1"/>
          </p:cNvPicPr>
          <p:nvPr>
            <p:ph idx="1"/>
          </p:nvPr>
        </p:nvPicPr>
        <p:blipFill rotWithShape="1">
          <a:blip r:embed="rId4"/>
          <a:srcRect r="2342"/>
          <a:stretch/>
        </p:blipFill>
        <p:spPr>
          <a:xfrm>
            <a:off x="808404" y="1409222"/>
            <a:ext cx="5287596" cy="5349717"/>
          </a:xfrm>
          <a:prstGeom prst="rect">
            <a:avLst/>
          </a:prstGeom>
        </p:spPr>
      </p:pic>
    </p:spTree>
    <p:extLst>
      <p:ext uri="{BB962C8B-B14F-4D97-AF65-F5344CB8AC3E}">
        <p14:creationId xmlns:p14="http://schemas.microsoft.com/office/powerpoint/2010/main" val="982923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lumMod val="75000"/>
                  </a:schemeClr>
                </a:solidFill>
                <a:latin typeface="Calibri"/>
                <a:ea typeface="Calibri"/>
                <a:cs typeface="Calibri"/>
                <a:sym typeface="Calibri"/>
              </a:rPr>
              <a:t>Scoop Terminal</a:t>
            </a:r>
            <a:endParaRPr lang="en-US" dirty="0">
              <a:solidFill>
                <a:schemeClr val="accent2">
                  <a:lumMod val="75000"/>
                </a:schemeClr>
              </a:solidFill>
            </a:endParaRPr>
          </a:p>
        </p:txBody>
      </p:sp>
      <p:cxnSp>
        <p:nvCxnSpPr>
          <p:cNvPr id="422" name="Google Shape;422;p2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423" name="Google Shape;423;p23" descr="A close up of a logo&#10;&#10;Description automatically generated"/>
          <p:cNvPicPr preferRelativeResize="0"/>
          <p:nvPr/>
        </p:nvPicPr>
        <p:blipFill rotWithShape="1">
          <a:blip r:embed="rId3">
            <a:alphaModFix/>
          </a:blip>
          <a:srcRect/>
          <a:stretch/>
        </p:blipFill>
        <p:spPr>
          <a:xfrm>
            <a:off x="10659519" y="178793"/>
            <a:ext cx="933598" cy="948092"/>
          </a:xfrm>
          <a:prstGeom prst="rect">
            <a:avLst/>
          </a:prstGeom>
          <a:noFill/>
          <a:ln>
            <a:noFill/>
          </a:ln>
        </p:spPr>
      </p:pic>
      <p:sp>
        <p:nvSpPr>
          <p:cNvPr id="437" name="Google Shape;437;p2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pic>
        <p:nvPicPr>
          <p:cNvPr id="9" name="Picture 8" descr="A picture containing indoor, table, sitting, holding&#10;&#10;Description automatically generated">
            <a:extLst>
              <a:ext uri="{FF2B5EF4-FFF2-40B4-BE49-F238E27FC236}">
                <a16:creationId xmlns:a16="http://schemas.microsoft.com/office/drawing/2014/main" id="{9FD52097-3C95-4986-943F-61D39841F167}"/>
              </a:ext>
            </a:extLst>
          </p:cNvPr>
          <p:cNvPicPr>
            <a:picLocks noChangeAspect="1"/>
          </p:cNvPicPr>
          <p:nvPr/>
        </p:nvPicPr>
        <p:blipFill>
          <a:blip r:embed="rId4"/>
          <a:stretch>
            <a:fillRect/>
          </a:stretch>
        </p:blipFill>
        <p:spPr>
          <a:xfrm>
            <a:off x="234084" y="1513221"/>
            <a:ext cx="10905066" cy="2291499"/>
          </a:xfrm>
          <a:prstGeom prst="rect">
            <a:avLst/>
          </a:prstGeom>
        </p:spPr>
      </p:pic>
      <p:sp>
        <p:nvSpPr>
          <p:cNvPr id="4" name="TextBox 3">
            <a:extLst>
              <a:ext uri="{FF2B5EF4-FFF2-40B4-BE49-F238E27FC236}">
                <a16:creationId xmlns:a16="http://schemas.microsoft.com/office/drawing/2014/main" id="{3B1A58FF-36DE-4CB5-AA90-AF3377C7A009}"/>
              </a:ext>
            </a:extLst>
          </p:cNvPr>
          <p:cNvSpPr txBox="1"/>
          <p:nvPr/>
        </p:nvSpPr>
        <p:spPr>
          <a:xfrm>
            <a:off x="234084" y="4174435"/>
            <a:ext cx="10905066" cy="400110"/>
          </a:xfrm>
          <a:prstGeom prst="rect">
            <a:avLst/>
          </a:prstGeom>
          <a:solidFill>
            <a:schemeClr val="tx1"/>
          </a:solidFill>
        </p:spPr>
        <p:txBody>
          <a:bodyPr wrap="square" rtlCol="0">
            <a:spAutoFit/>
          </a:bodyPr>
          <a:lstStyle/>
          <a:p>
            <a:r>
              <a:rPr lang="en-IN" sz="2000" dirty="0">
                <a:solidFill>
                  <a:srgbClr val="00B050"/>
                </a:solidFill>
                <a:latin typeface="Arial" panose="020B0604020202020204" pitchFamily="34" charset="0"/>
                <a:cs typeface="Arial" panose="020B0604020202020204" pitchFamily="34" charset="0"/>
              </a:rPr>
              <a:t>$ </a:t>
            </a:r>
            <a:r>
              <a:rPr lang="en-IN" sz="2000" dirty="0" err="1">
                <a:solidFill>
                  <a:srgbClr val="00B050"/>
                </a:solidFill>
                <a:latin typeface="Arial" panose="020B0604020202020204" pitchFamily="34" charset="0"/>
                <a:cs typeface="Arial" panose="020B0604020202020204" pitchFamily="34" charset="0"/>
              </a:rPr>
              <a:t>sqoop</a:t>
            </a:r>
            <a:r>
              <a:rPr lang="en-IN" sz="2000" dirty="0">
                <a:solidFill>
                  <a:srgbClr val="00B050"/>
                </a:solidFill>
                <a:latin typeface="Arial" panose="020B0604020202020204" pitchFamily="34" charset="0"/>
                <a:cs typeface="Arial" panose="020B0604020202020204" pitchFamily="34" charset="0"/>
              </a:rPr>
              <a:t> import –connect </a:t>
            </a:r>
            <a:r>
              <a:rPr lang="en-IN" sz="2000" dirty="0" err="1">
                <a:solidFill>
                  <a:srgbClr val="00B050"/>
                </a:solidFill>
                <a:latin typeface="Arial" panose="020B0604020202020204" pitchFamily="34" charset="0"/>
                <a:cs typeface="Arial" panose="020B0604020202020204" pitchFamily="34" charset="0"/>
              </a:rPr>
              <a:t>jdbc</a:t>
            </a:r>
            <a:r>
              <a:rPr lang="en-IN" sz="2000" dirty="0">
                <a:solidFill>
                  <a:srgbClr val="00B050"/>
                </a:solidFill>
                <a:latin typeface="Arial" panose="020B0604020202020204" pitchFamily="34" charset="0"/>
                <a:cs typeface="Arial" panose="020B0604020202020204" pitchFamily="34" charset="0"/>
              </a:rPr>
              <a:t> : mysql:// local host/employees  - -emp 1 - - sudaroli  </a:t>
            </a:r>
          </a:p>
        </p:txBody>
      </p:sp>
    </p:spTree>
    <p:extLst>
      <p:ext uri="{BB962C8B-B14F-4D97-AF65-F5344CB8AC3E}">
        <p14:creationId xmlns:p14="http://schemas.microsoft.com/office/powerpoint/2010/main" val="3360695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3"/>
          <p:cNvSpPr/>
          <p:nvPr/>
        </p:nvSpPr>
        <p:spPr>
          <a:xfrm>
            <a:off x="371880" y="651898"/>
            <a:ext cx="799975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lumMod val="75000"/>
                  </a:schemeClr>
                </a:solidFill>
                <a:latin typeface="Calibri"/>
                <a:cs typeface="Calibri"/>
                <a:sym typeface="Calibri"/>
              </a:rPr>
              <a:t>Hadoop</a:t>
            </a:r>
            <a:endParaRPr lang="en-US" dirty="0">
              <a:solidFill>
                <a:schemeClr val="accent2">
                  <a:lumMod val="75000"/>
                </a:schemeClr>
              </a:solidFill>
            </a:endParaRPr>
          </a:p>
        </p:txBody>
      </p:sp>
      <p:cxnSp>
        <p:nvCxnSpPr>
          <p:cNvPr id="422" name="Google Shape;422;p2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423" name="Google Shape;423;p23" descr="A close up of a logo&#10;&#10;Description automatically generated"/>
          <p:cNvPicPr preferRelativeResize="0"/>
          <p:nvPr/>
        </p:nvPicPr>
        <p:blipFill rotWithShape="1">
          <a:blip r:embed="rId3">
            <a:alphaModFix/>
          </a:blip>
          <a:srcRect/>
          <a:stretch/>
        </p:blipFill>
        <p:spPr>
          <a:xfrm>
            <a:off x="10659519" y="178793"/>
            <a:ext cx="933598" cy="948092"/>
          </a:xfrm>
          <a:prstGeom prst="rect">
            <a:avLst/>
          </a:prstGeom>
          <a:noFill/>
          <a:ln>
            <a:noFill/>
          </a:ln>
        </p:spPr>
      </p:pic>
      <p:sp>
        <p:nvSpPr>
          <p:cNvPr id="437" name="Google Shape;437;p2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0D9E11B3-6A74-4DA6-9F82-A6749D2C2C48}"/>
              </a:ext>
            </a:extLst>
          </p:cNvPr>
          <p:cNvPicPr>
            <a:picLocks noChangeAspect="1"/>
          </p:cNvPicPr>
          <p:nvPr/>
        </p:nvPicPr>
        <p:blipFill>
          <a:blip r:embed="rId4"/>
          <a:stretch>
            <a:fillRect/>
          </a:stretch>
        </p:blipFill>
        <p:spPr>
          <a:xfrm>
            <a:off x="533813" y="1843087"/>
            <a:ext cx="10240203" cy="3797314"/>
          </a:xfrm>
          <a:prstGeom prst="rect">
            <a:avLst/>
          </a:prstGeom>
        </p:spPr>
      </p:pic>
    </p:spTree>
    <p:extLst>
      <p:ext uri="{BB962C8B-B14F-4D97-AF65-F5344CB8AC3E}">
        <p14:creationId xmlns:p14="http://schemas.microsoft.com/office/powerpoint/2010/main" val="3826311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3"/>
          <p:cNvSpPr/>
          <p:nvPr/>
        </p:nvSpPr>
        <p:spPr>
          <a:xfrm>
            <a:off x="371880" y="651898"/>
            <a:ext cx="799975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lumMod val="75000"/>
                  </a:schemeClr>
                </a:solidFill>
                <a:latin typeface="Calibri"/>
                <a:cs typeface="Calibri"/>
                <a:sym typeface="Calibri"/>
              </a:rPr>
              <a:t>Hadoop</a:t>
            </a:r>
            <a:endParaRPr lang="en-US" dirty="0">
              <a:solidFill>
                <a:schemeClr val="accent2">
                  <a:lumMod val="75000"/>
                </a:schemeClr>
              </a:solidFill>
            </a:endParaRPr>
          </a:p>
        </p:txBody>
      </p:sp>
      <p:cxnSp>
        <p:nvCxnSpPr>
          <p:cNvPr id="422" name="Google Shape;422;p2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423" name="Google Shape;423;p23" descr="A close up of a logo&#10;&#10;Description automatically generated"/>
          <p:cNvPicPr preferRelativeResize="0"/>
          <p:nvPr/>
        </p:nvPicPr>
        <p:blipFill rotWithShape="1">
          <a:blip r:embed="rId3">
            <a:alphaModFix/>
          </a:blip>
          <a:srcRect/>
          <a:stretch/>
        </p:blipFill>
        <p:spPr>
          <a:xfrm>
            <a:off x="10659519" y="178793"/>
            <a:ext cx="933598" cy="948092"/>
          </a:xfrm>
          <a:prstGeom prst="rect">
            <a:avLst/>
          </a:prstGeom>
          <a:noFill/>
          <a:ln>
            <a:noFill/>
          </a:ln>
        </p:spPr>
      </p:pic>
      <p:sp>
        <p:nvSpPr>
          <p:cNvPr id="437" name="Google Shape;437;p2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pic>
        <p:nvPicPr>
          <p:cNvPr id="7" name="Picture 6" descr="A close up of a newspaper&#10;&#10;Description automatically generated">
            <a:extLst>
              <a:ext uri="{FF2B5EF4-FFF2-40B4-BE49-F238E27FC236}">
                <a16:creationId xmlns:a16="http://schemas.microsoft.com/office/drawing/2014/main" id="{805CC2F8-FCF8-493F-BCA4-4FAF30B47ED3}"/>
              </a:ext>
            </a:extLst>
          </p:cNvPr>
          <p:cNvPicPr>
            <a:picLocks noChangeAspect="1"/>
          </p:cNvPicPr>
          <p:nvPr/>
        </p:nvPicPr>
        <p:blipFill>
          <a:blip r:embed="rId4"/>
          <a:stretch>
            <a:fillRect/>
          </a:stretch>
        </p:blipFill>
        <p:spPr>
          <a:xfrm>
            <a:off x="2040751" y="1513180"/>
            <a:ext cx="5195017" cy="5084342"/>
          </a:xfrm>
          <a:prstGeom prst="rect">
            <a:avLst/>
          </a:prstGeom>
          <a:ln>
            <a:noFill/>
          </a:ln>
        </p:spPr>
      </p:pic>
    </p:spTree>
    <p:extLst>
      <p:ext uri="{BB962C8B-B14F-4D97-AF65-F5344CB8AC3E}">
        <p14:creationId xmlns:p14="http://schemas.microsoft.com/office/powerpoint/2010/main" val="3329932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3"/>
          <p:cNvSpPr/>
          <p:nvPr/>
        </p:nvSpPr>
        <p:spPr>
          <a:xfrm>
            <a:off x="371880" y="651898"/>
            <a:ext cx="799975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lumMod val="75000"/>
                  </a:schemeClr>
                </a:solidFill>
                <a:latin typeface="Calibri"/>
                <a:cs typeface="Calibri"/>
                <a:sym typeface="Calibri"/>
              </a:rPr>
              <a:t>Mentioning of Mapper</a:t>
            </a:r>
            <a:endParaRPr lang="en-US" dirty="0">
              <a:solidFill>
                <a:schemeClr val="accent2">
                  <a:lumMod val="75000"/>
                </a:schemeClr>
              </a:solidFill>
            </a:endParaRPr>
          </a:p>
        </p:txBody>
      </p:sp>
      <p:cxnSp>
        <p:nvCxnSpPr>
          <p:cNvPr id="422" name="Google Shape;422;p2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423" name="Google Shape;423;p23" descr="A close up of a logo&#10;&#10;Description automatically generated"/>
          <p:cNvPicPr preferRelativeResize="0"/>
          <p:nvPr/>
        </p:nvPicPr>
        <p:blipFill rotWithShape="1">
          <a:blip r:embed="rId3">
            <a:alphaModFix/>
          </a:blip>
          <a:srcRect/>
          <a:stretch/>
        </p:blipFill>
        <p:spPr>
          <a:xfrm>
            <a:off x="10659519" y="178793"/>
            <a:ext cx="933598" cy="948092"/>
          </a:xfrm>
          <a:prstGeom prst="rect">
            <a:avLst/>
          </a:prstGeom>
          <a:noFill/>
          <a:ln>
            <a:noFill/>
          </a:ln>
        </p:spPr>
      </p:pic>
      <p:sp>
        <p:nvSpPr>
          <p:cNvPr id="437" name="Google Shape;437;p2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8" name="TextBox 7">
            <a:extLst>
              <a:ext uri="{FF2B5EF4-FFF2-40B4-BE49-F238E27FC236}">
                <a16:creationId xmlns:a16="http://schemas.microsoft.com/office/drawing/2014/main" id="{0F8E46A1-58EA-4279-AECC-93E791CAEAD9}"/>
              </a:ext>
            </a:extLst>
          </p:cNvPr>
          <p:cNvSpPr txBox="1"/>
          <p:nvPr/>
        </p:nvSpPr>
        <p:spPr>
          <a:xfrm>
            <a:off x="221252" y="1815548"/>
            <a:ext cx="10905066" cy="707886"/>
          </a:xfrm>
          <a:prstGeom prst="rect">
            <a:avLst/>
          </a:prstGeom>
          <a:solidFill>
            <a:schemeClr val="tx1"/>
          </a:solidFill>
        </p:spPr>
        <p:txBody>
          <a:bodyPr wrap="square" rtlCol="0">
            <a:spAutoFit/>
          </a:bodyPr>
          <a:lstStyle/>
          <a:p>
            <a:r>
              <a:rPr lang="en-IN" sz="2000" dirty="0">
                <a:solidFill>
                  <a:srgbClr val="00B050"/>
                </a:solidFill>
                <a:latin typeface="Arial" panose="020B0604020202020204" pitchFamily="34" charset="0"/>
                <a:cs typeface="Arial" panose="020B0604020202020204" pitchFamily="34" charset="0"/>
              </a:rPr>
              <a:t>$ </a:t>
            </a:r>
            <a:r>
              <a:rPr lang="en-IN" sz="2000" dirty="0" err="1">
                <a:solidFill>
                  <a:srgbClr val="00B050"/>
                </a:solidFill>
                <a:latin typeface="Arial" panose="020B0604020202020204" pitchFamily="34" charset="0"/>
                <a:cs typeface="Arial" panose="020B0604020202020204" pitchFamily="34" charset="0"/>
              </a:rPr>
              <a:t>sqoop</a:t>
            </a:r>
            <a:r>
              <a:rPr lang="en-IN" sz="2000" dirty="0">
                <a:solidFill>
                  <a:srgbClr val="00B050"/>
                </a:solidFill>
                <a:latin typeface="Arial" panose="020B0604020202020204" pitchFamily="34" charset="0"/>
                <a:cs typeface="Arial" panose="020B0604020202020204" pitchFamily="34" charset="0"/>
              </a:rPr>
              <a:t> import –connect </a:t>
            </a:r>
            <a:r>
              <a:rPr lang="en-IN" sz="2000" dirty="0" err="1">
                <a:solidFill>
                  <a:srgbClr val="00B050"/>
                </a:solidFill>
                <a:latin typeface="Arial" panose="020B0604020202020204" pitchFamily="34" charset="0"/>
                <a:cs typeface="Arial" panose="020B0604020202020204" pitchFamily="34" charset="0"/>
              </a:rPr>
              <a:t>jdbc</a:t>
            </a:r>
            <a:r>
              <a:rPr lang="en-IN" sz="2000" dirty="0">
                <a:solidFill>
                  <a:srgbClr val="00B050"/>
                </a:solidFill>
                <a:latin typeface="Arial" panose="020B0604020202020204" pitchFamily="34" charset="0"/>
                <a:cs typeface="Arial" panose="020B0604020202020204" pitchFamily="34" charset="0"/>
              </a:rPr>
              <a:t> : mysql:// local host/employees  - -table name emp 1 - - user name sudaroli   -- m 1 –target –</a:t>
            </a:r>
            <a:r>
              <a:rPr lang="en-IN" sz="2000" dirty="0" err="1">
                <a:solidFill>
                  <a:srgbClr val="00B050"/>
                </a:solidFill>
                <a:latin typeface="Arial" panose="020B0604020202020204" pitchFamily="34" charset="0"/>
                <a:cs typeface="Arial" panose="020B0604020202020204" pitchFamily="34" charset="0"/>
              </a:rPr>
              <a:t>dir</a:t>
            </a:r>
            <a:r>
              <a:rPr lang="en-IN" sz="2000" dirty="0">
                <a:solidFill>
                  <a:srgbClr val="00B050"/>
                </a:solidFill>
                <a:latin typeface="Arial" panose="020B0604020202020204" pitchFamily="34" charset="0"/>
                <a:cs typeface="Arial" panose="020B0604020202020204" pitchFamily="34" charset="0"/>
              </a:rPr>
              <a:t>/employees</a:t>
            </a:r>
          </a:p>
        </p:txBody>
      </p:sp>
    </p:spTree>
    <p:extLst>
      <p:ext uri="{BB962C8B-B14F-4D97-AF65-F5344CB8AC3E}">
        <p14:creationId xmlns:p14="http://schemas.microsoft.com/office/powerpoint/2010/main" val="1582180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3"/>
          <p:cNvSpPr/>
          <p:nvPr/>
        </p:nvSpPr>
        <p:spPr>
          <a:xfrm>
            <a:off x="371880" y="651898"/>
            <a:ext cx="799975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lumMod val="75000"/>
                  </a:schemeClr>
                </a:solidFill>
                <a:latin typeface="Calibri"/>
                <a:cs typeface="Calibri"/>
                <a:sym typeface="Calibri"/>
              </a:rPr>
              <a:t>Selecting only the specified attributes</a:t>
            </a:r>
            <a:endParaRPr lang="en-US" dirty="0">
              <a:solidFill>
                <a:schemeClr val="accent2">
                  <a:lumMod val="75000"/>
                </a:schemeClr>
              </a:solidFill>
            </a:endParaRPr>
          </a:p>
        </p:txBody>
      </p:sp>
      <p:cxnSp>
        <p:nvCxnSpPr>
          <p:cNvPr id="422" name="Google Shape;422;p2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423" name="Google Shape;423;p23" descr="A close up of a logo&#10;&#10;Description automatically generated"/>
          <p:cNvPicPr preferRelativeResize="0"/>
          <p:nvPr/>
        </p:nvPicPr>
        <p:blipFill rotWithShape="1">
          <a:blip r:embed="rId3">
            <a:alphaModFix/>
          </a:blip>
          <a:srcRect/>
          <a:stretch/>
        </p:blipFill>
        <p:spPr>
          <a:xfrm>
            <a:off x="10659519" y="178793"/>
            <a:ext cx="933598" cy="948092"/>
          </a:xfrm>
          <a:prstGeom prst="rect">
            <a:avLst/>
          </a:prstGeom>
          <a:noFill/>
          <a:ln>
            <a:noFill/>
          </a:ln>
        </p:spPr>
      </p:pic>
      <p:sp>
        <p:nvSpPr>
          <p:cNvPr id="437" name="Google Shape;437;p2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8" name="TextBox 7">
            <a:extLst>
              <a:ext uri="{FF2B5EF4-FFF2-40B4-BE49-F238E27FC236}">
                <a16:creationId xmlns:a16="http://schemas.microsoft.com/office/drawing/2014/main" id="{0F8E46A1-58EA-4279-AECC-93E791CAEAD9}"/>
              </a:ext>
            </a:extLst>
          </p:cNvPr>
          <p:cNvSpPr txBox="1"/>
          <p:nvPr/>
        </p:nvSpPr>
        <p:spPr>
          <a:xfrm>
            <a:off x="221252" y="1815548"/>
            <a:ext cx="10905066" cy="707886"/>
          </a:xfrm>
          <a:prstGeom prst="rect">
            <a:avLst/>
          </a:prstGeom>
          <a:solidFill>
            <a:schemeClr val="tx1"/>
          </a:solidFill>
        </p:spPr>
        <p:txBody>
          <a:bodyPr wrap="square" rtlCol="0">
            <a:spAutoFit/>
          </a:bodyPr>
          <a:lstStyle/>
          <a:p>
            <a:r>
              <a:rPr lang="en-IN" sz="2000" dirty="0">
                <a:solidFill>
                  <a:srgbClr val="00B050"/>
                </a:solidFill>
                <a:latin typeface="Arial" panose="020B0604020202020204" pitchFamily="34" charset="0"/>
                <a:cs typeface="Arial" panose="020B0604020202020204" pitchFamily="34" charset="0"/>
              </a:rPr>
              <a:t>$ </a:t>
            </a:r>
            <a:r>
              <a:rPr lang="en-IN" sz="2000" dirty="0" err="1">
                <a:solidFill>
                  <a:srgbClr val="00B050"/>
                </a:solidFill>
                <a:latin typeface="Arial" panose="020B0604020202020204" pitchFamily="34" charset="0"/>
                <a:cs typeface="Arial" panose="020B0604020202020204" pitchFamily="34" charset="0"/>
              </a:rPr>
              <a:t>sqoop</a:t>
            </a:r>
            <a:r>
              <a:rPr lang="en-IN" sz="2000" dirty="0">
                <a:solidFill>
                  <a:srgbClr val="00B050"/>
                </a:solidFill>
                <a:latin typeface="Arial" panose="020B0604020202020204" pitchFamily="34" charset="0"/>
                <a:cs typeface="Arial" panose="020B0604020202020204" pitchFamily="34" charset="0"/>
              </a:rPr>
              <a:t> import –connect </a:t>
            </a:r>
            <a:r>
              <a:rPr lang="en-IN" sz="2000" dirty="0" err="1">
                <a:solidFill>
                  <a:srgbClr val="00B050"/>
                </a:solidFill>
                <a:latin typeface="Arial" panose="020B0604020202020204" pitchFamily="34" charset="0"/>
                <a:cs typeface="Arial" panose="020B0604020202020204" pitchFamily="34" charset="0"/>
              </a:rPr>
              <a:t>jdbc</a:t>
            </a:r>
            <a:r>
              <a:rPr lang="en-IN" sz="2000" dirty="0">
                <a:solidFill>
                  <a:srgbClr val="00B050"/>
                </a:solidFill>
                <a:latin typeface="Arial" panose="020B0604020202020204" pitchFamily="34" charset="0"/>
                <a:cs typeface="Arial" panose="020B0604020202020204" pitchFamily="34" charset="0"/>
              </a:rPr>
              <a:t> : mysql:// local host/employees  - -table name emp 1 - - user name sudaroli   -- m 3 - - where = “</a:t>
            </a:r>
            <a:r>
              <a:rPr lang="en-IN" sz="2000" dirty="0" err="1">
                <a:solidFill>
                  <a:srgbClr val="00B050"/>
                </a:solidFill>
                <a:latin typeface="Arial" panose="020B0604020202020204" pitchFamily="34" charset="0"/>
                <a:cs typeface="Arial" panose="020B0604020202020204" pitchFamily="34" charset="0"/>
              </a:rPr>
              <a:t>emp_no</a:t>
            </a:r>
            <a:r>
              <a:rPr lang="en-IN" sz="2000" dirty="0">
                <a:solidFill>
                  <a:srgbClr val="00B050"/>
                </a:solidFill>
                <a:latin typeface="Arial" panose="020B0604020202020204" pitchFamily="34" charset="0"/>
                <a:cs typeface="Arial" panose="020B0604020202020204" pitchFamily="34" charset="0"/>
              </a:rPr>
              <a:t> &gt;20000”  –target –</a:t>
            </a:r>
            <a:r>
              <a:rPr lang="en-IN" sz="2000" dirty="0" err="1">
                <a:solidFill>
                  <a:srgbClr val="00B050"/>
                </a:solidFill>
                <a:latin typeface="Arial" panose="020B0604020202020204" pitchFamily="34" charset="0"/>
                <a:cs typeface="Arial" panose="020B0604020202020204" pitchFamily="34" charset="0"/>
              </a:rPr>
              <a:t>dir</a:t>
            </a:r>
            <a:r>
              <a:rPr lang="en-IN" sz="2000" dirty="0">
                <a:solidFill>
                  <a:srgbClr val="00B050"/>
                </a:solidFill>
                <a:latin typeface="Arial" panose="020B0604020202020204" pitchFamily="34" charset="0"/>
                <a:cs typeface="Arial" panose="020B0604020202020204" pitchFamily="34" charset="0"/>
              </a:rPr>
              <a:t>/new employees</a:t>
            </a:r>
          </a:p>
        </p:txBody>
      </p:sp>
      <p:pic>
        <p:nvPicPr>
          <p:cNvPr id="2" name="Picture 1">
            <a:extLst>
              <a:ext uri="{FF2B5EF4-FFF2-40B4-BE49-F238E27FC236}">
                <a16:creationId xmlns:a16="http://schemas.microsoft.com/office/drawing/2014/main" id="{849DCBA4-83A0-436E-9D12-4E1E58CE12F5}"/>
              </a:ext>
            </a:extLst>
          </p:cNvPr>
          <p:cNvPicPr>
            <a:picLocks noChangeAspect="1"/>
          </p:cNvPicPr>
          <p:nvPr/>
        </p:nvPicPr>
        <p:blipFill>
          <a:blip r:embed="rId4"/>
          <a:stretch>
            <a:fillRect/>
          </a:stretch>
        </p:blipFill>
        <p:spPr>
          <a:xfrm>
            <a:off x="639003" y="3028043"/>
            <a:ext cx="10881830" cy="2988443"/>
          </a:xfrm>
          <a:prstGeom prst="rect">
            <a:avLst/>
          </a:prstGeom>
        </p:spPr>
      </p:pic>
    </p:spTree>
    <p:extLst>
      <p:ext uri="{BB962C8B-B14F-4D97-AF65-F5344CB8AC3E}">
        <p14:creationId xmlns:p14="http://schemas.microsoft.com/office/powerpoint/2010/main" val="3735142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3"/>
          <p:cNvSpPr/>
          <p:nvPr/>
        </p:nvSpPr>
        <p:spPr>
          <a:xfrm>
            <a:off x="371880" y="651898"/>
            <a:ext cx="799975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lumMod val="75000"/>
                  </a:schemeClr>
                </a:solidFill>
                <a:latin typeface="Calibri"/>
                <a:cs typeface="Calibri"/>
                <a:sym typeface="Calibri"/>
              </a:rPr>
              <a:t>Import all tables in the database</a:t>
            </a:r>
            <a:endParaRPr lang="en-US" dirty="0">
              <a:solidFill>
                <a:schemeClr val="accent2">
                  <a:lumMod val="75000"/>
                </a:schemeClr>
              </a:solidFill>
            </a:endParaRPr>
          </a:p>
        </p:txBody>
      </p:sp>
      <p:cxnSp>
        <p:nvCxnSpPr>
          <p:cNvPr id="422" name="Google Shape;422;p2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423" name="Google Shape;423;p23" descr="A close up of a logo&#10;&#10;Description automatically generated"/>
          <p:cNvPicPr preferRelativeResize="0"/>
          <p:nvPr/>
        </p:nvPicPr>
        <p:blipFill rotWithShape="1">
          <a:blip r:embed="rId3">
            <a:alphaModFix/>
          </a:blip>
          <a:srcRect/>
          <a:stretch/>
        </p:blipFill>
        <p:spPr>
          <a:xfrm>
            <a:off x="10587235" y="239859"/>
            <a:ext cx="933598" cy="948092"/>
          </a:xfrm>
          <a:prstGeom prst="rect">
            <a:avLst/>
          </a:prstGeom>
          <a:noFill/>
          <a:ln>
            <a:noFill/>
          </a:ln>
        </p:spPr>
      </p:pic>
      <p:sp>
        <p:nvSpPr>
          <p:cNvPr id="437" name="Google Shape;437;p2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8" name="TextBox 7">
            <a:extLst>
              <a:ext uri="{FF2B5EF4-FFF2-40B4-BE49-F238E27FC236}">
                <a16:creationId xmlns:a16="http://schemas.microsoft.com/office/drawing/2014/main" id="{0F8E46A1-58EA-4279-AECC-93E791CAEAD9}"/>
              </a:ext>
            </a:extLst>
          </p:cNvPr>
          <p:cNvSpPr txBox="1"/>
          <p:nvPr/>
        </p:nvSpPr>
        <p:spPr>
          <a:xfrm>
            <a:off x="221252" y="1815548"/>
            <a:ext cx="10905066" cy="400110"/>
          </a:xfrm>
          <a:prstGeom prst="rect">
            <a:avLst/>
          </a:prstGeom>
          <a:solidFill>
            <a:schemeClr val="tx1"/>
          </a:solidFill>
        </p:spPr>
        <p:txBody>
          <a:bodyPr wrap="square" rtlCol="0">
            <a:spAutoFit/>
          </a:bodyPr>
          <a:lstStyle/>
          <a:p>
            <a:r>
              <a:rPr lang="en-IN" sz="2000" dirty="0">
                <a:solidFill>
                  <a:srgbClr val="00B050"/>
                </a:solidFill>
                <a:latin typeface="Arial" panose="020B0604020202020204" pitchFamily="34" charset="0"/>
                <a:cs typeface="Arial" panose="020B0604020202020204" pitchFamily="34" charset="0"/>
              </a:rPr>
              <a:t>$ </a:t>
            </a:r>
            <a:r>
              <a:rPr lang="en-IN" sz="2000" dirty="0" err="1">
                <a:solidFill>
                  <a:srgbClr val="00B050"/>
                </a:solidFill>
                <a:latin typeface="Arial" panose="020B0604020202020204" pitchFamily="34" charset="0"/>
                <a:cs typeface="Arial" panose="020B0604020202020204" pitchFamily="34" charset="0"/>
              </a:rPr>
              <a:t>sqoop</a:t>
            </a:r>
            <a:r>
              <a:rPr lang="en-IN" sz="2000" dirty="0">
                <a:solidFill>
                  <a:srgbClr val="00B050"/>
                </a:solidFill>
                <a:latin typeface="Arial" panose="020B0604020202020204" pitchFamily="34" charset="0"/>
                <a:cs typeface="Arial" panose="020B0604020202020204" pitchFamily="34" charset="0"/>
              </a:rPr>
              <a:t> import –all-tables connect </a:t>
            </a:r>
            <a:r>
              <a:rPr lang="en-IN" sz="2000" dirty="0" err="1">
                <a:solidFill>
                  <a:srgbClr val="00B050"/>
                </a:solidFill>
                <a:latin typeface="Arial" panose="020B0604020202020204" pitchFamily="34" charset="0"/>
                <a:cs typeface="Arial" panose="020B0604020202020204" pitchFamily="34" charset="0"/>
              </a:rPr>
              <a:t>jdbc</a:t>
            </a:r>
            <a:r>
              <a:rPr lang="en-IN" sz="2000" dirty="0">
                <a:solidFill>
                  <a:srgbClr val="00B050"/>
                </a:solidFill>
                <a:latin typeface="Arial" panose="020B0604020202020204" pitchFamily="34" charset="0"/>
                <a:cs typeface="Arial" panose="020B0604020202020204" pitchFamily="34" charset="0"/>
              </a:rPr>
              <a:t> : mysql:// local host/employees  - - user name sudaroli</a:t>
            </a:r>
          </a:p>
        </p:txBody>
      </p:sp>
      <p:pic>
        <p:nvPicPr>
          <p:cNvPr id="3" name="Picture 2">
            <a:extLst>
              <a:ext uri="{FF2B5EF4-FFF2-40B4-BE49-F238E27FC236}">
                <a16:creationId xmlns:a16="http://schemas.microsoft.com/office/drawing/2014/main" id="{0F487E96-9F21-4F49-BACB-451F797CEAC8}"/>
              </a:ext>
            </a:extLst>
          </p:cNvPr>
          <p:cNvPicPr>
            <a:picLocks noChangeAspect="1"/>
          </p:cNvPicPr>
          <p:nvPr/>
        </p:nvPicPr>
        <p:blipFill>
          <a:blip r:embed="rId4"/>
          <a:stretch>
            <a:fillRect/>
          </a:stretch>
        </p:blipFill>
        <p:spPr>
          <a:xfrm>
            <a:off x="371880" y="2714747"/>
            <a:ext cx="11038242" cy="3524250"/>
          </a:xfrm>
          <a:prstGeom prst="rect">
            <a:avLst/>
          </a:prstGeom>
        </p:spPr>
      </p:pic>
    </p:spTree>
    <p:extLst>
      <p:ext uri="{BB962C8B-B14F-4D97-AF65-F5344CB8AC3E}">
        <p14:creationId xmlns:p14="http://schemas.microsoft.com/office/powerpoint/2010/main" val="2260800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3"/>
          <p:cNvSpPr/>
          <p:nvPr/>
        </p:nvSpPr>
        <p:spPr>
          <a:xfrm>
            <a:off x="371880" y="651898"/>
            <a:ext cx="799975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lumMod val="75000"/>
                  </a:schemeClr>
                </a:solidFill>
                <a:latin typeface="Calibri"/>
                <a:cs typeface="Calibri"/>
                <a:sym typeface="Calibri"/>
              </a:rPr>
              <a:t>Incremental Load </a:t>
            </a:r>
            <a:endParaRPr lang="en-US" dirty="0">
              <a:solidFill>
                <a:schemeClr val="accent2">
                  <a:lumMod val="75000"/>
                </a:schemeClr>
              </a:solidFill>
            </a:endParaRPr>
          </a:p>
        </p:txBody>
      </p:sp>
      <p:cxnSp>
        <p:nvCxnSpPr>
          <p:cNvPr id="422" name="Google Shape;422;p2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423" name="Google Shape;423;p23" descr="A close up of a logo&#10;&#10;Description automatically generated"/>
          <p:cNvPicPr preferRelativeResize="0"/>
          <p:nvPr/>
        </p:nvPicPr>
        <p:blipFill rotWithShape="1">
          <a:blip r:embed="rId3">
            <a:alphaModFix/>
          </a:blip>
          <a:srcRect/>
          <a:stretch/>
        </p:blipFill>
        <p:spPr>
          <a:xfrm>
            <a:off x="10587235" y="239859"/>
            <a:ext cx="933598" cy="948092"/>
          </a:xfrm>
          <a:prstGeom prst="rect">
            <a:avLst/>
          </a:prstGeom>
          <a:noFill/>
          <a:ln>
            <a:noFill/>
          </a:ln>
        </p:spPr>
      </p:pic>
      <p:sp>
        <p:nvSpPr>
          <p:cNvPr id="437" name="Google Shape;437;p2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8" name="TextBox 7">
            <a:extLst>
              <a:ext uri="{FF2B5EF4-FFF2-40B4-BE49-F238E27FC236}">
                <a16:creationId xmlns:a16="http://schemas.microsoft.com/office/drawing/2014/main" id="{0F8E46A1-58EA-4279-AECC-93E791CAEAD9}"/>
              </a:ext>
            </a:extLst>
          </p:cNvPr>
          <p:cNvSpPr txBox="1"/>
          <p:nvPr/>
        </p:nvSpPr>
        <p:spPr>
          <a:xfrm>
            <a:off x="371880" y="3028890"/>
            <a:ext cx="10658442" cy="1015663"/>
          </a:xfrm>
          <a:prstGeom prst="rect">
            <a:avLst/>
          </a:prstGeom>
          <a:solidFill>
            <a:schemeClr val="tx1"/>
          </a:solidFill>
        </p:spPr>
        <p:txBody>
          <a:bodyPr wrap="square" rtlCol="0">
            <a:spAutoFit/>
          </a:bodyPr>
          <a:lstStyle/>
          <a:p>
            <a:r>
              <a:rPr lang="en-IN" sz="2000" dirty="0">
                <a:solidFill>
                  <a:srgbClr val="00B050"/>
                </a:solidFill>
                <a:latin typeface="Arial" panose="020B0604020202020204" pitchFamily="34" charset="0"/>
                <a:cs typeface="Arial" panose="020B0604020202020204" pitchFamily="34" charset="0"/>
              </a:rPr>
              <a:t>$ </a:t>
            </a:r>
            <a:r>
              <a:rPr lang="en-IN" sz="2000" dirty="0" err="1">
                <a:solidFill>
                  <a:srgbClr val="00B050"/>
                </a:solidFill>
                <a:latin typeface="Arial" panose="020B0604020202020204" pitchFamily="34" charset="0"/>
                <a:cs typeface="Arial" panose="020B0604020202020204" pitchFamily="34" charset="0"/>
              </a:rPr>
              <a:t>sqoop</a:t>
            </a:r>
            <a:r>
              <a:rPr lang="en-IN" sz="2000" dirty="0">
                <a:solidFill>
                  <a:srgbClr val="00B050"/>
                </a:solidFill>
                <a:latin typeface="Arial" panose="020B0604020202020204" pitchFamily="34" charset="0"/>
                <a:cs typeface="Arial" panose="020B0604020202020204" pitchFamily="34" charset="0"/>
              </a:rPr>
              <a:t> import –all-tables connect </a:t>
            </a:r>
            <a:r>
              <a:rPr lang="en-IN" sz="2000" dirty="0" err="1">
                <a:solidFill>
                  <a:srgbClr val="00B050"/>
                </a:solidFill>
                <a:latin typeface="Arial" panose="020B0604020202020204" pitchFamily="34" charset="0"/>
                <a:cs typeface="Arial" panose="020B0604020202020204" pitchFamily="34" charset="0"/>
              </a:rPr>
              <a:t>jdbc</a:t>
            </a:r>
            <a:r>
              <a:rPr lang="en-IN" sz="2000" dirty="0">
                <a:solidFill>
                  <a:srgbClr val="00B050"/>
                </a:solidFill>
                <a:latin typeface="Arial" panose="020B0604020202020204" pitchFamily="34" charset="0"/>
                <a:cs typeface="Arial" panose="020B0604020202020204" pitchFamily="34" charset="0"/>
              </a:rPr>
              <a:t> : mysql:// local host/employees  - - user name sudaroli  - - table employees - - target  - </a:t>
            </a:r>
            <a:r>
              <a:rPr lang="en-IN" sz="2000" dirty="0" err="1">
                <a:solidFill>
                  <a:srgbClr val="00B050"/>
                </a:solidFill>
                <a:latin typeface="Arial" panose="020B0604020202020204" pitchFamily="34" charset="0"/>
                <a:cs typeface="Arial" panose="020B0604020202020204" pitchFamily="34" charset="0"/>
              </a:rPr>
              <a:t>dir</a:t>
            </a:r>
            <a:r>
              <a:rPr lang="en-IN" sz="2000" dirty="0">
                <a:solidFill>
                  <a:srgbClr val="00B050"/>
                </a:solidFill>
                <a:latin typeface="Arial" panose="020B0604020202020204" pitchFamily="34" charset="0"/>
                <a:cs typeface="Arial" panose="020B0604020202020204" pitchFamily="34" charset="0"/>
              </a:rPr>
              <a:t>  / new employees - - incremental append - - check column emp no - - last value 50000</a:t>
            </a:r>
          </a:p>
        </p:txBody>
      </p:sp>
      <p:pic>
        <p:nvPicPr>
          <p:cNvPr id="9" name="Picture 8">
            <a:extLst>
              <a:ext uri="{FF2B5EF4-FFF2-40B4-BE49-F238E27FC236}">
                <a16:creationId xmlns:a16="http://schemas.microsoft.com/office/drawing/2014/main" id="{C28EBB49-E83F-45E1-964F-2D4B43400317}"/>
              </a:ext>
            </a:extLst>
          </p:cNvPr>
          <p:cNvPicPr>
            <a:picLocks noChangeAspect="1"/>
          </p:cNvPicPr>
          <p:nvPr/>
        </p:nvPicPr>
        <p:blipFill>
          <a:blip r:embed="rId4"/>
          <a:stretch>
            <a:fillRect/>
          </a:stretch>
        </p:blipFill>
        <p:spPr>
          <a:xfrm>
            <a:off x="371880" y="1764558"/>
            <a:ext cx="10658442" cy="959555"/>
          </a:xfrm>
          <a:prstGeom prst="rect">
            <a:avLst/>
          </a:prstGeom>
        </p:spPr>
      </p:pic>
      <p:pic>
        <p:nvPicPr>
          <p:cNvPr id="10" name="Picture 9">
            <a:extLst>
              <a:ext uri="{FF2B5EF4-FFF2-40B4-BE49-F238E27FC236}">
                <a16:creationId xmlns:a16="http://schemas.microsoft.com/office/drawing/2014/main" id="{BC5ACBE0-2F00-450D-84F4-E5915CF91A23}"/>
              </a:ext>
            </a:extLst>
          </p:cNvPr>
          <p:cNvPicPr>
            <a:picLocks noChangeAspect="1"/>
          </p:cNvPicPr>
          <p:nvPr/>
        </p:nvPicPr>
        <p:blipFill>
          <a:blip r:embed="rId5"/>
          <a:stretch>
            <a:fillRect/>
          </a:stretch>
        </p:blipFill>
        <p:spPr>
          <a:xfrm>
            <a:off x="393111" y="4496437"/>
            <a:ext cx="10721622" cy="923925"/>
          </a:xfrm>
          <a:prstGeom prst="rect">
            <a:avLst/>
          </a:prstGeom>
        </p:spPr>
      </p:pic>
    </p:spTree>
    <p:extLst>
      <p:ext uri="{BB962C8B-B14F-4D97-AF65-F5344CB8AC3E}">
        <p14:creationId xmlns:p14="http://schemas.microsoft.com/office/powerpoint/2010/main" val="3216124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cxnSp>
        <p:nvCxnSpPr>
          <p:cNvPr id="840" name="Google Shape;840;p48"/>
          <p:cNvCxnSpPr/>
          <p:nvPr/>
        </p:nvCxnSpPr>
        <p:spPr>
          <a:xfrm rot="10800000" flipH="1">
            <a:off x="4287946" y="2887307"/>
            <a:ext cx="4581449" cy="1"/>
          </a:xfrm>
          <a:prstGeom prst="straightConnector1">
            <a:avLst/>
          </a:prstGeom>
          <a:noFill/>
          <a:ln w="38100" cap="flat" cmpd="sng">
            <a:solidFill>
              <a:srgbClr val="DFA267"/>
            </a:solidFill>
            <a:prstDash val="solid"/>
            <a:miter lim="800000"/>
            <a:headEnd type="none" w="sm" len="sm"/>
            <a:tailEnd type="none" w="sm" len="sm"/>
          </a:ln>
        </p:spPr>
      </p:cxnSp>
      <p:grpSp>
        <p:nvGrpSpPr>
          <p:cNvPr id="845" name="Google Shape;845;p48"/>
          <p:cNvGrpSpPr/>
          <p:nvPr/>
        </p:nvGrpSpPr>
        <p:grpSpPr>
          <a:xfrm>
            <a:off x="313844" y="349466"/>
            <a:ext cx="11518407" cy="6218388"/>
            <a:chOff x="313844" y="349466"/>
            <a:chExt cx="11518407" cy="6218388"/>
          </a:xfrm>
        </p:grpSpPr>
        <p:sp>
          <p:nvSpPr>
            <p:cNvPr id="846" name="Google Shape;846;p48"/>
            <p:cNvSpPr/>
            <p:nvPr/>
          </p:nvSpPr>
          <p:spPr>
            <a:xfrm>
              <a:off x="11786532" y="360726"/>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7" name="Google Shape;847;p48"/>
            <p:cNvSpPr/>
            <p:nvPr/>
          </p:nvSpPr>
          <p:spPr>
            <a:xfrm rot="5400000">
              <a:off x="11275944" y="-161122"/>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8" name="Google Shape;848;p48"/>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9" name="Google Shape;849;p48"/>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850" name="Google Shape;850;p48" descr="A close up of a logo&#10;&#10;Description automatically generated"/>
          <p:cNvPicPr preferRelativeResize="0"/>
          <p:nvPr/>
        </p:nvPicPr>
        <p:blipFill rotWithShape="1">
          <a:blip r:embed="rId3">
            <a:alphaModFix/>
          </a:blip>
          <a:srcRect/>
          <a:stretch/>
        </p:blipFill>
        <p:spPr>
          <a:xfrm>
            <a:off x="847291" y="1284763"/>
            <a:ext cx="2369218" cy="3550188"/>
          </a:xfrm>
          <a:prstGeom prst="rect">
            <a:avLst/>
          </a:prstGeom>
          <a:noFill/>
          <a:ln>
            <a:noFill/>
          </a:ln>
        </p:spPr>
      </p:pic>
      <p:sp>
        <p:nvSpPr>
          <p:cNvPr id="851" name="Google Shape;851;p48"/>
          <p:cNvSpPr/>
          <p:nvPr/>
        </p:nvSpPr>
        <p:spPr>
          <a:xfrm>
            <a:off x="4287946" y="2068426"/>
            <a:ext cx="74972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DFA267"/>
                </a:solidFill>
                <a:latin typeface="Calibri"/>
                <a:ea typeface="Calibri"/>
                <a:cs typeface="Calibri"/>
                <a:sym typeface="Calibri"/>
              </a:rPr>
              <a:t>THANK YOU</a:t>
            </a:r>
            <a:endParaRPr/>
          </a:p>
        </p:txBody>
      </p:sp>
      <p:sp>
        <p:nvSpPr>
          <p:cNvPr id="16" name="Subtitle 2">
            <a:extLst>
              <a:ext uri="{FF2B5EF4-FFF2-40B4-BE49-F238E27FC236}">
                <a16:creationId xmlns:a16="http://schemas.microsoft.com/office/drawing/2014/main" id="{F20BCB71-743E-4DB4-9FE5-E59943F160D1}"/>
              </a:ext>
            </a:extLst>
          </p:cNvPr>
          <p:cNvSpPr txBox="1">
            <a:spLocks/>
          </p:cNvSpPr>
          <p:nvPr/>
        </p:nvSpPr>
        <p:spPr>
          <a:xfrm>
            <a:off x="3946938" y="3301761"/>
            <a:ext cx="8179229" cy="108623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None/>
            </a:pPr>
            <a:r>
              <a:rPr lang="en-US" sz="2400" b="1" dirty="0">
                <a:solidFill>
                  <a:schemeClr val="accent1">
                    <a:lumMod val="50000"/>
                  </a:schemeClr>
                </a:solidFill>
              </a:rPr>
              <a:t>“WORLD IS ONE BIG DATA PROBLEM”</a:t>
            </a:r>
          </a:p>
          <a:p>
            <a:pPr marL="114300" indent="0">
              <a:buNone/>
            </a:pPr>
            <a:r>
              <a:rPr lang="en-US" sz="2400" b="1" dirty="0">
                <a:solidFill>
                  <a:schemeClr val="accent1">
                    <a:lumMod val="50000"/>
                  </a:schemeClr>
                </a:solidFill>
              </a:rPr>
              <a:t>“TORTURE THE DATA AND IT WILL CONFESS TO ANYTHING”</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518BB-28A0-4EDF-9371-A0863B1939B0}"/>
              </a:ext>
            </a:extLst>
          </p:cNvPr>
          <p:cNvSpPr>
            <a:spLocks noGrp="1"/>
          </p:cNvSpPr>
          <p:nvPr>
            <p:ph type="title"/>
          </p:nvPr>
        </p:nvSpPr>
        <p:spPr>
          <a:xfrm>
            <a:off x="8017254" y="525439"/>
            <a:ext cx="3336545" cy="1657614"/>
          </a:xfrm>
        </p:spPr>
        <p:txBody>
          <a:bodyPr>
            <a:normAutofit/>
          </a:bodyPr>
          <a:lstStyle/>
          <a:p>
            <a:r>
              <a:rPr lang="en-IN" sz="3600"/>
              <a:t>Why Sqoop?</a:t>
            </a:r>
          </a:p>
        </p:txBody>
      </p:sp>
      <p:pic>
        <p:nvPicPr>
          <p:cNvPr id="7" name="Content Placeholder 6" descr="A close up of a logo&#10;&#10;Description automatically generated">
            <a:extLst>
              <a:ext uri="{FF2B5EF4-FFF2-40B4-BE49-F238E27FC236}">
                <a16:creationId xmlns:a16="http://schemas.microsoft.com/office/drawing/2014/main" id="{1D49CA92-0C33-44B1-BDB7-E0492F28090B}"/>
              </a:ext>
            </a:extLst>
          </p:cNvPr>
          <p:cNvPicPr>
            <a:picLocks noChangeAspect="1"/>
          </p:cNvPicPr>
          <p:nvPr/>
        </p:nvPicPr>
        <p:blipFill>
          <a:blip r:embed="rId2"/>
          <a:stretch>
            <a:fillRect/>
          </a:stretch>
        </p:blipFill>
        <p:spPr>
          <a:xfrm>
            <a:off x="402608" y="882355"/>
            <a:ext cx="3917965" cy="2834588"/>
          </a:xfrm>
          <a:prstGeom prst="rect">
            <a:avLst/>
          </a:prstGeom>
        </p:spPr>
      </p:pic>
      <p:pic>
        <p:nvPicPr>
          <p:cNvPr id="11" name="Picture 10" descr="A drawing of a cartoon character&#10;&#10;Description automatically generated">
            <a:extLst>
              <a:ext uri="{FF2B5EF4-FFF2-40B4-BE49-F238E27FC236}">
                <a16:creationId xmlns:a16="http://schemas.microsoft.com/office/drawing/2014/main" id="{3DA84188-9F74-47D6-B5AB-175BBFD23608}"/>
              </a:ext>
            </a:extLst>
          </p:cNvPr>
          <p:cNvPicPr>
            <a:picLocks noChangeAspect="1"/>
          </p:cNvPicPr>
          <p:nvPr/>
        </p:nvPicPr>
        <p:blipFill>
          <a:blip r:embed="rId3"/>
          <a:stretch>
            <a:fillRect/>
          </a:stretch>
        </p:blipFill>
        <p:spPr>
          <a:xfrm>
            <a:off x="4906370" y="468206"/>
            <a:ext cx="2628285" cy="1471839"/>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70FB42A0-0D03-45F8-B2EA-905C8B973780}"/>
              </a:ext>
            </a:extLst>
          </p:cNvPr>
          <p:cNvPicPr>
            <a:picLocks noChangeAspect="1"/>
          </p:cNvPicPr>
          <p:nvPr/>
        </p:nvPicPr>
        <p:blipFill>
          <a:blip r:embed="rId4"/>
          <a:stretch>
            <a:fillRect/>
          </a:stretch>
        </p:blipFill>
        <p:spPr>
          <a:xfrm>
            <a:off x="4934267" y="2424609"/>
            <a:ext cx="2565055" cy="1799367"/>
          </a:xfrm>
          <a:prstGeom prst="rect">
            <a:avLst/>
          </a:prstGeom>
        </p:spPr>
      </p:pic>
      <p:pic>
        <p:nvPicPr>
          <p:cNvPr id="8" name="Picture 7" descr="A picture containing person, holding, hand, man&#10;&#10;Description automatically generated">
            <a:extLst>
              <a:ext uri="{FF2B5EF4-FFF2-40B4-BE49-F238E27FC236}">
                <a16:creationId xmlns:a16="http://schemas.microsoft.com/office/drawing/2014/main" id="{4D66C0E9-92B4-46BC-8AE8-C5DAEA839D92}"/>
              </a:ext>
            </a:extLst>
          </p:cNvPr>
          <p:cNvPicPr>
            <a:picLocks noChangeAspect="1"/>
          </p:cNvPicPr>
          <p:nvPr/>
        </p:nvPicPr>
        <p:blipFill>
          <a:blip r:embed="rId5"/>
          <a:stretch>
            <a:fillRect/>
          </a:stretch>
        </p:blipFill>
        <p:spPr>
          <a:xfrm>
            <a:off x="402609" y="4955645"/>
            <a:ext cx="2221053" cy="1360394"/>
          </a:xfrm>
          <a:prstGeom prst="rect">
            <a:avLst/>
          </a:prstGeom>
        </p:spPr>
      </p:pic>
      <p:pic>
        <p:nvPicPr>
          <p:cNvPr id="9" name="Picture 8" descr="A picture containing toy, drawing&#10;&#10;Description automatically generated">
            <a:extLst>
              <a:ext uri="{FF2B5EF4-FFF2-40B4-BE49-F238E27FC236}">
                <a16:creationId xmlns:a16="http://schemas.microsoft.com/office/drawing/2014/main" id="{E035B1BA-A53D-480B-84C2-C2D869CFC9DE}"/>
              </a:ext>
            </a:extLst>
          </p:cNvPr>
          <p:cNvPicPr>
            <a:picLocks noChangeAspect="1"/>
          </p:cNvPicPr>
          <p:nvPr/>
        </p:nvPicPr>
        <p:blipFill>
          <a:blip r:embed="rId6"/>
          <a:stretch>
            <a:fillRect/>
          </a:stretch>
        </p:blipFill>
        <p:spPr>
          <a:xfrm>
            <a:off x="3896998" y="4911833"/>
            <a:ext cx="2896048" cy="1448024"/>
          </a:xfrm>
          <a:prstGeom prst="rect">
            <a:avLst/>
          </a:prstGeom>
        </p:spPr>
      </p:pic>
      <p:sp>
        <p:nvSpPr>
          <p:cNvPr id="15" name="Content Placeholder 14">
            <a:extLst>
              <a:ext uri="{FF2B5EF4-FFF2-40B4-BE49-F238E27FC236}">
                <a16:creationId xmlns:a16="http://schemas.microsoft.com/office/drawing/2014/main" id="{83DC24BC-6D7A-44A2-83EB-F7324F73CE5B}"/>
              </a:ext>
            </a:extLst>
          </p:cNvPr>
          <p:cNvSpPr>
            <a:spLocks noGrp="1"/>
          </p:cNvSpPr>
          <p:nvPr>
            <p:ph idx="1"/>
          </p:nvPr>
        </p:nvSpPr>
        <p:spPr>
          <a:xfrm>
            <a:off x="8017254" y="2274491"/>
            <a:ext cx="3336546" cy="3902472"/>
          </a:xfrm>
        </p:spPr>
        <p:txBody>
          <a:bodyPr>
            <a:normAutofit fontScale="92500" lnSpcReduction="10000"/>
          </a:bodyPr>
          <a:lstStyle/>
          <a:p>
            <a:pPr algn="just"/>
            <a:r>
              <a:rPr lang="en-US" sz="2000" dirty="0"/>
              <a:t>Data Ingestion serves as backbone of any analytics architecture.</a:t>
            </a:r>
          </a:p>
          <a:p>
            <a:pPr algn="just"/>
            <a:r>
              <a:rPr lang="en-US" sz="2000" dirty="0"/>
              <a:t>As we know </a:t>
            </a:r>
            <a:r>
              <a:rPr lang="en-IN" sz="2000" dirty="0"/>
              <a:t> transportation of data from assorted sources to a storage medium where it can be accessed, used, and analysed by an organization.</a:t>
            </a:r>
          </a:p>
          <a:p>
            <a:pPr algn="just"/>
            <a:r>
              <a:rPr lang="en-IN" sz="2000" dirty="0"/>
              <a:t>Ingestion can happen in two ways…</a:t>
            </a:r>
          </a:p>
          <a:p>
            <a:pPr lvl="1" algn="just"/>
            <a:r>
              <a:rPr lang="en-IN" sz="1600" dirty="0"/>
              <a:t>Batch</a:t>
            </a:r>
          </a:p>
          <a:p>
            <a:pPr lvl="1" algn="just"/>
            <a:r>
              <a:rPr lang="en-IN" sz="1600" dirty="0"/>
              <a:t>Streaming</a:t>
            </a:r>
            <a:endParaRPr lang="en-IN" sz="2000" dirty="0"/>
          </a:p>
          <a:p>
            <a:pPr algn="just"/>
            <a:r>
              <a:rPr lang="en-IN" sz="2000" dirty="0"/>
              <a:t>To ingest data into Hadoop environment</a:t>
            </a:r>
          </a:p>
        </p:txBody>
      </p:sp>
      <p:pic>
        <p:nvPicPr>
          <p:cNvPr id="16" name="Google Shape;423;p23" descr="A close up of a logo&#10;&#10;Description automatically generated">
            <a:extLst>
              <a:ext uri="{FF2B5EF4-FFF2-40B4-BE49-F238E27FC236}">
                <a16:creationId xmlns:a16="http://schemas.microsoft.com/office/drawing/2014/main" id="{A864698D-C449-422B-8EED-E57D97FCB243}"/>
              </a:ext>
            </a:extLst>
          </p:cNvPr>
          <p:cNvPicPr preferRelativeResize="0"/>
          <p:nvPr/>
        </p:nvPicPr>
        <p:blipFill rotWithShape="1">
          <a:blip r:embed="rId7">
            <a:alphaModFix/>
          </a:blip>
          <a:srcRect/>
          <a:stretch/>
        </p:blipFill>
        <p:spPr>
          <a:xfrm>
            <a:off x="11017328" y="206991"/>
            <a:ext cx="933598" cy="948092"/>
          </a:xfrm>
          <a:prstGeom prst="rect">
            <a:avLst/>
          </a:prstGeom>
          <a:noFill/>
          <a:ln>
            <a:noFill/>
          </a:ln>
        </p:spPr>
      </p:pic>
    </p:spTree>
    <p:extLst>
      <p:ext uri="{BB962C8B-B14F-4D97-AF65-F5344CB8AC3E}">
        <p14:creationId xmlns:p14="http://schemas.microsoft.com/office/powerpoint/2010/main" val="2430806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0BB7DBF-5334-45E1-B162-642AE85E1151}"/>
              </a:ext>
            </a:extLst>
          </p:cNvPr>
          <p:cNvPicPr>
            <a:picLocks noGrp="1" noChangeAspect="1"/>
          </p:cNvPicPr>
          <p:nvPr>
            <p:ph idx="1"/>
          </p:nvPr>
        </p:nvPicPr>
        <p:blipFill>
          <a:blip r:embed="rId2"/>
          <a:stretch>
            <a:fillRect/>
          </a:stretch>
        </p:blipFill>
        <p:spPr>
          <a:xfrm>
            <a:off x="429349" y="2575875"/>
            <a:ext cx="3661831" cy="1726448"/>
          </a:xfrm>
          <a:prstGeom prst="rect">
            <a:avLst/>
          </a:prstGeom>
        </p:spPr>
      </p:pic>
      <p:sp>
        <p:nvSpPr>
          <p:cNvPr id="8" name="TextBox 7">
            <a:extLst>
              <a:ext uri="{FF2B5EF4-FFF2-40B4-BE49-F238E27FC236}">
                <a16:creationId xmlns:a16="http://schemas.microsoft.com/office/drawing/2014/main" id="{E47241D5-174E-4FB3-A7B9-2F3272241AB9}"/>
              </a:ext>
            </a:extLst>
          </p:cNvPr>
          <p:cNvSpPr txBox="1"/>
          <p:nvPr/>
        </p:nvSpPr>
        <p:spPr>
          <a:xfrm>
            <a:off x="5062331" y="2421682"/>
            <a:ext cx="6599582" cy="3639289"/>
          </a:xfrm>
          <a:prstGeom prst="rect">
            <a:avLst/>
          </a:prstGeom>
        </p:spPr>
        <p:txBody>
          <a:bodyPr vert="horz" lIns="91440" tIns="45720" rIns="91440" bIns="45720" rtlCol="0" anchor="ctr">
            <a:normAutofit/>
          </a:bodyPr>
          <a:lstStyle/>
          <a:p>
            <a:pPr marL="285750" indent="-285750" algn="just">
              <a:lnSpc>
                <a:spcPct val="90000"/>
              </a:lnSpc>
              <a:spcAft>
                <a:spcPts val="600"/>
              </a:spcAft>
              <a:buFont typeface="Arial" panose="020B0604020202020204" pitchFamily="34" charset="0"/>
              <a:buChar char="•"/>
            </a:pPr>
            <a:r>
              <a:rPr lang="en-US" sz="2000" dirty="0">
                <a:solidFill>
                  <a:srgbClr val="000000"/>
                </a:solidFill>
              </a:rPr>
              <a:t>Basically it is used to import and export data between MySQL and Hadoop.</a:t>
            </a:r>
          </a:p>
          <a:p>
            <a:pPr marL="285750" indent="-285750" algn="just">
              <a:lnSpc>
                <a:spcPct val="90000"/>
              </a:lnSpc>
              <a:spcAft>
                <a:spcPts val="600"/>
              </a:spcAft>
              <a:buFont typeface="Arial" panose="020B0604020202020204" pitchFamily="34" charset="0"/>
              <a:buChar char="•"/>
            </a:pPr>
            <a:r>
              <a:rPr lang="en-IN" sz="2000" dirty="0"/>
              <a:t>Sqoop to import data from a relational database management system (RDBMS) into the Hadoop Distributed File System (HDFS), transform the data in Hadoop, and then export the data back into an RDBMS.</a:t>
            </a:r>
          </a:p>
          <a:p>
            <a:pPr marL="285750" indent="-285750" algn="just">
              <a:lnSpc>
                <a:spcPct val="90000"/>
              </a:lnSpc>
              <a:spcAft>
                <a:spcPts val="600"/>
              </a:spcAft>
              <a:buFont typeface="Arial" panose="020B0604020202020204" pitchFamily="34" charset="0"/>
              <a:buChar char="•"/>
            </a:pPr>
            <a:r>
              <a:rPr lang="en-IN" sz="2000" dirty="0"/>
              <a:t>Sqoop can be used with any Java Database Connectivity (JDBC)–compliant database and has been tested on Microsoft SQL Server, </a:t>
            </a:r>
            <a:r>
              <a:rPr lang="en-IN" sz="2000" dirty="0" err="1"/>
              <a:t>PostgresSQL</a:t>
            </a:r>
            <a:r>
              <a:rPr lang="en-IN" sz="2000" dirty="0"/>
              <a:t>, MySQL, and Oracle.</a:t>
            </a:r>
            <a:endParaRPr lang="en-US" sz="2000" dirty="0">
              <a:solidFill>
                <a:srgbClr val="000000"/>
              </a:solidFill>
            </a:endParaRPr>
          </a:p>
        </p:txBody>
      </p:sp>
      <p:pic>
        <p:nvPicPr>
          <p:cNvPr id="11" name="Google Shape;423;p23" descr="A close up of a logo&#10;&#10;Description automatically generated">
            <a:extLst>
              <a:ext uri="{FF2B5EF4-FFF2-40B4-BE49-F238E27FC236}">
                <a16:creationId xmlns:a16="http://schemas.microsoft.com/office/drawing/2014/main" id="{68755C68-9989-4CB9-A16C-BA01BAB49791}"/>
              </a:ext>
            </a:extLst>
          </p:cNvPr>
          <p:cNvPicPr preferRelativeResize="0"/>
          <p:nvPr/>
        </p:nvPicPr>
        <p:blipFill rotWithShape="1">
          <a:blip r:embed="rId3">
            <a:alphaModFix/>
          </a:blip>
          <a:srcRect/>
          <a:stretch/>
        </p:blipFill>
        <p:spPr>
          <a:xfrm>
            <a:off x="11017328" y="206991"/>
            <a:ext cx="933598" cy="948092"/>
          </a:xfrm>
          <a:prstGeom prst="rect">
            <a:avLst/>
          </a:prstGeom>
          <a:noFill/>
          <a:ln>
            <a:noFill/>
          </a:ln>
        </p:spPr>
      </p:pic>
      <p:cxnSp>
        <p:nvCxnSpPr>
          <p:cNvPr id="12" name="Google Shape;422;p23">
            <a:extLst>
              <a:ext uri="{FF2B5EF4-FFF2-40B4-BE49-F238E27FC236}">
                <a16:creationId xmlns:a16="http://schemas.microsoft.com/office/drawing/2014/main" id="{581B89B8-9592-4D0A-AD1D-FFC8EE5A1DBA}"/>
              </a:ext>
            </a:extLst>
          </p:cNvPr>
          <p:cNvCxnSpPr/>
          <p:nvPr/>
        </p:nvCxnSpPr>
        <p:spPr>
          <a:xfrm>
            <a:off x="71586" y="1382362"/>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4" name="Google Shape;437;p23">
            <a:extLst>
              <a:ext uri="{FF2B5EF4-FFF2-40B4-BE49-F238E27FC236}">
                <a16:creationId xmlns:a16="http://schemas.microsoft.com/office/drawing/2014/main" id="{7A06BFBC-C122-4E62-9D7E-1DA2442D7458}"/>
              </a:ext>
            </a:extLst>
          </p:cNvPr>
          <p:cNvSpPr/>
          <p:nvPr/>
        </p:nvSpPr>
        <p:spPr>
          <a:xfrm>
            <a:off x="241074" y="21937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16" name="Google Shape;421;p23">
            <a:extLst>
              <a:ext uri="{FF2B5EF4-FFF2-40B4-BE49-F238E27FC236}">
                <a16:creationId xmlns:a16="http://schemas.microsoft.com/office/drawing/2014/main" id="{BE003BEA-5960-4BDC-B4A8-9B0721E0FEED}"/>
              </a:ext>
            </a:extLst>
          </p:cNvPr>
          <p:cNvSpPr/>
          <p:nvPr/>
        </p:nvSpPr>
        <p:spPr>
          <a:xfrm>
            <a:off x="91301" y="541949"/>
            <a:ext cx="7999758" cy="707846"/>
          </a:xfrm>
          <a:prstGeom prst="rect">
            <a:avLst/>
          </a:prstGeom>
          <a:noFill/>
          <a:ln>
            <a:noFill/>
          </a:ln>
        </p:spPr>
        <p:txBody>
          <a:bodyPr spcFirstLastPara="1" wrap="square" lIns="91425" tIns="45700" rIns="91425" bIns="45700" anchor="t" anchorCtr="0">
            <a:spAutoFit/>
          </a:bodyPr>
          <a:lstStyle/>
          <a:p>
            <a:pPr lvl="0"/>
            <a:r>
              <a:rPr lang="en-US" sz="2000" dirty="0">
                <a:solidFill>
                  <a:schemeClr val="accent2">
                    <a:lumMod val="75000"/>
                  </a:schemeClr>
                </a:solidFill>
              </a:rPr>
              <a:t>What is Sqoop?</a:t>
            </a:r>
            <a:r>
              <a:rPr lang="en-IN" sz="2000" i="1" dirty="0">
                <a:solidFill>
                  <a:schemeClr val="accent2">
                    <a:lumMod val="75000"/>
                  </a:schemeClr>
                </a:solidFill>
              </a:rPr>
              <a:t> </a:t>
            </a:r>
          </a:p>
          <a:p>
            <a:pPr lvl="0"/>
            <a:r>
              <a:rPr lang="en-IN" sz="2000" i="1" dirty="0">
                <a:solidFill>
                  <a:schemeClr val="accent2">
                    <a:lumMod val="75000"/>
                  </a:schemeClr>
                </a:solidFill>
              </a:rPr>
              <a:t>“</a:t>
            </a:r>
            <a:r>
              <a:rPr lang="en-IN" sz="2000" b="1" i="1" dirty="0">
                <a:solidFill>
                  <a:schemeClr val="accent2">
                    <a:lumMod val="75000"/>
                  </a:schemeClr>
                </a:solidFill>
              </a:rPr>
              <a:t>SQ</a:t>
            </a:r>
            <a:r>
              <a:rPr lang="en-IN" sz="2000" i="1" dirty="0">
                <a:solidFill>
                  <a:schemeClr val="accent2">
                    <a:lumMod val="75000"/>
                  </a:schemeClr>
                </a:solidFill>
              </a:rPr>
              <a:t>L to Had</a:t>
            </a:r>
            <a:r>
              <a:rPr lang="en-IN" sz="2000" b="1" i="1" dirty="0">
                <a:solidFill>
                  <a:schemeClr val="accent2">
                    <a:lumMod val="75000"/>
                  </a:schemeClr>
                </a:solidFill>
              </a:rPr>
              <a:t>oop</a:t>
            </a:r>
            <a:r>
              <a:rPr lang="en-IN" sz="2000" i="1" dirty="0">
                <a:solidFill>
                  <a:schemeClr val="accent2">
                    <a:lumMod val="75000"/>
                  </a:schemeClr>
                </a:solidFill>
              </a:rPr>
              <a:t> &amp; Hadoop to SQL”.</a:t>
            </a:r>
            <a:r>
              <a:rPr lang="en-US" sz="2000" b="1" dirty="0">
                <a:solidFill>
                  <a:schemeClr val="accent2">
                    <a:lumMod val="75000"/>
                  </a:schemeClr>
                </a:solidFill>
                <a:latin typeface="Calibri"/>
                <a:ea typeface="Calibri"/>
                <a:cs typeface="Calibri"/>
                <a:sym typeface="Calibri"/>
              </a:rPr>
              <a:t> </a:t>
            </a:r>
            <a:endParaRPr lang="en-US" sz="2000" dirty="0">
              <a:solidFill>
                <a:schemeClr val="accent2">
                  <a:lumMod val="75000"/>
                </a:schemeClr>
              </a:solidFill>
            </a:endParaRPr>
          </a:p>
        </p:txBody>
      </p:sp>
    </p:spTree>
    <p:extLst>
      <p:ext uri="{BB962C8B-B14F-4D97-AF65-F5344CB8AC3E}">
        <p14:creationId xmlns:p14="http://schemas.microsoft.com/office/powerpoint/2010/main" val="3575127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lumMod val="75000"/>
                  </a:schemeClr>
                </a:solidFill>
                <a:latin typeface="Calibri"/>
                <a:ea typeface="Calibri"/>
                <a:cs typeface="Calibri"/>
                <a:sym typeface="Calibri"/>
              </a:rPr>
              <a:t>Scoop </a:t>
            </a:r>
            <a:endParaRPr lang="en-US" dirty="0">
              <a:solidFill>
                <a:schemeClr val="accent2">
                  <a:lumMod val="75000"/>
                </a:schemeClr>
              </a:solidFill>
            </a:endParaRPr>
          </a:p>
        </p:txBody>
      </p:sp>
      <p:cxnSp>
        <p:nvCxnSpPr>
          <p:cNvPr id="422" name="Google Shape;422;p2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423" name="Google Shape;423;p23" descr="A close up of a logo&#10;&#10;Description automatically generated"/>
          <p:cNvPicPr preferRelativeResize="0"/>
          <p:nvPr/>
        </p:nvPicPr>
        <p:blipFill rotWithShape="1">
          <a:blip r:embed="rId3">
            <a:alphaModFix/>
          </a:blip>
          <a:srcRect/>
          <a:stretch/>
        </p:blipFill>
        <p:spPr>
          <a:xfrm>
            <a:off x="10659519" y="178793"/>
            <a:ext cx="933598" cy="948092"/>
          </a:xfrm>
          <a:prstGeom prst="rect">
            <a:avLst/>
          </a:prstGeom>
          <a:noFill/>
          <a:ln>
            <a:noFill/>
          </a:ln>
        </p:spPr>
      </p:pic>
      <p:sp>
        <p:nvSpPr>
          <p:cNvPr id="437" name="Google Shape;437;p2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pic>
        <p:nvPicPr>
          <p:cNvPr id="6" name="Content Placeholder 6">
            <a:extLst>
              <a:ext uri="{FF2B5EF4-FFF2-40B4-BE49-F238E27FC236}">
                <a16:creationId xmlns:a16="http://schemas.microsoft.com/office/drawing/2014/main" id="{3D401CA3-F9AD-4F0B-8B4E-E82C67749198}"/>
              </a:ext>
            </a:extLst>
          </p:cNvPr>
          <p:cNvPicPr>
            <a:picLocks noGrp="1" noChangeAspect="1"/>
          </p:cNvPicPr>
          <p:nvPr>
            <p:ph idx="1"/>
          </p:nvPr>
        </p:nvPicPr>
        <p:blipFill rotWithShape="1">
          <a:blip r:embed="rId4"/>
          <a:srcRect l="6818" r="1181" b="-1"/>
          <a:stretch/>
        </p:blipFill>
        <p:spPr>
          <a:xfrm>
            <a:off x="643467" y="1492742"/>
            <a:ext cx="9242655" cy="4721790"/>
          </a:xfrm>
          <a:prstGeom prst="rect">
            <a:avLst/>
          </a:prstGeom>
          <a:ln>
            <a:noFill/>
          </a:ln>
        </p:spPr>
      </p:pic>
    </p:spTree>
    <p:extLst>
      <p:ext uri="{BB962C8B-B14F-4D97-AF65-F5344CB8AC3E}">
        <p14:creationId xmlns:p14="http://schemas.microsoft.com/office/powerpoint/2010/main" val="1410207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lumMod val="75000"/>
                  </a:schemeClr>
                </a:solidFill>
                <a:latin typeface="Calibri"/>
                <a:ea typeface="Calibri"/>
                <a:cs typeface="Calibri"/>
                <a:sym typeface="Calibri"/>
              </a:rPr>
              <a:t>Scoop Features</a:t>
            </a:r>
            <a:endParaRPr lang="en-US" dirty="0">
              <a:solidFill>
                <a:schemeClr val="accent2">
                  <a:lumMod val="75000"/>
                </a:schemeClr>
              </a:solidFill>
            </a:endParaRPr>
          </a:p>
        </p:txBody>
      </p:sp>
      <p:cxnSp>
        <p:nvCxnSpPr>
          <p:cNvPr id="422" name="Google Shape;422;p2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423" name="Google Shape;423;p23" descr="A close up of a logo&#10;&#10;Description automatically generated"/>
          <p:cNvPicPr preferRelativeResize="0"/>
          <p:nvPr/>
        </p:nvPicPr>
        <p:blipFill rotWithShape="1">
          <a:blip r:embed="rId3">
            <a:alphaModFix/>
          </a:blip>
          <a:srcRect/>
          <a:stretch/>
        </p:blipFill>
        <p:spPr>
          <a:xfrm>
            <a:off x="10659519" y="178793"/>
            <a:ext cx="933598" cy="948092"/>
          </a:xfrm>
          <a:prstGeom prst="rect">
            <a:avLst/>
          </a:prstGeom>
          <a:noFill/>
          <a:ln>
            <a:noFill/>
          </a:ln>
        </p:spPr>
      </p:pic>
      <p:sp>
        <p:nvSpPr>
          <p:cNvPr id="437" name="Google Shape;437;p2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pic>
        <p:nvPicPr>
          <p:cNvPr id="6" name="Content Placeholder 6">
            <a:extLst>
              <a:ext uri="{FF2B5EF4-FFF2-40B4-BE49-F238E27FC236}">
                <a16:creationId xmlns:a16="http://schemas.microsoft.com/office/drawing/2014/main" id="{52AAD71A-2D78-4BFF-8909-7E0A1C584582}"/>
              </a:ext>
            </a:extLst>
          </p:cNvPr>
          <p:cNvPicPr>
            <a:picLocks noGrp="1" noChangeAspect="1"/>
          </p:cNvPicPr>
          <p:nvPr>
            <p:ph idx="1"/>
          </p:nvPr>
        </p:nvPicPr>
        <p:blipFill>
          <a:blip r:embed="rId4"/>
          <a:stretch>
            <a:fillRect/>
          </a:stretch>
        </p:blipFill>
        <p:spPr>
          <a:xfrm>
            <a:off x="393111" y="1957975"/>
            <a:ext cx="7505700" cy="3848100"/>
          </a:xfrm>
          <a:prstGeom prst="rect">
            <a:avLst/>
          </a:prstGeom>
        </p:spPr>
      </p:pic>
    </p:spTree>
    <p:extLst>
      <p:ext uri="{BB962C8B-B14F-4D97-AF65-F5344CB8AC3E}">
        <p14:creationId xmlns:p14="http://schemas.microsoft.com/office/powerpoint/2010/main" val="4049464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lumMod val="75000"/>
                  </a:schemeClr>
                </a:solidFill>
                <a:latin typeface="Calibri"/>
                <a:ea typeface="Calibri"/>
                <a:cs typeface="Calibri"/>
                <a:sym typeface="Calibri"/>
              </a:rPr>
              <a:t>Scoop Architecture</a:t>
            </a:r>
            <a:endParaRPr lang="en-US" dirty="0">
              <a:solidFill>
                <a:schemeClr val="accent2">
                  <a:lumMod val="75000"/>
                </a:schemeClr>
              </a:solidFill>
            </a:endParaRPr>
          </a:p>
        </p:txBody>
      </p:sp>
      <p:cxnSp>
        <p:nvCxnSpPr>
          <p:cNvPr id="422" name="Google Shape;422;p2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423" name="Google Shape;423;p23" descr="A close up of a logo&#10;&#10;Description automatically generated"/>
          <p:cNvPicPr preferRelativeResize="0"/>
          <p:nvPr/>
        </p:nvPicPr>
        <p:blipFill rotWithShape="1">
          <a:blip r:embed="rId3">
            <a:alphaModFix/>
          </a:blip>
          <a:srcRect/>
          <a:stretch/>
        </p:blipFill>
        <p:spPr>
          <a:xfrm>
            <a:off x="10659519" y="178793"/>
            <a:ext cx="933598" cy="948092"/>
          </a:xfrm>
          <a:prstGeom prst="rect">
            <a:avLst/>
          </a:prstGeom>
          <a:noFill/>
          <a:ln>
            <a:noFill/>
          </a:ln>
        </p:spPr>
      </p:pic>
      <p:sp>
        <p:nvSpPr>
          <p:cNvPr id="437" name="Google Shape;437;p2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240F9285-76BA-438F-B73A-0C063DC05771}"/>
              </a:ext>
            </a:extLst>
          </p:cNvPr>
          <p:cNvPicPr>
            <a:picLocks noChangeAspect="1"/>
          </p:cNvPicPr>
          <p:nvPr/>
        </p:nvPicPr>
        <p:blipFill>
          <a:blip r:embed="rId4"/>
          <a:stretch>
            <a:fillRect/>
          </a:stretch>
        </p:blipFill>
        <p:spPr>
          <a:xfrm>
            <a:off x="8087910" y="1526543"/>
            <a:ext cx="3189069" cy="3681558"/>
          </a:xfrm>
          <a:prstGeom prst="rect">
            <a:avLst/>
          </a:prstGeom>
        </p:spPr>
      </p:pic>
      <p:sp>
        <p:nvSpPr>
          <p:cNvPr id="5" name="Rectangle 4">
            <a:extLst>
              <a:ext uri="{FF2B5EF4-FFF2-40B4-BE49-F238E27FC236}">
                <a16:creationId xmlns:a16="http://schemas.microsoft.com/office/drawing/2014/main" id="{410FAC93-3463-46C1-9FCC-8E6AA83BC3E1}"/>
              </a:ext>
            </a:extLst>
          </p:cNvPr>
          <p:cNvSpPr/>
          <p:nvPr/>
        </p:nvSpPr>
        <p:spPr>
          <a:xfrm>
            <a:off x="7522340" y="5212926"/>
            <a:ext cx="5345521" cy="246221"/>
          </a:xfrm>
          <a:prstGeom prst="rect">
            <a:avLst/>
          </a:prstGeom>
        </p:spPr>
        <p:txBody>
          <a:bodyPr wrap="square">
            <a:spAutoFit/>
          </a:bodyPr>
          <a:lstStyle/>
          <a:p>
            <a:pPr algn="ctr"/>
            <a:r>
              <a:rPr lang="en-IN" sz="1000" dirty="0">
                <a:hlinkClick r:id="rId5"/>
              </a:rPr>
              <a:t>https://www.dezyre.com/hadoop-tutorial/hadoop-sqoop-tutorial</a:t>
            </a:r>
            <a:endParaRPr lang="en-IN" sz="1000" dirty="0"/>
          </a:p>
        </p:txBody>
      </p:sp>
      <p:sp>
        <p:nvSpPr>
          <p:cNvPr id="7" name="Rectangle 6">
            <a:extLst>
              <a:ext uri="{FF2B5EF4-FFF2-40B4-BE49-F238E27FC236}">
                <a16:creationId xmlns:a16="http://schemas.microsoft.com/office/drawing/2014/main" id="{1C1803EB-4627-4B05-8BF2-9225607E2A40}"/>
              </a:ext>
            </a:extLst>
          </p:cNvPr>
          <p:cNvSpPr/>
          <p:nvPr/>
        </p:nvSpPr>
        <p:spPr>
          <a:xfrm>
            <a:off x="371879" y="1672981"/>
            <a:ext cx="7518445" cy="5016758"/>
          </a:xfrm>
          <a:prstGeom prst="rect">
            <a:avLst/>
          </a:prstGeom>
        </p:spPr>
        <p:txBody>
          <a:bodyPr wrap="square">
            <a:spAutoFit/>
          </a:bodyPr>
          <a:lstStyle/>
          <a:p>
            <a:pPr marL="342900" indent="-342900">
              <a:buFont typeface="Wingdings" panose="05000000000000000000" pitchFamily="2" charset="2"/>
              <a:buChar char="ü"/>
            </a:pPr>
            <a:r>
              <a:rPr lang="en-IN" sz="2000" dirty="0">
                <a:solidFill>
                  <a:srgbClr val="000000"/>
                </a:solidFill>
                <a:latin typeface="Calibri(body)"/>
              </a:rPr>
              <a:t>Sqoop provides command line interface to the end users. </a:t>
            </a:r>
          </a:p>
          <a:p>
            <a:pPr marL="342900" indent="-342900">
              <a:buFont typeface="Wingdings" panose="05000000000000000000" pitchFamily="2" charset="2"/>
              <a:buChar char="ü"/>
            </a:pPr>
            <a:r>
              <a:rPr lang="en-IN" sz="2000" dirty="0">
                <a:solidFill>
                  <a:srgbClr val="000000"/>
                </a:solidFill>
                <a:latin typeface="Calibri(body)"/>
              </a:rPr>
              <a:t>Sqoop can also be accessed using Java APIs. </a:t>
            </a:r>
          </a:p>
          <a:p>
            <a:pPr marL="342900" indent="-342900">
              <a:buFont typeface="Wingdings" panose="05000000000000000000" pitchFamily="2" charset="2"/>
              <a:buChar char="ü"/>
            </a:pPr>
            <a:r>
              <a:rPr lang="en-IN" sz="2000" dirty="0">
                <a:solidFill>
                  <a:srgbClr val="000000"/>
                </a:solidFill>
                <a:latin typeface="Calibri(body)"/>
              </a:rPr>
              <a:t>Sqoop command submitted by the end user is parsed by Sqoop and launches </a:t>
            </a:r>
            <a:r>
              <a:rPr lang="en-IN" sz="2000" dirty="0">
                <a:solidFill>
                  <a:srgbClr val="FF0000"/>
                </a:solidFill>
                <a:latin typeface="Calibri(body)"/>
              </a:rPr>
              <a:t>Hadoop Map only job </a:t>
            </a:r>
            <a:r>
              <a:rPr lang="en-IN" sz="2000" dirty="0">
                <a:solidFill>
                  <a:srgbClr val="000000"/>
                </a:solidFill>
                <a:latin typeface="Calibri(body)"/>
              </a:rPr>
              <a:t>.</a:t>
            </a:r>
          </a:p>
          <a:p>
            <a:pPr marL="342900" indent="-342900">
              <a:buFont typeface="Wingdings" panose="05000000000000000000" pitchFamily="2" charset="2"/>
              <a:buChar char="ü"/>
            </a:pPr>
            <a:r>
              <a:rPr lang="en-IN" sz="2000" dirty="0">
                <a:latin typeface="Calibri(body)"/>
              </a:rPr>
              <a:t>Sqoop parses the arguments provided in the command line and prepares the Map job.</a:t>
            </a:r>
          </a:p>
          <a:p>
            <a:pPr marL="342900" indent="-342900">
              <a:buFont typeface="Wingdings" panose="05000000000000000000" pitchFamily="2" charset="2"/>
              <a:buChar char="ü"/>
            </a:pPr>
            <a:r>
              <a:rPr lang="en-IN" sz="2000" dirty="0">
                <a:latin typeface="Calibri(body)"/>
              </a:rPr>
              <a:t> Map job launch multiple mappers depends on the number defined by user in the command line. </a:t>
            </a:r>
          </a:p>
          <a:p>
            <a:pPr marL="342900" indent="-342900">
              <a:buFont typeface="Wingdings" panose="05000000000000000000" pitchFamily="2" charset="2"/>
              <a:buChar char="ü"/>
            </a:pPr>
            <a:r>
              <a:rPr lang="en-IN" sz="2000" dirty="0">
                <a:latin typeface="Calibri(body)"/>
              </a:rPr>
              <a:t>For Sqoop import, each mapper task will be assigned with part of data to be imported based on key defined in the command line. Sqoop distributes the input data among the mappers equally to get high performance.</a:t>
            </a:r>
          </a:p>
          <a:p>
            <a:pPr marL="342900" indent="-342900">
              <a:buFont typeface="Wingdings" panose="05000000000000000000" pitchFamily="2" charset="2"/>
              <a:buChar char="ü"/>
            </a:pPr>
            <a:r>
              <a:rPr lang="en-IN" sz="2000" dirty="0">
                <a:latin typeface="Calibri(body)"/>
              </a:rPr>
              <a:t> Then each mapper creates connection with the database using JDBC and fetches the part of data assigned by Sqoop and writes it into HDFS or Hive or HBase based on the option provided in the command line.</a:t>
            </a:r>
            <a:endParaRPr lang="en-IN" sz="2000" dirty="0">
              <a:solidFill>
                <a:srgbClr val="000000"/>
              </a:solidFill>
              <a:latin typeface="Calibri(body)"/>
            </a:endParaRPr>
          </a:p>
        </p:txBody>
      </p:sp>
    </p:spTree>
    <p:extLst>
      <p:ext uri="{BB962C8B-B14F-4D97-AF65-F5344CB8AC3E}">
        <p14:creationId xmlns:p14="http://schemas.microsoft.com/office/powerpoint/2010/main" val="266009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lumMod val="75000"/>
                  </a:schemeClr>
                </a:solidFill>
                <a:latin typeface="Calibri"/>
                <a:ea typeface="Calibri"/>
                <a:cs typeface="Calibri"/>
                <a:sym typeface="Calibri"/>
              </a:rPr>
              <a:t>Scoop Import</a:t>
            </a:r>
            <a:endParaRPr lang="en-US" dirty="0">
              <a:solidFill>
                <a:schemeClr val="accent2">
                  <a:lumMod val="75000"/>
                </a:schemeClr>
              </a:solidFill>
            </a:endParaRPr>
          </a:p>
        </p:txBody>
      </p:sp>
      <p:cxnSp>
        <p:nvCxnSpPr>
          <p:cNvPr id="422" name="Google Shape;422;p2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423" name="Google Shape;423;p23" descr="A close up of a logo&#10;&#10;Description automatically generated"/>
          <p:cNvPicPr preferRelativeResize="0"/>
          <p:nvPr/>
        </p:nvPicPr>
        <p:blipFill rotWithShape="1">
          <a:blip r:embed="rId3">
            <a:alphaModFix/>
          </a:blip>
          <a:srcRect/>
          <a:stretch/>
        </p:blipFill>
        <p:spPr>
          <a:xfrm>
            <a:off x="10659519" y="178793"/>
            <a:ext cx="933598" cy="948092"/>
          </a:xfrm>
          <a:prstGeom prst="rect">
            <a:avLst/>
          </a:prstGeom>
          <a:noFill/>
          <a:ln>
            <a:noFill/>
          </a:ln>
        </p:spPr>
      </p:pic>
      <p:sp>
        <p:nvSpPr>
          <p:cNvPr id="437" name="Google Shape;437;p2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graphicFrame>
        <p:nvGraphicFramePr>
          <p:cNvPr id="9" name="Content Placeholder 2">
            <a:extLst>
              <a:ext uri="{FF2B5EF4-FFF2-40B4-BE49-F238E27FC236}">
                <a16:creationId xmlns:a16="http://schemas.microsoft.com/office/drawing/2014/main" id="{42AF886D-7D09-4705-B3E0-BE734F2F5245}"/>
              </a:ext>
            </a:extLst>
          </p:cNvPr>
          <p:cNvGraphicFramePr>
            <a:graphicFrameLocks noGrp="1"/>
          </p:cNvGraphicFramePr>
          <p:nvPr>
            <p:ph idx="1"/>
            <p:extLst>
              <p:ext uri="{D42A27DB-BD31-4B8C-83A1-F6EECF244321}">
                <p14:modId xmlns:p14="http://schemas.microsoft.com/office/powerpoint/2010/main" val="1225938149"/>
              </p:ext>
            </p:extLst>
          </p:nvPr>
        </p:nvGraphicFramePr>
        <p:xfrm>
          <a:off x="638755" y="2197591"/>
          <a:ext cx="10119360" cy="31313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74561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lumMod val="75000"/>
                  </a:schemeClr>
                </a:solidFill>
                <a:latin typeface="Calibri"/>
                <a:ea typeface="Calibri"/>
                <a:cs typeface="Calibri"/>
                <a:sym typeface="Calibri"/>
              </a:rPr>
              <a:t>Scoop Commands</a:t>
            </a:r>
            <a:endParaRPr lang="en-US" dirty="0">
              <a:solidFill>
                <a:schemeClr val="accent2">
                  <a:lumMod val="75000"/>
                </a:schemeClr>
              </a:solidFill>
            </a:endParaRPr>
          </a:p>
        </p:txBody>
      </p:sp>
      <p:cxnSp>
        <p:nvCxnSpPr>
          <p:cNvPr id="422" name="Google Shape;422;p2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423" name="Google Shape;423;p23" descr="A close up of a logo&#10;&#10;Description automatically generated"/>
          <p:cNvPicPr preferRelativeResize="0"/>
          <p:nvPr/>
        </p:nvPicPr>
        <p:blipFill rotWithShape="1">
          <a:blip r:embed="rId3">
            <a:alphaModFix/>
          </a:blip>
          <a:srcRect/>
          <a:stretch/>
        </p:blipFill>
        <p:spPr>
          <a:xfrm>
            <a:off x="10659519" y="178793"/>
            <a:ext cx="933598" cy="948092"/>
          </a:xfrm>
          <a:prstGeom prst="rect">
            <a:avLst/>
          </a:prstGeom>
          <a:noFill/>
          <a:ln>
            <a:noFill/>
          </a:ln>
        </p:spPr>
      </p:pic>
      <p:sp>
        <p:nvSpPr>
          <p:cNvPr id="437" name="Google Shape;437;p2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pic>
        <p:nvPicPr>
          <p:cNvPr id="8" name="Content Placeholder 6" descr="A screenshot of a cell phone&#10;&#10;Description automatically generated">
            <a:extLst>
              <a:ext uri="{FF2B5EF4-FFF2-40B4-BE49-F238E27FC236}">
                <a16:creationId xmlns:a16="http://schemas.microsoft.com/office/drawing/2014/main" id="{943E80E7-4955-4978-AB05-F81B12FB24D9}"/>
              </a:ext>
            </a:extLst>
          </p:cNvPr>
          <p:cNvPicPr>
            <a:picLocks noGrp="1" noChangeAspect="1"/>
          </p:cNvPicPr>
          <p:nvPr>
            <p:ph idx="1"/>
          </p:nvPr>
        </p:nvPicPr>
        <p:blipFill rotWithShape="1">
          <a:blip r:embed="rId4"/>
          <a:srcRect l="5126" r="7650" b="-1"/>
          <a:stretch/>
        </p:blipFill>
        <p:spPr>
          <a:xfrm>
            <a:off x="393111" y="1413381"/>
            <a:ext cx="7608304" cy="4589848"/>
          </a:xfrm>
          <a:prstGeom prst="rect">
            <a:avLst/>
          </a:prstGeom>
        </p:spPr>
      </p:pic>
    </p:spTree>
    <p:extLst>
      <p:ext uri="{BB962C8B-B14F-4D97-AF65-F5344CB8AC3E}">
        <p14:creationId xmlns:p14="http://schemas.microsoft.com/office/powerpoint/2010/main" val="286300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lumMod val="75000"/>
                  </a:schemeClr>
                </a:solidFill>
                <a:latin typeface="Calibri"/>
                <a:ea typeface="Calibri"/>
                <a:cs typeface="Calibri"/>
                <a:sym typeface="Calibri"/>
              </a:rPr>
              <a:t>Scoop Commands</a:t>
            </a:r>
            <a:endParaRPr lang="en-US" dirty="0">
              <a:solidFill>
                <a:schemeClr val="accent2">
                  <a:lumMod val="75000"/>
                </a:schemeClr>
              </a:solidFill>
            </a:endParaRPr>
          </a:p>
        </p:txBody>
      </p:sp>
      <p:cxnSp>
        <p:nvCxnSpPr>
          <p:cNvPr id="422" name="Google Shape;422;p2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423" name="Google Shape;423;p23" descr="A close up of a logo&#10;&#10;Description automatically generated"/>
          <p:cNvPicPr preferRelativeResize="0"/>
          <p:nvPr/>
        </p:nvPicPr>
        <p:blipFill rotWithShape="1">
          <a:blip r:embed="rId3">
            <a:alphaModFix/>
          </a:blip>
          <a:srcRect/>
          <a:stretch/>
        </p:blipFill>
        <p:spPr>
          <a:xfrm>
            <a:off x="10659519" y="178793"/>
            <a:ext cx="933598" cy="948092"/>
          </a:xfrm>
          <a:prstGeom prst="rect">
            <a:avLst/>
          </a:prstGeom>
          <a:noFill/>
          <a:ln>
            <a:noFill/>
          </a:ln>
        </p:spPr>
      </p:pic>
      <p:sp>
        <p:nvSpPr>
          <p:cNvPr id="437" name="Google Shape;437;p2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9" name="Content Placeholder 2">
            <a:extLst>
              <a:ext uri="{FF2B5EF4-FFF2-40B4-BE49-F238E27FC236}">
                <a16:creationId xmlns:a16="http://schemas.microsoft.com/office/drawing/2014/main" id="{CC902551-6509-4EAA-9F93-B2D9AB9909FC}"/>
              </a:ext>
            </a:extLst>
          </p:cNvPr>
          <p:cNvSpPr>
            <a:spLocks noGrp="1"/>
          </p:cNvSpPr>
          <p:nvPr>
            <p:ph idx="1"/>
          </p:nvPr>
        </p:nvSpPr>
        <p:spPr>
          <a:xfrm>
            <a:off x="838200" y="1825625"/>
            <a:ext cx="10515600" cy="4351338"/>
          </a:xfrm>
        </p:spPr>
        <p:txBody>
          <a:bodyPr/>
          <a:lstStyle/>
          <a:p>
            <a:pPr marL="0" indent="0">
              <a:buNone/>
            </a:pPr>
            <a:r>
              <a:rPr lang="en-IN" dirty="0"/>
              <a:t>$ </a:t>
            </a:r>
            <a:r>
              <a:rPr lang="en-IN" dirty="0" err="1"/>
              <a:t>sudo</a:t>
            </a:r>
            <a:r>
              <a:rPr lang="en-IN" dirty="0"/>
              <a:t> </a:t>
            </a:r>
            <a:r>
              <a:rPr lang="en-IN" dirty="0" err="1"/>
              <a:t>jps</a:t>
            </a:r>
            <a:endParaRPr lang="en-IN" dirty="0"/>
          </a:p>
          <a:p>
            <a:pPr marL="0" indent="0">
              <a:buNone/>
            </a:pPr>
            <a:endParaRPr lang="en-IN" dirty="0"/>
          </a:p>
        </p:txBody>
      </p:sp>
      <p:pic>
        <p:nvPicPr>
          <p:cNvPr id="10" name="Picture 9">
            <a:extLst>
              <a:ext uri="{FF2B5EF4-FFF2-40B4-BE49-F238E27FC236}">
                <a16:creationId xmlns:a16="http://schemas.microsoft.com/office/drawing/2014/main" id="{3FAC17A0-1078-4AC6-AB5D-B47D1147C8A1}"/>
              </a:ext>
            </a:extLst>
          </p:cNvPr>
          <p:cNvPicPr>
            <a:picLocks noChangeAspect="1"/>
          </p:cNvPicPr>
          <p:nvPr/>
        </p:nvPicPr>
        <p:blipFill>
          <a:blip r:embed="rId4"/>
          <a:stretch>
            <a:fillRect/>
          </a:stretch>
        </p:blipFill>
        <p:spPr>
          <a:xfrm>
            <a:off x="838200" y="2443162"/>
            <a:ext cx="4982232" cy="2814638"/>
          </a:xfrm>
          <a:prstGeom prst="rect">
            <a:avLst/>
          </a:prstGeom>
        </p:spPr>
      </p:pic>
    </p:spTree>
    <p:extLst>
      <p:ext uri="{BB962C8B-B14F-4D97-AF65-F5344CB8AC3E}">
        <p14:creationId xmlns:p14="http://schemas.microsoft.com/office/powerpoint/2010/main" val="536282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641</Words>
  <Application>Microsoft Office PowerPoint</Application>
  <PresentationFormat>Widescreen</PresentationFormat>
  <Paragraphs>66</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Calibri(body)</vt:lpstr>
      <vt:lpstr>Wingdings</vt:lpstr>
      <vt:lpstr>Office Theme</vt:lpstr>
      <vt:lpstr>PowerPoint Presentation</vt:lpstr>
      <vt:lpstr>Why Sqoop?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sudaroli vijayakumar</dc:creator>
  <cp:lastModifiedBy>sudaroli vijayakumar</cp:lastModifiedBy>
  <cp:revision>25</cp:revision>
  <dcterms:created xsi:type="dcterms:W3CDTF">2020-09-03T09:13:13Z</dcterms:created>
  <dcterms:modified xsi:type="dcterms:W3CDTF">2020-09-06T00:07:12Z</dcterms:modified>
</cp:coreProperties>
</file>