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28" r:id="rId2"/>
    <p:sldId id="267" r:id="rId3"/>
    <p:sldId id="429" r:id="rId4"/>
    <p:sldId id="430" r:id="rId5"/>
    <p:sldId id="431" r:id="rId6"/>
    <p:sldId id="432" r:id="rId7"/>
    <p:sldId id="433" r:id="rId8"/>
    <p:sldId id="434" r:id="rId9"/>
    <p:sldId id="435" r:id="rId10"/>
    <p:sldId id="436" r:id="rId11"/>
    <p:sldId id="437" r:id="rId12"/>
    <p:sldId id="438" r:id="rId13"/>
    <p:sldId id="439" r:id="rId14"/>
    <p:sldId id="440" r:id="rId15"/>
    <p:sldId id="446" r:id="rId16"/>
    <p:sldId id="447" r:id="rId17"/>
    <p:sldId id="448" r:id="rId18"/>
    <p:sldId id="449" r:id="rId19"/>
    <p:sldId id="450" r:id="rId20"/>
    <p:sldId id="451" r:id="rId21"/>
    <p:sldId id="452" r:id="rId22"/>
    <p:sldId id="453"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9DB67-8467-4307-AA29-C5A4471EB20F}" type="datetimeFigureOut">
              <a:rPr lang="en-IN" smtClean="0"/>
              <a:t>07-09-2020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16B66-E319-493B-918F-43B5D6191BB4}" type="slidenum">
              <a:rPr lang="en-IN" smtClean="0"/>
              <a:t>‹#›</a:t>
            </a:fld>
            <a:endParaRPr lang="en-IN"/>
          </a:p>
        </p:txBody>
      </p:sp>
    </p:spTree>
    <p:extLst>
      <p:ext uri="{BB962C8B-B14F-4D97-AF65-F5344CB8AC3E}">
        <p14:creationId xmlns:p14="http://schemas.microsoft.com/office/powerpoint/2010/main" val="300820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112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2B9B-4F9C-4FF7-827A-F93A8BEF5E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08CD65-BFDF-4D6A-A5DB-15418E9DF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9274B9-4575-44BF-85A0-ECA6C1D38795}"/>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5" name="Footer Placeholder 4">
            <a:extLst>
              <a:ext uri="{FF2B5EF4-FFF2-40B4-BE49-F238E27FC236}">
                <a16:creationId xmlns:a16="http://schemas.microsoft.com/office/drawing/2014/main" id="{E84ED880-D940-4E6B-A937-058DEC5E6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970E0-BABA-4306-842F-4D7B3589B208}"/>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272835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5014-855C-4C47-BC8B-8A85F7B62E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E3CE20-A49F-4ABF-9612-2032119252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4DA7C6-0D35-45F4-89DE-A05E34C87589}"/>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5" name="Footer Placeholder 4">
            <a:extLst>
              <a:ext uri="{FF2B5EF4-FFF2-40B4-BE49-F238E27FC236}">
                <a16:creationId xmlns:a16="http://schemas.microsoft.com/office/drawing/2014/main" id="{F116A19C-8771-4ADD-82FB-496B602E2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1B2D43-39AE-4DB9-B264-2A4335E6330D}"/>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240693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396BF-5471-4E0F-950B-E1AFCAA367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041890-5807-4BB0-BFA3-53E2FCB821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DBA120-8E44-428B-B0A3-CE8834022A7C}"/>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5" name="Footer Placeholder 4">
            <a:extLst>
              <a:ext uri="{FF2B5EF4-FFF2-40B4-BE49-F238E27FC236}">
                <a16:creationId xmlns:a16="http://schemas.microsoft.com/office/drawing/2014/main" id="{B2D111A5-C542-4D54-9EC2-D336D6AF8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09BF3-2725-43F6-BB6D-56A91AC350F1}"/>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376733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C235-C469-4753-BDB8-536BD584AA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14EAB0-D8E1-4118-8C50-F3C405F0EA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37198-C2D9-4693-88CA-BB28B330DBFC}"/>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5" name="Footer Placeholder 4">
            <a:extLst>
              <a:ext uri="{FF2B5EF4-FFF2-40B4-BE49-F238E27FC236}">
                <a16:creationId xmlns:a16="http://schemas.microsoft.com/office/drawing/2014/main" id="{B1F34EEF-E60A-4FFE-B814-6D64037FF6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35DC8-8A85-4754-845C-BEE7537BC267}"/>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424812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37FF-31D4-414A-ABE4-896537FE53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AD9C7B-54CE-4F00-B640-3CF0B22F5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83063-42E1-492F-BB12-286C197C4BFA}"/>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5" name="Footer Placeholder 4">
            <a:extLst>
              <a:ext uri="{FF2B5EF4-FFF2-40B4-BE49-F238E27FC236}">
                <a16:creationId xmlns:a16="http://schemas.microsoft.com/office/drawing/2014/main" id="{97392463-5EBF-4EEC-A55D-088F7330C9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9D9F79-C8DD-4CE3-94A8-13BAE1B5B552}"/>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200737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F030-6354-47E4-AE18-45C1257CB5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2E2F3-EA1A-4AF4-9092-8112AFB6E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7A67BC-5FC3-41B9-B750-58F52C3139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30934-E85A-4F42-82A8-4220F8099255}"/>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6" name="Footer Placeholder 5">
            <a:extLst>
              <a:ext uri="{FF2B5EF4-FFF2-40B4-BE49-F238E27FC236}">
                <a16:creationId xmlns:a16="http://schemas.microsoft.com/office/drawing/2014/main" id="{2B6A67C3-82D5-453A-B408-D2CAC62932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C12A-128C-4942-B6F9-8CE083CD9745}"/>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108603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C272-2572-4049-87B8-FD4D7E8BB7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B0E973-07DC-44BD-8554-C2FFD8AE5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DB8FE-F008-483E-B5CA-C1507922D3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0D935D-63BF-4C5F-B773-B3890CE2D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B819FA-97BD-4CE5-8795-A8046376E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7DD7ED-6A02-44CE-B367-1DA633677B5E}"/>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8" name="Footer Placeholder 7">
            <a:extLst>
              <a:ext uri="{FF2B5EF4-FFF2-40B4-BE49-F238E27FC236}">
                <a16:creationId xmlns:a16="http://schemas.microsoft.com/office/drawing/2014/main" id="{F2964AB4-DE99-4C3A-98E5-B8BCA6AFDF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3993C3-5B3E-44FA-9B3D-E72F5153E487}"/>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61270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DC24-F476-4F5D-8F3A-90EA21F261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51BE8B-42AA-4727-92E7-5C781261B27B}"/>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4" name="Footer Placeholder 3">
            <a:extLst>
              <a:ext uri="{FF2B5EF4-FFF2-40B4-BE49-F238E27FC236}">
                <a16:creationId xmlns:a16="http://schemas.microsoft.com/office/drawing/2014/main" id="{D671835A-4BD7-4ED2-8689-567932B990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7F9144-34D8-403A-A7D3-991D1FED0FD1}"/>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378369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6E740-47B8-435C-AF50-11B98EA7336D}"/>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3" name="Footer Placeholder 2">
            <a:extLst>
              <a:ext uri="{FF2B5EF4-FFF2-40B4-BE49-F238E27FC236}">
                <a16:creationId xmlns:a16="http://schemas.microsoft.com/office/drawing/2014/main" id="{2FFCAFDA-3AB9-4DF9-9544-358F6DFDF6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67C4E8-105D-4DC9-AE28-8FAAA0CA63F6}"/>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205629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4ABD-D1ED-44E8-B73A-C7EA5AAE1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077F3B-7A61-45E0-91CF-F81A58FCB9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596D39-A89E-4536-948D-9B2D49E23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11E198-DCA8-433E-B0D1-897ED99CBE6B}"/>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6" name="Footer Placeholder 5">
            <a:extLst>
              <a:ext uri="{FF2B5EF4-FFF2-40B4-BE49-F238E27FC236}">
                <a16:creationId xmlns:a16="http://schemas.microsoft.com/office/drawing/2014/main" id="{E418A02A-9433-4F8C-9060-9A329BAF7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B0D558-B5CB-4FB4-BD21-74382F2A1F09}"/>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19155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AB5D-2FEF-4DFA-BF09-7E749F5EA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6CAA04-1C1F-4919-91BF-F0EF54C79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635F8B-99F5-44CF-A091-A787C179D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72B48-AA95-4129-9C20-84F9771333EC}"/>
              </a:ext>
            </a:extLst>
          </p:cNvPr>
          <p:cNvSpPr>
            <a:spLocks noGrp="1"/>
          </p:cNvSpPr>
          <p:nvPr>
            <p:ph type="dt" sz="half" idx="10"/>
          </p:nvPr>
        </p:nvSpPr>
        <p:spPr/>
        <p:txBody>
          <a:bodyPr/>
          <a:lstStyle/>
          <a:p>
            <a:fld id="{79FFA8BE-8005-4A69-BCBD-FF08552CC3EA}" type="datetimeFigureOut">
              <a:rPr lang="en-IN" smtClean="0"/>
              <a:t>07-09-2020</a:t>
            </a:fld>
            <a:endParaRPr lang="en-IN"/>
          </a:p>
        </p:txBody>
      </p:sp>
      <p:sp>
        <p:nvSpPr>
          <p:cNvPr id="6" name="Footer Placeholder 5">
            <a:extLst>
              <a:ext uri="{FF2B5EF4-FFF2-40B4-BE49-F238E27FC236}">
                <a16:creationId xmlns:a16="http://schemas.microsoft.com/office/drawing/2014/main" id="{D500DAB2-053E-4126-AFBD-15BA601ADA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9259F6-8471-471C-9498-870E8F00A6CC}"/>
              </a:ext>
            </a:extLst>
          </p:cNvPr>
          <p:cNvSpPr>
            <a:spLocks noGrp="1"/>
          </p:cNvSpPr>
          <p:nvPr>
            <p:ph type="sldNum" sz="quarter" idx="12"/>
          </p:nvPr>
        </p:nvSpPr>
        <p:spPr/>
        <p:txBody>
          <a:bodyPr/>
          <a:lstStyle/>
          <a:p>
            <a:fld id="{6625FBD8-E58F-4F7E-8CB8-64B17E2B96F4}" type="slidenum">
              <a:rPr lang="en-IN" smtClean="0"/>
              <a:t>‹#›</a:t>
            </a:fld>
            <a:endParaRPr lang="en-IN"/>
          </a:p>
        </p:txBody>
      </p:sp>
    </p:spTree>
    <p:extLst>
      <p:ext uri="{BB962C8B-B14F-4D97-AF65-F5344CB8AC3E}">
        <p14:creationId xmlns:p14="http://schemas.microsoft.com/office/powerpoint/2010/main" val="208369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C741E3-A864-4536-8200-C894FC87D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4999A-B42E-4CEC-BE68-A3DC44133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97C95-160C-4F77-B5F5-3E3C11B20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FA8BE-8005-4A69-BCBD-FF08552CC3EA}" type="datetimeFigureOut">
              <a:rPr lang="en-IN" smtClean="0"/>
              <a:t>07-09-2020</a:t>
            </a:fld>
            <a:endParaRPr lang="en-IN"/>
          </a:p>
        </p:txBody>
      </p:sp>
      <p:sp>
        <p:nvSpPr>
          <p:cNvPr id="5" name="Footer Placeholder 4">
            <a:extLst>
              <a:ext uri="{FF2B5EF4-FFF2-40B4-BE49-F238E27FC236}">
                <a16:creationId xmlns:a16="http://schemas.microsoft.com/office/drawing/2014/main" id="{9C38535B-4EBA-4792-97B0-50E259CD7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DD00F9-B5B8-48F1-AD8F-7DA68AA436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5FBD8-E58F-4F7E-8CB8-64B17E2B96F4}" type="slidenum">
              <a:rPr lang="en-IN" smtClean="0"/>
              <a:t>‹#›</a:t>
            </a:fld>
            <a:endParaRPr lang="en-IN"/>
          </a:p>
        </p:txBody>
      </p:sp>
    </p:spTree>
    <p:extLst>
      <p:ext uri="{BB962C8B-B14F-4D97-AF65-F5344CB8AC3E}">
        <p14:creationId xmlns:p14="http://schemas.microsoft.com/office/powerpoint/2010/main" val="1944990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grpSp>
        <p:nvGrpSpPr>
          <p:cNvPr id="845" name="Google Shape;845;p48"/>
          <p:cNvGrpSpPr/>
          <p:nvPr/>
        </p:nvGrpSpPr>
        <p:grpSpPr>
          <a:xfrm>
            <a:off x="313844" y="349466"/>
            <a:ext cx="11518407" cy="6218388"/>
            <a:chOff x="313844" y="349466"/>
            <a:chExt cx="11518407" cy="6218388"/>
          </a:xfrm>
        </p:grpSpPr>
        <p:sp>
          <p:nvSpPr>
            <p:cNvPr id="846" name="Google Shape;846;p4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7" name="Google Shape;847;p4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8" name="Google Shape;848;p4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Google Shape;849;p4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0" name="Google Shape;850;p48" descr="A close up of a logo&#10;&#10;Description automatically generated"/>
          <p:cNvPicPr preferRelativeResize="0"/>
          <p:nvPr/>
        </p:nvPicPr>
        <p:blipFill rotWithShape="1">
          <a:blip r:embed="rId3">
            <a:alphaModFix/>
          </a:blip>
          <a:srcRect/>
          <a:stretch/>
        </p:blipFill>
        <p:spPr>
          <a:xfrm>
            <a:off x="847291" y="1284763"/>
            <a:ext cx="2369218" cy="3550188"/>
          </a:xfrm>
          <a:prstGeom prst="rect">
            <a:avLst/>
          </a:prstGeom>
          <a:noFill/>
          <a:ln>
            <a:noFill/>
          </a:ln>
        </p:spPr>
      </p:pic>
      <p:sp>
        <p:nvSpPr>
          <p:cNvPr id="851" name="Google Shape;851;p48"/>
          <p:cNvSpPr/>
          <p:nvPr/>
        </p:nvSpPr>
        <p:spPr>
          <a:xfrm>
            <a:off x="4335037" y="3320451"/>
            <a:ext cx="749721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DFA267"/>
                </a:solidFill>
                <a:latin typeface="Calibri"/>
                <a:ea typeface="Calibri"/>
                <a:cs typeface="Calibri"/>
                <a:sym typeface="Calibri"/>
              </a:rPr>
              <a:t>Module 2- Big Data Infrastructure</a:t>
            </a:r>
          </a:p>
          <a:p>
            <a:pPr marL="0" marR="0" lvl="0" indent="0" algn="l" rtl="0">
              <a:spcBef>
                <a:spcPts val="0"/>
              </a:spcBef>
              <a:spcAft>
                <a:spcPts val="0"/>
              </a:spcAft>
              <a:buNone/>
            </a:pPr>
            <a:r>
              <a:rPr lang="en-US" sz="3600" b="1" dirty="0">
                <a:solidFill>
                  <a:srgbClr val="DFA267"/>
                </a:solidFill>
                <a:latin typeface="Calibri"/>
                <a:cs typeface="Calibri"/>
                <a:sym typeface="Calibri"/>
              </a:rPr>
              <a:t>Hadoop Ecosystem- HBase</a:t>
            </a:r>
            <a:endParaRPr dirty="0"/>
          </a:p>
        </p:txBody>
      </p:sp>
    </p:spTree>
    <p:extLst>
      <p:ext uri="{BB962C8B-B14F-4D97-AF65-F5344CB8AC3E}">
        <p14:creationId xmlns:p14="http://schemas.microsoft.com/office/powerpoint/2010/main" val="1249682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Idea again emerges from Google</a:t>
            </a:r>
            <a:endParaRPr lang="en-US" sz="2000" b="1" dirty="0">
              <a:solidFill>
                <a:schemeClr val="accent2">
                  <a:lumMod val="75000"/>
                </a:schemeClr>
              </a:solidFill>
            </a:endParaRPr>
          </a:p>
        </p:txBody>
      </p:sp>
      <p:pic>
        <p:nvPicPr>
          <p:cNvPr id="6" name="Content Placeholder 5">
            <a:extLst>
              <a:ext uri="{FF2B5EF4-FFF2-40B4-BE49-F238E27FC236}">
                <a16:creationId xmlns:a16="http://schemas.microsoft.com/office/drawing/2014/main" id="{ED9F1A42-0A1F-4F6C-9F18-395A2DAE4E7A}"/>
              </a:ext>
            </a:extLst>
          </p:cNvPr>
          <p:cNvPicPr>
            <a:picLocks noGrp="1" noChangeAspect="1"/>
          </p:cNvPicPr>
          <p:nvPr>
            <p:ph idx="1"/>
          </p:nvPr>
        </p:nvPicPr>
        <p:blipFill rotWithShape="1">
          <a:blip r:embed="rId3"/>
          <a:srcRect t="3137" r="1" b="6844"/>
          <a:stretch/>
        </p:blipFill>
        <p:spPr>
          <a:xfrm>
            <a:off x="643467" y="1828800"/>
            <a:ext cx="10905066" cy="4500560"/>
          </a:xfrm>
          <a:prstGeom prst="rect">
            <a:avLst/>
          </a:prstGeom>
          <a:ln>
            <a:noFill/>
          </a:ln>
        </p:spPr>
      </p:pic>
    </p:spTree>
    <p:extLst>
      <p:ext uri="{BB962C8B-B14F-4D97-AF65-F5344CB8AC3E}">
        <p14:creationId xmlns:p14="http://schemas.microsoft.com/office/powerpoint/2010/main" val="82663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Why </a:t>
            </a:r>
            <a:r>
              <a:rPr lang="en-IN" sz="2000" b="1" dirty="0" err="1">
                <a:solidFill>
                  <a:schemeClr val="accent2">
                    <a:lumMod val="75000"/>
                  </a:schemeClr>
                </a:solidFill>
              </a:rPr>
              <a:t>Hbase</a:t>
            </a:r>
            <a:r>
              <a:rPr lang="en-IN" sz="2000" b="1" dirty="0">
                <a:solidFill>
                  <a:schemeClr val="accent2">
                    <a:lumMod val="75000"/>
                  </a:schemeClr>
                </a:solidFill>
              </a:rPr>
              <a:t>?</a:t>
            </a:r>
            <a:endParaRPr lang="en-US" sz="2000" b="1" dirty="0">
              <a:solidFill>
                <a:schemeClr val="accent2">
                  <a:lumMod val="75000"/>
                </a:schemeClr>
              </a:solidFill>
            </a:endParaRPr>
          </a:p>
        </p:txBody>
      </p:sp>
      <p:sp>
        <p:nvSpPr>
          <p:cNvPr id="6" name="Content Placeholder 2">
            <a:extLst>
              <a:ext uri="{FF2B5EF4-FFF2-40B4-BE49-F238E27FC236}">
                <a16:creationId xmlns:a16="http://schemas.microsoft.com/office/drawing/2014/main" id="{3A7D880F-0648-41C0-964F-885E7436833F}"/>
              </a:ext>
            </a:extLst>
          </p:cNvPr>
          <p:cNvSpPr>
            <a:spLocks noGrp="1"/>
          </p:cNvSpPr>
          <p:nvPr>
            <p:ph idx="1"/>
          </p:nvPr>
        </p:nvSpPr>
        <p:spPr>
          <a:xfrm>
            <a:off x="514350" y="2278174"/>
            <a:ext cx="7529514" cy="2946970"/>
          </a:xfrm>
        </p:spPr>
        <p:txBody>
          <a:bodyPr anchor="ctr">
            <a:normAutofit/>
          </a:bodyPr>
          <a:lstStyle/>
          <a:p>
            <a:pPr algn="just"/>
            <a:r>
              <a:rPr lang="en-IN" sz="2400" dirty="0"/>
              <a:t>HBase is an open source, distributed, versioned, </a:t>
            </a:r>
            <a:r>
              <a:rPr lang="en-IN" sz="2400" b="1" dirty="0">
                <a:solidFill>
                  <a:srgbClr val="FF0000"/>
                </a:solidFill>
              </a:rPr>
              <a:t>nonrelational database </a:t>
            </a:r>
            <a:r>
              <a:rPr lang="en-IN" sz="2400" dirty="0"/>
              <a:t>modelled after Google’s Bigtable.</a:t>
            </a:r>
          </a:p>
          <a:p>
            <a:pPr algn="just"/>
            <a:r>
              <a:rPr lang="en-IN" sz="2400" dirty="0"/>
              <a:t>Like Bigtable, HBase leverages the distributed data storage provided by the underlying distributed file systems spread across commodity servers.</a:t>
            </a:r>
          </a:p>
          <a:p>
            <a:pPr algn="just"/>
            <a:r>
              <a:rPr lang="en-IN" sz="2400" dirty="0"/>
              <a:t> Apache HBase provides </a:t>
            </a:r>
            <a:r>
              <a:rPr lang="en-IN" sz="2400" b="1" dirty="0">
                <a:solidFill>
                  <a:srgbClr val="FF0000"/>
                </a:solidFill>
              </a:rPr>
              <a:t>Bigtable-like</a:t>
            </a:r>
            <a:r>
              <a:rPr lang="en-IN" sz="2400" dirty="0"/>
              <a:t> capabilities on top of Hadoop and HDFS. </a:t>
            </a:r>
          </a:p>
        </p:txBody>
      </p:sp>
      <p:pic>
        <p:nvPicPr>
          <p:cNvPr id="7" name="Graphic 6" descr="Database">
            <a:extLst>
              <a:ext uri="{FF2B5EF4-FFF2-40B4-BE49-F238E27FC236}">
                <a16:creationId xmlns:a16="http://schemas.microsoft.com/office/drawing/2014/main" id="{73A94075-1FA2-42AD-9581-3664A7BB47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6461" y="2278174"/>
            <a:ext cx="2937666" cy="2781980"/>
          </a:xfrm>
          <a:prstGeom prst="rect">
            <a:avLst/>
          </a:prstGeom>
        </p:spPr>
      </p:pic>
    </p:spTree>
    <p:extLst>
      <p:ext uri="{BB962C8B-B14F-4D97-AF65-F5344CB8AC3E}">
        <p14:creationId xmlns:p14="http://schemas.microsoft.com/office/powerpoint/2010/main" val="246363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Features of HBase</a:t>
            </a:r>
            <a:endParaRPr lang="en-US" sz="2000" b="1" dirty="0">
              <a:solidFill>
                <a:schemeClr val="accent2">
                  <a:lumMod val="75000"/>
                </a:schemeClr>
              </a:solidFill>
            </a:endParaRPr>
          </a:p>
        </p:txBody>
      </p:sp>
      <p:pic>
        <p:nvPicPr>
          <p:cNvPr id="6" name="Picture 5">
            <a:extLst>
              <a:ext uri="{FF2B5EF4-FFF2-40B4-BE49-F238E27FC236}">
                <a16:creationId xmlns:a16="http://schemas.microsoft.com/office/drawing/2014/main" id="{F123DA5F-A8D1-42FE-A4A8-9A5CEFF00235}"/>
              </a:ext>
            </a:extLst>
          </p:cNvPr>
          <p:cNvPicPr>
            <a:picLocks noChangeAspect="1"/>
          </p:cNvPicPr>
          <p:nvPr/>
        </p:nvPicPr>
        <p:blipFill>
          <a:blip r:embed="rId3"/>
          <a:stretch>
            <a:fillRect/>
          </a:stretch>
        </p:blipFill>
        <p:spPr>
          <a:xfrm>
            <a:off x="221733" y="1609642"/>
            <a:ext cx="5455917" cy="2891636"/>
          </a:xfrm>
          <a:prstGeom prst="rect">
            <a:avLst/>
          </a:prstGeom>
        </p:spPr>
      </p:pic>
      <p:pic>
        <p:nvPicPr>
          <p:cNvPr id="7" name="Picture 6">
            <a:extLst>
              <a:ext uri="{FF2B5EF4-FFF2-40B4-BE49-F238E27FC236}">
                <a16:creationId xmlns:a16="http://schemas.microsoft.com/office/drawing/2014/main" id="{F9148B76-99A1-4AEF-9720-27B42C0E8508}"/>
              </a:ext>
            </a:extLst>
          </p:cNvPr>
          <p:cNvPicPr>
            <a:picLocks noChangeAspect="1"/>
          </p:cNvPicPr>
          <p:nvPr/>
        </p:nvPicPr>
        <p:blipFill>
          <a:blip r:embed="rId4"/>
          <a:stretch>
            <a:fillRect/>
          </a:stretch>
        </p:blipFill>
        <p:spPr>
          <a:xfrm>
            <a:off x="372885" y="4327672"/>
            <a:ext cx="5455917" cy="1841371"/>
          </a:xfrm>
          <a:prstGeom prst="rect">
            <a:avLst/>
          </a:prstGeom>
        </p:spPr>
      </p:pic>
    </p:spTree>
    <p:extLst>
      <p:ext uri="{BB962C8B-B14F-4D97-AF65-F5344CB8AC3E}">
        <p14:creationId xmlns:p14="http://schemas.microsoft.com/office/powerpoint/2010/main" val="125179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err="1">
                <a:solidFill>
                  <a:schemeClr val="accent2">
                    <a:lumMod val="75000"/>
                  </a:schemeClr>
                </a:solidFill>
              </a:rPr>
              <a:t>Hbase</a:t>
            </a:r>
            <a:r>
              <a:rPr lang="en-IN" sz="2000" b="1" dirty="0">
                <a:solidFill>
                  <a:schemeClr val="accent2">
                    <a:lumMod val="75000"/>
                  </a:schemeClr>
                </a:solidFill>
              </a:rPr>
              <a:t> Vs Relational Database</a:t>
            </a:r>
            <a:endParaRPr lang="en-US" sz="2000" b="1" dirty="0">
              <a:solidFill>
                <a:schemeClr val="accent2">
                  <a:lumMod val="75000"/>
                </a:schemeClr>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263CAFD0-992B-4C8F-AF97-8DBABE6088A2}"/>
              </a:ext>
            </a:extLst>
          </p:cNvPr>
          <p:cNvPicPr>
            <a:picLocks noGrp="1" noChangeAspect="1"/>
          </p:cNvPicPr>
          <p:nvPr>
            <p:ph idx="1"/>
          </p:nvPr>
        </p:nvPicPr>
        <p:blipFill rotWithShape="1">
          <a:blip r:embed="rId3"/>
          <a:srcRect r="1" b="22503"/>
          <a:stretch/>
        </p:blipFill>
        <p:spPr>
          <a:xfrm>
            <a:off x="71586" y="2213927"/>
            <a:ext cx="11704320" cy="3764276"/>
          </a:xfrm>
          <a:prstGeom prst="rect">
            <a:avLst/>
          </a:prstGeom>
        </p:spPr>
      </p:pic>
    </p:spTree>
    <p:extLst>
      <p:ext uri="{BB962C8B-B14F-4D97-AF65-F5344CB8AC3E}">
        <p14:creationId xmlns:p14="http://schemas.microsoft.com/office/powerpoint/2010/main" val="221490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Advantages of columnar store</a:t>
            </a:r>
            <a:endParaRPr lang="en-US" sz="2000" b="1" dirty="0">
              <a:solidFill>
                <a:schemeClr val="accent2">
                  <a:lumMod val="75000"/>
                </a:schemeClr>
              </a:solidFill>
            </a:endParaRPr>
          </a:p>
        </p:txBody>
      </p:sp>
      <p:pic>
        <p:nvPicPr>
          <p:cNvPr id="5" name="Picture 4">
            <a:extLst>
              <a:ext uri="{FF2B5EF4-FFF2-40B4-BE49-F238E27FC236}">
                <a16:creationId xmlns:a16="http://schemas.microsoft.com/office/drawing/2014/main" id="{023C05B6-E6F1-4909-B592-DB3597FC4EB1}"/>
              </a:ext>
            </a:extLst>
          </p:cNvPr>
          <p:cNvPicPr>
            <a:picLocks noChangeAspect="1"/>
          </p:cNvPicPr>
          <p:nvPr/>
        </p:nvPicPr>
        <p:blipFill>
          <a:blip r:embed="rId3"/>
          <a:stretch>
            <a:fillRect/>
          </a:stretch>
        </p:blipFill>
        <p:spPr>
          <a:xfrm>
            <a:off x="690562" y="2209799"/>
            <a:ext cx="10185931" cy="3390895"/>
          </a:xfrm>
          <a:prstGeom prst="rect">
            <a:avLst/>
          </a:prstGeom>
        </p:spPr>
      </p:pic>
    </p:spTree>
    <p:extLst>
      <p:ext uri="{BB962C8B-B14F-4D97-AF65-F5344CB8AC3E}">
        <p14:creationId xmlns:p14="http://schemas.microsoft.com/office/powerpoint/2010/main" val="263491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Sparse Tables</a:t>
            </a:r>
            <a:endParaRPr lang="en-US" sz="2000" b="1" dirty="0">
              <a:solidFill>
                <a:schemeClr val="accent2">
                  <a:lumMod val="75000"/>
                </a:schemeClr>
              </a:solidFill>
            </a:endParaRPr>
          </a:p>
        </p:txBody>
      </p:sp>
      <p:pic>
        <p:nvPicPr>
          <p:cNvPr id="4" name="Picture 3">
            <a:extLst>
              <a:ext uri="{FF2B5EF4-FFF2-40B4-BE49-F238E27FC236}">
                <a16:creationId xmlns:a16="http://schemas.microsoft.com/office/drawing/2014/main" id="{E336C0E9-2D25-4EA8-AD6F-460AA96CC507}"/>
              </a:ext>
            </a:extLst>
          </p:cNvPr>
          <p:cNvPicPr>
            <a:picLocks noChangeAspect="1"/>
          </p:cNvPicPr>
          <p:nvPr/>
        </p:nvPicPr>
        <p:blipFill>
          <a:blip r:embed="rId3"/>
          <a:stretch>
            <a:fillRect/>
          </a:stretch>
        </p:blipFill>
        <p:spPr>
          <a:xfrm>
            <a:off x="347663" y="1757362"/>
            <a:ext cx="9827778" cy="4143368"/>
          </a:xfrm>
          <a:prstGeom prst="rect">
            <a:avLst/>
          </a:prstGeom>
        </p:spPr>
      </p:pic>
    </p:spTree>
    <p:extLst>
      <p:ext uri="{BB962C8B-B14F-4D97-AF65-F5344CB8AC3E}">
        <p14:creationId xmlns:p14="http://schemas.microsoft.com/office/powerpoint/2010/main" val="3110961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Dynamic Attributes</a:t>
            </a:r>
            <a:endParaRPr lang="en-US" sz="2000" b="1" dirty="0">
              <a:solidFill>
                <a:schemeClr val="accent2">
                  <a:lumMod val="75000"/>
                </a:schemeClr>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8730A240-2410-4299-A3B7-9E4941B3D784}"/>
              </a:ext>
            </a:extLst>
          </p:cNvPr>
          <p:cNvPicPr>
            <a:picLocks noGrp="1" noChangeAspect="1"/>
          </p:cNvPicPr>
          <p:nvPr>
            <p:ph idx="1"/>
          </p:nvPr>
        </p:nvPicPr>
        <p:blipFill rotWithShape="1">
          <a:blip r:embed="rId3"/>
          <a:srcRect t="6500" r="1" b="616"/>
          <a:stretch/>
        </p:blipFill>
        <p:spPr>
          <a:xfrm>
            <a:off x="241074" y="2047798"/>
            <a:ext cx="8986308" cy="4590830"/>
          </a:xfrm>
          <a:prstGeom prst="rect">
            <a:avLst/>
          </a:prstGeom>
          <a:ln>
            <a:noFill/>
          </a:ln>
        </p:spPr>
      </p:pic>
    </p:spTree>
    <p:extLst>
      <p:ext uri="{BB962C8B-B14F-4D97-AF65-F5344CB8AC3E}">
        <p14:creationId xmlns:p14="http://schemas.microsoft.com/office/powerpoint/2010/main" val="269636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err="1">
                <a:solidFill>
                  <a:schemeClr val="accent2">
                    <a:lumMod val="75000"/>
                  </a:schemeClr>
                </a:solidFill>
              </a:rPr>
              <a:t>Hbase</a:t>
            </a:r>
            <a:r>
              <a:rPr lang="en-IN" sz="2000" b="1" dirty="0">
                <a:solidFill>
                  <a:schemeClr val="accent2">
                    <a:lumMod val="75000"/>
                  </a:schemeClr>
                </a:solidFill>
              </a:rPr>
              <a:t> Structure</a:t>
            </a:r>
            <a:endParaRPr lang="en-US" sz="2000" b="1" dirty="0">
              <a:solidFill>
                <a:schemeClr val="accent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4ED0C7E6-72C9-4E14-9469-C5BD0EF31855}"/>
              </a:ext>
            </a:extLst>
          </p:cNvPr>
          <p:cNvPicPr>
            <a:picLocks noChangeAspect="1"/>
          </p:cNvPicPr>
          <p:nvPr/>
        </p:nvPicPr>
        <p:blipFill>
          <a:blip r:embed="rId3"/>
          <a:stretch>
            <a:fillRect/>
          </a:stretch>
        </p:blipFill>
        <p:spPr>
          <a:xfrm>
            <a:off x="1191755" y="1714504"/>
            <a:ext cx="7809370" cy="4814884"/>
          </a:xfrm>
          <a:prstGeom prst="rect">
            <a:avLst/>
          </a:prstGeom>
          <a:ln>
            <a:noFill/>
          </a:ln>
        </p:spPr>
      </p:pic>
    </p:spTree>
    <p:extLst>
      <p:ext uri="{BB962C8B-B14F-4D97-AF65-F5344CB8AC3E}">
        <p14:creationId xmlns:p14="http://schemas.microsoft.com/office/powerpoint/2010/main" val="340215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Denormalized Storage</a:t>
            </a:r>
            <a:endParaRPr lang="en-US" sz="2000" b="1" dirty="0">
              <a:solidFill>
                <a:schemeClr val="accent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1EF87FAA-31C6-4AF1-A703-FA390FE2CC38}"/>
              </a:ext>
            </a:extLst>
          </p:cNvPr>
          <p:cNvPicPr>
            <a:picLocks noChangeAspect="1"/>
          </p:cNvPicPr>
          <p:nvPr/>
        </p:nvPicPr>
        <p:blipFill>
          <a:blip r:embed="rId3"/>
          <a:stretch>
            <a:fillRect/>
          </a:stretch>
        </p:blipFill>
        <p:spPr>
          <a:xfrm>
            <a:off x="643467" y="2482569"/>
            <a:ext cx="5294716" cy="189286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8D444E1-5166-412A-9319-EFBCFA8E8014}"/>
              </a:ext>
            </a:extLst>
          </p:cNvPr>
          <p:cNvPicPr>
            <a:picLocks noChangeAspect="1"/>
          </p:cNvPicPr>
          <p:nvPr/>
        </p:nvPicPr>
        <p:blipFill>
          <a:blip r:embed="rId4"/>
          <a:stretch>
            <a:fillRect/>
          </a:stretch>
        </p:blipFill>
        <p:spPr>
          <a:xfrm>
            <a:off x="6382404" y="1627798"/>
            <a:ext cx="5294715" cy="4487271"/>
          </a:xfrm>
          <a:prstGeom prst="rect">
            <a:avLst/>
          </a:prstGeom>
        </p:spPr>
      </p:pic>
    </p:spTree>
    <p:extLst>
      <p:ext uri="{BB962C8B-B14F-4D97-AF65-F5344CB8AC3E}">
        <p14:creationId xmlns:p14="http://schemas.microsoft.com/office/powerpoint/2010/main" val="4137581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Number of Disk seeks</a:t>
            </a:r>
            <a:endParaRPr lang="en-US" sz="2000" b="1" dirty="0">
              <a:solidFill>
                <a:schemeClr val="accent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373F222C-F87E-4AA2-968F-E831ED8174BD}"/>
              </a:ext>
            </a:extLst>
          </p:cNvPr>
          <p:cNvPicPr>
            <a:picLocks noChangeAspect="1"/>
          </p:cNvPicPr>
          <p:nvPr/>
        </p:nvPicPr>
        <p:blipFill>
          <a:blip r:embed="rId3"/>
          <a:stretch>
            <a:fillRect/>
          </a:stretch>
        </p:blipFill>
        <p:spPr>
          <a:xfrm>
            <a:off x="641180" y="2204882"/>
            <a:ext cx="5129784" cy="246229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D833ACF-FE30-4C0C-B318-3E630EE74BD5}"/>
              </a:ext>
            </a:extLst>
          </p:cNvPr>
          <p:cNvPicPr>
            <a:picLocks noChangeAspect="1"/>
          </p:cNvPicPr>
          <p:nvPr/>
        </p:nvPicPr>
        <p:blipFill>
          <a:blip r:embed="rId4"/>
          <a:stretch>
            <a:fillRect/>
          </a:stretch>
        </p:blipFill>
        <p:spPr>
          <a:xfrm>
            <a:off x="5770964" y="2473577"/>
            <a:ext cx="5779854" cy="2152995"/>
          </a:xfrm>
          <a:prstGeom prst="rect">
            <a:avLst/>
          </a:prstGeom>
        </p:spPr>
      </p:pic>
    </p:spTree>
    <p:extLst>
      <p:ext uri="{BB962C8B-B14F-4D97-AF65-F5344CB8AC3E}">
        <p14:creationId xmlns:p14="http://schemas.microsoft.com/office/powerpoint/2010/main" val="153070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Why Hadoop can’t make a database?</a:t>
            </a:r>
            <a:endParaRPr lang="en-US" sz="2000" b="1" dirty="0">
              <a:solidFill>
                <a:schemeClr val="accent2">
                  <a:lumMod val="75000"/>
                </a:schemeClr>
              </a:solidFill>
            </a:endParaRPr>
          </a:p>
        </p:txBody>
      </p:sp>
      <p:sp>
        <p:nvSpPr>
          <p:cNvPr id="10" name="Rectangle 9">
            <a:extLst>
              <a:ext uri="{FF2B5EF4-FFF2-40B4-BE49-F238E27FC236}">
                <a16:creationId xmlns:a16="http://schemas.microsoft.com/office/drawing/2014/main" id="{D541D565-EA77-4C36-93D9-92DD3B525B85}"/>
              </a:ext>
            </a:extLst>
          </p:cNvPr>
          <p:cNvSpPr/>
          <p:nvPr/>
        </p:nvSpPr>
        <p:spPr>
          <a:xfrm>
            <a:off x="589556" y="2386763"/>
            <a:ext cx="11012887" cy="1754326"/>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“Unfortunately Hadoop makes a very </a:t>
            </a:r>
          </a:p>
          <a:p>
            <a:pPr algn="ctr"/>
            <a:r>
              <a:rPr lang="en-US" sz="5400" b="1" dirty="0">
                <a:ln w="22225">
                  <a:solidFill>
                    <a:schemeClr val="accent2"/>
                  </a:solidFill>
                  <a:prstDash val="solid"/>
                </a:ln>
                <a:solidFill>
                  <a:schemeClr val="accent2">
                    <a:lumMod val="40000"/>
                    <a:lumOff val="60000"/>
                  </a:schemeClr>
                </a:solidFill>
              </a:rPr>
              <a:t>Poor database”</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75127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What is </a:t>
            </a:r>
            <a:r>
              <a:rPr lang="en-IN" sz="2000" b="1" dirty="0" err="1">
                <a:solidFill>
                  <a:schemeClr val="accent2">
                    <a:lumMod val="75000"/>
                  </a:schemeClr>
                </a:solidFill>
              </a:rPr>
              <a:t>Hbase</a:t>
            </a:r>
            <a:r>
              <a:rPr lang="en-IN" sz="2000" b="1" dirty="0">
                <a:solidFill>
                  <a:schemeClr val="accent2">
                    <a:lumMod val="75000"/>
                  </a:schemeClr>
                </a:solidFill>
              </a:rPr>
              <a:t>?</a:t>
            </a:r>
            <a:endParaRPr lang="en-US" sz="2000" b="1" dirty="0">
              <a:solidFill>
                <a:schemeClr val="accent2">
                  <a:lumMod val="75000"/>
                </a:schemeClr>
              </a:solidFill>
            </a:endParaRPr>
          </a:p>
        </p:txBody>
      </p:sp>
      <p:pic>
        <p:nvPicPr>
          <p:cNvPr id="6" name="Picture 5" descr="A picture containing table&#10;&#10;Description automatically generated">
            <a:extLst>
              <a:ext uri="{FF2B5EF4-FFF2-40B4-BE49-F238E27FC236}">
                <a16:creationId xmlns:a16="http://schemas.microsoft.com/office/drawing/2014/main" id="{135CE540-2A61-41C2-8131-1493ED50FCE8}"/>
              </a:ext>
            </a:extLst>
          </p:cNvPr>
          <p:cNvPicPr>
            <a:picLocks noChangeAspect="1"/>
          </p:cNvPicPr>
          <p:nvPr/>
        </p:nvPicPr>
        <p:blipFill>
          <a:blip r:embed="rId3"/>
          <a:stretch>
            <a:fillRect/>
          </a:stretch>
        </p:blipFill>
        <p:spPr>
          <a:xfrm>
            <a:off x="677673" y="1781092"/>
            <a:ext cx="4985860" cy="4611920"/>
          </a:xfrm>
          <a:prstGeom prst="rect">
            <a:avLst/>
          </a:prstGeom>
        </p:spPr>
      </p:pic>
      <p:pic>
        <p:nvPicPr>
          <p:cNvPr id="7" name="Picture 6" descr="A picture containing bird, flower&#10;&#10;Description automatically generated">
            <a:extLst>
              <a:ext uri="{FF2B5EF4-FFF2-40B4-BE49-F238E27FC236}">
                <a16:creationId xmlns:a16="http://schemas.microsoft.com/office/drawing/2014/main" id="{5FCE6F1C-AB4F-4575-86D2-6423B5C81CF0}"/>
              </a:ext>
            </a:extLst>
          </p:cNvPr>
          <p:cNvPicPr>
            <a:picLocks noChangeAspect="1"/>
          </p:cNvPicPr>
          <p:nvPr/>
        </p:nvPicPr>
        <p:blipFill>
          <a:blip r:embed="rId4"/>
          <a:stretch>
            <a:fillRect/>
          </a:stretch>
        </p:blipFill>
        <p:spPr>
          <a:xfrm>
            <a:off x="6952923" y="1781092"/>
            <a:ext cx="3854945" cy="2293691"/>
          </a:xfrm>
          <a:prstGeom prst="rect">
            <a:avLst/>
          </a:prstGeom>
        </p:spPr>
      </p:pic>
      <p:pic>
        <p:nvPicPr>
          <p:cNvPr id="8" name="Content Placeholder 5" descr="A screenshot of a cell phone&#10;&#10;Description automatically generated">
            <a:extLst>
              <a:ext uri="{FF2B5EF4-FFF2-40B4-BE49-F238E27FC236}">
                <a16:creationId xmlns:a16="http://schemas.microsoft.com/office/drawing/2014/main" id="{0BF0D736-CC80-451F-B296-09715C59AD90}"/>
              </a:ext>
            </a:extLst>
          </p:cNvPr>
          <p:cNvPicPr>
            <a:picLocks noGrp="1" noChangeAspect="1"/>
          </p:cNvPicPr>
          <p:nvPr>
            <p:ph idx="1"/>
          </p:nvPr>
        </p:nvPicPr>
        <p:blipFill>
          <a:blip r:embed="rId5"/>
          <a:stretch>
            <a:fillRect/>
          </a:stretch>
        </p:blipFill>
        <p:spPr>
          <a:xfrm>
            <a:off x="6883151" y="4339350"/>
            <a:ext cx="3854945" cy="1763636"/>
          </a:xfrm>
          <a:prstGeom prst="rect">
            <a:avLst/>
          </a:prstGeom>
        </p:spPr>
      </p:pic>
    </p:spTree>
    <p:extLst>
      <p:ext uri="{BB962C8B-B14F-4D97-AF65-F5344CB8AC3E}">
        <p14:creationId xmlns:p14="http://schemas.microsoft.com/office/powerpoint/2010/main" val="149765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Maintaining ACID</a:t>
            </a:r>
            <a:endParaRPr lang="en-US" sz="2000" b="1" dirty="0">
              <a:solidFill>
                <a:schemeClr val="accent2">
                  <a:lumMod val="75000"/>
                </a:schemeClr>
              </a:solidFill>
            </a:endParaRPr>
          </a:p>
        </p:txBody>
      </p:sp>
      <p:pic>
        <p:nvPicPr>
          <p:cNvPr id="13" name="Picture 12" descr="A screenshot of a cell phone&#10;&#10;Description automatically generated">
            <a:extLst>
              <a:ext uri="{FF2B5EF4-FFF2-40B4-BE49-F238E27FC236}">
                <a16:creationId xmlns:a16="http://schemas.microsoft.com/office/drawing/2014/main" id="{E69C4A5B-BC81-4B1A-91AF-DF0E757836B9}"/>
              </a:ext>
            </a:extLst>
          </p:cNvPr>
          <p:cNvPicPr>
            <a:picLocks noChangeAspect="1"/>
          </p:cNvPicPr>
          <p:nvPr/>
        </p:nvPicPr>
        <p:blipFill>
          <a:blip r:embed="rId3"/>
          <a:stretch>
            <a:fillRect/>
          </a:stretch>
        </p:blipFill>
        <p:spPr>
          <a:xfrm>
            <a:off x="457730" y="1925404"/>
            <a:ext cx="10905066" cy="4607391"/>
          </a:xfrm>
          <a:prstGeom prst="rect">
            <a:avLst/>
          </a:prstGeom>
          <a:ln>
            <a:noFill/>
          </a:ln>
        </p:spPr>
      </p:pic>
    </p:spTree>
    <p:extLst>
      <p:ext uri="{BB962C8B-B14F-4D97-AF65-F5344CB8AC3E}">
        <p14:creationId xmlns:p14="http://schemas.microsoft.com/office/powerpoint/2010/main" val="1063499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Differences between RDBMS and HBase</a:t>
            </a:r>
            <a:endParaRPr lang="en-US" sz="2000" b="1" dirty="0">
              <a:solidFill>
                <a:schemeClr val="accent2">
                  <a:lumMod val="75000"/>
                </a:schemeClr>
              </a:solidFill>
            </a:endParaRPr>
          </a:p>
        </p:txBody>
      </p:sp>
      <p:pic>
        <p:nvPicPr>
          <p:cNvPr id="7" name="Picture 6" descr="A screenshot of a cell phone&#10;&#10;Description automatically generated">
            <a:extLst>
              <a:ext uri="{FF2B5EF4-FFF2-40B4-BE49-F238E27FC236}">
                <a16:creationId xmlns:a16="http://schemas.microsoft.com/office/drawing/2014/main" id="{EDF6DA9D-C3E0-41F1-B7B9-35213AB63B11}"/>
              </a:ext>
            </a:extLst>
          </p:cNvPr>
          <p:cNvPicPr>
            <a:picLocks noChangeAspect="1"/>
          </p:cNvPicPr>
          <p:nvPr/>
        </p:nvPicPr>
        <p:blipFill>
          <a:blip r:embed="rId3"/>
          <a:stretch>
            <a:fillRect/>
          </a:stretch>
        </p:blipFill>
        <p:spPr>
          <a:xfrm>
            <a:off x="221733" y="2117555"/>
            <a:ext cx="10905066" cy="4280238"/>
          </a:xfrm>
          <a:prstGeom prst="rect">
            <a:avLst/>
          </a:prstGeom>
          <a:ln>
            <a:noFill/>
          </a:ln>
        </p:spPr>
      </p:pic>
    </p:spTree>
    <p:extLst>
      <p:ext uri="{BB962C8B-B14F-4D97-AF65-F5344CB8AC3E}">
        <p14:creationId xmlns:p14="http://schemas.microsoft.com/office/powerpoint/2010/main" val="1049568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cxnSp>
        <p:nvCxnSpPr>
          <p:cNvPr id="840" name="Google Shape;840;p4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grpSp>
        <p:nvGrpSpPr>
          <p:cNvPr id="845" name="Google Shape;845;p48"/>
          <p:cNvGrpSpPr/>
          <p:nvPr/>
        </p:nvGrpSpPr>
        <p:grpSpPr>
          <a:xfrm>
            <a:off x="313844" y="349466"/>
            <a:ext cx="11518407" cy="6218388"/>
            <a:chOff x="313844" y="349466"/>
            <a:chExt cx="11518407" cy="6218388"/>
          </a:xfrm>
        </p:grpSpPr>
        <p:sp>
          <p:nvSpPr>
            <p:cNvPr id="846" name="Google Shape;846;p4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7" name="Google Shape;847;p4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8" name="Google Shape;848;p4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Google Shape;849;p4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0" name="Google Shape;850;p48" descr="A close up of a logo&#10;&#10;Description automatically generated"/>
          <p:cNvPicPr preferRelativeResize="0"/>
          <p:nvPr/>
        </p:nvPicPr>
        <p:blipFill rotWithShape="1">
          <a:blip r:embed="rId3">
            <a:alphaModFix/>
          </a:blip>
          <a:srcRect/>
          <a:stretch/>
        </p:blipFill>
        <p:spPr>
          <a:xfrm>
            <a:off x="847291" y="1284763"/>
            <a:ext cx="2369218" cy="3550188"/>
          </a:xfrm>
          <a:prstGeom prst="rect">
            <a:avLst/>
          </a:prstGeom>
          <a:noFill/>
          <a:ln>
            <a:noFill/>
          </a:ln>
        </p:spPr>
      </p:pic>
      <p:sp>
        <p:nvSpPr>
          <p:cNvPr id="851" name="Google Shape;851;p4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DFA267"/>
                </a:solidFill>
                <a:latin typeface="Calibri"/>
                <a:ea typeface="Calibri"/>
                <a:cs typeface="Calibri"/>
                <a:sym typeface="Calibri"/>
              </a:rPr>
              <a:t>THANK YOU</a:t>
            </a:r>
            <a:endParaRPr/>
          </a:p>
        </p:txBody>
      </p:sp>
      <p:sp>
        <p:nvSpPr>
          <p:cNvPr id="16" name="Subtitle 2">
            <a:extLst>
              <a:ext uri="{FF2B5EF4-FFF2-40B4-BE49-F238E27FC236}">
                <a16:creationId xmlns:a16="http://schemas.microsoft.com/office/drawing/2014/main" id="{F20BCB71-743E-4DB4-9FE5-E59943F160D1}"/>
              </a:ext>
            </a:extLst>
          </p:cNvPr>
          <p:cNvSpPr txBox="1">
            <a:spLocks/>
          </p:cNvSpPr>
          <p:nvPr/>
        </p:nvSpPr>
        <p:spPr>
          <a:xfrm>
            <a:off x="3946938" y="3301761"/>
            <a:ext cx="8179229" cy="10862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2400" b="1" dirty="0">
                <a:solidFill>
                  <a:schemeClr val="accent1">
                    <a:lumMod val="50000"/>
                  </a:schemeClr>
                </a:solidFill>
              </a:rPr>
              <a:t>“WORLD IS ONE BIG DATA PROBLEM”</a:t>
            </a:r>
          </a:p>
          <a:p>
            <a:pPr marL="114300" indent="0">
              <a:buNone/>
            </a:pPr>
            <a:r>
              <a:rPr lang="en-US" sz="2400" b="1" dirty="0">
                <a:solidFill>
                  <a:schemeClr val="accent1">
                    <a:lumMod val="50000"/>
                  </a:schemeClr>
                </a:solidFill>
              </a:rPr>
              <a:t>“TORTURE THE DATA AND IT WILL CONFESS TO ANYTHING”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Limitations of Hadoop</a:t>
            </a:r>
            <a:endParaRPr lang="en-US" sz="2000" b="1" dirty="0">
              <a:solidFill>
                <a:schemeClr val="accent2">
                  <a:lumMod val="75000"/>
                </a:schemeClr>
              </a:solidFill>
            </a:endParaRPr>
          </a:p>
        </p:txBody>
      </p:sp>
      <p:pic>
        <p:nvPicPr>
          <p:cNvPr id="2" name="Picture 1">
            <a:extLst>
              <a:ext uri="{FF2B5EF4-FFF2-40B4-BE49-F238E27FC236}">
                <a16:creationId xmlns:a16="http://schemas.microsoft.com/office/drawing/2014/main" id="{00C99BE8-F8B0-4179-9E78-C0E500CE529C}"/>
              </a:ext>
            </a:extLst>
          </p:cNvPr>
          <p:cNvPicPr>
            <a:picLocks noChangeAspect="1"/>
          </p:cNvPicPr>
          <p:nvPr/>
        </p:nvPicPr>
        <p:blipFill>
          <a:blip r:embed="rId3"/>
          <a:stretch>
            <a:fillRect/>
          </a:stretch>
        </p:blipFill>
        <p:spPr>
          <a:xfrm>
            <a:off x="895349" y="1971674"/>
            <a:ext cx="7948614" cy="4525766"/>
          </a:xfrm>
          <a:prstGeom prst="rect">
            <a:avLst/>
          </a:prstGeom>
        </p:spPr>
      </p:pic>
    </p:spTree>
    <p:extLst>
      <p:ext uri="{BB962C8B-B14F-4D97-AF65-F5344CB8AC3E}">
        <p14:creationId xmlns:p14="http://schemas.microsoft.com/office/powerpoint/2010/main" val="180274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What is Unstructured Data?</a:t>
            </a:r>
            <a:endParaRPr lang="en-US" sz="2000" b="1" dirty="0">
              <a:solidFill>
                <a:schemeClr val="accent2">
                  <a:lumMod val="75000"/>
                </a:schemeClr>
              </a:solidFill>
            </a:endParaRPr>
          </a:p>
        </p:txBody>
      </p:sp>
      <p:pic>
        <p:nvPicPr>
          <p:cNvPr id="2" name="Picture 1">
            <a:extLst>
              <a:ext uri="{FF2B5EF4-FFF2-40B4-BE49-F238E27FC236}">
                <a16:creationId xmlns:a16="http://schemas.microsoft.com/office/drawing/2014/main" id="{BB2BB234-8872-4E2F-975D-19B003F72A99}"/>
              </a:ext>
            </a:extLst>
          </p:cNvPr>
          <p:cNvPicPr>
            <a:picLocks noChangeAspect="1"/>
          </p:cNvPicPr>
          <p:nvPr/>
        </p:nvPicPr>
        <p:blipFill>
          <a:blip r:embed="rId3"/>
          <a:stretch>
            <a:fillRect/>
          </a:stretch>
        </p:blipFill>
        <p:spPr>
          <a:xfrm>
            <a:off x="921199" y="2138362"/>
            <a:ext cx="8817320" cy="3448043"/>
          </a:xfrm>
          <a:prstGeom prst="rect">
            <a:avLst/>
          </a:prstGeom>
        </p:spPr>
      </p:pic>
    </p:spTree>
    <p:extLst>
      <p:ext uri="{BB962C8B-B14F-4D97-AF65-F5344CB8AC3E}">
        <p14:creationId xmlns:p14="http://schemas.microsoft.com/office/powerpoint/2010/main" val="79828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Why Hadoop is Unstructured?</a:t>
            </a:r>
            <a:endParaRPr lang="en-US" sz="2000" b="1" dirty="0">
              <a:solidFill>
                <a:schemeClr val="accent2">
                  <a:lumMod val="75000"/>
                </a:schemeClr>
              </a:solidFill>
            </a:endParaRPr>
          </a:p>
        </p:txBody>
      </p:sp>
      <p:pic>
        <p:nvPicPr>
          <p:cNvPr id="2" name="Picture 1">
            <a:extLst>
              <a:ext uri="{FF2B5EF4-FFF2-40B4-BE49-F238E27FC236}">
                <a16:creationId xmlns:a16="http://schemas.microsoft.com/office/drawing/2014/main" id="{800BF5F6-DA14-4CDB-ADBE-6F91A159C51F}"/>
              </a:ext>
            </a:extLst>
          </p:cNvPr>
          <p:cNvPicPr>
            <a:picLocks noChangeAspect="1"/>
          </p:cNvPicPr>
          <p:nvPr/>
        </p:nvPicPr>
        <p:blipFill>
          <a:blip r:embed="rId3"/>
          <a:stretch>
            <a:fillRect/>
          </a:stretch>
        </p:blipFill>
        <p:spPr>
          <a:xfrm>
            <a:off x="702124" y="2157412"/>
            <a:ext cx="10042076" cy="4158079"/>
          </a:xfrm>
          <a:prstGeom prst="rect">
            <a:avLst/>
          </a:prstGeom>
        </p:spPr>
      </p:pic>
    </p:spTree>
    <p:extLst>
      <p:ext uri="{BB962C8B-B14F-4D97-AF65-F5344CB8AC3E}">
        <p14:creationId xmlns:p14="http://schemas.microsoft.com/office/powerpoint/2010/main" val="169589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Why is Hadoop is non-random access?</a:t>
            </a:r>
            <a:endParaRPr lang="en-US" sz="2000" b="1" dirty="0">
              <a:solidFill>
                <a:schemeClr val="accent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89E979C2-EDD4-435E-95FD-5C3E9C270336}"/>
              </a:ext>
            </a:extLst>
          </p:cNvPr>
          <p:cNvPicPr>
            <a:picLocks noChangeAspect="1"/>
          </p:cNvPicPr>
          <p:nvPr/>
        </p:nvPicPr>
        <p:blipFill>
          <a:blip r:embed="rId3"/>
          <a:stretch>
            <a:fillRect/>
          </a:stretch>
        </p:blipFill>
        <p:spPr>
          <a:xfrm>
            <a:off x="343430" y="1609642"/>
            <a:ext cx="10905066" cy="4689179"/>
          </a:xfrm>
          <a:prstGeom prst="rect">
            <a:avLst/>
          </a:prstGeom>
          <a:ln>
            <a:noFill/>
          </a:ln>
        </p:spPr>
      </p:pic>
    </p:spTree>
    <p:extLst>
      <p:ext uri="{BB962C8B-B14F-4D97-AF65-F5344CB8AC3E}">
        <p14:creationId xmlns:p14="http://schemas.microsoft.com/office/powerpoint/2010/main" val="99410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Why Hadoop has High Latency?</a:t>
            </a:r>
            <a:endParaRPr lang="en-US" sz="2000" b="1" dirty="0">
              <a:solidFill>
                <a:schemeClr val="accent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54312025-29DB-46FF-849A-79165116CDB3}"/>
              </a:ext>
            </a:extLst>
          </p:cNvPr>
          <p:cNvPicPr>
            <a:picLocks noChangeAspect="1"/>
          </p:cNvPicPr>
          <p:nvPr/>
        </p:nvPicPr>
        <p:blipFill>
          <a:blip r:embed="rId3"/>
          <a:stretch>
            <a:fillRect/>
          </a:stretch>
        </p:blipFill>
        <p:spPr>
          <a:xfrm>
            <a:off x="241074" y="1609642"/>
            <a:ext cx="10905066" cy="4798228"/>
          </a:xfrm>
          <a:prstGeom prst="rect">
            <a:avLst/>
          </a:prstGeom>
          <a:ln>
            <a:noFill/>
          </a:ln>
        </p:spPr>
      </p:pic>
    </p:spTree>
    <p:extLst>
      <p:ext uri="{BB962C8B-B14F-4D97-AF65-F5344CB8AC3E}">
        <p14:creationId xmlns:p14="http://schemas.microsoft.com/office/powerpoint/2010/main" val="290277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Why Hadoop is not Acid Complaint?</a:t>
            </a:r>
            <a:endParaRPr lang="en-US" sz="2000" b="1" dirty="0">
              <a:solidFill>
                <a:schemeClr val="accent2">
                  <a:lumMod val="75000"/>
                </a:schemeClr>
              </a:solidFill>
            </a:endParaRPr>
          </a:p>
        </p:txBody>
      </p:sp>
      <p:pic>
        <p:nvPicPr>
          <p:cNvPr id="6" name="Picture 5">
            <a:extLst>
              <a:ext uri="{FF2B5EF4-FFF2-40B4-BE49-F238E27FC236}">
                <a16:creationId xmlns:a16="http://schemas.microsoft.com/office/drawing/2014/main" id="{50F634E0-24A1-4791-9309-1C7ED9229A22}"/>
              </a:ext>
            </a:extLst>
          </p:cNvPr>
          <p:cNvPicPr>
            <a:picLocks noChangeAspect="1"/>
          </p:cNvPicPr>
          <p:nvPr/>
        </p:nvPicPr>
        <p:blipFill>
          <a:blip r:embed="rId3"/>
          <a:stretch>
            <a:fillRect/>
          </a:stretch>
        </p:blipFill>
        <p:spPr>
          <a:xfrm>
            <a:off x="241074" y="1960393"/>
            <a:ext cx="10905066" cy="4280238"/>
          </a:xfrm>
          <a:prstGeom prst="rect">
            <a:avLst/>
          </a:prstGeom>
          <a:ln>
            <a:noFill/>
          </a:ln>
        </p:spPr>
      </p:pic>
    </p:spTree>
    <p:extLst>
      <p:ext uri="{BB962C8B-B14F-4D97-AF65-F5344CB8AC3E}">
        <p14:creationId xmlns:p14="http://schemas.microsoft.com/office/powerpoint/2010/main" val="121602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oogle Shape;423;p23" descr="A close up of a logo&#10;&#10;Description automatically generated">
            <a:extLst>
              <a:ext uri="{FF2B5EF4-FFF2-40B4-BE49-F238E27FC236}">
                <a16:creationId xmlns:a16="http://schemas.microsoft.com/office/drawing/2014/main" id="{68755C68-9989-4CB9-A16C-BA01BAB49791}"/>
              </a:ext>
            </a:extLst>
          </p:cNvPr>
          <p:cNvPicPr preferRelativeResize="0"/>
          <p:nvPr/>
        </p:nvPicPr>
        <p:blipFill rotWithShape="1">
          <a:blip r:embed="rId2">
            <a:alphaModFix/>
          </a:blip>
          <a:srcRect/>
          <a:stretch/>
        </p:blipFill>
        <p:spPr>
          <a:xfrm>
            <a:off x="11017328" y="206991"/>
            <a:ext cx="933598" cy="948092"/>
          </a:xfrm>
          <a:prstGeom prst="rect">
            <a:avLst/>
          </a:prstGeom>
          <a:noFill/>
          <a:ln>
            <a:noFill/>
          </a:ln>
        </p:spPr>
      </p:pic>
      <p:cxnSp>
        <p:nvCxnSpPr>
          <p:cNvPr id="12" name="Google Shape;422;p23">
            <a:extLst>
              <a:ext uri="{FF2B5EF4-FFF2-40B4-BE49-F238E27FC236}">
                <a16:creationId xmlns:a16="http://schemas.microsoft.com/office/drawing/2014/main" id="{581B89B8-9592-4D0A-AD1D-FFC8EE5A1DBA}"/>
              </a:ext>
            </a:extLst>
          </p:cNvPr>
          <p:cNvCxnSpPr/>
          <p:nvPr/>
        </p:nvCxnSpPr>
        <p:spPr>
          <a:xfrm>
            <a:off x="71586" y="138236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 name="Google Shape;437;p23">
            <a:extLst>
              <a:ext uri="{FF2B5EF4-FFF2-40B4-BE49-F238E27FC236}">
                <a16:creationId xmlns:a16="http://schemas.microsoft.com/office/drawing/2014/main" id="{7A06BFBC-C122-4E62-9D7E-1DA2442D7458}"/>
              </a:ext>
            </a:extLst>
          </p:cNvPr>
          <p:cNvSpPr/>
          <p:nvPr/>
        </p:nvSpPr>
        <p:spPr>
          <a:xfrm>
            <a:off x="241074" y="21937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BE003BEA-5960-4BDC-B4A8-9B0721E0FEED}"/>
              </a:ext>
            </a:extLst>
          </p:cNvPr>
          <p:cNvSpPr/>
          <p:nvPr/>
        </p:nvSpPr>
        <p:spPr>
          <a:xfrm>
            <a:off x="221733" y="755014"/>
            <a:ext cx="7999758" cy="400069"/>
          </a:xfrm>
          <a:prstGeom prst="rect">
            <a:avLst/>
          </a:prstGeom>
          <a:noFill/>
          <a:ln>
            <a:noFill/>
          </a:ln>
        </p:spPr>
        <p:txBody>
          <a:bodyPr spcFirstLastPara="1" wrap="square" lIns="91425" tIns="45700" rIns="91425" bIns="45700" anchor="t" anchorCtr="0">
            <a:spAutoFit/>
          </a:bodyPr>
          <a:lstStyle/>
          <a:p>
            <a:pPr lvl="0"/>
            <a:r>
              <a:rPr lang="en-IN" sz="2000" b="1" dirty="0">
                <a:solidFill>
                  <a:schemeClr val="accent2">
                    <a:lumMod val="75000"/>
                  </a:schemeClr>
                </a:solidFill>
              </a:rPr>
              <a:t>Why HBASE?</a:t>
            </a:r>
            <a:endParaRPr lang="en-US" sz="2000" b="1" dirty="0">
              <a:solidFill>
                <a:schemeClr val="accent2">
                  <a:lumMod val="75000"/>
                </a:schemeClr>
              </a:solidFill>
            </a:endParaRPr>
          </a:p>
        </p:txBody>
      </p:sp>
      <p:sp>
        <p:nvSpPr>
          <p:cNvPr id="6" name="Content Placeholder 4">
            <a:extLst>
              <a:ext uri="{FF2B5EF4-FFF2-40B4-BE49-F238E27FC236}">
                <a16:creationId xmlns:a16="http://schemas.microsoft.com/office/drawing/2014/main" id="{699816CE-67BD-4BBF-BA8C-F4D356D2CE02}"/>
              </a:ext>
            </a:extLst>
          </p:cNvPr>
          <p:cNvSpPr>
            <a:spLocks noGrp="1"/>
          </p:cNvSpPr>
          <p:nvPr>
            <p:ph idx="1"/>
          </p:nvPr>
        </p:nvSpPr>
        <p:spPr>
          <a:xfrm>
            <a:off x="357188" y="1714504"/>
            <a:ext cx="8852277" cy="4388482"/>
          </a:xfrm>
        </p:spPr>
        <p:txBody>
          <a:bodyPr anchor="ctr">
            <a:normAutofit/>
          </a:bodyPr>
          <a:lstStyle/>
          <a:p>
            <a:r>
              <a:rPr lang="en-IN" dirty="0"/>
              <a:t>Consider that we have got a CSV file stored on HDFS and we need to query from it. </a:t>
            </a:r>
          </a:p>
          <a:p>
            <a:r>
              <a:rPr lang="en-IN" dirty="0"/>
              <a:t>We would need to write a Java code for this, which wouldn't be a good option.</a:t>
            </a:r>
          </a:p>
          <a:p>
            <a:r>
              <a:rPr lang="en-IN" dirty="0"/>
              <a:t> It would be better if we could specify the data key and fetch the data from that file. </a:t>
            </a:r>
          </a:p>
          <a:p>
            <a:r>
              <a:rPr lang="en-IN" dirty="0"/>
              <a:t>So, what we can do here is create a schema or table with the same structure of CSV file to store the data of the CSV file in the HBase table and query using HBase APIs, or HBase shell using key.</a:t>
            </a:r>
          </a:p>
        </p:txBody>
      </p:sp>
    </p:spTree>
    <p:extLst>
      <p:ext uri="{BB962C8B-B14F-4D97-AF65-F5344CB8AC3E}">
        <p14:creationId xmlns:p14="http://schemas.microsoft.com/office/powerpoint/2010/main" val="214974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317</Words>
  <Application>Microsoft Office PowerPoint</Application>
  <PresentationFormat>Widescreen</PresentationFormat>
  <Paragraphs>56</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sudaroli vijayakumar</dc:creator>
  <cp:lastModifiedBy>sudaroli vijayakumar</cp:lastModifiedBy>
  <cp:revision>18</cp:revision>
  <dcterms:created xsi:type="dcterms:W3CDTF">2020-09-06T00:01:51Z</dcterms:created>
  <dcterms:modified xsi:type="dcterms:W3CDTF">2020-09-07T08:25:48Z</dcterms:modified>
</cp:coreProperties>
</file>