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428" r:id="rId3"/>
    <p:sldId id="454" r:id="rId4"/>
    <p:sldId id="256" r:id="rId5"/>
    <p:sldId id="459" r:id="rId6"/>
    <p:sldId id="389" r:id="rId7"/>
    <p:sldId id="456" r:id="rId8"/>
    <p:sldId id="457" r:id="rId9"/>
    <p:sldId id="460" r:id="rId10"/>
    <p:sldId id="461" r:id="rId11"/>
    <p:sldId id="368" r:id="rId12"/>
    <p:sldId id="260" r:id="rId13"/>
    <p:sldId id="370" r:id="rId14"/>
    <p:sldId id="371" r:id="rId15"/>
    <p:sldId id="372" r:id="rId16"/>
    <p:sldId id="373" r:id="rId17"/>
    <p:sldId id="462" r:id="rId18"/>
    <p:sldId id="381" r:id="rId19"/>
    <p:sldId id="458" r:id="rId20"/>
    <p:sldId id="455" r:id="rId21"/>
    <p:sldId id="265" r:id="rId22"/>
    <p:sldId id="261" r:id="rId23"/>
    <p:sldId id="262" r:id="rId24"/>
    <p:sldId id="263" r:id="rId25"/>
    <p:sldId id="39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FFD46-B666-4909-A99C-28182D920C9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E2D97-14F4-4F26-A910-AB1D177FD1F3}">
      <dgm:prSet/>
      <dgm:spPr/>
      <dgm:t>
        <a:bodyPr/>
        <a:lstStyle/>
        <a:p>
          <a:pPr rtl="0"/>
          <a:r>
            <a:rPr lang="en-US" b="1"/>
            <a:t>Region</a:t>
          </a:r>
          <a:endParaRPr lang="en-US"/>
        </a:p>
      </dgm:t>
    </dgm:pt>
    <dgm:pt modelId="{0488ADE5-D5C7-4EF2-B497-5E7679BB2F6C}" type="parTrans" cxnId="{5F028AD7-E7BB-4AE9-8A6E-ECF4F7B72F4A}">
      <dgm:prSet/>
      <dgm:spPr/>
      <dgm:t>
        <a:bodyPr/>
        <a:lstStyle/>
        <a:p>
          <a:endParaRPr lang="en-US"/>
        </a:p>
      </dgm:t>
    </dgm:pt>
    <dgm:pt modelId="{87D81974-159C-410A-AE66-8FFD4676F9DC}" type="sibTrans" cxnId="{5F028AD7-E7BB-4AE9-8A6E-ECF4F7B72F4A}">
      <dgm:prSet/>
      <dgm:spPr/>
      <dgm:t>
        <a:bodyPr/>
        <a:lstStyle/>
        <a:p>
          <a:endParaRPr lang="en-US"/>
        </a:p>
      </dgm:t>
    </dgm:pt>
    <dgm:pt modelId="{18F64B06-B9EF-4C9C-BDB8-B792390C3D3B}">
      <dgm:prSet/>
      <dgm:spPr/>
      <dgm:t>
        <a:bodyPr/>
        <a:lstStyle/>
        <a:p>
          <a:pPr rtl="0"/>
          <a:r>
            <a:rPr lang="en-US"/>
            <a:t>A subset of a table’s rows, like horizontal range partitioning</a:t>
          </a:r>
        </a:p>
      </dgm:t>
    </dgm:pt>
    <dgm:pt modelId="{A8005418-0A0E-47C1-A2EC-C466C81F9731}" type="parTrans" cxnId="{BED21819-CCCB-46E6-975C-8DC93701DCD2}">
      <dgm:prSet/>
      <dgm:spPr/>
      <dgm:t>
        <a:bodyPr/>
        <a:lstStyle/>
        <a:p>
          <a:endParaRPr lang="en-US"/>
        </a:p>
      </dgm:t>
    </dgm:pt>
    <dgm:pt modelId="{CC898133-594E-4E05-9C9C-45E138315AB0}" type="sibTrans" cxnId="{BED21819-CCCB-46E6-975C-8DC93701DCD2}">
      <dgm:prSet/>
      <dgm:spPr/>
      <dgm:t>
        <a:bodyPr/>
        <a:lstStyle/>
        <a:p>
          <a:endParaRPr lang="en-US"/>
        </a:p>
      </dgm:t>
    </dgm:pt>
    <dgm:pt modelId="{C6F2FAA3-3B50-4F6C-8EF1-9FC46DCE4238}">
      <dgm:prSet/>
      <dgm:spPr/>
      <dgm:t>
        <a:bodyPr/>
        <a:lstStyle/>
        <a:p>
          <a:pPr rtl="0"/>
          <a:r>
            <a:rPr lang="en-US"/>
            <a:t>Automatically done</a:t>
          </a:r>
        </a:p>
      </dgm:t>
    </dgm:pt>
    <dgm:pt modelId="{147E3CEE-553C-4BAC-90A9-A385B8B2F40E}" type="parTrans" cxnId="{F893EF3C-0E0D-421A-A46E-F837BC0BD86B}">
      <dgm:prSet/>
      <dgm:spPr/>
      <dgm:t>
        <a:bodyPr/>
        <a:lstStyle/>
        <a:p>
          <a:endParaRPr lang="en-US"/>
        </a:p>
      </dgm:t>
    </dgm:pt>
    <dgm:pt modelId="{4AB4C3BB-6F82-4116-9949-AB873F240650}" type="sibTrans" cxnId="{F893EF3C-0E0D-421A-A46E-F837BC0BD86B}">
      <dgm:prSet/>
      <dgm:spPr/>
      <dgm:t>
        <a:bodyPr/>
        <a:lstStyle/>
        <a:p>
          <a:endParaRPr lang="en-US"/>
        </a:p>
      </dgm:t>
    </dgm:pt>
    <dgm:pt modelId="{CDB1EB10-BED7-489F-B4DC-8F11FF0EE5FA}">
      <dgm:prSet/>
      <dgm:spPr/>
      <dgm:t>
        <a:bodyPr/>
        <a:lstStyle/>
        <a:p>
          <a:pPr rtl="0"/>
          <a:r>
            <a:rPr lang="en-US" b="1"/>
            <a:t>RegionServer (many slaves)</a:t>
          </a:r>
          <a:endParaRPr lang="en-US"/>
        </a:p>
      </dgm:t>
    </dgm:pt>
    <dgm:pt modelId="{68542F56-5C07-4903-99E4-64A950F940D6}" type="parTrans" cxnId="{B829DB9C-5B0E-4543-8416-50BAF48EB21F}">
      <dgm:prSet/>
      <dgm:spPr/>
      <dgm:t>
        <a:bodyPr/>
        <a:lstStyle/>
        <a:p>
          <a:endParaRPr lang="en-US"/>
        </a:p>
      </dgm:t>
    </dgm:pt>
    <dgm:pt modelId="{94B1D834-012B-4E20-8180-BF2B7C06B138}" type="sibTrans" cxnId="{B829DB9C-5B0E-4543-8416-50BAF48EB21F}">
      <dgm:prSet/>
      <dgm:spPr/>
      <dgm:t>
        <a:bodyPr/>
        <a:lstStyle/>
        <a:p>
          <a:endParaRPr lang="en-US"/>
        </a:p>
      </dgm:t>
    </dgm:pt>
    <dgm:pt modelId="{ECAE482E-9E6A-4E11-8609-F0A1BF0CDF89}">
      <dgm:prSet/>
      <dgm:spPr/>
      <dgm:t>
        <a:bodyPr/>
        <a:lstStyle/>
        <a:p>
          <a:pPr rtl="0"/>
          <a:r>
            <a:rPr lang="en-US"/>
            <a:t>Manages data regions</a:t>
          </a:r>
        </a:p>
      </dgm:t>
    </dgm:pt>
    <dgm:pt modelId="{1FE024CE-4C35-4340-8B85-E3A3CD7A963A}" type="parTrans" cxnId="{E8553CA8-695A-48C4-8357-3B51A6FC98BE}">
      <dgm:prSet/>
      <dgm:spPr/>
      <dgm:t>
        <a:bodyPr/>
        <a:lstStyle/>
        <a:p>
          <a:endParaRPr lang="en-US"/>
        </a:p>
      </dgm:t>
    </dgm:pt>
    <dgm:pt modelId="{00D6F4AB-68D8-469D-A199-D1AAA899A538}" type="sibTrans" cxnId="{E8553CA8-695A-48C4-8357-3B51A6FC98BE}">
      <dgm:prSet/>
      <dgm:spPr/>
      <dgm:t>
        <a:bodyPr/>
        <a:lstStyle/>
        <a:p>
          <a:endParaRPr lang="en-US"/>
        </a:p>
      </dgm:t>
    </dgm:pt>
    <dgm:pt modelId="{0115B293-5F18-4262-8E3A-EDC5B4169036}">
      <dgm:prSet/>
      <dgm:spPr/>
      <dgm:t>
        <a:bodyPr/>
        <a:lstStyle/>
        <a:p>
          <a:pPr rtl="0"/>
          <a:r>
            <a:rPr lang="en-US" dirty="0"/>
            <a:t>Serves data for reads and writes (</a:t>
          </a:r>
          <a:r>
            <a:rPr lang="en-US" b="1" i="1" dirty="0"/>
            <a:t>using a log</a:t>
          </a:r>
          <a:r>
            <a:rPr lang="en-US" dirty="0"/>
            <a:t>)</a:t>
          </a:r>
        </a:p>
      </dgm:t>
    </dgm:pt>
    <dgm:pt modelId="{04AC0351-AA24-4B21-BB7C-569F7B548C8F}" type="parTrans" cxnId="{5726A1D7-4F8F-436A-A980-B2194C344090}">
      <dgm:prSet/>
      <dgm:spPr/>
      <dgm:t>
        <a:bodyPr/>
        <a:lstStyle/>
        <a:p>
          <a:endParaRPr lang="en-US"/>
        </a:p>
      </dgm:t>
    </dgm:pt>
    <dgm:pt modelId="{F5B12732-D45D-4688-BA0D-C8CE36697FA9}" type="sibTrans" cxnId="{5726A1D7-4F8F-436A-A980-B2194C344090}">
      <dgm:prSet/>
      <dgm:spPr/>
      <dgm:t>
        <a:bodyPr/>
        <a:lstStyle/>
        <a:p>
          <a:endParaRPr lang="en-US"/>
        </a:p>
      </dgm:t>
    </dgm:pt>
    <dgm:pt modelId="{2B74C859-47E2-40AF-9DAF-46C1044B710E}">
      <dgm:prSet/>
      <dgm:spPr/>
      <dgm:t>
        <a:bodyPr/>
        <a:lstStyle/>
        <a:p>
          <a:pPr rtl="0"/>
          <a:r>
            <a:rPr lang="en-US" b="1"/>
            <a:t>Master </a:t>
          </a:r>
          <a:endParaRPr lang="en-US"/>
        </a:p>
      </dgm:t>
    </dgm:pt>
    <dgm:pt modelId="{C930DB84-C934-48D5-A89D-C161BACDD41E}" type="parTrans" cxnId="{F5B21763-4DDC-4877-BEE1-B8B98490122C}">
      <dgm:prSet/>
      <dgm:spPr/>
      <dgm:t>
        <a:bodyPr/>
        <a:lstStyle/>
        <a:p>
          <a:endParaRPr lang="en-US"/>
        </a:p>
      </dgm:t>
    </dgm:pt>
    <dgm:pt modelId="{15FC0DCE-769D-4EC3-B515-223470395B52}" type="sibTrans" cxnId="{F5B21763-4DDC-4877-BEE1-B8B98490122C}">
      <dgm:prSet/>
      <dgm:spPr/>
      <dgm:t>
        <a:bodyPr/>
        <a:lstStyle/>
        <a:p>
          <a:endParaRPr lang="en-US"/>
        </a:p>
      </dgm:t>
    </dgm:pt>
    <dgm:pt modelId="{53E8B774-3855-4694-AC36-E1C0786CBFF8}">
      <dgm:prSet/>
      <dgm:spPr/>
      <dgm:t>
        <a:bodyPr/>
        <a:lstStyle/>
        <a:p>
          <a:pPr rtl="0"/>
          <a:r>
            <a:rPr lang="en-US"/>
            <a:t>Responsible for coordinating the slaves</a:t>
          </a:r>
        </a:p>
      </dgm:t>
    </dgm:pt>
    <dgm:pt modelId="{69D3A6B4-54A7-4B0F-8C8E-8C70337A2659}" type="parTrans" cxnId="{EF84FC82-0F7F-4AFB-BE3F-7B0347D38921}">
      <dgm:prSet/>
      <dgm:spPr/>
      <dgm:t>
        <a:bodyPr/>
        <a:lstStyle/>
        <a:p>
          <a:endParaRPr lang="en-US"/>
        </a:p>
      </dgm:t>
    </dgm:pt>
    <dgm:pt modelId="{496F24D0-4EDE-48E6-82A8-AB39754BFDF2}" type="sibTrans" cxnId="{EF84FC82-0F7F-4AFB-BE3F-7B0347D38921}">
      <dgm:prSet/>
      <dgm:spPr/>
      <dgm:t>
        <a:bodyPr/>
        <a:lstStyle/>
        <a:p>
          <a:endParaRPr lang="en-US"/>
        </a:p>
      </dgm:t>
    </dgm:pt>
    <dgm:pt modelId="{0B20FED2-8F1F-4034-AF25-A6D6FF748BED}">
      <dgm:prSet/>
      <dgm:spPr/>
      <dgm:t>
        <a:bodyPr/>
        <a:lstStyle/>
        <a:p>
          <a:pPr rtl="0"/>
          <a:r>
            <a:rPr lang="en-US"/>
            <a:t>Assigns regions, detects failures</a:t>
          </a:r>
        </a:p>
      </dgm:t>
    </dgm:pt>
    <dgm:pt modelId="{82791938-B779-4E20-9AB1-B34DA678E21F}" type="parTrans" cxnId="{FA498054-1542-422D-AA7A-AD6DF7E06D17}">
      <dgm:prSet/>
      <dgm:spPr/>
      <dgm:t>
        <a:bodyPr/>
        <a:lstStyle/>
        <a:p>
          <a:endParaRPr lang="en-US"/>
        </a:p>
      </dgm:t>
    </dgm:pt>
    <dgm:pt modelId="{8AC6CF5E-49AC-48AB-BC7D-BED9F2CE8114}" type="sibTrans" cxnId="{FA498054-1542-422D-AA7A-AD6DF7E06D17}">
      <dgm:prSet/>
      <dgm:spPr/>
      <dgm:t>
        <a:bodyPr/>
        <a:lstStyle/>
        <a:p>
          <a:endParaRPr lang="en-US"/>
        </a:p>
      </dgm:t>
    </dgm:pt>
    <dgm:pt modelId="{7BEB1BF5-1477-4813-BDDB-46D50F46EC2F}">
      <dgm:prSet/>
      <dgm:spPr/>
      <dgm:t>
        <a:bodyPr/>
        <a:lstStyle/>
        <a:p>
          <a:pPr rtl="0"/>
          <a:r>
            <a:rPr lang="en-US" dirty="0"/>
            <a:t>Admin functions</a:t>
          </a:r>
        </a:p>
      </dgm:t>
    </dgm:pt>
    <dgm:pt modelId="{3EB0CE5C-D2C4-4BD4-B036-87C45FC14C07}" type="parTrans" cxnId="{BE48B4A8-D7A4-498E-ABD8-A89B51C2D0F2}">
      <dgm:prSet/>
      <dgm:spPr/>
      <dgm:t>
        <a:bodyPr/>
        <a:lstStyle/>
        <a:p>
          <a:endParaRPr lang="en-US"/>
        </a:p>
      </dgm:t>
    </dgm:pt>
    <dgm:pt modelId="{CB79EADF-2F45-4B06-882D-791A7D6292E4}" type="sibTrans" cxnId="{BE48B4A8-D7A4-498E-ABD8-A89B51C2D0F2}">
      <dgm:prSet/>
      <dgm:spPr/>
      <dgm:t>
        <a:bodyPr/>
        <a:lstStyle/>
        <a:p>
          <a:endParaRPr lang="en-US"/>
        </a:p>
      </dgm:t>
    </dgm:pt>
    <dgm:pt modelId="{FAF3C7D7-0B63-4BEF-8D65-B9327B241605}">
      <dgm:prSet/>
      <dgm:spPr/>
      <dgm:t>
        <a:bodyPr/>
        <a:lstStyle/>
        <a:p>
          <a:pPr rtl="0"/>
          <a:r>
            <a:rPr lang="en-US" dirty="0"/>
            <a:t>Like </a:t>
          </a:r>
          <a:r>
            <a:rPr lang="en-US" dirty="0" err="1"/>
            <a:t>datanode</a:t>
          </a:r>
          <a:r>
            <a:rPr lang="en-US" dirty="0"/>
            <a:t> of HDFS</a:t>
          </a:r>
        </a:p>
      </dgm:t>
    </dgm:pt>
    <dgm:pt modelId="{73371C89-85AF-4371-B29A-B66A707F0015}" type="parTrans" cxnId="{7A178B96-C062-48C9-B203-E132E918C0A7}">
      <dgm:prSet/>
      <dgm:spPr/>
      <dgm:t>
        <a:bodyPr/>
        <a:lstStyle/>
        <a:p>
          <a:endParaRPr lang="en-IN"/>
        </a:p>
      </dgm:t>
    </dgm:pt>
    <dgm:pt modelId="{397ABF6C-748E-4A76-A3E7-1C2829934B0B}" type="sibTrans" cxnId="{7A178B96-C062-48C9-B203-E132E918C0A7}">
      <dgm:prSet/>
      <dgm:spPr/>
      <dgm:t>
        <a:bodyPr/>
        <a:lstStyle/>
        <a:p>
          <a:endParaRPr lang="en-IN"/>
        </a:p>
      </dgm:t>
    </dgm:pt>
    <dgm:pt modelId="{062FC94F-E827-4B27-B752-BA1F44F255FD}">
      <dgm:prSet/>
      <dgm:spPr/>
      <dgm:t>
        <a:bodyPr/>
        <a:lstStyle/>
        <a:p>
          <a:pPr rtl="0"/>
          <a:r>
            <a:rPr lang="en-US" dirty="0"/>
            <a:t>Line </a:t>
          </a:r>
          <a:r>
            <a:rPr lang="en-US" dirty="0" err="1"/>
            <a:t>namenode</a:t>
          </a:r>
          <a:r>
            <a:rPr lang="en-US" dirty="0"/>
            <a:t> of HDFS</a:t>
          </a:r>
        </a:p>
      </dgm:t>
    </dgm:pt>
    <dgm:pt modelId="{FE97BD5B-E6A8-4EAB-A037-AC659B4BEBE0}" type="parTrans" cxnId="{B7459745-A323-4F6D-8D6A-DB0DFC726732}">
      <dgm:prSet/>
      <dgm:spPr/>
      <dgm:t>
        <a:bodyPr/>
        <a:lstStyle/>
        <a:p>
          <a:endParaRPr lang="en-IN"/>
        </a:p>
      </dgm:t>
    </dgm:pt>
    <dgm:pt modelId="{3B0F33D0-B96B-44C7-B4D1-92636236FAC6}" type="sibTrans" cxnId="{B7459745-A323-4F6D-8D6A-DB0DFC726732}">
      <dgm:prSet/>
      <dgm:spPr/>
      <dgm:t>
        <a:bodyPr/>
        <a:lstStyle/>
        <a:p>
          <a:endParaRPr lang="en-IN"/>
        </a:p>
      </dgm:t>
    </dgm:pt>
    <dgm:pt modelId="{6C771A6F-A157-49CD-AF30-81C640F4AEB0}" type="pres">
      <dgm:prSet presAssocID="{AD7FFD46-B666-4909-A99C-28182D920C9C}" presName="Name0" presStyleCnt="0">
        <dgm:presLayoutVars>
          <dgm:dir/>
          <dgm:animLvl val="lvl"/>
          <dgm:resizeHandles val="exact"/>
        </dgm:presLayoutVars>
      </dgm:prSet>
      <dgm:spPr/>
    </dgm:pt>
    <dgm:pt modelId="{A959E53F-ADC1-481A-851A-CBE41D8580DF}" type="pres">
      <dgm:prSet presAssocID="{BA8E2D97-14F4-4F26-A910-AB1D177FD1F3}" presName="linNode" presStyleCnt="0"/>
      <dgm:spPr/>
    </dgm:pt>
    <dgm:pt modelId="{833E2434-F327-48D6-930C-EF9B9A4499F0}" type="pres">
      <dgm:prSet presAssocID="{BA8E2D97-14F4-4F26-A910-AB1D177FD1F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17BAA45-DD1B-4306-9A0D-184B0C08DF1A}" type="pres">
      <dgm:prSet presAssocID="{BA8E2D97-14F4-4F26-A910-AB1D177FD1F3}" presName="descendantText" presStyleLbl="alignAccFollowNode1" presStyleIdx="0" presStyleCnt="3">
        <dgm:presLayoutVars>
          <dgm:bulletEnabled val="1"/>
        </dgm:presLayoutVars>
      </dgm:prSet>
      <dgm:spPr/>
    </dgm:pt>
    <dgm:pt modelId="{3A88951C-8D52-4684-8C29-8089C01599D8}" type="pres">
      <dgm:prSet presAssocID="{87D81974-159C-410A-AE66-8FFD4676F9DC}" presName="sp" presStyleCnt="0"/>
      <dgm:spPr/>
    </dgm:pt>
    <dgm:pt modelId="{A275D3FD-72CE-441A-BCF2-413C8AF02570}" type="pres">
      <dgm:prSet presAssocID="{CDB1EB10-BED7-489F-B4DC-8F11FF0EE5FA}" presName="linNode" presStyleCnt="0"/>
      <dgm:spPr/>
    </dgm:pt>
    <dgm:pt modelId="{682B59D2-35CB-439C-B514-73EA96DDA7C7}" type="pres">
      <dgm:prSet presAssocID="{CDB1EB10-BED7-489F-B4DC-8F11FF0EE5F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46066A1-6F6B-45E6-A16D-3F22B1578E1E}" type="pres">
      <dgm:prSet presAssocID="{CDB1EB10-BED7-489F-B4DC-8F11FF0EE5FA}" presName="descendantText" presStyleLbl="alignAccFollowNode1" presStyleIdx="1" presStyleCnt="3">
        <dgm:presLayoutVars>
          <dgm:bulletEnabled val="1"/>
        </dgm:presLayoutVars>
      </dgm:prSet>
      <dgm:spPr/>
    </dgm:pt>
    <dgm:pt modelId="{CE2D9CEF-AFAB-4425-874F-78EE453E8DD7}" type="pres">
      <dgm:prSet presAssocID="{94B1D834-012B-4E20-8180-BF2B7C06B138}" presName="sp" presStyleCnt="0"/>
      <dgm:spPr/>
    </dgm:pt>
    <dgm:pt modelId="{E3A60E65-B623-4219-8F70-62B6B67492E6}" type="pres">
      <dgm:prSet presAssocID="{2B74C859-47E2-40AF-9DAF-46C1044B710E}" presName="linNode" presStyleCnt="0"/>
      <dgm:spPr/>
    </dgm:pt>
    <dgm:pt modelId="{2DCADBF4-AD39-4230-BF76-98784CEF16A6}" type="pres">
      <dgm:prSet presAssocID="{2B74C859-47E2-40AF-9DAF-46C1044B710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33BF974-60C0-4EF5-8602-6EBB0DAFBC9F}" type="pres">
      <dgm:prSet presAssocID="{2B74C859-47E2-40AF-9DAF-46C1044B710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9573001-FB74-41B6-8B29-B76713C68F6A}" type="presOf" srcId="{18F64B06-B9EF-4C9C-BDB8-B792390C3D3B}" destId="{D17BAA45-DD1B-4306-9A0D-184B0C08DF1A}" srcOrd="0" destOrd="0" presId="urn:microsoft.com/office/officeart/2005/8/layout/vList5"/>
    <dgm:cxn modelId="{93D73103-8792-4F04-8CB3-5C538BC792A5}" type="presOf" srcId="{0115B293-5F18-4262-8E3A-EDC5B4169036}" destId="{E46066A1-6F6B-45E6-A16D-3F22B1578E1E}" srcOrd="0" destOrd="1" presId="urn:microsoft.com/office/officeart/2005/8/layout/vList5"/>
    <dgm:cxn modelId="{BED21819-CCCB-46E6-975C-8DC93701DCD2}" srcId="{BA8E2D97-14F4-4F26-A910-AB1D177FD1F3}" destId="{18F64B06-B9EF-4C9C-BDB8-B792390C3D3B}" srcOrd="0" destOrd="0" parTransId="{A8005418-0A0E-47C1-A2EC-C466C81F9731}" sibTransId="{CC898133-594E-4E05-9C9C-45E138315AB0}"/>
    <dgm:cxn modelId="{164E6219-9A46-4B90-B854-BEF30D7979B6}" type="presOf" srcId="{C6F2FAA3-3B50-4F6C-8EF1-9FC46DCE4238}" destId="{D17BAA45-DD1B-4306-9A0D-184B0C08DF1A}" srcOrd="0" destOrd="1" presId="urn:microsoft.com/office/officeart/2005/8/layout/vList5"/>
    <dgm:cxn modelId="{5DB23E27-F4BA-42BE-A5D3-E4C447F80CF9}" type="presOf" srcId="{ECAE482E-9E6A-4E11-8609-F0A1BF0CDF89}" destId="{E46066A1-6F6B-45E6-A16D-3F22B1578E1E}" srcOrd="0" destOrd="0" presId="urn:microsoft.com/office/officeart/2005/8/layout/vList5"/>
    <dgm:cxn modelId="{532B4335-053E-4F50-BCC9-21589793A44E}" type="presOf" srcId="{CDB1EB10-BED7-489F-B4DC-8F11FF0EE5FA}" destId="{682B59D2-35CB-439C-B514-73EA96DDA7C7}" srcOrd="0" destOrd="0" presId="urn:microsoft.com/office/officeart/2005/8/layout/vList5"/>
    <dgm:cxn modelId="{F893EF3C-0E0D-421A-A46E-F837BC0BD86B}" srcId="{BA8E2D97-14F4-4F26-A910-AB1D177FD1F3}" destId="{C6F2FAA3-3B50-4F6C-8EF1-9FC46DCE4238}" srcOrd="1" destOrd="0" parTransId="{147E3CEE-553C-4BAC-90A9-A385B8B2F40E}" sibTransId="{4AB4C3BB-6F82-4116-9949-AB873F240650}"/>
    <dgm:cxn modelId="{F5B21763-4DDC-4877-BEE1-B8B98490122C}" srcId="{AD7FFD46-B666-4909-A99C-28182D920C9C}" destId="{2B74C859-47E2-40AF-9DAF-46C1044B710E}" srcOrd="2" destOrd="0" parTransId="{C930DB84-C934-48D5-A89D-C161BACDD41E}" sibTransId="{15FC0DCE-769D-4EC3-B515-223470395B52}"/>
    <dgm:cxn modelId="{B7459745-A323-4F6D-8D6A-DB0DFC726732}" srcId="{2B74C859-47E2-40AF-9DAF-46C1044B710E}" destId="{062FC94F-E827-4B27-B752-BA1F44F255FD}" srcOrd="3" destOrd="0" parTransId="{FE97BD5B-E6A8-4EAB-A037-AC659B4BEBE0}" sibTransId="{3B0F33D0-B96B-44C7-B4D1-92636236FAC6}"/>
    <dgm:cxn modelId="{A7798873-E3CF-448D-9B33-0F1965B11642}" type="presOf" srcId="{0B20FED2-8F1F-4034-AF25-A6D6FF748BED}" destId="{133BF974-60C0-4EF5-8602-6EBB0DAFBC9F}" srcOrd="0" destOrd="1" presId="urn:microsoft.com/office/officeart/2005/8/layout/vList5"/>
    <dgm:cxn modelId="{FA498054-1542-422D-AA7A-AD6DF7E06D17}" srcId="{2B74C859-47E2-40AF-9DAF-46C1044B710E}" destId="{0B20FED2-8F1F-4034-AF25-A6D6FF748BED}" srcOrd="1" destOrd="0" parTransId="{82791938-B779-4E20-9AB1-B34DA678E21F}" sibTransId="{8AC6CF5E-49AC-48AB-BC7D-BED9F2CE8114}"/>
    <dgm:cxn modelId="{EF84FC82-0F7F-4AFB-BE3F-7B0347D38921}" srcId="{2B74C859-47E2-40AF-9DAF-46C1044B710E}" destId="{53E8B774-3855-4694-AC36-E1C0786CBFF8}" srcOrd="0" destOrd="0" parTransId="{69D3A6B4-54A7-4B0F-8C8E-8C70337A2659}" sibTransId="{496F24D0-4EDE-48E6-82A8-AB39754BFDF2}"/>
    <dgm:cxn modelId="{90962685-6105-40AF-815E-94413088F3F4}" type="presOf" srcId="{53E8B774-3855-4694-AC36-E1C0786CBFF8}" destId="{133BF974-60C0-4EF5-8602-6EBB0DAFBC9F}" srcOrd="0" destOrd="0" presId="urn:microsoft.com/office/officeart/2005/8/layout/vList5"/>
    <dgm:cxn modelId="{7A178B96-C062-48C9-B203-E132E918C0A7}" srcId="{CDB1EB10-BED7-489F-B4DC-8F11FF0EE5FA}" destId="{FAF3C7D7-0B63-4BEF-8D65-B9327B241605}" srcOrd="2" destOrd="0" parTransId="{73371C89-85AF-4371-B29A-B66A707F0015}" sibTransId="{397ABF6C-748E-4A76-A3E7-1C2829934B0B}"/>
    <dgm:cxn modelId="{6E7DBD9C-4494-4280-9C17-99FB5628221D}" type="presOf" srcId="{7BEB1BF5-1477-4813-BDDB-46D50F46EC2F}" destId="{133BF974-60C0-4EF5-8602-6EBB0DAFBC9F}" srcOrd="0" destOrd="2" presId="urn:microsoft.com/office/officeart/2005/8/layout/vList5"/>
    <dgm:cxn modelId="{B829DB9C-5B0E-4543-8416-50BAF48EB21F}" srcId="{AD7FFD46-B666-4909-A99C-28182D920C9C}" destId="{CDB1EB10-BED7-489F-B4DC-8F11FF0EE5FA}" srcOrd="1" destOrd="0" parTransId="{68542F56-5C07-4903-99E4-64A950F940D6}" sibTransId="{94B1D834-012B-4E20-8180-BF2B7C06B138}"/>
    <dgm:cxn modelId="{C12D6EA2-C490-4810-ABD0-4B8C7B6EB15A}" type="presOf" srcId="{062FC94F-E827-4B27-B752-BA1F44F255FD}" destId="{133BF974-60C0-4EF5-8602-6EBB0DAFBC9F}" srcOrd="0" destOrd="3" presId="urn:microsoft.com/office/officeart/2005/8/layout/vList5"/>
    <dgm:cxn modelId="{E8553CA8-695A-48C4-8357-3B51A6FC98BE}" srcId="{CDB1EB10-BED7-489F-B4DC-8F11FF0EE5FA}" destId="{ECAE482E-9E6A-4E11-8609-F0A1BF0CDF89}" srcOrd="0" destOrd="0" parTransId="{1FE024CE-4C35-4340-8B85-E3A3CD7A963A}" sibTransId="{00D6F4AB-68D8-469D-A199-D1AAA899A538}"/>
    <dgm:cxn modelId="{BE48B4A8-D7A4-498E-ABD8-A89B51C2D0F2}" srcId="{2B74C859-47E2-40AF-9DAF-46C1044B710E}" destId="{7BEB1BF5-1477-4813-BDDB-46D50F46EC2F}" srcOrd="2" destOrd="0" parTransId="{3EB0CE5C-D2C4-4BD4-B036-87C45FC14C07}" sibTransId="{CB79EADF-2F45-4B06-882D-791A7D6292E4}"/>
    <dgm:cxn modelId="{C394C9B9-7F17-4701-83FC-2ADB2466E962}" type="presOf" srcId="{AD7FFD46-B666-4909-A99C-28182D920C9C}" destId="{6C771A6F-A157-49CD-AF30-81C640F4AEB0}" srcOrd="0" destOrd="0" presId="urn:microsoft.com/office/officeart/2005/8/layout/vList5"/>
    <dgm:cxn modelId="{C348B4CD-03AB-4874-BC77-F3817A449B0D}" type="presOf" srcId="{FAF3C7D7-0B63-4BEF-8D65-B9327B241605}" destId="{E46066A1-6F6B-45E6-A16D-3F22B1578E1E}" srcOrd="0" destOrd="2" presId="urn:microsoft.com/office/officeart/2005/8/layout/vList5"/>
    <dgm:cxn modelId="{36FE18D4-D8B0-4215-B6DE-31C60C7B2995}" type="presOf" srcId="{2B74C859-47E2-40AF-9DAF-46C1044B710E}" destId="{2DCADBF4-AD39-4230-BF76-98784CEF16A6}" srcOrd="0" destOrd="0" presId="urn:microsoft.com/office/officeart/2005/8/layout/vList5"/>
    <dgm:cxn modelId="{5F028AD7-E7BB-4AE9-8A6E-ECF4F7B72F4A}" srcId="{AD7FFD46-B666-4909-A99C-28182D920C9C}" destId="{BA8E2D97-14F4-4F26-A910-AB1D177FD1F3}" srcOrd="0" destOrd="0" parTransId="{0488ADE5-D5C7-4EF2-B497-5E7679BB2F6C}" sibTransId="{87D81974-159C-410A-AE66-8FFD4676F9DC}"/>
    <dgm:cxn modelId="{5726A1D7-4F8F-436A-A980-B2194C344090}" srcId="{CDB1EB10-BED7-489F-B4DC-8F11FF0EE5FA}" destId="{0115B293-5F18-4262-8E3A-EDC5B4169036}" srcOrd="1" destOrd="0" parTransId="{04AC0351-AA24-4B21-BB7C-569F7B548C8F}" sibTransId="{F5B12732-D45D-4688-BA0D-C8CE36697FA9}"/>
    <dgm:cxn modelId="{D3C844DE-9115-4D69-8DD7-1DDDECA558CE}" type="presOf" srcId="{BA8E2D97-14F4-4F26-A910-AB1D177FD1F3}" destId="{833E2434-F327-48D6-930C-EF9B9A4499F0}" srcOrd="0" destOrd="0" presId="urn:microsoft.com/office/officeart/2005/8/layout/vList5"/>
    <dgm:cxn modelId="{A7861813-D264-487E-9FCC-41DE7639FEBE}" type="presParOf" srcId="{6C771A6F-A157-49CD-AF30-81C640F4AEB0}" destId="{A959E53F-ADC1-481A-851A-CBE41D8580DF}" srcOrd="0" destOrd="0" presId="urn:microsoft.com/office/officeart/2005/8/layout/vList5"/>
    <dgm:cxn modelId="{6BC46943-E86A-42DC-AB74-FFB55E78323C}" type="presParOf" srcId="{A959E53F-ADC1-481A-851A-CBE41D8580DF}" destId="{833E2434-F327-48D6-930C-EF9B9A4499F0}" srcOrd="0" destOrd="0" presId="urn:microsoft.com/office/officeart/2005/8/layout/vList5"/>
    <dgm:cxn modelId="{AE519AA2-100A-4558-B6C8-612E53273D69}" type="presParOf" srcId="{A959E53F-ADC1-481A-851A-CBE41D8580DF}" destId="{D17BAA45-DD1B-4306-9A0D-184B0C08DF1A}" srcOrd="1" destOrd="0" presId="urn:microsoft.com/office/officeart/2005/8/layout/vList5"/>
    <dgm:cxn modelId="{0399BACD-0E42-4792-85E3-775F38C9B636}" type="presParOf" srcId="{6C771A6F-A157-49CD-AF30-81C640F4AEB0}" destId="{3A88951C-8D52-4684-8C29-8089C01599D8}" srcOrd="1" destOrd="0" presId="urn:microsoft.com/office/officeart/2005/8/layout/vList5"/>
    <dgm:cxn modelId="{9E826C29-E57C-42F9-87E4-A9572C734D9F}" type="presParOf" srcId="{6C771A6F-A157-49CD-AF30-81C640F4AEB0}" destId="{A275D3FD-72CE-441A-BCF2-413C8AF02570}" srcOrd="2" destOrd="0" presId="urn:microsoft.com/office/officeart/2005/8/layout/vList5"/>
    <dgm:cxn modelId="{72DB4901-9E0C-4425-9877-3DA25A5681A3}" type="presParOf" srcId="{A275D3FD-72CE-441A-BCF2-413C8AF02570}" destId="{682B59D2-35CB-439C-B514-73EA96DDA7C7}" srcOrd="0" destOrd="0" presId="urn:microsoft.com/office/officeart/2005/8/layout/vList5"/>
    <dgm:cxn modelId="{416B92F8-9A6A-4436-A452-E541F7D4AE64}" type="presParOf" srcId="{A275D3FD-72CE-441A-BCF2-413C8AF02570}" destId="{E46066A1-6F6B-45E6-A16D-3F22B1578E1E}" srcOrd="1" destOrd="0" presId="urn:microsoft.com/office/officeart/2005/8/layout/vList5"/>
    <dgm:cxn modelId="{CB0CCDBE-EA0E-40DB-B28B-AEA5780FEBE8}" type="presParOf" srcId="{6C771A6F-A157-49CD-AF30-81C640F4AEB0}" destId="{CE2D9CEF-AFAB-4425-874F-78EE453E8DD7}" srcOrd="3" destOrd="0" presId="urn:microsoft.com/office/officeart/2005/8/layout/vList5"/>
    <dgm:cxn modelId="{2A196A51-2AF7-429D-B643-281F142AD3DF}" type="presParOf" srcId="{6C771A6F-A157-49CD-AF30-81C640F4AEB0}" destId="{E3A60E65-B623-4219-8F70-62B6B67492E6}" srcOrd="4" destOrd="0" presId="urn:microsoft.com/office/officeart/2005/8/layout/vList5"/>
    <dgm:cxn modelId="{68D5E71D-C97C-4954-A0D8-4C9D1785AB90}" type="presParOf" srcId="{E3A60E65-B623-4219-8F70-62B6B67492E6}" destId="{2DCADBF4-AD39-4230-BF76-98784CEF16A6}" srcOrd="0" destOrd="0" presId="urn:microsoft.com/office/officeart/2005/8/layout/vList5"/>
    <dgm:cxn modelId="{6B55FAF7-E5B4-4F8F-A38A-04AB9E96C0EE}" type="presParOf" srcId="{E3A60E65-B623-4219-8F70-62B6B67492E6}" destId="{133BF974-60C0-4EF5-8602-6EBB0DAFBC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BAA45-DD1B-4306-9A0D-184B0C08DF1A}">
      <dsp:nvSpPr>
        <dsp:cNvPr id="0" name=""/>
        <dsp:cNvSpPr/>
      </dsp:nvSpPr>
      <dsp:spPr>
        <a:xfrm rot="5400000">
          <a:off x="4624134" y="-1703108"/>
          <a:ext cx="1207750" cy="4920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subset of a table’s rows, like horizontal range partitioning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Automatically done</a:t>
          </a:r>
        </a:p>
      </dsp:txBody>
      <dsp:txXfrm rot="-5400000">
        <a:off x="2767770" y="212213"/>
        <a:ext cx="4861523" cy="1089836"/>
      </dsp:txXfrm>
    </dsp:sp>
    <dsp:sp modelId="{833E2434-F327-48D6-930C-EF9B9A4499F0}">
      <dsp:nvSpPr>
        <dsp:cNvPr id="0" name=""/>
        <dsp:cNvSpPr/>
      </dsp:nvSpPr>
      <dsp:spPr>
        <a:xfrm>
          <a:off x="0" y="2287"/>
          <a:ext cx="2767770" cy="1509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Region</a:t>
          </a:r>
          <a:endParaRPr lang="en-US" sz="3200" kern="1200"/>
        </a:p>
      </dsp:txBody>
      <dsp:txXfrm>
        <a:off x="73697" y="75984"/>
        <a:ext cx="2620376" cy="1362294"/>
      </dsp:txXfrm>
    </dsp:sp>
    <dsp:sp modelId="{E46066A1-6F6B-45E6-A16D-3F22B1578E1E}">
      <dsp:nvSpPr>
        <dsp:cNvPr id="0" name=""/>
        <dsp:cNvSpPr/>
      </dsp:nvSpPr>
      <dsp:spPr>
        <a:xfrm rot="5400000">
          <a:off x="4624134" y="-117936"/>
          <a:ext cx="1207750" cy="4920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Manages data regions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Serves data for reads and writes (</a:t>
          </a:r>
          <a:r>
            <a:rPr lang="en-US" sz="1600" b="1" i="1" kern="1200" dirty="0"/>
            <a:t>using a log</a:t>
          </a:r>
          <a:r>
            <a:rPr lang="en-US" sz="1600" kern="1200" dirty="0"/>
            <a:t>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Like </a:t>
          </a:r>
          <a:r>
            <a:rPr lang="en-US" sz="1600" kern="1200" dirty="0" err="1"/>
            <a:t>datanode</a:t>
          </a:r>
          <a:r>
            <a:rPr lang="en-US" sz="1600" kern="1200" dirty="0"/>
            <a:t> of HDFS</a:t>
          </a:r>
        </a:p>
      </dsp:txBody>
      <dsp:txXfrm rot="-5400000">
        <a:off x="2767770" y="1797385"/>
        <a:ext cx="4861523" cy="1089836"/>
      </dsp:txXfrm>
    </dsp:sp>
    <dsp:sp modelId="{682B59D2-35CB-439C-B514-73EA96DDA7C7}">
      <dsp:nvSpPr>
        <dsp:cNvPr id="0" name=""/>
        <dsp:cNvSpPr/>
      </dsp:nvSpPr>
      <dsp:spPr>
        <a:xfrm>
          <a:off x="0" y="1587459"/>
          <a:ext cx="2767770" cy="1509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RegionServer (many slaves)</a:t>
          </a:r>
          <a:endParaRPr lang="en-US" sz="3200" kern="1200"/>
        </a:p>
      </dsp:txBody>
      <dsp:txXfrm>
        <a:off x="73697" y="1661156"/>
        <a:ext cx="2620376" cy="1362294"/>
      </dsp:txXfrm>
    </dsp:sp>
    <dsp:sp modelId="{133BF974-60C0-4EF5-8602-6EBB0DAFBC9F}">
      <dsp:nvSpPr>
        <dsp:cNvPr id="0" name=""/>
        <dsp:cNvSpPr/>
      </dsp:nvSpPr>
      <dsp:spPr>
        <a:xfrm rot="5400000">
          <a:off x="4624134" y="1467236"/>
          <a:ext cx="1207750" cy="4920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Responsible for coordinating the slaves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Assigns regions, detects failures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Admin functions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Line </a:t>
          </a:r>
          <a:r>
            <a:rPr lang="en-US" sz="1600" kern="1200" dirty="0" err="1"/>
            <a:t>namenode</a:t>
          </a:r>
          <a:r>
            <a:rPr lang="en-US" sz="1600" kern="1200" dirty="0"/>
            <a:t> of HDFS</a:t>
          </a:r>
        </a:p>
      </dsp:txBody>
      <dsp:txXfrm rot="-5400000">
        <a:off x="2767770" y="3382558"/>
        <a:ext cx="4861523" cy="1089836"/>
      </dsp:txXfrm>
    </dsp:sp>
    <dsp:sp modelId="{2DCADBF4-AD39-4230-BF76-98784CEF16A6}">
      <dsp:nvSpPr>
        <dsp:cNvPr id="0" name=""/>
        <dsp:cNvSpPr/>
      </dsp:nvSpPr>
      <dsp:spPr>
        <a:xfrm>
          <a:off x="0" y="3172632"/>
          <a:ext cx="2767770" cy="1509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Master </a:t>
          </a:r>
          <a:endParaRPr lang="en-US" sz="3200" kern="1200"/>
        </a:p>
      </dsp:txBody>
      <dsp:txXfrm>
        <a:off x="73697" y="3246329"/>
        <a:ext cx="2620376" cy="13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B156-1A1C-41A0-9E56-4FEBE8EB705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8C2B-1725-497F-88E9-0EE6C81A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0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11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D80A5-BF43-404F-8701-0B05DD367B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2EC8-5C88-41B4-8DF0-B2EF33ED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FEA3-B73B-4F38-AEE6-215B28EA2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FDDA-5EC3-426E-84BA-CD6A4B9A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E000-84B8-411E-9E3D-7FF90F42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C5D3-6745-4952-A197-92B78178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7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9813-C8C7-40A9-BFD1-6A55AA40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30551-7F47-4D59-A3FC-7F89D090A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9690-C695-4A30-93AB-6B2D0AA2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8619-F03B-4B27-BFD7-EEA3719B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99F3-5ACC-4A33-AA4E-4CBC64F0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55744-8B6B-4018-BCD8-FECB0BA28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FDC98-D567-4C92-9805-497739BF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F1BA5-37AD-4B8F-A5DE-BB9CED56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0837-ECBA-4D5C-B843-059F3AE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4DCC-D01E-47B7-BD9B-0CD6C35A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1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297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354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522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14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210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62659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562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7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33C4-95FF-4032-9049-32650BAE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25FA-C555-4A4F-A922-DC8E2AC3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AC80-B77A-47C8-AFE0-8B310151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2EF7-2508-4835-9667-3780256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6463-07D1-4449-A097-28257737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37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135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031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035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833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32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351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752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188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336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D0EA-58CC-4617-8E46-B78B8C63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457B-875C-4D16-B2CF-BEE2BB8C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E383-C530-444B-ADF3-3CA4163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66C3-88CB-4835-94FC-7B232C8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61FF-D371-48E9-A51F-2EA4F0C6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69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28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08616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847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803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925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947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6532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1055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398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95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94DB-323A-4A2C-B636-375F7C9D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A249-D656-4EB1-9967-5078556FC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84E7-B032-470D-9C84-A02C021C0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4AB5-8C9A-4FD5-92E7-803294E8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CA255-36D5-4B3B-9791-CF957D99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775F6-47BD-4C7A-AF6F-C74D7AC5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27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2139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61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47EC-0F60-44A7-A0D3-F152D301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3A76-469F-4CE8-B6D3-64438D7A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EF02-B2F4-423D-AE51-9C00CBF7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DC7B2-A288-443D-B90E-FE0FD6E8B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2E7AC-EF46-4D5B-B81C-0A578AD36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E685D-9D99-4C89-9F4B-410D870F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D9B6A-A390-4F1A-9DAA-60A10DAE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0E851-009D-4C01-9FC9-8396B27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12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AC00-2684-478E-9053-594E9E0A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8C80D-202E-4D63-9A4F-2E3F1E83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B9C02-3B0C-4512-A404-6BEE74AA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445CC-DAA9-4116-B535-5FCE2087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09ADC-F13A-421F-B30D-756ED78F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1C976-3A3E-4C80-B81E-5F06DF2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9827-B591-47AB-BAD6-42611200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0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C8B-D1CE-4A66-83AA-954F2777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DFA4-1717-4E03-80A2-036EE815C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5D4D-1A1F-4F45-A6EE-F0068759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B59C-2099-418C-B71A-59030DF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9BB8-5250-402D-A33A-286A2EC3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F533-8972-40FE-9966-7689D7F0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1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07F9-0784-4693-923C-A8D1D866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F110D-6742-4CF6-8D02-D5E1869C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7CAF0-E284-4876-B527-1526B652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CA85-452D-43FE-9FDB-4720E139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C9BD-D571-4219-A25A-B8CFEB4A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6486-F42F-4C08-96A5-696AC28D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E2D0D-4F85-4E63-93FB-A8286FBB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8414E-FB29-40F3-8DCB-AFFCB395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F659-A83C-4EBB-AF9A-E1D6A2E69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6121-B48E-4F3B-A7E3-2C83617F337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05D4-E8AD-4A23-8788-1206FDD5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293F-4C9B-4DFD-91BA-7275FF3A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CE791-86EF-4213-A885-9273CD841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5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11107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eople.apache.org/~rdonkin/hadoop-talk/hadoop.html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5.gif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2.xml"/><Relationship Id="rId6" Type="http://schemas.openxmlformats.org/officeDocument/2006/relationships/hyperlink" Target="https://en.wikipedia.org/wiki/Apache_Hiv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napitupulu-jon.appspot.com/posts/hadoop-bigdata-ud617.html?_sm_au_=i5V02070Vr5sJBP5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2- Big Data Infrastructure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Hadoop Ecosystem-HBase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3034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Hbase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 Architecture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9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9FC6394F-7413-482C-A01C-55AD40F7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7" y="1750815"/>
            <a:ext cx="4023160" cy="20450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Architecture – Master Slave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468" y="4424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0F0D3B97-D6EF-47E1-A6B5-EDF801569739}"/>
              </a:ext>
            </a:extLst>
          </p:cNvPr>
          <p:cNvGraphicFramePr>
            <a:graphicFrameLocks/>
          </p:cNvGraphicFramePr>
          <p:nvPr/>
        </p:nvGraphicFramePr>
        <p:xfrm>
          <a:off x="192967" y="1521492"/>
          <a:ext cx="7688250" cy="468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E4242E8-5E22-45A4-9DE7-CD1A974980A1}"/>
              </a:ext>
            </a:extLst>
          </p:cNvPr>
          <p:cNvSpPr txBox="1"/>
          <p:nvPr/>
        </p:nvSpPr>
        <p:spPr>
          <a:xfrm>
            <a:off x="1885950" y="6411133"/>
            <a:ext cx="52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 https://www.mapr.com/blog/in-depth-look-hbase-architecture</a:t>
            </a:r>
          </a:p>
        </p:txBody>
      </p:sp>
    </p:spTree>
    <p:extLst>
      <p:ext uri="{BB962C8B-B14F-4D97-AF65-F5344CB8AC3E}">
        <p14:creationId xmlns:p14="http://schemas.microsoft.com/office/powerpoint/2010/main" val="292493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316C3-6884-4EDC-A13D-FEE5F8BB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5981700" cy="381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Regions and region servers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242E8-5E22-45A4-9DE7-CD1A974980A1}"/>
              </a:ext>
            </a:extLst>
          </p:cNvPr>
          <p:cNvSpPr txBox="1"/>
          <p:nvPr/>
        </p:nvSpPr>
        <p:spPr>
          <a:xfrm>
            <a:off x="1924050" y="6206102"/>
            <a:ext cx="5201273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Refer https://www.mapr.com/blog/in-depth-look-hbase-architecture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73F63-DDF0-40B5-B098-FF6B8E1110C3}"/>
              </a:ext>
            </a:extLst>
          </p:cNvPr>
          <p:cNvSpPr txBox="1"/>
          <p:nvPr/>
        </p:nvSpPr>
        <p:spPr>
          <a:xfrm>
            <a:off x="393111" y="1622428"/>
            <a:ext cx="419044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Tables horizontally partitioned into regions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C8AA17-B736-41ED-9BCA-D1C07CB284BF}"/>
              </a:ext>
            </a:extLst>
          </p:cNvPr>
          <p:cNvCxnSpPr/>
          <p:nvPr/>
        </p:nvCxnSpPr>
        <p:spPr>
          <a:xfrm>
            <a:off x="1447800" y="1918531"/>
            <a:ext cx="1371600" cy="112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D3D0D7-F5F9-4585-862C-798189D5E5D1}"/>
              </a:ext>
            </a:extLst>
          </p:cNvPr>
          <p:cNvSpPr txBox="1"/>
          <p:nvPr/>
        </p:nvSpPr>
        <p:spPr>
          <a:xfrm>
            <a:off x="5475633" y="1610567"/>
            <a:ext cx="323864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Regions stored on region servers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3285D2-F5DA-42D9-80A1-75D1A446E465}"/>
              </a:ext>
            </a:extLst>
          </p:cNvPr>
          <p:cNvCxnSpPr/>
          <p:nvPr/>
        </p:nvCxnSpPr>
        <p:spPr>
          <a:xfrm flipH="1">
            <a:off x="4096373" y="1918531"/>
            <a:ext cx="2228227" cy="56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7BA03E-D555-40EF-834A-3493E00315F4}"/>
              </a:ext>
            </a:extLst>
          </p:cNvPr>
          <p:cNvCxnSpPr/>
          <p:nvPr/>
        </p:nvCxnSpPr>
        <p:spPr>
          <a:xfrm flipH="1">
            <a:off x="5638800" y="1887566"/>
            <a:ext cx="762000" cy="70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F45238-3197-4634-9B47-E1C466C6186B}"/>
              </a:ext>
            </a:extLst>
          </p:cNvPr>
          <p:cNvCxnSpPr/>
          <p:nvPr/>
        </p:nvCxnSpPr>
        <p:spPr>
          <a:xfrm>
            <a:off x="6400800" y="1918531"/>
            <a:ext cx="762000" cy="67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44651C8-C0B1-46BC-A0AF-C7B80CB9AD96}"/>
              </a:ext>
            </a:extLst>
          </p:cNvPr>
          <p:cNvSpPr/>
          <p:nvPr/>
        </p:nvSpPr>
        <p:spPr>
          <a:xfrm>
            <a:off x="8371638" y="2022163"/>
            <a:ext cx="3001212" cy="1216337"/>
          </a:xfrm>
          <a:prstGeom prst="wedgeRectCallout">
            <a:avLst>
              <a:gd name="adj1" fmla="val -189675"/>
              <a:gd name="adj2" fmla="val 1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with a single region and then master monitors load and splits into multiple regions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2C6C80F-3513-4C1E-A5A4-78566D2DBF60}"/>
              </a:ext>
            </a:extLst>
          </p:cNvPr>
          <p:cNvSpPr/>
          <p:nvPr/>
        </p:nvSpPr>
        <p:spPr>
          <a:xfrm>
            <a:off x="0" y="2377385"/>
            <a:ext cx="1782896" cy="1318305"/>
          </a:xfrm>
          <a:prstGeom prst="wedgeRectCallout">
            <a:avLst>
              <a:gd name="adj1" fmla="val 92747"/>
              <a:gd name="adj2" fmla="val 96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META Table: keeps track of regions </a:t>
            </a:r>
          </a:p>
        </p:txBody>
      </p:sp>
    </p:spTree>
    <p:extLst>
      <p:ext uri="{BB962C8B-B14F-4D97-AF65-F5344CB8AC3E}">
        <p14:creationId xmlns:p14="http://schemas.microsoft.com/office/powerpoint/2010/main" val="412861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Read/Write  Operation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242E8-5E22-45A4-9DE7-CD1A974980A1}"/>
              </a:ext>
            </a:extLst>
          </p:cNvPr>
          <p:cNvSpPr txBox="1"/>
          <p:nvPr/>
        </p:nvSpPr>
        <p:spPr>
          <a:xfrm>
            <a:off x="1924050" y="6206102"/>
            <a:ext cx="52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 https://www.mapr.com/blog/in-depth-look-hbase-architecture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997D0003-2D23-4507-9570-123A68AF8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85" y="1791683"/>
            <a:ext cx="5427061" cy="3274633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31C92745-D86C-40AC-8668-E40FE7396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176" y="2236622"/>
            <a:ext cx="4658381" cy="25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3629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Cassandra Architecture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Cassandra Architecture – peer to peer architecture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242E8-5E22-45A4-9DE7-CD1A974980A1}"/>
              </a:ext>
            </a:extLst>
          </p:cNvPr>
          <p:cNvSpPr txBox="1"/>
          <p:nvPr/>
        </p:nvSpPr>
        <p:spPr>
          <a:xfrm>
            <a:off x="1885950" y="6411133"/>
            <a:ext cx="52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 https://www.mapr.com/blog/in-depth-look-hbase-architecture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1A7D5-7B3E-406C-9717-710C7007A00D}"/>
              </a:ext>
            </a:extLst>
          </p:cNvPr>
          <p:cNvSpPr/>
          <p:nvPr/>
        </p:nvSpPr>
        <p:spPr>
          <a:xfrm>
            <a:off x="229286" y="1513221"/>
            <a:ext cx="68579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Differences from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Hbase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Request coordination over a partitioned dataset – no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Ring membership and failure detection – no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Local persistence (storage) engine – does not rely on HDFS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Cqlsh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– for performing queries</a:t>
            </a:r>
          </a:p>
        </p:txBody>
      </p:sp>
    </p:spTree>
    <p:extLst>
      <p:ext uri="{BB962C8B-B14F-4D97-AF65-F5344CB8AC3E}">
        <p14:creationId xmlns:p14="http://schemas.microsoft.com/office/powerpoint/2010/main" val="34611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Some Ways to Access HBASE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848C-9666-497E-B639-EBED0006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Hbase</a:t>
            </a:r>
            <a:r>
              <a:rPr lang="en-IN" dirty="0"/>
              <a:t> Shell</a:t>
            </a:r>
          </a:p>
          <a:p>
            <a:r>
              <a:rPr lang="en-IN" dirty="0"/>
              <a:t>Java API</a:t>
            </a:r>
          </a:p>
          <a:p>
            <a:pPr lvl="1"/>
            <a:r>
              <a:rPr lang="en-IN" dirty="0"/>
              <a:t>Wrappers for </a:t>
            </a:r>
            <a:r>
              <a:rPr lang="en-IN" dirty="0" err="1"/>
              <a:t>Python,Scala,etc</a:t>
            </a:r>
            <a:endParaRPr lang="en-IN" dirty="0"/>
          </a:p>
          <a:p>
            <a:r>
              <a:rPr lang="en-IN" dirty="0" err="1"/>
              <a:t>Spark,Hive,Pig</a:t>
            </a:r>
            <a:endParaRPr lang="en-IN" dirty="0"/>
          </a:p>
          <a:p>
            <a:r>
              <a:rPr lang="en-IN" dirty="0"/>
              <a:t>REST service</a:t>
            </a:r>
          </a:p>
          <a:p>
            <a:r>
              <a:rPr lang="en-IN" dirty="0"/>
              <a:t>Thrift Service</a:t>
            </a:r>
          </a:p>
          <a:p>
            <a:r>
              <a:rPr lang="en-IN" dirty="0"/>
              <a:t>Avro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7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C8CA7F-BEAF-4AD3-BD10-31AE561CEF36}"/>
              </a:ext>
            </a:extLst>
          </p:cNvPr>
          <p:cNvSpPr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Installation of HBase</a:t>
            </a:r>
          </a:p>
        </p:txBody>
      </p:sp>
    </p:spTree>
    <p:extLst>
      <p:ext uri="{BB962C8B-B14F-4D97-AF65-F5344CB8AC3E}">
        <p14:creationId xmlns:p14="http://schemas.microsoft.com/office/powerpoint/2010/main" val="162960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68755C68-9989-4CB9-A16C-BA01BAB49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2;p23">
            <a:extLst>
              <a:ext uri="{FF2B5EF4-FFF2-40B4-BE49-F238E27FC236}">
                <a16:creationId xmlns:a16="http://schemas.microsoft.com/office/drawing/2014/main" id="{581B89B8-9592-4D0A-AD1D-FFC8EE5A1DBA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7A06BFBC-C122-4E62-9D7E-1DA2442D7458}"/>
              </a:ext>
            </a:extLst>
          </p:cNvPr>
          <p:cNvSpPr/>
          <p:nvPr/>
        </p:nvSpPr>
        <p:spPr>
          <a:xfrm>
            <a:off x="241074" y="21937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1;p23">
            <a:extLst>
              <a:ext uri="{FF2B5EF4-FFF2-40B4-BE49-F238E27FC236}">
                <a16:creationId xmlns:a16="http://schemas.microsoft.com/office/drawing/2014/main" id="{BE003BEA-5960-4BDC-B4A8-9B0721E0FEED}"/>
              </a:ext>
            </a:extLst>
          </p:cNvPr>
          <p:cNvSpPr/>
          <p:nvPr/>
        </p:nvSpPr>
        <p:spPr>
          <a:xfrm>
            <a:off x="221733" y="755014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Setting the configuration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91ECB-D20D-4EA8-B615-D635F094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4" y="1449037"/>
            <a:ext cx="10561258" cy="5080352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08ECB-6E85-4AB9-82A5-B43EBB7DE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07" y="5247038"/>
            <a:ext cx="1112922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68755C68-9989-4CB9-A16C-BA01BAB49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2;p23">
            <a:extLst>
              <a:ext uri="{FF2B5EF4-FFF2-40B4-BE49-F238E27FC236}">
                <a16:creationId xmlns:a16="http://schemas.microsoft.com/office/drawing/2014/main" id="{581B89B8-9592-4D0A-AD1D-FFC8EE5A1DBA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7A06BFBC-C122-4E62-9D7E-1DA2442D7458}"/>
              </a:ext>
            </a:extLst>
          </p:cNvPr>
          <p:cNvSpPr/>
          <p:nvPr/>
        </p:nvSpPr>
        <p:spPr>
          <a:xfrm>
            <a:off x="241074" y="21937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1;p23">
            <a:extLst>
              <a:ext uri="{FF2B5EF4-FFF2-40B4-BE49-F238E27FC236}">
                <a16:creationId xmlns:a16="http://schemas.microsoft.com/office/drawing/2014/main" id="{BE003BEA-5960-4BDC-B4A8-9B0721E0FEED}"/>
              </a:ext>
            </a:extLst>
          </p:cNvPr>
          <p:cNvSpPr/>
          <p:nvPr/>
        </p:nvSpPr>
        <p:spPr>
          <a:xfrm>
            <a:off x="221733" y="755014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Checking HBase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3A05E1-384A-489D-AC12-DDB02F1B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4" y="1477611"/>
            <a:ext cx="4252006" cy="1163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A0E998-3D94-4695-A065-10512D92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82" y="2736343"/>
            <a:ext cx="4741165" cy="37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68755C68-9989-4CB9-A16C-BA01BAB49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2;p23">
            <a:extLst>
              <a:ext uri="{FF2B5EF4-FFF2-40B4-BE49-F238E27FC236}">
                <a16:creationId xmlns:a16="http://schemas.microsoft.com/office/drawing/2014/main" id="{581B89B8-9592-4D0A-AD1D-FFC8EE5A1DBA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7A06BFBC-C122-4E62-9D7E-1DA2442D7458}"/>
              </a:ext>
            </a:extLst>
          </p:cNvPr>
          <p:cNvSpPr/>
          <p:nvPr/>
        </p:nvSpPr>
        <p:spPr>
          <a:xfrm>
            <a:off x="241074" y="21937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Ecosystem-HBase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1;p23">
            <a:extLst>
              <a:ext uri="{FF2B5EF4-FFF2-40B4-BE49-F238E27FC236}">
                <a16:creationId xmlns:a16="http://schemas.microsoft.com/office/drawing/2014/main" id="{BE003BEA-5960-4BDC-B4A8-9B0721E0FEED}"/>
              </a:ext>
            </a:extLst>
          </p:cNvPr>
          <p:cNvSpPr/>
          <p:nvPr/>
        </p:nvSpPr>
        <p:spPr>
          <a:xfrm>
            <a:off x="221733" y="755014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Review of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Sterday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…..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A440-695D-4C3D-8E3C-9B1D73DA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HDFS good for batch processing not really make up a good database.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Limitations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	Record lookup not possible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	Specific field in a table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Hbase</a:t>
            </a:r>
            <a:r>
              <a:rPr lang="en-IN" b="1" dirty="0">
                <a:solidFill>
                  <a:srgbClr val="FF0000"/>
                </a:solidFill>
              </a:rPr>
              <a:t>/Cassandra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	Data Model is Columnar store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	</a:t>
            </a:r>
            <a:r>
              <a:rPr lang="en-IN" dirty="0" err="1"/>
              <a:t>BigTable</a:t>
            </a:r>
            <a:r>
              <a:rPr lang="en-IN" dirty="0"/>
              <a:t> Data Model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2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2046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Hbase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 usage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Creating a new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8003-3281-4630-9E82-C4F02A85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" y="2880397"/>
            <a:ext cx="9943144" cy="10972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11" name="Rectangular Callout 5">
            <a:extLst>
              <a:ext uri="{FF2B5EF4-FFF2-40B4-BE49-F238E27FC236}">
                <a16:creationId xmlns:a16="http://schemas.microsoft.com/office/drawing/2014/main" id="{99424FB8-48DE-4885-BC62-3F96AB27BCC3}"/>
              </a:ext>
            </a:extLst>
          </p:cNvPr>
          <p:cNvSpPr/>
          <p:nvPr/>
        </p:nvSpPr>
        <p:spPr>
          <a:xfrm>
            <a:off x="8602119" y="1433175"/>
            <a:ext cx="1761081" cy="1097205"/>
          </a:xfrm>
          <a:prstGeom prst="wedgeRectCallout">
            <a:avLst>
              <a:gd name="adj1" fmla="val -75398"/>
              <a:gd name="adj2" fmla="val 88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 family name</a:t>
            </a:r>
          </a:p>
        </p:txBody>
      </p:sp>
      <p:sp>
        <p:nvSpPr>
          <p:cNvPr id="12" name="Rectangular Callout 6">
            <a:extLst>
              <a:ext uri="{FF2B5EF4-FFF2-40B4-BE49-F238E27FC236}">
                <a16:creationId xmlns:a16="http://schemas.microsoft.com/office/drawing/2014/main" id="{E877A93D-1D44-4766-A6C9-96CB60FA0B98}"/>
              </a:ext>
            </a:extLst>
          </p:cNvPr>
          <p:cNvSpPr/>
          <p:nvPr/>
        </p:nvSpPr>
        <p:spPr>
          <a:xfrm>
            <a:off x="7263044" y="3977602"/>
            <a:ext cx="2057400" cy="1066800"/>
          </a:xfrm>
          <a:prstGeom prst="wedgeRectCallout">
            <a:avLst>
              <a:gd name="adj1" fmla="val -77158"/>
              <a:gd name="adj2" fmla="val -112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772649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inserting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1B5B63-CE30-40CF-BD3C-BE0A1412E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12" y="2438400"/>
            <a:ext cx="7014375" cy="889284"/>
          </a:xfrm>
          <a:prstGeom prst="rect">
            <a:avLst/>
          </a:prstGeom>
        </p:spPr>
      </p:pic>
      <p:sp>
        <p:nvSpPr>
          <p:cNvPr id="23" name="Rectangular Callout 5">
            <a:extLst>
              <a:ext uri="{FF2B5EF4-FFF2-40B4-BE49-F238E27FC236}">
                <a16:creationId xmlns:a16="http://schemas.microsoft.com/office/drawing/2014/main" id="{7EB593F6-7F71-44AF-AAAB-80034F7B36A2}"/>
              </a:ext>
            </a:extLst>
          </p:cNvPr>
          <p:cNvSpPr/>
          <p:nvPr/>
        </p:nvSpPr>
        <p:spPr>
          <a:xfrm>
            <a:off x="5638800" y="1676400"/>
            <a:ext cx="1600200" cy="609600"/>
          </a:xfrm>
          <a:prstGeom prst="wedgeRectCallout">
            <a:avLst>
              <a:gd name="adj1" fmla="val -75398"/>
              <a:gd name="adj2" fmla="val 88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Row key</a:t>
            </a:r>
          </a:p>
        </p:txBody>
      </p:sp>
      <p:sp>
        <p:nvSpPr>
          <p:cNvPr id="24" name="Rectangular Callout 6">
            <a:extLst>
              <a:ext uri="{FF2B5EF4-FFF2-40B4-BE49-F238E27FC236}">
                <a16:creationId xmlns:a16="http://schemas.microsoft.com/office/drawing/2014/main" id="{D2DE2B17-F029-4D70-A7B9-310F859A73ED}"/>
              </a:ext>
            </a:extLst>
          </p:cNvPr>
          <p:cNvSpPr/>
          <p:nvPr/>
        </p:nvSpPr>
        <p:spPr>
          <a:xfrm>
            <a:off x="3429000" y="4724400"/>
            <a:ext cx="1600200" cy="609600"/>
          </a:xfrm>
          <a:prstGeom prst="wedgeRectCallout">
            <a:avLst>
              <a:gd name="adj1" fmla="val 118096"/>
              <a:gd name="adj2" fmla="val -387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 name</a:t>
            </a:r>
          </a:p>
        </p:txBody>
      </p:sp>
      <p:sp>
        <p:nvSpPr>
          <p:cNvPr id="25" name="Rectangular Callout 7">
            <a:extLst>
              <a:ext uri="{FF2B5EF4-FFF2-40B4-BE49-F238E27FC236}">
                <a16:creationId xmlns:a16="http://schemas.microsoft.com/office/drawing/2014/main" id="{8921DC96-9F2B-43C5-BA3E-C9505B3F4D9C}"/>
              </a:ext>
            </a:extLst>
          </p:cNvPr>
          <p:cNvSpPr/>
          <p:nvPr/>
        </p:nvSpPr>
        <p:spPr>
          <a:xfrm>
            <a:off x="6781800" y="4876800"/>
            <a:ext cx="1600200" cy="609600"/>
          </a:xfrm>
          <a:prstGeom prst="wedgeRectCallout">
            <a:avLst>
              <a:gd name="adj1" fmla="val -24479"/>
              <a:gd name="adj2" fmla="val -358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624244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retrieving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4892DF-F55F-42FE-92AC-F1D0848E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" y="2509770"/>
            <a:ext cx="10668077" cy="2349261"/>
          </a:xfrm>
          <a:prstGeom prst="rect">
            <a:avLst/>
          </a:prstGeom>
        </p:spPr>
      </p:pic>
      <p:sp>
        <p:nvSpPr>
          <p:cNvPr id="3" name="Rectangular Callout 6">
            <a:extLst>
              <a:ext uri="{FF2B5EF4-FFF2-40B4-BE49-F238E27FC236}">
                <a16:creationId xmlns:a16="http://schemas.microsoft.com/office/drawing/2014/main" id="{1275005D-FAE8-4832-8D1D-F9278F1D9623}"/>
              </a:ext>
            </a:extLst>
          </p:cNvPr>
          <p:cNvSpPr/>
          <p:nvPr/>
        </p:nvSpPr>
        <p:spPr>
          <a:xfrm>
            <a:off x="3341618" y="5442742"/>
            <a:ext cx="1600200" cy="609600"/>
          </a:xfrm>
          <a:prstGeom prst="wedgeRectCallout">
            <a:avLst>
              <a:gd name="adj1" fmla="val -58425"/>
              <a:gd name="adj2" fmla="val -27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rows</a:t>
            </a:r>
          </a:p>
        </p:txBody>
      </p:sp>
      <p:sp>
        <p:nvSpPr>
          <p:cNvPr id="4" name="Rectangular Callout 5">
            <a:extLst>
              <a:ext uri="{FF2B5EF4-FFF2-40B4-BE49-F238E27FC236}">
                <a16:creationId xmlns:a16="http://schemas.microsoft.com/office/drawing/2014/main" id="{084E1AB2-D42E-4C23-B044-77E851C3A3F6}"/>
              </a:ext>
            </a:extLst>
          </p:cNvPr>
          <p:cNvSpPr/>
          <p:nvPr/>
        </p:nvSpPr>
        <p:spPr>
          <a:xfrm>
            <a:off x="5558134" y="1418551"/>
            <a:ext cx="2209800" cy="1020575"/>
          </a:xfrm>
          <a:prstGeom prst="wedgeRectCallout">
            <a:avLst>
              <a:gd name="adj1" fmla="val -125730"/>
              <a:gd name="adj2" fmla="val 55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Getting a specific row</a:t>
            </a:r>
          </a:p>
        </p:txBody>
      </p:sp>
    </p:spTree>
    <p:extLst>
      <p:ext uri="{BB962C8B-B14F-4D97-AF65-F5344CB8AC3E}">
        <p14:creationId xmlns:p14="http://schemas.microsoft.com/office/powerpoint/2010/main" val="1117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FBB03-6EC6-4434-AE20-5059F273948F}"/>
              </a:ext>
            </a:extLst>
          </p:cNvPr>
          <p:cNvSpPr/>
          <p:nvPr/>
        </p:nvSpPr>
        <p:spPr>
          <a:xfrm>
            <a:off x="1745168" y="2967335"/>
            <a:ext cx="8701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Operations Using HBase</a:t>
            </a:r>
          </a:p>
        </p:txBody>
      </p:sp>
    </p:spTree>
    <p:extLst>
      <p:ext uri="{BB962C8B-B14F-4D97-AF65-F5344CB8AC3E}">
        <p14:creationId xmlns:p14="http://schemas.microsoft.com/office/powerpoint/2010/main" val="273906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Creation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019687EF-D6F4-44C4-94F7-5DEFF87D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" y="1868853"/>
            <a:ext cx="9058275" cy="255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BF216-72B5-46D7-BD4F-4AC383BE0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17" y="5083658"/>
            <a:ext cx="6372225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C82B65-F17E-4DBA-93E5-0FEFD778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92" y="4186802"/>
            <a:ext cx="52292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Creation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13" name="Content Placeholder 6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B1CC1943-1D79-4819-A516-0B5A5FF01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5" r="4668"/>
          <a:stretch/>
        </p:blipFill>
        <p:spPr>
          <a:xfrm>
            <a:off x="393111" y="1515762"/>
            <a:ext cx="994358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966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29A49-7651-4C0F-9C46-4FCAE02E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8" y="2048649"/>
            <a:ext cx="11495512" cy="35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0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D86099C-AC59-486F-A0ED-EC16C438C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3" r="2069" b="-1"/>
          <a:stretch/>
        </p:blipFill>
        <p:spPr>
          <a:xfrm>
            <a:off x="147762" y="1906243"/>
            <a:ext cx="11548872" cy="4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00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D86099C-AC59-486F-A0ED-EC16C438C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3" r="2069" b="-1"/>
          <a:stretch/>
        </p:blipFill>
        <p:spPr>
          <a:xfrm>
            <a:off x="147762" y="1906243"/>
            <a:ext cx="11548872" cy="4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3"/>
          <p:cNvSpPr>
            <a:spLocks noGrp="1"/>
          </p:cNvSpPr>
          <p:nvPr>
            <p:ph type="body" sz="quarter" idx="17"/>
          </p:nvPr>
        </p:nvSpPr>
        <p:spPr>
          <a:xfrm>
            <a:off x="3260318" y="4929710"/>
            <a:ext cx="2578507" cy="13349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Unstructured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Arbitrary writes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Analytics</a:t>
            </a:r>
          </a:p>
        </p:txBody>
      </p:sp>
      <p:sp>
        <p:nvSpPr>
          <p:cNvPr id="22" name="Rectangle 2"/>
          <p:cNvSpPr/>
          <p:nvPr/>
        </p:nvSpPr>
        <p:spPr>
          <a:xfrm>
            <a:off x="3383653" y="4734104"/>
            <a:ext cx="734983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HBASE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8"/>
          </p:nvPr>
        </p:nvSpPr>
        <p:spPr>
          <a:xfrm>
            <a:off x="8691593" y="2494622"/>
            <a:ext cx="2586008" cy="128524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Structured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SQL Analytics</a:t>
            </a:r>
            <a:endParaRPr lang="ru-RU" b="1" dirty="0"/>
          </a:p>
        </p:txBody>
      </p:sp>
      <p:sp>
        <p:nvSpPr>
          <p:cNvPr id="23" name="Rectangle 3"/>
          <p:cNvSpPr/>
          <p:nvPr/>
        </p:nvSpPr>
        <p:spPr>
          <a:xfrm>
            <a:off x="8817655" y="2288240"/>
            <a:ext cx="734983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HIVE</a:t>
            </a:r>
            <a:endParaRPr lang="ru-RU" dirty="0"/>
          </a:p>
        </p:txBody>
      </p:sp>
      <p:sp>
        <p:nvSpPr>
          <p:cNvPr id="9" name="Text 7"/>
          <p:cNvSpPr>
            <a:spLocks noGrp="1"/>
          </p:cNvSpPr>
          <p:nvPr>
            <p:ph type="body" sz="quarter" idx="16"/>
          </p:nvPr>
        </p:nvSpPr>
        <p:spPr>
          <a:xfrm>
            <a:off x="3260318" y="2494623"/>
            <a:ext cx="2578507" cy="12852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Unstructured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Read completely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No Updates</a:t>
            </a:r>
            <a:endParaRPr lang="ru-RU" b="1" dirty="0"/>
          </a:p>
        </p:txBody>
      </p:sp>
      <p:sp>
        <p:nvSpPr>
          <p:cNvPr id="19" name="Rectangle 4"/>
          <p:cNvSpPr/>
          <p:nvPr/>
        </p:nvSpPr>
        <p:spPr>
          <a:xfrm>
            <a:off x="3383653" y="2288240"/>
            <a:ext cx="734983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HDFS</a:t>
            </a:r>
            <a:endParaRPr lang="ru-RU" dirty="0"/>
          </a:p>
        </p:txBody>
      </p:sp>
      <p:sp>
        <p:nvSpPr>
          <p:cNvPr id="25" name="Google Shape;437;p23">
            <a:extLst>
              <a:ext uri="{FF2B5EF4-FFF2-40B4-BE49-F238E27FC236}">
                <a16:creationId xmlns:a16="http://schemas.microsoft.com/office/drawing/2014/main" id="{453ACCAE-A57F-4482-8413-6AD5DC7B6E58}"/>
              </a:ext>
            </a:extLst>
          </p:cNvPr>
          <p:cNvSpPr/>
          <p:nvPr/>
        </p:nvSpPr>
        <p:spPr>
          <a:xfrm>
            <a:off x="241074" y="50017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Ecosystem-HBase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421;p23">
            <a:extLst>
              <a:ext uri="{FF2B5EF4-FFF2-40B4-BE49-F238E27FC236}">
                <a16:creationId xmlns:a16="http://schemas.microsoft.com/office/drawing/2014/main" id="{4CC3A954-C686-42FA-9F15-8F5C005DC8A8}"/>
              </a:ext>
            </a:extLst>
          </p:cNvPr>
          <p:cNvSpPr/>
          <p:nvPr/>
        </p:nvSpPr>
        <p:spPr>
          <a:xfrm>
            <a:off x="241074" y="912563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When to use What?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Google Shape;422;p23">
            <a:extLst>
              <a:ext uri="{FF2B5EF4-FFF2-40B4-BE49-F238E27FC236}">
                <a16:creationId xmlns:a16="http://schemas.microsoft.com/office/drawing/2014/main" id="{BA60E4F4-44B9-4A62-8642-EF782F80CE12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" name="Picture Placeholder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B8C84-406A-4E2C-AA36-A1ABC67C62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545" b="8545"/>
          <a:stretch>
            <a:fillRect/>
          </a:stretch>
        </p:blipFill>
        <p:spPr/>
      </p:pic>
      <p:pic>
        <p:nvPicPr>
          <p:cNvPr id="38" name="Picture Placeholder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F0F35B-28B0-4508-A993-47406BE22EE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351" r="1351"/>
          <a:stretch>
            <a:fillRect/>
          </a:stretch>
        </p:blipFill>
        <p:spPr>
          <a:xfrm>
            <a:off x="6468236" y="1704706"/>
            <a:ext cx="2094837" cy="1937798"/>
          </a:xfr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1F5F14C-B10C-4240-A4E1-BAD51FCED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4714" y="4426229"/>
            <a:ext cx="2094837" cy="15193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22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A599A6-955E-410E-8EB4-2F11E4581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0" r="2936"/>
          <a:stretch/>
        </p:blipFill>
        <p:spPr>
          <a:xfrm>
            <a:off x="393111" y="1868853"/>
            <a:ext cx="9717308" cy="45192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771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Get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AE3A54A9-602C-4149-8442-206327ADB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7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18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Get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3C0A1-1CAC-4348-850C-AE901E845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" r="2" b="2"/>
          <a:stretch/>
        </p:blipFill>
        <p:spPr>
          <a:xfrm>
            <a:off x="371880" y="1616768"/>
            <a:ext cx="10905066" cy="42483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512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Retrieve Data from specific row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22F9FE7F-05B1-48AC-AE67-2D78F879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747395"/>
            <a:ext cx="8335186" cy="1827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6768BD-7B01-43DF-8C9E-FC5B9A36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0" y="4005883"/>
            <a:ext cx="1104631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Delete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4835C-CE89-41E1-876F-171E4E63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2289628"/>
            <a:ext cx="8451756" cy="2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5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Delete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9F1F9E-CE35-4F97-B4B6-986C1DB60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5"/>
          <a:stretch/>
        </p:blipFill>
        <p:spPr>
          <a:xfrm>
            <a:off x="174267" y="2480411"/>
            <a:ext cx="5455917" cy="3061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7E30B-EEA5-41B3-AAD4-AF37B2926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200" y="2480411"/>
            <a:ext cx="5455917" cy="21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4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Delete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11" name="Content Placeholder 6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6EE2AB29-9F1F-40C2-8304-4D3A95BE8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512"/>
          <a:stretch/>
        </p:blipFill>
        <p:spPr>
          <a:xfrm>
            <a:off x="115235" y="1593222"/>
            <a:ext cx="10905066" cy="5012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717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Delete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09D8B-185C-44B0-A93B-106E5E2BE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0" r="1" b="1"/>
          <a:stretch/>
        </p:blipFill>
        <p:spPr>
          <a:xfrm>
            <a:off x="393111" y="1686799"/>
            <a:ext cx="10905066" cy="47013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169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Explore further in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Hbase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DBAD2E17-D73D-4362-9085-F6F76744D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54" y="1316458"/>
            <a:ext cx="5290720" cy="52907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84D568-F57B-48D4-B16F-97909D22B963}"/>
              </a:ext>
            </a:extLst>
          </p:cNvPr>
          <p:cNvSpPr txBox="1">
            <a:spLocks/>
          </p:cNvSpPr>
          <p:nvPr/>
        </p:nvSpPr>
        <p:spPr>
          <a:xfrm>
            <a:off x="5549874" y="2071748"/>
            <a:ext cx="513641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tx1"/>
                </a:solidFill>
              </a:rPr>
              <a:t>Executing </a:t>
            </a:r>
            <a:r>
              <a:rPr lang="en-IN" sz="2000" dirty="0" err="1">
                <a:solidFill>
                  <a:schemeClr val="tx1"/>
                </a:solidFill>
              </a:rPr>
              <a:t>Hbase</a:t>
            </a:r>
            <a:r>
              <a:rPr lang="en-IN" sz="2000" dirty="0">
                <a:solidFill>
                  <a:schemeClr val="tx1"/>
                </a:solidFill>
              </a:rPr>
              <a:t> CRUD operations using Java API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tx1"/>
                </a:solidFill>
              </a:rPr>
              <a:t>Based on Conditions filtering rows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tx1"/>
                </a:solidFill>
              </a:rPr>
              <a:t>Integrating Map Reduce with HBase</a:t>
            </a:r>
          </a:p>
        </p:txBody>
      </p:sp>
    </p:spTree>
    <p:extLst>
      <p:ext uri="{BB962C8B-B14F-4D97-AF65-F5344CB8AC3E}">
        <p14:creationId xmlns:p14="http://schemas.microsoft.com/office/powerpoint/2010/main" val="187809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68755C68-9989-4CB9-A16C-BA01BAB49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2;p23">
            <a:extLst>
              <a:ext uri="{FF2B5EF4-FFF2-40B4-BE49-F238E27FC236}">
                <a16:creationId xmlns:a16="http://schemas.microsoft.com/office/drawing/2014/main" id="{581B89B8-9592-4D0A-AD1D-FFC8EE5A1DBA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7A06BFBC-C122-4E62-9D7E-1DA2442D7458}"/>
              </a:ext>
            </a:extLst>
          </p:cNvPr>
          <p:cNvSpPr/>
          <p:nvPr/>
        </p:nvSpPr>
        <p:spPr>
          <a:xfrm>
            <a:off x="241074" y="21937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Ecosystem-HBase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1;p23">
            <a:extLst>
              <a:ext uri="{FF2B5EF4-FFF2-40B4-BE49-F238E27FC236}">
                <a16:creationId xmlns:a16="http://schemas.microsoft.com/office/drawing/2014/main" id="{BE003BEA-5960-4BDC-B4A8-9B0721E0FEED}"/>
              </a:ext>
            </a:extLst>
          </p:cNvPr>
          <p:cNvSpPr/>
          <p:nvPr/>
        </p:nvSpPr>
        <p:spPr>
          <a:xfrm>
            <a:off x="221733" y="755014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Exercise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C4E23-B1DB-48E5-A999-B0D4FCB41D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Which of these could be stored in HDFS, Hive or  </a:t>
            </a:r>
            <a:r>
              <a:rPr lang="en-US" dirty="0" err="1">
                <a:solidFill>
                  <a:srgbClr val="FF0000"/>
                </a:solidFill>
              </a:rPr>
              <a:t>Hbase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1. Parsed transaction logs of user activity in a website where relevant fields from the log have been extracted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2. Unparsed transaction logs of user activity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3. Database of users and friends at a social website, which is periodically analyzed for social networking analysis</a:t>
            </a:r>
          </a:p>
        </p:txBody>
      </p:sp>
    </p:spTree>
    <p:extLst>
      <p:ext uri="{BB962C8B-B14F-4D97-AF65-F5344CB8AC3E}">
        <p14:creationId xmlns:p14="http://schemas.microsoft.com/office/powerpoint/2010/main" val="283811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26B5F-4542-419F-B95C-B0C9EBE7AE11}"/>
              </a:ext>
            </a:extLst>
          </p:cNvPr>
          <p:cNvSpPr/>
          <p:nvPr/>
        </p:nvSpPr>
        <p:spPr>
          <a:xfrm>
            <a:off x="3409443" y="2967335"/>
            <a:ext cx="5373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Hbase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Model</a:t>
            </a:r>
          </a:p>
        </p:txBody>
      </p:sp>
      <p:pic>
        <p:nvPicPr>
          <p:cNvPr id="3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475DA336-812F-41FC-969D-C18A9531C1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90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68755C68-9989-4CB9-A16C-BA01BAB49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2;p23">
            <a:extLst>
              <a:ext uri="{FF2B5EF4-FFF2-40B4-BE49-F238E27FC236}">
                <a16:creationId xmlns:a16="http://schemas.microsoft.com/office/drawing/2014/main" id="{581B89B8-9592-4D0A-AD1D-FFC8EE5A1DBA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7A06BFBC-C122-4E62-9D7E-1DA2442D7458}"/>
              </a:ext>
            </a:extLst>
          </p:cNvPr>
          <p:cNvSpPr/>
          <p:nvPr/>
        </p:nvSpPr>
        <p:spPr>
          <a:xfrm>
            <a:off x="241074" y="21937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1;p23">
            <a:extLst>
              <a:ext uri="{FF2B5EF4-FFF2-40B4-BE49-F238E27FC236}">
                <a16:creationId xmlns:a16="http://schemas.microsoft.com/office/drawing/2014/main" id="{BE003BEA-5960-4BDC-B4A8-9B0721E0FEED}"/>
              </a:ext>
            </a:extLst>
          </p:cNvPr>
          <p:cNvSpPr/>
          <p:nvPr/>
        </p:nvSpPr>
        <p:spPr>
          <a:xfrm>
            <a:off x="221733" y="755014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Not 2 Dimensional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AB3DC-87AE-4B46-B62E-E66114AC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2195512"/>
            <a:ext cx="8515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1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68755C68-9989-4CB9-A16C-BA01BAB49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2;p23">
            <a:extLst>
              <a:ext uri="{FF2B5EF4-FFF2-40B4-BE49-F238E27FC236}">
                <a16:creationId xmlns:a16="http://schemas.microsoft.com/office/drawing/2014/main" id="{581B89B8-9592-4D0A-AD1D-FFC8EE5A1DBA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7A06BFBC-C122-4E62-9D7E-1DA2442D7458}"/>
              </a:ext>
            </a:extLst>
          </p:cNvPr>
          <p:cNvSpPr/>
          <p:nvPr/>
        </p:nvSpPr>
        <p:spPr>
          <a:xfrm>
            <a:off x="241074" y="21937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1;p23">
            <a:extLst>
              <a:ext uri="{FF2B5EF4-FFF2-40B4-BE49-F238E27FC236}">
                <a16:creationId xmlns:a16="http://schemas.microsoft.com/office/drawing/2014/main" id="{BE003BEA-5960-4BDC-B4A8-9B0721E0FEED}"/>
              </a:ext>
            </a:extLst>
          </p:cNvPr>
          <p:cNvSpPr/>
          <p:nvPr/>
        </p:nvSpPr>
        <p:spPr>
          <a:xfrm>
            <a:off x="221733" y="755014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4 Dimensional Data Model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78414-1677-400C-B665-2DB790DF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8" y="1777173"/>
            <a:ext cx="8533380" cy="44373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68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68755C68-9989-4CB9-A16C-BA01BAB49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2;p23">
            <a:extLst>
              <a:ext uri="{FF2B5EF4-FFF2-40B4-BE49-F238E27FC236}">
                <a16:creationId xmlns:a16="http://schemas.microsoft.com/office/drawing/2014/main" id="{581B89B8-9592-4D0A-AD1D-FFC8EE5A1DBA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7A06BFBC-C122-4E62-9D7E-1DA2442D7458}"/>
              </a:ext>
            </a:extLst>
          </p:cNvPr>
          <p:cNvSpPr/>
          <p:nvPr/>
        </p:nvSpPr>
        <p:spPr>
          <a:xfrm>
            <a:off x="241074" y="21937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1;p23">
            <a:extLst>
              <a:ext uri="{FF2B5EF4-FFF2-40B4-BE49-F238E27FC236}">
                <a16:creationId xmlns:a16="http://schemas.microsoft.com/office/drawing/2014/main" id="{BE003BEA-5960-4BDC-B4A8-9B0721E0FEED}"/>
              </a:ext>
            </a:extLst>
          </p:cNvPr>
          <p:cNvSpPr/>
          <p:nvPr/>
        </p:nvSpPr>
        <p:spPr>
          <a:xfrm>
            <a:off x="221733" y="755014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4 Dimensional Data Model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3260C-25AA-4568-A898-EBF233D7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4" y="2205037"/>
            <a:ext cx="7779026" cy="36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68755C68-9989-4CB9-A16C-BA01BAB49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7328" y="206991"/>
            <a:ext cx="933598" cy="94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2;p23">
            <a:extLst>
              <a:ext uri="{FF2B5EF4-FFF2-40B4-BE49-F238E27FC236}">
                <a16:creationId xmlns:a16="http://schemas.microsoft.com/office/drawing/2014/main" id="{581B89B8-9592-4D0A-AD1D-FFC8EE5A1DBA}"/>
              </a:ext>
            </a:extLst>
          </p:cNvPr>
          <p:cNvCxnSpPr/>
          <p:nvPr/>
        </p:nvCxnSpPr>
        <p:spPr>
          <a:xfrm>
            <a:off x="71586" y="138236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7A06BFBC-C122-4E62-9D7E-1DA2442D7458}"/>
              </a:ext>
            </a:extLst>
          </p:cNvPr>
          <p:cNvSpPr/>
          <p:nvPr/>
        </p:nvSpPr>
        <p:spPr>
          <a:xfrm>
            <a:off x="241074" y="21937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1;p23">
            <a:extLst>
              <a:ext uri="{FF2B5EF4-FFF2-40B4-BE49-F238E27FC236}">
                <a16:creationId xmlns:a16="http://schemas.microsoft.com/office/drawing/2014/main" id="{BE003BEA-5960-4BDC-B4A8-9B0721E0FEED}"/>
              </a:ext>
            </a:extLst>
          </p:cNvPr>
          <p:cNvSpPr/>
          <p:nvPr/>
        </p:nvSpPr>
        <p:spPr>
          <a:xfrm>
            <a:off x="221733" y="755014"/>
            <a:ext cx="7999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4 Dimensional Data Model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6271-1C52-4718-8B09-BE072D04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22" y="2152649"/>
            <a:ext cx="7173153" cy="40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8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718</Words>
  <Application>Microsoft Office PowerPoint</Application>
  <PresentationFormat>Widescreen</PresentationFormat>
  <Paragraphs>161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Open Sans</vt:lpstr>
      <vt:lpstr>Segoe UI</vt:lpstr>
      <vt:lpstr>Wingdings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25</cp:revision>
  <dcterms:created xsi:type="dcterms:W3CDTF">2020-09-07T08:25:26Z</dcterms:created>
  <dcterms:modified xsi:type="dcterms:W3CDTF">2020-09-07T17:08:56Z</dcterms:modified>
</cp:coreProperties>
</file>