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8" r:id="rId2"/>
    <p:sldId id="259" r:id="rId3"/>
    <p:sldId id="258" r:id="rId4"/>
    <p:sldId id="260" r:id="rId5"/>
    <p:sldId id="261" r:id="rId6"/>
    <p:sldId id="262" r:id="rId7"/>
    <p:sldId id="283" r:id="rId8"/>
    <p:sldId id="285" r:id="rId9"/>
    <p:sldId id="287" r:id="rId10"/>
    <p:sldId id="263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429" r:id="rId21"/>
    <p:sldId id="302" r:id="rId22"/>
    <p:sldId id="296" r:id="rId23"/>
    <p:sldId id="298" r:id="rId24"/>
    <p:sldId id="299" r:id="rId25"/>
    <p:sldId id="300" r:id="rId26"/>
    <p:sldId id="266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4T04:15:5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 7813 0,'-24'-24'125,"123"24"-109,174 0 0,24 0-16,75 0 15,-99 0-15,99 0 16,-74 0-16,24 0 15,-24 0-15,-25 0 16,25 0-16,-50 0 16,25 0-16,-75 0 15,50 0-15,0 0 16,-50-25-16,-24 25 16,-50 0-16,50 0 15,-50 0-15,49-50 16,-98 50-16,49 0 15,25-25-15,-25 25 16,25-24-16,-50 24 16,-25 0-16,-24 0 15,-1 0-15,1 0 16,-25 0 0,0-25 109,-1 0-94</inkml:trace>
  <inkml:trace contextRef="#ctx0" brushRef="#br0" timeOffset="1299.05">4415 6648 0,'25'0'78,"0"0"-62,-25 24 0,25 76-16,-1-26 15,-24 1-15,0-26 16,25 26-16,-25-26 16,0 1-16</inkml:trace>
  <inkml:trace contextRef="#ctx0" brushRef="#br0" timeOffset="1872.96">4465 6672 0,'-25'25'32,"25"0"-32,0 25 15,-25-1-15,0 1 16,1-25-16,-26 74 15,25-74-15,-49 24 16,24 26-16,-74 24 16,0-74-16,75 49 15,-1-24 1</inkml:trace>
  <inkml:trace contextRef="#ctx0" brushRef="#br0" timeOffset="2505.75">4440 7293 0,'50'0'63,"-1"0"-63,50 0 15,25-50-15,-24-24 16,-26 24-16,1 0 16,-51 26-16,26 24 15,0 0-15,-50-25 16,74 0-16,-49 25 15,-25-25 1,25 25-16,-25-25 16</inkml:trace>
  <inkml:trace contextRef="#ctx0" brushRef="#br0" timeOffset="3411.99">571 9922 0,'248'-50'31,"173"-24"-15,100-25-16,149 49 15,223 25-15,149-74 16,-397-25-16,-25 124 16,-174-50-1,-99 26-15,25-1 16,-74 0-16,0-74 15,-125 74-15,-73 25 16,-51 0-16,26-50 16,-1 50-1,-74-24-15</inkml:trace>
  <inkml:trace contextRef="#ctx0" brushRef="#br0" timeOffset="4412.25">5755 8359 0,'-25'0'15,"25"-49"-15,0 24 0,0-25 16,25 1-16,49-26 16,1 50-16,49-49 15,-75 49 1,-24 25-16,0-25 16,0 25-16,-1 0 15,1 0-15,0 0 16,0 0-1,0 25 1,24 50 0,-24-26-16,-25 1 15,0 24-15,0-24 16,0 24-16,0-49 16,0 49-16,-25-24 15,0 0-15,1-26 16,-26 26-16,25 0 15,0-50-15,1 24 16,24 1 0,24-25 77,200 0-93,123 0 16,0-49-16,-74-1 16,-99 50-16,-125 0 15,1 0-15</inkml:trace>
  <inkml:trace contextRef="#ctx0" brushRef="#br0" timeOffset="5506.38">496 11832 0,'25'-25'16,"49"25"-1,50 0-15,-24 0 16,123 25-16,50 0 15,-1-1 1,200 51-16,123-75 16,298 0-16,298 0 15,24 0-15,-74 0 16,-74 0-16,-373 0 16,-346 0-16,-51 0 15,-98 0-15,-51 0 16,-73 0-16,-50 0 15,-1 0 64</inkml:trace>
  <inkml:trace contextRef="#ctx0" brushRef="#br0" timeOffset="6584.06">6871 9996 0,'0'0'0,"198"-74"16,-148 24-1,0 25-15,24 25 16,-49 0-16,0 0 15,24 0-15,-24 0 16,0 0 0,0 0-16,-1 25 15,1 0-15,25 49 16,-50-24-16,25-25 16,-25 0-16,0 24 15,0-24-15,0 25 16,0-1-1,0 1-15,-50 0 16,-24 24-16,-1-49 16,1 24-16,-1-24 15,51 0-15,-1-25 16,-25 25 0,75-25 62,99 0-63,124-25-15,-124 25 16,50 0-16,-75 0 16,-50 0-16,1 0 15,0 0-15,-25 25 16,-1-25-16,-24 25 15,25-1-15,-25 26 16,0 0-16,0-1 16,25 26-16,-25-26 15,0 50-15,0-49 16,0 0-16,-50 24 16,26-24-1,-51 24-15,1-24 16,-1-25-16,1-1 15,-100 1-15,75-25 0,-25 25 16,25-25-16,49 0 16,-24 0-16,24 0 15,25 0-15,1 0 16</inkml:trace>
  <inkml:trace contextRef="#ctx0" brushRef="#br0" timeOffset="7710.86">8260 12700 0,'-99'25'31,"24"49"-15,1-24-16,-1 24 16,51-49-16,-76 25 15,51 24-15,-75 25 16,49-49-16,26 0 15,-26-1-15,51-24 16,-51 0-16,75 24 16,25-49 62,124 0-63,173 0-15,50 0 0,25 0 16,75 0-16,-51 0 16,-198 0-16,-123 0 15,-76 0 1,-98 0 93,-25 0-93,0 0-16</inkml:trace>
  <inkml:trace contextRef="#ctx0" brushRef="#br0" timeOffset="8233.86">8359 12626 0,'0'49'47,"0"26"-47,0-26 15,0 50-15,0 1 16,0-1-16,0 0 16,0 100-16,0-26 15,25 26-15,0 24 16,0-25-16,-1 26 16,26-26-16,-50-124 15,25 50-15,-25-49 16,25-26-16,-1-49 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4T04:19:48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10592 0,'0'-25'32,"0"-25"-17,0 25 1,-25 25 0,-24 0-16,24 0 15,-25 0 1,25 0 78,1 0-79,-1 25-15,0-25 16,0 25-16,25 0 15,0 0-15,-49 24 16,49-24 0,0 25-1,0-26-15,0 1 16,-25 25-16,25-25 16,0 49-16,0-24 15,0-1 1,0 1-16,0-1 15,0-24 1,0 0 0,0 0-16,0 0 15,25-25-15,-25 25 16,24-1-16,-24 1 16,25-25-1,25 25-15,-1-25 16,1 0-1,0 0-15,-1 0 16,-24 0-16,0 0 16,0 0-16,-1-25 15,26 0-15,-25 1 16,24-51-16,-49 50 16,25 0-1,-25 1-15,25 24 16,0-25-16,-25 0 0,49-25 31,-49 26 0,0-1-15,0 0 0,0 0-16,0 0 15,0 1-15,0-26 16,0 0-16,0 26 15,0-26-15,0 0 16,0 1-16,0 24 16,-24 0-16,24 0 15,-25 1 1,0 24 62,0 0-47,0 0-15,1 0-16,-1 0 31,-25 0-15,25 0-1,1 0 1,-1 0-16,0 0 31,0 0-15,25 24-16,-25-24 16,1 0-16,-1 0 15,0 25 1,0-25-1,25 25-15,-25-25 16,25 25 0</inkml:trace>
  <inkml:trace contextRef="#ctx0" brushRef="#br0" timeOffset="1849.73">24681 10691 0,'-25'25'62,"0"-25"-46,0 0-1,0 0 1,1 0-16,-26 0 31,25 0-15,-49 0-16,-1 0 0,51 0 16,-26 0-1,0 24 1,50 1-1,-24 0-15,24 0 16,-25 0-16,25-1 16,-25 26-16,25 0 15,0-26 1,0 26 0,0 0-16,0-1 15,0-24-15,0 25 16,0-25-1,0-1 1,25 1-16,-25 0 16,25-25-1,24 0-15,-24 0 16,49 0-16,1 0 16,-50 0-16,24 0 15,-24 0-15,0-25 16,24 0-16,-24 1 15,0-1-15,0 25 16,-25-25-16,25 0 16,-1 0-1,-24-24 1,25 24 0,0 0 15,0 0-16,-25 0-15,25 1 16,-1-1-16,1-25 16,-25-24-16,25 49 15,-25 0-15,0 0 16,0-24-16,0 24 16,0-25-16,0 26 15,0-1 1,0 0-1,0-25 17,-25 50-17,0 0-15,1 0 16,-1 0-16,-25 0 16,1 0-1,24 0-15,-74 25 16,49-25-1,25 25 1,-24-25-16,24 25 16,0-25-16,-49 49 15,49-49 1,0 0-16,0 0 16,0 0-1,1 0 1,-1 0-16,0 0 15,25 25 1,-25-25 0,0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4T04:21:06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13047 0,'0'-25'156,"-50"1"-156,25-26 16,0 50-16,-24-25 15,-1 0-15,-24 1 16,49 24-16,0 0 15,0-25-15,-24 25 16,-26 0-16,50 0 16,-49 0-16,49 0 15,-24 0-15,-26 0 16,1 0-16,24 0 16,-24 0-1,49 0-15,-25 0 16,26 0-1,-26 0-15,0 0 16,26-25-16,-1 25 16,0 0-1,-25 0 1,26 0 0,-1 0-16,0 0 15,0 0-15,0 0 16,-24 0-16,-1 0 15,0 0-15,-24 0 16,24 25-16,26 0 16,-1-25-16,-50 24 15,75 1-15,-24 0 16,-26 0 0,50 0 30,0-1-14,0 1-17,0 0-15,0 0 32,0 24-32,25-24 15,0 0-15,24 25 31,26-1-15,-26-24-16,50 0 16,1 25-16,-1-50 15,-25 49-15,75-24 16,-74 0-16,24 0 16,-25-25-16,1 0 15,-1 24-15,25-24 16,-49 0-16,24 0 15,-49 0-15,50 0 16,-1 0-16,25 0 16,-24 0-16,24 0 15,0 0-15,-49 0 16,49 0-16,-50 0 16,-24 0-16,25 0 15,-25 0 1,-1 0-1,26-24 1,-25 24 0,-25-25-16,25 0 15,-1 0 1,-24 0 0,0 1-16,0-26 15,0 25 1,0-24-1,0-1 1,0 0-16,0 25 0,0-24 16,0 24-1,0-25-15,0 26 16,-24-1-16,-1-50 16,0 51-16,0-1 15,0-25-15,-24 25 16,24 1-16,0-1 15,-24 0-15,-26 0 16,50 0-16,-74 25 16,25-24-16,-1 24 15,26 0-15,-100-25 16,99 25-16,-24 0 16,-1 0-16,1 0 15,0 0-15,-1 0 16,1 0-16,-1 0 15,1 0-15,24 0 16,1 0-16,-26 0 16,51 0-16,-1 0 15,-25 0-15,25 0 16,-49 0-16,49 0 16,-24 25-16,49-1 15,-25-24 1,0 0-16,0 0 15</inkml:trace>
  <inkml:trace contextRef="#ctx0" brushRef="#br0" timeOffset="4394.16">25896 11906 0,'-1339'0'203,"2356"720"-203,-695-1440 15,-1686 720 48,1364 25-48,0 0-15,0 0 16,0 24-16,0 1 16,173 818 46,-173-694-62,0 24 16,75 25-16,-75-99 15,49 75-15,-24-26 16,-25-49-16,0 0 16,25 50-16,-25-50 15,0-25-15,0-24 16,0 49-16,0 0 16,0-50-16,0 25 15,0-49-15,0 49 16,0-49-16,0 49 15,0 0-15,0-24 16,0 49 0,0-25-1,0-25-15,0 1 0,50-50 16,-50-1-16,0 1 16,25-25 46,-1 0-46,1 0 31,0 0-32,25 0 1,24-74-16,50 74 15,50-25-15,49-49 16,50 49-16,24 0 16,1 0-16,-100-24 15,-49 24-15,-99 25 16,-25 0-16</inkml:trace>
  <inkml:trace contextRef="#ctx0" brushRef="#br0" timeOffset="5489.54">30683 10988 0,'25'0'78,"99"0"-78,75 0 16,24-24-16,-49-1 16,-26 0-16,-24 25 15,-24-50-15,-51 26 16,-24 24-16,0 24 94,0 76-79,-25-1-15,49 75 16,1 49-16,24 99 16,1-24-16,-51 24 15,26 100 1,0-50-16,-1 0 15,1-74-15,-25 24 0,24-24 16,-49-50-16,50-99 16,-50-50-16,0-74 15,0 0 1,-25-1 78,-124-24-79,-24 0-15,-100 0 16,-50 0-16,1 25 16,-50-25-16,99 25 15,-49 74-15,98-74 16,51 0-16,98-25 15,26 0-15,24 0 47,0 0-31</inkml:trace>
  <inkml:trace contextRef="#ctx0" brushRef="#br0" timeOffset="31123.02">8558 6300 0,'74'0'94,"0"0"-79,-49 0-15,74 0 16,100 0-16,-25 0 16,24 0-16,-24 0 15,-1 0-15,-98 0 16,-26 0-16,1 0 15,-25 0 1,24 0 0,1 0-1,0 0-15,24 0 16,-49 0-16,24 25 16,-24-25-16,0 0 15,25 0 1,-50 25-16</inkml:trace>
  <inkml:trace contextRef="#ctx0" brushRef="#br0" timeOffset="32137.98">9996 5680 0,'25'0'16,"0"0"0,0 0-1,0 0-15,-1 0 16,26 0-1,-50 25-15,25 0 16,0 24-16,24 26 16,-24-50-16,25 49 15,-1-24-15,-49-1 16,25-24-16,0 0 16,0 25-1,-1-50-15,26 49 31,0-24-15,-26 0 15,-48 24 79,-125 1-110,-25-25 15,-49 99-15,24-50 16,26 25-16,-50-24 16,123-26-16,-48 51 15,73-51-15,26-49 16,49 25-16</inkml:trace>
  <inkml:trace contextRef="#ctx0" brushRef="#br0" timeOffset="33248.9">23738 12502 0,'50'0'62,"-26"0"-46,26 0-16,25 0 15,-1 0-15,75 0 16,-100-25-16,75 25 16,-24 0-16,-26-50 15,0 50-15,1 0 16,-50 0 0,-1 0 46</inkml:trace>
  <inkml:trace contextRef="#ctx0" brushRef="#br0" timeOffset="34321.78">24408 12080 0,'25'25'94,"-25"-1"-94,24 1 15,1 0 1,0 0-16,25 25 15,-50-26-15,49 26 16,-24-25 0,0 0-16,-25 49 15,49-74-15,-49 25 235,0 49-220,-74-49-15,-25 49 16,24-49-16,-49 50 16,50-26-1,-25 50-15,74-99 16,-25 50-16,50-25 15,-24 0 1</inkml:trace>
  <inkml:trace contextRef="#ctx0" brushRef="#br0" timeOffset="36314.19">17611 6524 0,'25'0'32,"25"0"-32,-25 24 15,-1-24-15,1 0 16,25 25-16,-25-25 15,49 0-15,-24 0 16,-1 0-16,-24 0 16,25 0-16,-26 0 15,26-49-15,-50 24 16,0 0 0,25 0-16,-25-24 15,0 24 1,0-25-16,0 25 15,0-24 1,0 24 0,0-25-1,-25 26-15,25-1 16,-25 25-16,0-25 16,1 0-16,24 0 15,-50 25-15,25 0 16,-49 0-1,49 0-15,-25 0 16,26 0-16,-26 0 16,-24 0-16,24 0 15,0 0-15,26 0 16,-1 0-16,-25 0 16,25 0-16,-24 25 15,24-25-15,-50 25 16,1 0-16,49-25 15,0 25-15,-24-25 16,24 24 0,0-24-1,0 50 1,25-25 0,0 24-16,0-24 15,0 0-15,0 25 16,0-26-16,25 1 15,25 25-15,49-25 16,-49-25-16,49 0 16,-25 49-16,1-49 15,-1 0-15,-49 25 16,49-25-16,-49 0 16,0 0-1,0 0-15,24 0 16,-24 0-1,0 0-15,0 0 16,0 0 47,-1 0-48,-24-25 32,0-24-31,0 24-1</inkml:trace>
  <inkml:trace contextRef="#ctx0" brushRef="#br0" timeOffset="38617.04">18405 7069 0,'0'-49'62,"0"24"-62,-25 25 16,25-50-16,0 26 16,-49-1-16,49 0 15,-50-50 1,25 51-16,0-1 16,1 0-16,-1 0 15,-25 0-15,50 1 16,-25 24-16,1-25 15,-26 25 1,25 0-16,0 0 16,1 0-16,-1 0 15,-25 0 1,1 0 0,-1 0-16,25 0 15,-24 0-15,-1 0 16,25 0-1,0 0-15,1 0 16,-26 0-16,25 25 16,-25-25-16,26 24 15,-26 1-15,25-25 16,0 25-16,-24-25 16,24 25-16,-25 0 15,1-1 1,49 1-1,-25-25-15,0 0 16,0 50-16,25-25 16,0 24 15,0-24-15,0 25-1,0-25 1,0 24-16,0-24 15,0 25-15,50-1 16,-50-24-16,74 25 16,-74-26-1,50-24-15,0 50 0,-1-50 16,75 25 0,-99-25-16,50 25 15,-1-25-15,0 49 16,-49-49-16,50 0 15,-26 0-15,-24 0 16,0 0-16,0 0 16,-1 0-1,26 0 1,0-25 0,-26 25-1,26-49 1,-25 49-1,-25-25-15,25 0 16,-1 0 0,1 1-1,-25-26 1,0 25 15,25-24-31,-25 24 16,0-25-1,25 25-15,-25 1 0,0-1 47,0 0-31,0-25 31,0 26-32,0-1-15,-50 0 16,25-25 0,1 1 15,24 24 0,-25 0-31,25 0 16</inkml:trace>
  <inkml:trace contextRef="#ctx0" brushRef="#br0" timeOffset="74856.99">10269 12700 0,'0'74'79,"0"1"-79,0-26 15,0 26-15,0-1 16,0 25-16,0-24 15,0 24-15,0 25 16,0-25-16,-25 75 16,1 24-16,24-74 15,0 25-15,0-25 16,0 50-16,0-50 16,-25 50-16,25-75 15,-25 25 1,-25-25-16,50 0 0,-24 75 15,24-124 1,0 49-16,0-25 0,0 1 16,0-26-1,0 1-15,0-25 16,0 24-16,0-24 16,0 25-16,0-26 15,0 26 1,0-25-16,0 24 15,0 1-15,0 0 16,0-1-16,-25 26 16,0 24-16,25 0 15,0-24-15,-25 24 16,0-25-16,25-24 16,0 24-16,-25-24 15,25-1-15,0-24 16,0 0 31,0 0-16,0 0-31,0 24 16,0 1-1,0-1-15,0-24 16,0 0-16,0 0 31,0 0 0,50-25 1,124 0-17,148-124-15</inkml:trace>
  <inkml:trace contextRef="#ctx0" brushRef="#br0" timeOffset="75986.37">21357 12750 0,'0'24'63,"0"26"-63,0 74 15,0 25-15,0 25 16,0 74-16,0-25 16,0 25-16,0 25 15,0-100-15,0 75 16,0-49-16,0 24 16,0-74-16,0-50 15,0 0 1,0-24-16,0-1 15,0 1-15,0-1 16,0 0-16,0-49 16,0 25-16,0-1 15,0-24-15,0 25 16,0-1 0,0-24-16,0 25 15,0-25 1,0 24-16,0-24 15</inkml:trace>
  <inkml:trace contextRef="#ctx0" brushRef="#br0" timeOffset="154001.74">10393 12898 0,'0'0'0,"0"-24"46,-25 24-30,-24-25 0,49 0-16,-25 0 15,0 0 1,0 1-16,-24-1 16,-1 0-16,1-25 15,-1 26-15,-25-1 16,26 0-16,24 0 15,-25 25-15,1 0 16,24 0 0,0 0-1,0 0-15,1 0 16,-1 0-16,0 0 16,0 0-16,0 0 15,-24 0-15,-1 0 16,25 25-16,1-25 15,-26 25-15,25-25 16,0 0 0,1 25-1,-1-1-15,25 1 47,-50 25-47,25 24 16,25-49-1,0 25-15,0-1 16,0-24 0,0 0-16,0 24 15,0-24 1,0 25 0,0-25-16,0-1 15,0 1-15,0 0 16,0 0-16,0 25 15,0-1-15,25-24 16,0 49 0,-25-49-16,25-25 15,0 50 1,-1-50-16,-24 25 16,50-1-16,0-24 0,24 0 15,-24 0-15,24 0 16,-49 0-1,24 0-15,-24 0 16,50 0-16,-51 0 16,51-24-1,-26 24 1,1-25-16,0 25 16,-25 0-1,24-25-15,-24 0 16,0 0-16,24 1 15,1-26 1,-25 50-16,-25-25 16,25 25-16,-1-25 15,1-24 1,-25 24-16,0 0 16,25 0-1,-25 0 1,0 1-1,0-1 1,0 0-16,0 0 31,0 0-31,0-24 0,0 24 32,0 0-17,0 0 1,0 1-1,0-1 1,-25 25 0,25-25-16,-25 25 15,1-50 1,-1 50-16,25-49 16,-25 24-16,0 0 15,0 0-15,1 25 16,24-24-16,0-1 15,-25 25-15</inkml:trace>
  <inkml:trace contextRef="#ctx0" brushRef="#br0" timeOffset="156211.04">14709 13146 0,'0'-24'62,"0"-26"-46,-25 25-16,1 0 16,-1-24-16,0 49 15,-25-50-15,1 50 16,-26-25-16,-74-49 16,50 49-16,-25 0 15,25 25-15,0-24 16,24 24-16,1 0 15,49 0-15,-24 0 16,-1 0-16,0 0 16,26 0-1,-26 0-15,25 24 16,0 1 15,1 0-31,-1 25 16,0 49-1,25-25 1,-50-24 0,50-1-16,0 26 15,0-1-15,0-49 16,0 25-16,0-1 16,25 1-16,-25-25 15,25 0-15,49 24 16,-24-49-16,0 0 15,-1 0-15,1 0 16,-25 0-16,24 0 16,1 0-16,-1 0 15,-24 0-15,25-25 16,-1-24-16,1-1 16,-25 1-16,0 49 15,-25-25-15,49 0 16,-49 0-16,25 0 15,0-24 1,0 49-16,-25-25 16,24 0-1,-24 0 1,0 0 31,0 1-32,0-1 126,25 25-16,0 0-125,0 0 31,-25 25 1</inkml:trace>
  <inkml:trace contextRef="#ctx0" brushRef="#br0" timeOffset="157451.26">15056 13965 0,'25'0'32,"-25"-25"-17,-49 0-15,-1-24 16,-49-1-1,24 25-15,1 1 16,0 24-16,-1 0 16,1 0-16,-1 0 15,1 0-15,-1 0 16,26 0 0,-1 0-16,25 0 15,-24 0-15,-1 0 16,-24 0-16,49 0 15,-25 0-15,-24 24 16,24 1-16,26 0 16,-26-25-1,25 25-15,0-25 16,1 0 0,24 25-16,-50 24 15,25-49 1,0 50-16,25-25 15,0-1-15,-24 1 16,24 0-16,0 0 16,0 24-16,0-24 15,0 25-15,0-25 16,0 24-16,0-24 16,0 25-1,24 24-15,51-49 16,24 0-16,50-25 15,-25 0-15,49 0 16,-49 0 0,-24 0-16,24 0 15,-50-25-15,-24 0 16,-1 0-16,1-24 16,-50 24-16,50-25 15,-1 50 1,-49-25-16,50 1 15,-50-1 1,25 25-16,-1 0 16,1-25-1,0 0 1,0 0 0,-25 1-16,0-1 15,0 0-15,25 0 16,-25 0-1,0 1 1,0-1 0,0 0-1,0 0 1,0 0 0,0 1-16,-25-1 15,0 25-15,25-25 16,-50 25-16,26 0 15,-1 0 17,25-25-17,-25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1303-E36B-43CF-9D4F-FAA544D709AC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B05A0-3412-4B7F-B755-5329185B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While for illustration, the keys have been vertically divided, such is not necessarily the case as the input need not be sorted in key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49907-B01A-4D53-8ABB-DCB02D8AA5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While for illustration, the keys have been vertically divided, such is not necessarily the case as the input need not be sorted in key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49907-B01A-4D53-8ABB-DCB02D8AA5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While for illustration, the keys have been vertically divided, such is not necessarily the case as the input need not be sorted in key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49907-B01A-4D53-8ABB-DCB02D8AA5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9DF-EAE3-41B7-9107-97D14535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877FE-83D0-4A62-9F3C-23F6E23A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6CBF-5B3F-4303-B801-37BB2D7D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ED8E-8F8F-4222-8B24-7F3620A8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3714-5BEF-48C8-AE16-D846A90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160-1743-421D-8329-EE385954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D9CC3-F24F-480A-9047-4EAA3A2A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6058-49FA-426A-A93A-60B9AF9E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3FE4-2A12-49E4-B27C-598D9FC2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24D0-6EE9-4AB0-BA37-3BDAE781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71D33-BD4D-4F34-9BB0-CCF6B8751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393F4-F47A-48CA-A1A2-ACE753C6E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EC08-16F5-42BA-8549-C115C695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3E6C-DD28-490F-AE07-3ABADEAE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F88B-DFA4-4C27-981C-5CA92763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83CF-0200-4017-8303-CBE9EE28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A09F-72D8-462C-A301-80E532F5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303E-577A-4276-B457-0F531727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0994-8D6A-4030-A5F5-B89B2EAD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E2C1-8F21-4B5E-BA02-F26CEC84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E9E-6AFC-47E4-BF53-D383CA6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5C21-1A30-4F0C-A2B2-106D58D7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A8B8-1CF3-4F4C-8929-97D854ED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ADF-B369-4188-9EDB-D91E89A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49F6-EB67-4873-99AE-20984ED4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952F-4EC0-4F13-8DF2-CCE9F547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8FF2-3274-42B6-8DA9-39F3DEAFB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4413-6B7B-42AD-BA16-44B0D586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409F-A3B8-4B4B-A65F-EEA2A85C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DE30F-B12B-4067-B6C0-A49E0700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735B-A765-4FCD-A16D-F52F67E3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508-5BDE-43D3-A0EF-AD01DFC1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9AD0-ED33-4E3D-8B79-9088896C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2F10-6C7C-4E6F-BBB1-7C10D702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9226B-7151-4B68-A428-B915DB96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18193-2363-48B0-83F1-DE50F64E2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89B83-C9FA-4623-8E56-830FCCD0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EA14A-CD1D-4BC6-A136-37C7BCCD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F7657-8474-4D74-BF33-8784024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9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DC7D-7434-4571-8540-DFAF957B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0F65-54A2-494D-B1E5-CA03811A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BAF4-5F20-4163-8ADA-B91261AD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61CF-EFF9-4F40-958C-D99329B0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8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7C199-691D-408D-BD16-6B2BE32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38BFC-2D85-474A-A114-F98CA238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0633F-20F4-41B9-B4C5-44E13CCA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9390-9024-43E8-9A1D-67AFD170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7DFF-9839-46D0-87B3-EF537555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DFFB-B282-4D37-8651-53FB6EB8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FC806-3951-476E-8866-4596FEF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DA49-57DF-41D2-A856-5520FA5A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7FA7-5F03-4BA2-AF26-7935DC6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9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C761-E11F-46A0-A733-2BD0F617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931D-6C21-429B-BFB7-6672B5A6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FD3B-2AF1-4BFF-B693-B8D663FD6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C69B-2D6D-4A7A-ACF4-AA1871B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7FACE-C1E6-4E12-959F-0F8B55CA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1D44-7597-48BE-A5B6-BC3890DA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A61D1-2725-4CB5-9E44-A0129DB2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16C6-41F5-41C4-8AE4-C085D789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B7E-574B-4CBF-BE91-6B9B29FD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03AD-9436-432C-BCFC-3B7E182EBFE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0A23-B948-4DBA-B016-B4FDAFBA4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C6E5-78CA-44EC-B489-1F78912C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C043-476F-43C8-8C4E-A5DB4EBC0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mmds/book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iamkv@pe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2-Big Data Algorithms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Matrix Vector Multiplication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Modelling the WWW as a directed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1471" y="583550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Pages in the WWW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141718" y="2120705"/>
            <a:ext cx="1587500" cy="568481"/>
          </a:xfrm>
          <a:prstGeom prst="rightArrow">
            <a:avLst>
              <a:gd name="adj1" fmla="val 50000"/>
              <a:gd name="adj2" fmla="val 59675"/>
            </a:avLst>
          </a:prstGeom>
          <a:solidFill>
            <a:srgbClr val="D6ECFF">
              <a:lumMod val="50000"/>
            </a:srgbClr>
          </a:solidFill>
          <a:ln w="19050" cap="flat" cmpd="sng" algn="ctr">
            <a:solidFill>
              <a:srgbClr val="7FD13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5760" y="441076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Represented as a directed 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97A27-2D1E-426D-8D03-949C639DC97D}"/>
              </a:ext>
            </a:extLst>
          </p:cNvPr>
          <p:cNvSpPr/>
          <p:nvPr/>
        </p:nvSpPr>
        <p:spPr>
          <a:xfrm>
            <a:off x="252998" y="3219964"/>
            <a:ext cx="2039538" cy="1560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Page 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Links to</a:t>
            </a:r>
          </a:p>
          <a:p>
            <a:pPr algn="ctr"/>
            <a:r>
              <a:rPr lang="en-IN" dirty="0"/>
              <a:t>Page 4</a:t>
            </a:r>
          </a:p>
          <a:p>
            <a:pPr algn="ctr"/>
            <a:r>
              <a:rPr lang="en-IN" dirty="0"/>
              <a:t>Page 1</a:t>
            </a:r>
          </a:p>
          <a:p>
            <a:pPr algn="ctr"/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E500AA-A7F4-4E62-BC94-3EB6A5967E38}"/>
              </a:ext>
            </a:extLst>
          </p:cNvPr>
          <p:cNvGrpSpPr/>
          <p:nvPr/>
        </p:nvGrpSpPr>
        <p:grpSpPr>
          <a:xfrm>
            <a:off x="393111" y="1673526"/>
            <a:ext cx="3596207" cy="3470659"/>
            <a:chOff x="393111" y="1673526"/>
            <a:chExt cx="3596207" cy="3470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B5DFE3-E55A-4B80-91D7-F4B46E7AD9D6}"/>
                </a:ext>
              </a:extLst>
            </p:cNvPr>
            <p:cNvSpPr/>
            <p:nvPr/>
          </p:nvSpPr>
          <p:spPr>
            <a:xfrm>
              <a:off x="393111" y="1673526"/>
              <a:ext cx="2039538" cy="1755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u="sng" dirty="0"/>
                <a:t>Page1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Links to</a:t>
              </a:r>
            </a:p>
            <a:p>
              <a:pPr algn="ctr"/>
              <a:r>
                <a:rPr lang="en-IN" dirty="0"/>
                <a:t>Page 2</a:t>
              </a:r>
            </a:p>
            <a:p>
              <a:pPr algn="ctr"/>
              <a:r>
                <a:rPr lang="en-IN" dirty="0"/>
                <a:t>Page 3</a:t>
              </a:r>
            </a:p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02CF6-EBE9-4042-946A-2787EA176ECD}"/>
                </a:ext>
              </a:extLst>
            </p:cNvPr>
            <p:cNvSpPr/>
            <p:nvPr/>
          </p:nvSpPr>
          <p:spPr>
            <a:xfrm>
              <a:off x="1949780" y="1868853"/>
              <a:ext cx="2039538" cy="17152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u="sng" dirty="0"/>
                <a:t>Page 2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Links to</a:t>
              </a:r>
            </a:p>
            <a:p>
              <a:pPr algn="ctr"/>
              <a:r>
                <a:rPr lang="en-IN" dirty="0"/>
                <a:t>Page 1</a:t>
              </a:r>
            </a:p>
            <a:p>
              <a:pPr algn="ctr"/>
              <a:r>
                <a:rPr lang="en-IN" dirty="0"/>
                <a:t>Page 3</a:t>
              </a:r>
            </a:p>
            <a:p>
              <a:pPr algn="ctr"/>
              <a:r>
                <a:rPr lang="en-IN" dirty="0"/>
                <a:t>Page 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B2148B-4606-420E-8BA4-AA344E91D775}"/>
                </a:ext>
              </a:extLst>
            </p:cNvPr>
            <p:cNvSpPr/>
            <p:nvPr/>
          </p:nvSpPr>
          <p:spPr>
            <a:xfrm>
              <a:off x="1909610" y="3584055"/>
              <a:ext cx="2039538" cy="156013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u="sng" dirty="0"/>
                <a:t>Page 4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Links to</a:t>
              </a:r>
            </a:p>
            <a:p>
              <a:pPr algn="ctr"/>
              <a:r>
                <a:rPr lang="en-IN" dirty="0"/>
                <a:t>Page 1</a:t>
              </a:r>
            </a:p>
            <a:p>
              <a:pPr algn="ctr"/>
              <a:r>
                <a:rPr lang="en-IN" dirty="0"/>
                <a:t>Page 2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3CC30-09FC-4603-917E-C7A72654ADFF}"/>
              </a:ext>
            </a:extLst>
          </p:cNvPr>
          <p:cNvGrpSpPr/>
          <p:nvPr/>
        </p:nvGrpSpPr>
        <p:grpSpPr>
          <a:xfrm>
            <a:off x="5787577" y="1582233"/>
            <a:ext cx="3369569" cy="2625633"/>
            <a:chOff x="5787577" y="1582233"/>
            <a:chExt cx="3369569" cy="26256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FC06CC-31DB-4724-BC2E-BFC0DDB0E5B6}"/>
                </a:ext>
              </a:extLst>
            </p:cNvPr>
            <p:cNvSpPr/>
            <p:nvPr/>
          </p:nvSpPr>
          <p:spPr>
            <a:xfrm>
              <a:off x="5787577" y="1603025"/>
              <a:ext cx="933598" cy="9537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9BA89-405E-4801-8B92-94C2546D2EF0}"/>
                </a:ext>
              </a:extLst>
            </p:cNvPr>
            <p:cNvSpPr/>
            <p:nvPr/>
          </p:nvSpPr>
          <p:spPr>
            <a:xfrm>
              <a:off x="8223548" y="1582233"/>
              <a:ext cx="933598" cy="9537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11EDDF-F768-4B89-9495-972B57F8A208}"/>
                </a:ext>
              </a:extLst>
            </p:cNvPr>
            <p:cNvSpPr/>
            <p:nvPr/>
          </p:nvSpPr>
          <p:spPr>
            <a:xfrm>
              <a:off x="5787577" y="3254090"/>
              <a:ext cx="933598" cy="9537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BAE4B5-CBBA-43E0-AA07-140C758ACEA6}"/>
                </a:ext>
              </a:extLst>
            </p:cNvPr>
            <p:cNvSpPr/>
            <p:nvPr/>
          </p:nvSpPr>
          <p:spPr>
            <a:xfrm>
              <a:off x="8219471" y="3254090"/>
              <a:ext cx="933598" cy="9537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8120D8-6C7F-4019-86EF-4D01C469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190168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82A18C-1004-4FAA-B87B-0C6493FB3F3C}"/>
                </a:ext>
              </a:extLst>
            </p:cNvPr>
            <p:cNvCxnSpPr>
              <a:cxnSpLocks/>
            </p:cNvCxnSpPr>
            <p:nvPr/>
          </p:nvCxnSpPr>
          <p:spPr>
            <a:xfrm>
              <a:off x="6139357" y="2551254"/>
              <a:ext cx="0" cy="84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811BBA-4BA2-40F2-A355-10177FC0A178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6584453" y="2351272"/>
              <a:ext cx="1759020" cy="1042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B4AEA1-BD8F-4D5D-9632-136F7907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226072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60FBC6-8186-47F1-B303-D34B48E66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604" y="2504570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2093C1-6AF2-474A-97E8-D6CE2707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6120" y="2504569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9AF01A-BE3A-44F1-B6F5-A90EBA5B4EC2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6584453" y="2417124"/>
              <a:ext cx="1723828" cy="10780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3B8134C-6BEC-4618-A28B-F038EC1A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652" y="2551254"/>
              <a:ext cx="0" cy="746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DB2C811-898B-4471-AAD2-E3CF516E377D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6717098" y="3730978"/>
              <a:ext cx="1502373" cy="21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Representing the graph as an Adjacency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353" y="487243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Directed Graph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3CC30-09FC-4603-917E-C7A72654ADFF}"/>
              </a:ext>
            </a:extLst>
          </p:cNvPr>
          <p:cNvGrpSpPr/>
          <p:nvPr/>
        </p:nvGrpSpPr>
        <p:grpSpPr>
          <a:xfrm>
            <a:off x="449743" y="1785129"/>
            <a:ext cx="3369569" cy="2625633"/>
            <a:chOff x="5787577" y="1582233"/>
            <a:chExt cx="3369569" cy="26256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FC06CC-31DB-4724-BC2E-BFC0DDB0E5B6}"/>
                </a:ext>
              </a:extLst>
            </p:cNvPr>
            <p:cNvSpPr/>
            <p:nvPr/>
          </p:nvSpPr>
          <p:spPr>
            <a:xfrm>
              <a:off x="5787577" y="1603025"/>
              <a:ext cx="933598" cy="9537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9BA89-405E-4801-8B92-94C2546D2EF0}"/>
                </a:ext>
              </a:extLst>
            </p:cNvPr>
            <p:cNvSpPr/>
            <p:nvPr/>
          </p:nvSpPr>
          <p:spPr>
            <a:xfrm>
              <a:off x="8223548" y="1582233"/>
              <a:ext cx="933598" cy="9537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11EDDF-F768-4B89-9495-972B57F8A208}"/>
                </a:ext>
              </a:extLst>
            </p:cNvPr>
            <p:cNvSpPr/>
            <p:nvPr/>
          </p:nvSpPr>
          <p:spPr>
            <a:xfrm>
              <a:off x="5787577" y="3254090"/>
              <a:ext cx="933598" cy="9537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BAE4B5-CBBA-43E0-AA07-140C758ACEA6}"/>
                </a:ext>
              </a:extLst>
            </p:cNvPr>
            <p:cNvSpPr/>
            <p:nvPr/>
          </p:nvSpPr>
          <p:spPr>
            <a:xfrm>
              <a:off x="8219471" y="3254090"/>
              <a:ext cx="933598" cy="9537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8120D8-6C7F-4019-86EF-4D01C469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190168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82A18C-1004-4FAA-B87B-0C6493FB3F3C}"/>
                </a:ext>
              </a:extLst>
            </p:cNvPr>
            <p:cNvCxnSpPr>
              <a:cxnSpLocks/>
            </p:cNvCxnSpPr>
            <p:nvPr/>
          </p:nvCxnSpPr>
          <p:spPr>
            <a:xfrm>
              <a:off x="6139357" y="2551254"/>
              <a:ext cx="0" cy="84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811BBA-4BA2-40F2-A355-10177FC0A178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6584453" y="2351272"/>
              <a:ext cx="1759020" cy="1042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B4AEA1-BD8F-4D5D-9632-136F7907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226072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60FBC6-8186-47F1-B303-D34B48E66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604" y="2504570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2093C1-6AF2-474A-97E8-D6CE2707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6120" y="2504569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9AF01A-BE3A-44F1-B6F5-A90EBA5B4EC2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6584453" y="2417124"/>
              <a:ext cx="1723828" cy="10780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3B8134C-6BEC-4618-A28B-F038EC1A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652" y="2551254"/>
              <a:ext cx="0" cy="746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DB2C811-898B-4471-AAD2-E3CF516E377D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6717098" y="3730978"/>
              <a:ext cx="1502373" cy="21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12">
            <a:extLst>
              <a:ext uri="{FF2B5EF4-FFF2-40B4-BE49-F238E27FC236}">
                <a16:creationId xmlns:a16="http://schemas.microsoft.com/office/drawing/2014/main" id="{F87F3DAB-2B6B-4DEE-A6DE-36E1087020B6}"/>
              </a:ext>
            </a:extLst>
          </p:cNvPr>
          <p:cNvSpPr/>
          <p:nvPr/>
        </p:nvSpPr>
        <p:spPr>
          <a:xfrm>
            <a:off x="4141718" y="2120705"/>
            <a:ext cx="1587500" cy="568481"/>
          </a:xfrm>
          <a:prstGeom prst="rightArrow">
            <a:avLst>
              <a:gd name="adj1" fmla="val 50000"/>
              <a:gd name="adj2" fmla="val 59675"/>
            </a:avLst>
          </a:prstGeom>
          <a:solidFill>
            <a:srgbClr val="D6ECFF">
              <a:lumMod val="50000"/>
            </a:srgbClr>
          </a:solidFill>
          <a:ln w="19050" cap="flat" cmpd="sng" algn="ctr">
            <a:solidFill>
              <a:srgbClr val="7FD13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E5D5B27A-1B66-416F-AE14-EF92E1E4ED23}"/>
              </a:ext>
            </a:extLst>
          </p:cNvPr>
          <p:cNvSpPr/>
          <p:nvPr/>
        </p:nvSpPr>
        <p:spPr>
          <a:xfrm>
            <a:off x="6211398" y="2023860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0D482-0DE0-4987-A229-39A3EE890ACD}"/>
              </a:ext>
            </a:extLst>
          </p:cNvPr>
          <p:cNvSpPr txBox="1"/>
          <p:nvPr/>
        </p:nvSpPr>
        <p:spPr>
          <a:xfrm>
            <a:off x="6211398" y="173524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9A0B2E-FC8E-406E-9E74-20C93D5E8C90}"/>
              </a:ext>
            </a:extLst>
          </p:cNvPr>
          <p:cNvSpPr txBox="1"/>
          <p:nvPr/>
        </p:nvSpPr>
        <p:spPr>
          <a:xfrm>
            <a:off x="5554587" y="1923244"/>
            <a:ext cx="60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Dest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3260EB-20D4-46AF-B84D-514313FD93F1}"/>
              </a:ext>
            </a:extLst>
          </p:cNvPr>
          <p:cNvCxnSpPr/>
          <p:nvPr/>
        </p:nvCxnSpPr>
        <p:spPr>
          <a:xfrm>
            <a:off x="5980603" y="2463617"/>
            <a:ext cx="0" cy="71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C5CF3-0530-4DE0-A7E1-0E87190BCF52}"/>
              </a:ext>
            </a:extLst>
          </p:cNvPr>
          <p:cNvCxnSpPr/>
          <p:nvPr/>
        </p:nvCxnSpPr>
        <p:spPr>
          <a:xfrm>
            <a:off x="7291518" y="1919911"/>
            <a:ext cx="100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4002664" y="3933874"/>
            <a:ext cx="5417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is fine for a small graph – 4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But internet is large – billions of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much storage will we require?</a:t>
            </a:r>
          </a:p>
        </p:txBody>
      </p:sp>
    </p:spTree>
    <p:extLst>
      <p:ext uri="{BB962C8B-B14F-4D97-AF65-F5344CB8AC3E}">
        <p14:creationId xmlns:p14="http://schemas.microsoft.com/office/powerpoint/2010/main" val="26533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  <p:bldP spid="31" grpId="0" animBg="1"/>
      <p:bldP spid="4" grpId="0"/>
      <p:bldP spid="32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5377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Large scale matrix  representations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Representing the graph as an Adjacency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353" y="487243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Directed Graph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3CC30-09FC-4603-917E-C7A72654ADFF}"/>
              </a:ext>
            </a:extLst>
          </p:cNvPr>
          <p:cNvGrpSpPr/>
          <p:nvPr/>
        </p:nvGrpSpPr>
        <p:grpSpPr>
          <a:xfrm>
            <a:off x="449743" y="1785129"/>
            <a:ext cx="3369569" cy="2625633"/>
            <a:chOff x="5787577" y="1582233"/>
            <a:chExt cx="3369569" cy="26256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FC06CC-31DB-4724-BC2E-BFC0DDB0E5B6}"/>
                </a:ext>
              </a:extLst>
            </p:cNvPr>
            <p:cNvSpPr/>
            <p:nvPr/>
          </p:nvSpPr>
          <p:spPr>
            <a:xfrm>
              <a:off x="5787577" y="1603025"/>
              <a:ext cx="933598" cy="9537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9BA89-405E-4801-8B92-94C2546D2EF0}"/>
                </a:ext>
              </a:extLst>
            </p:cNvPr>
            <p:cNvSpPr/>
            <p:nvPr/>
          </p:nvSpPr>
          <p:spPr>
            <a:xfrm>
              <a:off x="8223548" y="1582233"/>
              <a:ext cx="933598" cy="9537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11EDDF-F768-4B89-9495-972B57F8A208}"/>
                </a:ext>
              </a:extLst>
            </p:cNvPr>
            <p:cNvSpPr/>
            <p:nvPr/>
          </p:nvSpPr>
          <p:spPr>
            <a:xfrm>
              <a:off x="5787577" y="3254090"/>
              <a:ext cx="933598" cy="9537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BAE4B5-CBBA-43E0-AA07-140C758ACEA6}"/>
                </a:ext>
              </a:extLst>
            </p:cNvPr>
            <p:cNvSpPr/>
            <p:nvPr/>
          </p:nvSpPr>
          <p:spPr>
            <a:xfrm>
              <a:off x="8219471" y="3254090"/>
              <a:ext cx="933598" cy="9537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8120D8-6C7F-4019-86EF-4D01C469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190168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82A18C-1004-4FAA-B87B-0C6493FB3F3C}"/>
                </a:ext>
              </a:extLst>
            </p:cNvPr>
            <p:cNvCxnSpPr>
              <a:cxnSpLocks/>
            </p:cNvCxnSpPr>
            <p:nvPr/>
          </p:nvCxnSpPr>
          <p:spPr>
            <a:xfrm>
              <a:off x="6139357" y="2551254"/>
              <a:ext cx="0" cy="84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811BBA-4BA2-40F2-A355-10177FC0A178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6584453" y="2351272"/>
              <a:ext cx="1759020" cy="1042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B4AEA1-BD8F-4D5D-9632-136F7907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098" y="2260721"/>
              <a:ext cx="1574646" cy="20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60FBC6-8186-47F1-B303-D34B48E66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604" y="2504570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2093C1-6AF2-474A-97E8-D6CE2707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6120" y="2504569"/>
              <a:ext cx="1" cy="8891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9AF01A-BE3A-44F1-B6F5-A90EBA5B4EC2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6584453" y="2417124"/>
              <a:ext cx="1723828" cy="10780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3B8134C-6BEC-4618-A28B-F038EC1A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652" y="2551254"/>
              <a:ext cx="0" cy="746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DB2C811-898B-4471-AAD2-E3CF516E377D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6717098" y="3730978"/>
              <a:ext cx="1502373" cy="21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12">
            <a:extLst>
              <a:ext uri="{FF2B5EF4-FFF2-40B4-BE49-F238E27FC236}">
                <a16:creationId xmlns:a16="http://schemas.microsoft.com/office/drawing/2014/main" id="{F87F3DAB-2B6B-4DEE-A6DE-36E1087020B6}"/>
              </a:ext>
            </a:extLst>
          </p:cNvPr>
          <p:cNvSpPr/>
          <p:nvPr/>
        </p:nvSpPr>
        <p:spPr>
          <a:xfrm>
            <a:off x="4141718" y="2120705"/>
            <a:ext cx="1587500" cy="568481"/>
          </a:xfrm>
          <a:prstGeom prst="rightArrow">
            <a:avLst>
              <a:gd name="adj1" fmla="val 50000"/>
              <a:gd name="adj2" fmla="val 59675"/>
            </a:avLst>
          </a:prstGeom>
          <a:solidFill>
            <a:srgbClr val="D6ECFF">
              <a:lumMod val="50000"/>
            </a:srgbClr>
          </a:solidFill>
          <a:ln w="19050" cap="flat" cmpd="sng" algn="ctr">
            <a:solidFill>
              <a:srgbClr val="7FD13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E5D5B27A-1B66-416F-AE14-EF92E1E4ED23}"/>
              </a:ext>
            </a:extLst>
          </p:cNvPr>
          <p:cNvSpPr/>
          <p:nvPr/>
        </p:nvSpPr>
        <p:spPr>
          <a:xfrm>
            <a:off x="6211398" y="2023860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0D482-0DE0-4987-A229-39A3EE890ACD}"/>
              </a:ext>
            </a:extLst>
          </p:cNvPr>
          <p:cNvSpPr txBox="1"/>
          <p:nvPr/>
        </p:nvSpPr>
        <p:spPr>
          <a:xfrm>
            <a:off x="6211398" y="173524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9A0B2E-FC8E-406E-9E74-20C93D5E8C90}"/>
              </a:ext>
            </a:extLst>
          </p:cNvPr>
          <p:cNvSpPr txBox="1"/>
          <p:nvPr/>
        </p:nvSpPr>
        <p:spPr>
          <a:xfrm>
            <a:off x="5554587" y="1923244"/>
            <a:ext cx="60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Dest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3260EB-20D4-46AF-B84D-514313FD93F1}"/>
              </a:ext>
            </a:extLst>
          </p:cNvPr>
          <p:cNvCxnSpPr/>
          <p:nvPr/>
        </p:nvCxnSpPr>
        <p:spPr>
          <a:xfrm>
            <a:off x="5980603" y="2463617"/>
            <a:ext cx="0" cy="71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C5CF3-0530-4DE0-A7E1-0E87190BCF52}"/>
              </a:ext>
            </a:extLst>
          </p:cNvPr>
          <p:cNvCxnSpPr/>
          <p:nvPr/>
        </p:nvCxnSpPr>
        <p:spPr>
          <a:xfrm>
            <a:off x="7291518" y="1919911"/>
            <a:ext cx="100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4002664" y="3933874"/>
            <a:ext cx="5417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Internet is large – billions of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Note – most of the entries will be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Store as a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sparse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matrix..</a:t>
            </a:r>
          </a:p>
        </p:txBody>
      </p:sp>
    </p:spTree>
    <p:extLst>
      <p:ext uri="{BB962C8B-B14F-4D97-AF65-F5344CB8AC3E}">
        <p14:creationId xmlns:p14="http://schemas.microsoft.com/office/powerpoint/2010/main" val="33013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Sparse Matrix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80" y="2001557"/>
            <a:ext cx="5417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Big Data, we deal with large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n will be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order of  10</a:t>
            </a:r>
            <a:r>
              <a:rPr lang="en-IN" sz="2400" baseline="30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if n is number of </a:t>
            </a: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web pages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it will be a sparse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Won’t fit in the memory (DRAM)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Have to store it in HDFS</a:t>
            </a:r>
          </a:p>
        </p:txBody>
      </p:sp>
    </p:spTree>
    <p:extLst>
      <p:ext uri="{BB962C8B-B14F-4D97-AF65-F5344CB8AC3E}">
        <p14:creationId xmlns:p14="http://schemas.microsoft.com/office/powerpoint/2010/main" val="38859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HDFS Sparse matrix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79" y="2001557"/>
            <a:ext cx="7219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Store only non-zero elements as a separate record in CSV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each element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IN" sz="2400" i="1" dirty="0" err="1">
                <a:solidFill>
                  <a:schemeClr val="accent1">
                    <a:lumMod val="75000"/>
                  </a:schemeClr>
                </a:solidFill>
              </a:rPr>
              <a:t>row_number</a:t>
            </a: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2400" i="1" dirty="0" err="1">
                <a:solidFill>
                  <a:schemeClr val="accent1">
                    <a:lumMod val="75000"/>
                  </a:schemeClr>
                </a:solidFill>
              </a:rPr>
              <a:t>column_number</a:t>
            </a: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, value&gt;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 the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 many entries as there are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Exercise –Store the graph given on the right into a HDFS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F28BC4A-3382-4957-808B-2CE636F7435A}"/>
              </a:ext>
            </a:extLst>
          </p:cNvPr>
          <p:cNvSpPr/>
          <p:nvPr/>
        </p:nvSpPr>
        <p:spPr>
          <a:xfrm>
            <a:off x="8091956" y="2001557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79" y="2001557"/>
            <a:ext cx="7219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1, 2, 1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1, 3, 1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1, 4, 1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2, 1, 1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2, 4, 1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3, 1, 1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3, 2, 1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4, 2, 1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4, 3, 1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 an exercise, try saving this in a file and loading it onto HDFS that you have installed.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F28BC4A-3382-4957-808B-2CE636F7435A}"/>
              </a:ext>
            </a:extLst>
          </p:cNvPr>
          <p:cNvSpPr/>
          <p:nvPr/>
        </p:nvSpPr>
        <p:spPr>
          <a:xfrm>
            <a:off x="8091956" y="2001557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74FF52-F625-4B9C-9432-82632B4FAA1B}"/>
                  </a:ext>
                </a:extLst>
              </p14:cNvPr>
              <p14:cNvContentPartPr/>
              <p14:nvPr/>
            </p14:nvContentPartPr>
            <p14:xfrm>
              <a:off x="18000" y="2393280"/>
              <a:ext cx="3571920" cy="298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74FF52-F625-4B9C-9432-82632B4FA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" y="2383920"/>
                <a:ext cx="359064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4408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Matrix Vector Multiplication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 Vector multiplication with MapReduce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79" y="2001557"/>
            <a:ext cx="7219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To multiply an </a:t>
            </a:r>
            <a:r>
              <a:rPr lang="en-IN" sz="2400" i="1" dirty="0" err="1">
                <a:solidFill>
                  <a:schemeClr val="accent1">
                    <a:lumMod val="50000"/>
                  </a:schemeClr>
                </a:solidFill>
              </a:rPr>
              <a:t>nxn</a:t>
            </a:r>
            <a:r>
              <a:rPr lang="en-IN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matrix </a:t>
            </a: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</a:rPr>
              <a:t>M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with an </a:t>
            </a:r>
            <a:r>
              <a:rPr lang="en-IN" sz="2400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-element vector </a:t>
            </a: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, compute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81EA34A-96B9-4F5B-A40D-7EE7670E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7883" y="2446447"/>
            <a:ext cx="2088232" cy="85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3D9A77D-0267-4807-AF00-67A79382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3983" y="3742591"/>
            <a:ext cx="4693755" cy="15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 Vector Multiplication with MapReduce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79" y="2001557"/>
            <a:ext cx="7219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Let us assume that the vector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fits into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 v is shared by all the mappers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i="1" baseline="-25000" dirty="0" err="1">
                <a:solidFill>
                  <a:schemeClr val="accent1">
                    <a:lumMod val="50000"/>
                  </a:schemeClr>
                </a:solidFill>
              </a:rPr>
              <a:t>ij</a:t>
            </a:r>
            <a:r>
              <a:rPr lang="en-US" sz="2400" i="1" baseline="-25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stored as a CSV file on HDFS and is distributed across multiple nodes</a:t>
            </a: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81EA34A-96B9-4F5B-A40D-7EE7670E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041" y="2001556"/>
            <a:ext cx="3501646" cy="142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04C310C8-5F2D-4F4B-AAE5-8EF151E0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122" y="3769094"/>
            <a:ext cx="6936390" cy="228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E97C02-2A86-4F62-AFD3-206CC80AEBC7}"/>
              </a:ext>
            </a:extLst>
          </p:cNvPr>
          <p:cNvSpPr/>
          <p:nvPr/>
        </p:nvSpPr>
        <p:spPr>
          <a:xfrm>
            <a:off x="1261833" y="4660870"/>
            <a:ext cx="318053" cy="25179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65022-2F6C-4BAB-8D84-536DF2082F70}"/>
              </a:ext>
            </a:extLst>
          </p:cNvPr>
          <p:cNvSpPr/>
          <p:nvPr/>
        </p:nvSpPr>
        <p:spPr>
          <a:xfrm>
            <a:off x="3309294" y="4190418"/>
            <a:ext cx="318053" cy="25179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9087F-211A-4EDA-8B1D-6B2C717B25D0}"/>
              </a:ext>
            </a:extLst>
          </p:cNvPr>
          <p:cNvSpPr/>
          <p:nvPr/>
        </p:nvSpPr>
        <p:spPr>
          <a:xfrm>
            <a:off x="4141718" y="4534974"/>
            <a:ext cx="496543" cy="37768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50E7A7-A7E8-48BC-81F1-1AD10F9DD6AC}"/>
              </a:ext>
            </a:extLst>
          </p:cNvPr>
          <p:cNvSpPr/>
          <p:nvPr/>
        </p:nvSpPr>
        <p:spPr>
          <a:xfrm flipH="1">
            <a:off x="6778224" y="4534973"/>
            <a:ext cx="496543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5633-1040-4719-9D15-9A4C6146517C}"/>
              </a:ext>
            </a:extLst>
          </p:cNvPr>
          <p:cNvSpPr txBox="1"/>
          <p:nvPr/>
        </p:nvSpPr>
        <p:spPr>
          <a:xfrm>
            <a:off x="7363316" y="4534973"/>
            <a:ext cx="45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B2804-1CB3-4BEC-868B-5F51268C90EA}"/>
              </a:ext>
            </a:extLst>
          </p:cNvPr>
          <p:cNvSpPr/>
          <p:nvPr/>
        </p:nvSpPr>
        <p:spPr>
          <a:xfrm>
            <a:off x="4141718" y="4534973"/>
            <a:ext cx="2524702" cy="377687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" grpId="0" animBg="1"/>
      <p:bldP spid="12" grpId="0" animBg="1"/>
      <p:bldP spid="13" grpId="0" animBg="1"/>
      <p:bldP spid="3" grpId="0" animBg="1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61300"/>
            <a:ext cx="72196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Matrix Multiplication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Fundamental to  many computations, including Page Rank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Source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Leskovec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Jure,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Anand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Rajaraman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and Jeffrey David Ullman. </a:t>
            </a: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Mining of massive datasets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. Cambridge University Press, 2014.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http://infolab.stanford.edu/~ullman/mmds/book.pdf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4.3.2 of T1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 Vector Multiplication with MapReduce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059B4-6C54-42B6-BE5D-CA17E8810E45}"/>
              </a:ext>
            </a:extLst>
          </p:cNvPr>
          <p:cNvSpPr/>
          <p:nvPr/>
        </p:nvSpPr>
        <p:spPr>
          <a:xfrm>
            <a:off x="251791" y="1542080"/>
            <a:ext cx="58442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MapReduce is a parallel framework for big data, which contains two jobs when is applied on matrix multiplication: </a:t>
            </a:r>
          </a:p>
          <a:p>
            <a:pPr algn="just"/>
            <a:r>
              <a:rPr lang="en-IN" sz="2200" b="1" dirty="0">
                <a:solidFill>
                  <a:srgbClr val="FF0000"/>
                </a:solidFill>
              </a:rPr>
              <a:t> First job: </a:t>
            </a:r>
            <a:r>
              <a:rPr lang="en-IN" sz="2200" dirty="0"/>
              <a:t>the reduce task is inactive, while the map task is simply used to read the input file and create a pair of elements for multiplication.  </a:t>
            </a:r>
            <a:r>
              <a:rPr lang="en-IN" sz="2200" b="1" dirty="0">
                <a:solidFill>
                  <a:srgbClr val="FF0000"/>
                </a:solidFill>
              </a:rPr>
              <a:t>Second job: </a:t>
            </a:r>
            <a:r>
              <a:rPr lang="en-IN" sz="2200" dirty="0"/>
              <a:t>the map task implements the multiplication independently for each pair of elements, while reduce job combines the results for each output element.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71560-0B12-4C5E-B4F9-AA8BBA21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60" y="2071748"/>
            <a:ext cx="5040957" cy="31913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914D11-2013-49AC-BD40-AD163A3CEFD5}"/>
              </a:ext>
            </a:extLst>
          </p:cNvPr>
          <p:cNvSpPr/>
          <p:nvPr/>
        </p:nvSpPr>
        <p:spPr>
          <a:xfrm>
            <a:off x="7681920" y="5418431"/>
            <a:ext cx="3065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/>
              <a:t>https://eis.hu.edu.jo/deanshipfiles/conf112262685.pdf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D32B3B-9B0C-49F3-BAB8-DAF6A1F52709}"/>
                  </a:ext>
                </a:extLst>
              </p14:cNvPr>
              <p14:cNvContentPartPr/>
              <p14:nvPr/>
            </p14:nvContentPartPr>
            <p14:xfrm>
              <a:off x="7099200" y="3768480"/>
              <a:ext cx="1857600" cy="303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D32B3B-9B0C-49F3-BAB8-DAF6A1F52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9840" y="3759120"/>
                <a:ext cx="187632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25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 Vector Multiplication with MapReduce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4D8F5-D113-4CF2-9251-E420D5D52343}"/>
              </a:ext>
            </a:extLst>
          </p:cNvPr>
          <p:cNvSpPr txBox="1"/>
          <p:nvPr/>
        </p:nvSpPr>
        <p:spPr>
          <a:xfrm>
            <a:off x="371879" y="2001557"/>
            <a:ext cx="72193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map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Computes the partial product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Uses the key as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the index into the target vector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output (</a:t>
            </a:r>
            <a:r>
              <a:rPr lang="en-IN" sz="2400" i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N" sz="2400" i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IN" sz="2400" i="1" baseline="-25000" dirty="0" err="1">
                <a:solidFill>
                  <a:schemeClr val="accent1">
                    <a:lumMod val="50000"/>
                  </a:schemeClr>
                </a:solidFill>
              </a:rPr>
              <a:t>ij</a:t>
            </a:r>
            <a:r>
              <a:rPr lang="en-IN" sz="2400" i="1" dirty="0" err="1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IN" sz="2400" i="1" baseline="-25000" dirty="0" err="1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reduce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Sums all the partial products.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81EA34A-96B9-4F5B-A40D-7EE7670E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041" y="2001556"/>
            <a:ext cx="3501646" cy="142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1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Working of the MR algorithm – Map Stage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12C3AF31-AC8B-4CB9-80A8-55D6F100D02E}"/>
              </a:ext>
            </a:extLst>
          </p:cNvPr>
          <p:cNvSpPr/>
          <p:nvPr/>
        </p:nvSpPr>
        <p:spPr>
          <a:xfrm>
            <a:off x="3661440" y="2132856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EF14BC5A-CD04-403C-97AF-48875539541D}"/>
              </a:ext>
            </a:extLst>
          </p:cNvPr>
          <p:cNvSpPr/>
          <p:nvPr/>
        </p:nvSpPr>
        <p:spPr>
          <a:xfrm>
            <a:off x="6096000" y="2132856"/>
            <a:ext cx="596002" cy="1296144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5       </a:t>
            </a:r>
          </a:p>
          <a:p>
            <a:pPr algn="ctr"/>
            <a:r>
              <a:rPr lang="en-US" dirty="0"/>
              <a:t>3       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C4B74-E9A6-4BAD-AD8F-1F60168BE8FF}"/>
              </a:ext>
            </a:extLst>
          </p:cNvPr>
          <p:cNvSpPr txBox="1"/>
          <p:nvPr/>
        </p:nvSpPr>
        <p:spPr>
          <a:xfrm>
            <a:off x="3821678" y="186885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7F48-B33C-4095-803A-571FD63C44A5}"/>
              </a:ext>
            </a:extLst>
          </p:cNvPr>
          <p:cNvSpPr txBox="1"/>
          <p:nvPr/>
        </p:nvSpPr>
        <p:spPr>
          <a:xfrm>
            <a:off x="5999115" y="188827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45D11C-CA56-44FB-8FD0-DEABC574185C}"/>
              </a:ext>
            </a:extLst>
          </p:cNvPr>
          <p:cNvCxnSpPr/>
          <p:nvPr/>
        </p:nvCxnSpPr>
        <p:spPr>
          <a:xfrm>
            <a:off x="4741560" y="1868853"/>
            <a:ext cx="0" cy="237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3B21E2-0467-45D3-BC54-C9A15E4654C8}"/>
              </a:ext>
            </a:extLst>
          </p:cNvPr>
          <p:cNvSpPr txBox="1"/>
          <p:nvPr/>
        </p:nvSpPr>
        <p:spPr>
          <a:xfrm>
            <a:off x="3576111" y="355555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23A97-DB9D-49A2-8D4B-A2CA7B488E3A}"/>
              </a:ext>
            </a:extLst>
          </p:cNvPr>
          <p:cNvSpPr txBox="1"/>
          <p:nvPr/>
        </p:nvSpPr>
        <p:spPr>
          <a:xfrm>
            <a:off x="4741560" y="355555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Mapper 2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BD59E40C-427F-418C-AE58-71EF61D42BEC}"/>
              </a:ext>
            </a:extLst>
          </p:cNvPr>
          <p:cNvGraphicFramePr>
            <a:graphicFrameLocks noGrp="1"/>
          </p:cNvGraphicFramePr>
          <p:nvPr/>
        </p:nvGraphicFramePr>
        <p:xfrm>
          <a:off x="957580" y="4141860"/>
          <a:ext cx="366379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1899">
                  <a:extLst>
                    <a:ext uri="{9D8B030D-6E8A-4147-A177-3AD203B41FA5}">
                      <a16:colId xmlns:a16="http://schemas.microsoft.com/office/drawing/2014/main" val="3376531662"/>
                    </a:ext>
                  </a:extLst>
                </a:gridCol>
                <a:gridCol w="1831899">
                  <a:extLst>
                    <a:ext uri="{9D8B030D-6E8A-4147-A177-3AD203B41FA5}">
                      <a16:colId xmlns:a16="http://schemas.microsoft.com/office/drawing/2014/main" val="361426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5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1*3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1*5=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3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01050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64AC19A0-2656-492E-B268-45041D80EA97}"/>
              </a:ext>
            </a:extLst>
          </p:cNvPr>
          <p:cNvGraphicFramePr>
            <a:graphicFrameLocks noGrp="1"/>
          </p:cNvGraphicFramePr>
          <p:nvPr/>
        </p:nvGraphicFramePr>
        <p:xfrm>
          <a:off x="4961729" y="4158457"/>
          <a:ext cx="366379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31899">
                  <a:extLst>
                    <a:ext uri="{9D8B030D-6E8A-4147-A177-3AD203B41FA5}">
                      <a16:colId xmlns:a16="http://schemas.microsoft.com/office/drawing/2014/main" val="3376531662"/>
                    </a:ext>
                  </a:extLst>
                </a:gridCol>
                <a:gridCol w="1831899">
                  <a:extLst>
                    <a:ext uri="{9D8B030D-6E8A-4147-A177-3AD203B41FA5}">
                      <a16:colId xmlns:a16="http://schemas.microsoft.com/office/drawing/2014/main" val="361426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5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1*4=4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1*4=4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22888"/>
                  </a:ext>
                </a:extLst>
              </a:tr>
            </a:tbl>
          </a:graphicData>
        </a:graphic>
      </p:graphicFrame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7241FE9-9283-44BB-808C-F0137A05D194}"/>
              </a:ext>
            </a:extLst>
          </p:cNvPr>
          <p:cNvSpPr/>
          <p:nvPr/>
        </p:nvSpPr>
        <p:spPr>
          <a:xfrm>
            <a:off x="7824226" y="2071749"/>
            <a:ext cx="4148306" cy="1600646"/>
          </a:xfrm>
          <a:prstGeom prst="wedgeRectCallout">
            <a:avLst>
              <a:gd name="adj1" fmla="val -112311"/>
              <a:gd name="adj2" fmla="val 101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Note that the key is the index into the vector where this value will contribute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6F2296-3370-4BD2-8A69-32D4FC7C5374}"/>
                  </a:ext>
                </a:extLst>
              </p14:cNvPr>
              <p14:cNvContentPartPr/>
              <p14:nvPr/>
            </p14:nvContentPartPr>
            <p14:xfrm>
              <a:off x="821520" y="2044800"/>
              <a:ext cx="10885680" cy="418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6F2296-3370-4BD2-8A69-32D4FC7C53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60" y="2035440"/>
                <a:ext cx="10904400" cy="42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21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Working of the MR algorithm – Reduce Stage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12C3AF31-AC8B-4CB9-80A8-55D6F100D02E}"/>
              </a:ext>
            </a:extLst>
          </p:cNvPr>
          <p:cNvSpPr/>
          <p:nvPr/>
        </p:nvSpPr>
        <p:spPr>
          <a:xfrm>
            <a:off x="3661440" y="2132856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0       1       1        1</a:t>
            </a:r>
          </a:p>
          <a:p>
            <a:pPr algn="ctr"/>
            <a:r>
              <a:rPr lang="en-US" dirty="0"/>
              <a:t>1       0       0        1</a:t>
            </a:r>
          </a:p>
          <a:p>
            <a:pPr algn="ctr"/>
            <a:r>
              <a:rPr lang="en-US" dirty="0"/>
              <a:t>1       1       0        0</a:t>
            </a:r>
          </a:p>
          <a:p>
            <a:pPr algn="ctr"/>
            <a:r>
              <a:rPr lang="en-US" dirty="0"/>
              <a:t>0       1       1        0</a:t>
            </a:r>
          </a:p>
          <a:p>
            <a:pPr algn="ctr"/>
            <a:endParaRPr lang="en-US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EF14BC5A-CD04-403C-97AF-48875539541D}"/>
              </a:ext>
            </a:extLst>
          </p:cNvPr>
          <p:cNvSpPr/>
          <p:nvPr/>
        </p:nvSpPr>
        <p:spPr>
          <a:xfrm>
            <a:off x="6096000" y="2132856"/>
            <a:ext cx="596002" cy="1296144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5       </a:t>
            </a:r>
          </a:p>
          <a:p>
            <a:pPr algn="ctr"/>
            <a:r>
              <a:rPr lang="en-US" dirty="0"/>
              <a:t>3       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C4B74-E9A6-4BAD-AD8F-1F60168BE8FF}"/>
              </a:ext>
            </a:extLst>
          </p:cNvPr>
          <p:cNvSpPr txBox="1"/>
          <p:nvPr/>
        </p:nvSpPr>
        <p:spPr>
          <a:xfrm>
            <a:off x="3821678" y="186885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7F48-B33C-4095-803A-571FD63C44A5}"/>
              </a:ext>
            </a:extLst>
          </p:cNvPr>
          <p:cNvSpPr txBox="1"/>
          <p:nvPr/>
        </p:nvSpPr>
        <p:spPr>
          <a:xfrm>
            <a:off x="5999115" y="188827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45D11C-CA56-44FB-8FD0-DEABC574185C}"/>
              </a:ext>
            </a:extLst>
          </p:cNvPr>
          <p:cNvCxnSpPr/>
          <p:nvPr/>
        </p:nvCxnSpPr>
        <p:spPr>
          <a:xfrm>
            <a:off x="4741560" y="1868853"/>
            <a:ext cx="0" cy="237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3B21E2-0467-45D3-BC54-C9A15E4654C8}"/>
              </a:ext>
            </a:extLst>
          </p:cNvPr>
          <p:cNvSpPr txBox="1"/>
          <p:nvPr/>
        </p:nvSpPr>
        <p:spPr>
          <a:xfrm>
            <a:off x="3576111" y="355555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23A97-DB9D-49A2-8D4B-A2CA7B488E3A}"/>
              </a:ext>
            </a:extLst>
          </p:cNvPr>
          <p:cNvSpPr txBox="1"/>
          <p:nvPr/>
        </p:nvSpPr>
        <p:spPr>
          <a:xfrm>
            <a:off x="4741560" y="355555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Mapper 2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BD59E40C-427F-418C-AE58-71EF61D42BEC}"/>
              </a:ext>
            </a:extLst>
          </p:cNvPr>
          <p:cNvGraphicFramePr>
            <a:graphicFrameLocks noGrp="1"/>
          </p:cNvGraphicFramePr>
          <p:nvPr/>
        </p:nvGraphicFramePr>
        <p:xfrm>
          <a:off x="957580" y="4141860"/>
          <a:ext cx="36637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3376531662"/>
                    </a:ext>
                  </a:extLst>
                </a:gridCol>
                <a:gridCol w="2449678">
                  <a:extLst>
                    <a:ext uri="{9D8B030D-6E8A-4147-A177-3AD203B41FA5}">
                      <a16:colId xmlns:a16="http://schemas.microsoft.com/office/drawing/2014/main" val="361426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 Value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5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39829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64AC19A0-2656-492E-B268-45041D80EA97}"/>
              </a:ext>
            </a:extLst>
          </p:cNvPr>
          <p:cNvGraphicFramePr>
            <a:graphicFrameLocks noGrp="1"/>
          </p:cNvGraphicFramePr>
          <p:nvPr/>
        </p:nvGraphicFramePr>
        <p:xfrm>
          <a:off x="4961729" y="4158457"/>
          <a:ext cx="366379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31899">
                  <a:extLst>
                    <a:ext uri="{9D8B030D-6E8A-4147-A177-3AD203B41FA5}">
                      <a16:colId xmlns:a16="http://schemas.microsoft.com/office/drawing/2014/main" val="3376531662"/>
                    </a:ext>
                  </a:extLst>
                </a:gridCol>
                <a:gridCol w="1831899">
                  <a:extLst>
                    <a:ext uri="{9D8B030D-6E8A-4147-A177-3AD203B41FA5}">
                      <a16:colId xmlns:a16="http://schemas.microsoft.com/office/drawing/2014/main" val="361426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5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228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A823CB-BE6C-44D2-9BB4-8F72EC1BF5FC}"/>
              </a:ext>
            </a:extLst>
          </p:cNvPr>
          <p:cNvSpPr txBox="1"/>
          <p:nvPr/>
        </p:nvSpPr>
        <p:spPr>
          <a:xfrm>
            <a:off x="1562997" y="3754298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Reducer 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BE5D-97A4-4F3A-AE3B-81ACD0618F6D}"/>
              </a:ext>
            </a:extLst>
          </p:cNvPr>
          <p:cNvSpPr txBox="1"/>
          <p:nvPr/>
        </p:nvSpPr>
        <p:spPr>
          <a:xfrm>
            <a:off x="6069473" y="3754298"/>
            <a:ext cx="16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Reducer output</a:t>
            </a:r>
          </a:p>
        </p:txBody>
      </p:sp>
    </p:spTree>
    <p:extLst>
      <p:ext uri="{BB962C8B-B14F-4D97-AF65-F5344CB8AC3E}">
        <p14:creationId xmlns:p14="http://schemas.microsoft.com/office/powerpoint/2010/main" val="197450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Review Problem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12C3AF31-AC8B-4CB9-80A8-55D6F100D02E}"/>
              </a:ext>
            </a:extLst>
          </p:cNvPr>
          <p:cNvSpPr/>
          <p:nvPr/>
        </p:nvSpPr>
        <p:spPr>
          <a:xfrm>
            <a:off x="3661440" y="2132856"/>
            <a:ext cx="2160240" cy="1296144"/>
          </a:xfrm>
          <a:prstGeom prst="bracketPair">
            <a:avLst/>
          </a:prstGeom>
          <a:solidFill>
            <a:srgbClr val="7FD13B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0      0       3        8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0       9       5        0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0      10     0        0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5       0       0        1</a:t>
            </a:r>
          </a:p>
          <a:p>
            <a:pPr algn="ctr"/>
            <a:endParaRPr lang="en-US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EF14BC5A-CD04-403C-97AF-48875539541D}"/>
              </a:ext>
            </a:extLst>
          </p:cNvPr>
          <p:cNvSpPr/>
          <p:nvPr/>
        </p:nvSpPr>
        <p:spPr>
          <a:xfrm>
            <a:off x="6096000" y="2132856"/>
            <a:ext cx="596002" cy="1296144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</a:t>
            </a:r>
          </a:p>
          <a:p>
            <a:pPr algn="ctr"/>
            <a:r>
              <a:rPr lang="en-US" dirty="0"/>
              <a:t>2       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C4B74-E9A6-4BAD-AD8F-1F60168BE8FF}"/>
              </a:ext>
            </a:extLst>
          </p:cNvPr>
          <p:cNvSpPr txBox="1"/>
          <p:nvPr/>
        </p:nvSpPr>
        <p:spPr>
          <a:xfrm>
            <a:off x="3821678" y="186885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7F48-B33C-4095-803A-571FD63C44A5}"/>
              </a:ext>
            </a:extLst>
          </p:cNvPr>
          <p:cNvSpPr txBox="1"/>
          <p:nvPr/>
        </p:nvSpPr>
        <p:spPr>
          <a:xfrm>
            <a:off x="5999115" y="188827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68B38-B842-4CA9-80AD-0AB7847F6408}"/>
              </a:ext>
            </a:extLst>
          </p:cNvPr>
          <p:cNvSpPr/>
          <p:nvPr/>
        </p:nvSpPr>
        <p:spPr>
          <a:xfrm>
            <a:off x="512704" y="4245397"/>
            <a:ext cx="7175709" cy="208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Assuming rows 1 and 3 are in datanode1 and 2 and 4 are in </a:t>
            </a:r>
            <a:r>
              <a:rPr lang="en-IN" sz="2400" dirty="0" err="1"/>
              <a:t>datanode</a:t>
            </a:r>
            <a:r>
              <a:rPr lang="en-IN" sz="2400" dirty="0"/>
              <a:t> 2, perform a matrix multiplication using Map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Show inputs/outputs of mappers/reducers as </a:t>
            </a:r>
            <a:r>
              <a:rPr lang="en-IN" sz="2400" dirty="0" err="1"/>
              <a:t>dicussed</a:t>
            </a:r>
            <a:r>
              <a:rPr lang="en-IN" sz="2400" dirty="0"/>
              <a:t> in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422849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6275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Matrix Vector Multiplication - extensions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Matrix-Vector Multiplication using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Mapreduce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- 2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1880" y="1607865"/>
            <a:ext cx="7772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2: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v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doesn’t fit into main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Partition 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into stripes.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same MapReduce algorithm can be used.</a:t>
            </a:r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429" y="2385788"/>
            <a:ext cx="4686300" cy="2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91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subramaniamkv@pes.edu</a:t>
            </a:r>
            <a:r>
              <a:rPr lang="en-US" sz="2400" b="1" dirty="0"/>
              <a:t>,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ushadevibg@pes.edu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 V </a:t>
            </a:r>
            <a:r>
              <a:rPr lang="en-US" sz="2400" b="1" dirty="0" err="1"/>
              <a:t>Subramaniam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Dept.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544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Matrices and Vectors - introduction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Background: Vectors and Matrices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869" y="1513221"/>
            <a:ext cx="73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Vectors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Can be defined as an ordered list of numbers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arrow where the direction of the vector is given by the relative size of the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Some Common Operations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Addition: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+w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Scalar multiplication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Multiply each component by constant 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5D39E3-0484-435E-A847-D9CB67A11F3B}"/>
              </a:ext>
            </a:extLst>
          </p:cNvPr>
          <p:cNvCxnSpPr/>
          <p:nvPr/>
        </p:nvCxnSpPr>
        <p:spPr>
          <a:xfrm>
            <a:off x="9057736" y="3260785"/>
            <a:ext cx="186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E2BB7-8956-4B46-9613-DAA6AA9F3B5C}"/>
              </a:ext>
            </a:extLst>
          </p:cNvPr>
          <p:cNvCxnSpPr/>
          <p:nvPr/>
        </p:nvCxnSpPr>
        <p:spPr>
          <a:xfrm flipV="1">
            <a:off x="9057736" y="1868853"/>
            <a:ext cx="0" cy="140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6CFAA3-6201-4FFA-8A29-84EDD9F82798}"/>
              </a:ext>
            </a:extLst>
          </p:cNvPr>
          <p:cNvCxnSpPr/>
          <p:nvPr/>
        </p:nvCxnSpPr>
        <p:spPr>
          <a:xfrm flipH="1">
            <a:off x="8291744" y="3278038"/>
            <a:ext cx="765992" cy="107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A4B93F-1EDC-406A-B65D-F7435D04E54F}"/>
              </a:ext>
            </a:extLst>
          </p:cNvPr>
          <p:cNvSpPr txBox="1"/>
          <p:nvPr/>
        </p:nvSpPr>
        <p:spPr>
          <a:xfrm>
            <a:off x="9275983" y="2644441"/>
            <a:ext cx="10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P(2,3,4)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9F665E-0564-4971-983A-3D2DF7551B39}"/>
              </a:ext>
            </a:extLst>
          </p:cNvPr>
          <p:cNvSpPr/>
          <p:nvPr/>
        </p:nvSpPr>
        <p:spPr>
          <a:xfrm>
            <a:off x="9230264" y="28291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02E30-9EF3-4801-B0FD-B62C0E0B5FAC}"/>
              </a:ext>
            </a:extLst>
          </p:cNvPr>
          <p:cNvSpPr txBox="1"/>
          <p:nvPr/>
        </p:nvSpPr>
        <p:spPr>
          <a:xfrm>
            <a:off x="9102280" y="332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DC7F3-C26E-4683-8D44-060A92665E41}"/>
              </a:ext>
            </a:extLst>
          </p:cNvPr>
          <p:cNvSpPr txBox="1"/>
          <p:nvPr/>
        </p:nvSpPr>
        <p:spPr>
          <a:xfrm>
            <a:off x="8523897" y="332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6C455-449A-424B-BDAE-67E743D80415}"/>
              </a:ext>
            </a:extLst>
          </p:cNvPr>
          <p:cNvSpPr txBox="1"/>
          <p:nvPr/>
        </p:nvSpPr>
        <p:spPr>
          <a:xfrm>
            <a:off x="8800594" y="27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B80836-9A70-418A-90B9-341890986B7E}"/>
              </a:ext>
            </a:extLst>
          </p:cNvPr>
          <p:cNvCxnSpPr>
            <a:endCxn id="14" idx="7"/>
          </p:cNvCxnSpPr>
          <p:nvPr/>
        </p:nvCxnSpPr>
        <p:spPr>
          <a:xfrm flipV="1">
            <a:off x="9057736" y="2835802"/>
            <a:ext cx="211552" cy="42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2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9406" y="1478551"/>
            <a:ext cx="5349603" cy="31054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Rectangular array of numbers.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numbers are called the elements of the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mxn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matrix has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rows and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columns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Can be considered as a collection of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 vectors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column vectors 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nxn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matrix is called a square matrix.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can be considered as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1xn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matrix (row 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nx1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matrix (column matrix)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10" y="1513221"/>
            <a:ext cx="3896622" cy="4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Matrix Vector Multiplication – Definition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715" y="1637780"/>
            <a:ext cx="8160978" cy="110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Multiply each row vector of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the corresponding elements of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sum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Multiplying a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mxn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matrix by an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 vector gives an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 vector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3066739"/>
            <a:ext cx="4038600" cy="3367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94" y="3269635"/>
            <a:ext cx="1540177" cy="5184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992" y="3294040"/>
            <a:ext cx="1067216" cy="390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294" y="3900761"/>
            <a:ext cx="4120356" cy="15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Traditional Representation of Matrices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715" y="1637779"/>
            <a:ext cx="7166610" cy="3572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Typically, matrices are stored as multi-dimensional arrays in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 A[10][10]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allocates 100 integers and is accessed as a 10x10 matrix</a:t>
            </a:r>
          </a:p>
          <a:p>
            <a:pPr lvl="1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Space required to store the matrix – = 10x10*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(int)= 100*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(int)=100*4 = 400 bytes.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 general, we need n</a:t>
            </a:r>
            <a:r>
              <a:rPr lang="en-GB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integers to store an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nxn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matrix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2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4990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Matrix Representation of WWW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6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 you represent the pages in WWW?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240" y="614186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Pages in the WWW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5DFE3-E55A-4B80-91D7-F4B46E7AD9D6}"/>
              </a:ext>
            </a:extLst>
          </p:cNvPr>
          <p:cNvSpPr/>
          <p:nvPr/>
        </p:nvSpPr>
        <p:spPr>
          <a:xfrm>
            <a:off x="393111" y="1673526"/>
            <a:ext cx="2039538" cy="175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Page1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Links to</a:t>
            </a:r>
          </a:p>
          <a:p>
            <a:pPr algn="ctr"/>
            <a:r>
              <a:rPr lang="en-IN" dirty="0"/>
              <a:t>Page 2</a:t>
            </a:r>
          </a:p>
          <a:p>
            <a:pPr algn="ctr"/>
            <a:r>
              <a:rPr lang="en-IN" dirty="0"/>
              <a:t>Page 3</a:t>
            </a: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02CF6-EBE9-4042-946A-2787EA176ECD}"/>
              </a:ext>
            </a:extLst>
          </p:cNvPr>
          <p:cNvSpPr/>
          <p:nvPr/>
        </p:nvSpPr>
        <p:spPr>
          <a:xfrm>
            <a:off x="1949780" y="1868853"/>
            <a:ext cx="2039538" cy="1715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Page 2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Links to</a:t>
            </a:r>
          </a:p>
          <a:p>
            <a:pPr algn="ctr"/>
            <a:r>
              <a:rPr lang="en-IN" dirty="0"/>
              <a:t>Page 1</a:t>
            </a:r>
          </a:p>
          <a:p>
            <a:pPr algn="ctr"/>
            <a:r>
              <a:rPr lang="en-IN" dirty="0"/>
              <a:t>Page 3</a:t>
            </a:r>
          </a:p>
          <a:p>
            <a:pPr algn="ctr"/>
            <a:r>
              <a:rPr lang="en-IN" dirty="0"/>
              <a:t>Page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97A27-2D1E-426D-8D03-949C639DC97D}"/>
              </a:ext>
            </a:extLst>
          </p:cNvPr>
          <p:cNvSpPr/>
          <p:nvPr/>
        </p:nvSpPr>
        <p:spPr>
          <a:xfrm>
            <a:off x="252998" y="3219964"/>
            <a:ext cx="2039538" cy="1560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Page 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Links to</a:t>
            </a:r>
          </a:p>
          <a:p>
            <a:pPr algn="ctr"/>
            <a:r>
              <a:rPr lang="en-IN" dirty="0"/>
              <a:t>Page 4</a:t>
            </a:r>
          </a:p>
          <a:p>
            <a:pPr algn="ctr"/>
            <a:r>
              <a:rPr lang="en-IN" dirty="0"/>
              <a:t>Page 1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2148B-4606-420E-8BA4-AA344E91D775}"/>
              </a:ext>
            </a:extLst>
          </p:cNvPr>
          <p:cNvSpPr/>
          <p:nvPr/>
        </p:nvSpPr>
        <p:spPr>
          <a:xfrm>
            <a:off x="1909610" y="3584055"/>
            <a:ext cx="2039538" cy="156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Page 4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Links to</a:t>
            </a:r>
          </a:p>
          <a:p>
            <a:pPr algn="ctr"/>
            <a:r>
              <a:rPr lang="en-IN" dirty="0"/>
              <a:t>Page 1</a:t>
            </a:r>
          </a:p>
          <a:p>
            <a:pPr algn="ctr"/>
            <a:r>
              <a:rPr lang="en-IN" dirty="0"/>
              <a:t>Page 2</a:t>
            </a:r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D6EA-D1A7-4D87-9B48-8740BBD23F63}"/>
              </a:ext>
            </a:extLst>
          </p:cNvPr>
          <p:cNvSpPr txBox="1"/>
          <p:nvPr/>
        </p:nvSpPr>
        <p:spPr>
          <a:xfrm>
            <a:off x="5131278" y="204696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Consider a sample of the internet that contains 4 pages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- How should we represent this?</a:t>
            </a:r>
          </a:p>
        </p:txBody>
      </p:sp>
    </p:spTree>
    <p:extLst>
      <p:ext uri="{BB962C8B-B14F-4D97-AF65-F5344CB8AC3E}">
        <p14:creationId xmlns:p14="http://schemas.microsoft.com/office/powerpoint/2010/main" val="26759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1542</Words>
  <Application>Microsoft Office PowerPoint</Application>
  <PresentationFormat>Widescreen</PresentationFormat>
  <Paragraphs>364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13</cp:revision>
  <dcterms:created xsi:type="dcterms:W3CDTF">2020-09-13T12:45:13Z</dcterms:created>
  <dcterms:modified xsi:type="dcterms:W3CDTF">2020-09-14T04:30:43Z</dcterms:modified>
</cp:coreProperties>
</file>