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28" r:id="rId2"/>
    <p:sldId id="473" r:id="rId3"/>
    <p:sldId id="474" r:id="rId4"/>
    <p:sldId id="485" r:id="rId5"/>
    <p:sldId id="486" r:id="rId6"/>
    <p:sldId id="487" r:id="rId7"/>
    <p:sldId id="488" r:id="rId8"/>
    <p:sldId id="489" r:id="rId9"/>
    <p:sldId id="490" r:id="rId10"/>
    <p:sldId id="483" r:id="rId11"/>
    <p:sldId id="475" r:id="rId12"/>
    <p:sldId id="476" r:id="rId13"/>
    <p:sldId id="477" r:id="rId14"/>
    <p:sldId id="478" r:id="rId15"/>
    <p:sldId id="479" r:id="rId16"/>
    <p:sldId id="480" r:id="rId17"/>
    <p:sldId id="260" r:id="rId18"/>
    <p:sldId id="259" r:id="rId19"/>
    <p:sldId id="348" r:id="rId20"/>
    <p:sldId id="101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91" autoAdjust="0"/>
    <p:restoredTop sz="94660"/>
  </p:normalViewPr>
  <p:slideViewPr>
    <p:cSldViewPr snapToGrid="0">
      <p:cViewPr>
        <p:scale>
          <a:sx n="125" d="100"/>
          <a:sy n="125" d="100"/>
        </p:scale>
        <p:origin x="90" y="-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9-22T05:20:38.6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18256 1265 0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C88D1-C00D-499A-BCE8-7695E7EB9F9A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B1D14-5ECA-458D-B8E0-4060FB94B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300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  <a:p>
            <a:pPr lvl="1"/>
            <a:r>
              <a:rPr lang="en-US" dirty="0"/>
              <a:t>Write a similar program for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Finding the words in a file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For each word, calculate the count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Assume the file contains the string</a:t>
            </a:r>
          </a:p>
          <a:p>
            <a:pPr lvl="3"/>
            <a:r>
              <a:rPr lang="en-US" dirty="0"/>
              <a:t>“To be or not to be”</a:t>
            </a:r>
          </a:p>
          <a:p>
            <a:r>
              <a:rPr lang="en-US" sz="2400" dirty="0"/>
              <a:t>Hint</a:t>
            </a:r>
          </a:p>
          <a:p>
            <a:pPr lvl="1"/>
            <a:r>
              <a:rPr lang="en-US" sz="2000" dirty="0"/>
              <a:t>This should be done in parallel</a:t>
            </a:r>
          </a:p>
          <a:p>
            <a:pPr lvl="1"/>
            <a:r>
              <a:rPr lang="en-US" sz="2000" dirty="0"/>
              <a:t>In the blue boxes, read in each line in the file</a:t>
            </a:r>
          </a:p>
          <a:p>
            <a:pPr lvl="1"/>
            <a:r>
              <a:rPr lang="en-US" sz="2000" dirty="0"/>
              <a:t>If the line is w1 w2 w3 w4, then output 4 lines w1 1 w2 1 w3 1 w4 1</a:t>
            </a:r>
          </a:p>
          <a:p>
            <a:pPr lvl="3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755F6-81F6-4CD5-89D6-0726572CE8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84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F439D-CB32-4BE0-8FBB-796B20D0A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79FEA-E31A-409B-BAE6-E5B3E60AB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3C8EC-0BA2-4A44-936F-A093E0F7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53F1-4470-4922-99C6-13B7018EBC13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F9FED-0518-4E8F-ACE4-C93A35E2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60485-3BC4-4449-ADD2-072F6448E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6B11-359D-49D4-BAE8-826DCB221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950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DCE47-E6C7-4B95-B8F7-2F6F8C9AD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53946E-7BFD-476A-9062-3B12B9D95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EC3D6-7284-4C31-BF4C-C7C24DDF9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53F1-4470-4922-99C6-13B7018EBC13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2218F-86D0-41F0-A220-E91075424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26F02-3A39-45F9-A56F-20CFD5BFC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6B11-359D-49D4-BAE8-826DCB221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41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998117-60DD-41EF-B1BF-5BE6DE318A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E3EC35-0825-46DA-8AA0-AF9A91B0F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23A02-628D-4F01-A29C-297B5F0A7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53F1-4470-4922-99C6-13B7018EBC13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92867-4626-4991-9100-3E7705F1D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49C6E-58F1-407D-A76B-4E2DE74A1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6B11-359D-49D4-BAE8-826DCB221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086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08537-C24E-4C8C-A91F-9876EB9F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72178-DEAA-4F95-92BB-DCED6BCEF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880F5-89D7-4B95-AFB7-85E2236B5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53F1-4470-4922-99C6-13B7018EBC13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486F8-A08F-4E31-A6ED-510068826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D8E07-0E8E-4DC5-967F-7C0EE5149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6B11-359D-49D4-BAE8-826DCB221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997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AD0B3-077E-4A8B-9143-01C7FD129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5107D-D5FD-40B6-9E78-39EE3C085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54918-34F9-43A3-94C9-4AF3F6109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53F1-4470-4922-99C6-13B7018EBC13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CEF82-2705-4365-BA31-D98B3B520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58BCE-D2B4-4578-BD2D-4A934B1DE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6B11-359D-49D4-BAE8-826DCB221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943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8D977-0769-4332-BE0A-8E8232CDC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8A879-1679-414F-8031-C6DE44FE0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7FBF68-A70A-43E4-ACE7-AE6CF90A7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0C115-6C97-4DE7-8588-2508EDCF5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53F1-4470-4922-99C6-13B7018EBC13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2FAF0-47D8-4920-89B5-70BFB4F43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39754-2C2D-412E-B49D-D39EF94E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6B11-359D-49D4-BAE8-826DCB221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479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557E3-66EF-4A5D-9FE5-BC5F23151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3F96D-F367-4B06-8FFD-79811860B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4DC7D-2EA9-4DC5-9989-FA29827C3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8690FD-7263-4104-BBBF-EF6CB61E8F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18B8B4-565B-4B39-BF16-89BBEB931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90EF2C-CD6B-4FD6-BF45-30EBB08FD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53F1-4470-4922-99C6-13B7018EBC13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9C0F07-E561-4290-AE0D-C935D0A97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601998-3414-48EB-BEF9-98B48CDA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6B11-359D-49D4-BAE8-826DCB221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88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2C15D-2FB3-4C2C-8435-A6437327A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E5680D-7D64-4CFB-8DB8-673117C7C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53F1-4470-4922-99C6-13B7018EBC13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33DF93-F1DD-42BD-A4DE-1EF49E975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6281F5-1D7F-4863-9C32-EC8459C32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6B11-359D-49D4-BAE8-826DCB221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060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AF883E-D5D9-4DDE-83CC-FD0C7DF2B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53F1-4470-4922-99C6-13B7018EBC13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F3AE88-1866-431D-853C-C968A43D7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958D4-037A-4058-8416-B16DEDBBB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6B11-359D-49D4-BAE8-826DCB221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632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7A87E-ED7E-4121-A248-466EFE6A7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6AB0A-B00A-4679-AEFF-8382FE7ED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18CD7-8279-402E-ABCE-8B987C7A7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DBC78-491F-4ACF-8703-270CA957F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53F1-4470-4922-99C6-13B7018EBC13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C607B-EC61-417F-A36B-2C614E958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CA9E8-9CDD-4A6E-80EB-BADBA5DFE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6B11-359D-49D4-BAE8-826DCB221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381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2258C-B1D6-4D88-A8A1-A7BB368BA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CE9F4F-AD49-4624-88F3-E13F4BB53A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2274B-E796-4259-8801-399B18B72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51994-FB40-4914-B387-95D0094F2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53F1-4470-4922-99C6-13B7018EBC13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4BCE6-4617-42F1-8A7C-66D4986EA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904C2-8E76-48A4-B120-9BA2212E0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6B11-359D-49D4-BAE8-826DCB221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23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B1E5D8-76B9-47C9-8C90-29BC0F0AC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8E4FE-4819-4098-B9CC-9F668B96C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1E8B2-697F-459B-A902-26576F6A3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753F1-4470-4922-99C6-13B7018EBC13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D9268-0BF6-4AD5-A0E2-165D414A0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2DD39-BB97-47BC-BC01-ED61CF33A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36B11-359D-49D4-BAE8-826DCB221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959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loudera.com/documentation/enterprise/5-13-x/topics/spark_develop_run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park.apache.org/docs/latest/cluster-overview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emf"/><Relationship Id="rId5" Type="http://schemas.openxmlformats.org/officeDocument/2006/relationships/customXml" Target="../ink/ink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5" name="Google Shape;845;p48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</p:grpSpPr>
        <p:sp>
          <p:nvSpPr>
            <p:cNvPr id="846" name="Google Shape;846;p48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8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8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8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50" name="Google Shape;850;p48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291" y="1284763"/>
            <a:ext cx="2369218" cy="3550188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48"/>
          <p:cNvSpPr/>
          <p:nvPr/>
        </p:nvSpPr>
        <p:spPr>
          <a:xfrm>
            <a:off x="4335037" y="3320451"/>
            <a:ext cx="7497214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DFA267"/>
                </a:solidFill>
                <a:latin typeface="Calibri"/>
                <a:ea typeface="Calibri"/>
                <a:cs typeface="Calibri"/>
                <a:sym typeface="Calibri"/>
              </a:rPr>
              <a:t>Module 3 –In Memory Computation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DFA267"/>
                </a:solidFill>
                <a:latin typeface="Calibri"/>
                <a:cs typeface="Calibri"/>
                <a:sym typeface="Calibri"/>
              </a:rPr>
              <a:t>Spark Operations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9682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Word Count in Spark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CEFC113-8DCC-4804-BCE0-89D23C170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266" y="2179961"/>
            <a:ext cx="8516755" cy="249807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444444"/>
                </a:solidFill>
                <a:latin typeface="Courier New" panose="02070309020205020404" pitchFamily="49" charset="0"/>
              </a:rPr>
              <a:t>val</a:t>
            </a:r>
            <a:r>
              <a:rPr lang="en-US" altLang="en-US" sz="1600" dirty="0">
                <a:solidFill>
                  <a:srgbClr val="444444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444444"/>
                </a:solidFill>
                <a:latin typeface="Courier New" panose="02070309020205020404" pitchFamily="49" charset="0"/>
              </a:rPr>
              <a:t>sc</a:t>
            </a:r>
            <a:r>
              <a:rPr lang="en-US" altLang="en-US" sz="1600" dirty="0">
                <a:solidFill>
                  <a:srgbClr val="444444"/>
                </a:solidFill>
                <a:latin typeface="Courier New" panose="02070309020205020404" pitchFamily="49" charset="0"/>
              </a:rPr>
              <a:t> = new </a:t>
            </a:r>
            <a:r>
              <a:rPr lang="en-US" altLang="en-US" sz="1600" dirty="0" err="1">
                <a:solidFill>
                  <a:srgbClr val="444444"/>
                </a:solidFill>
                <a:latin typeface="Courier New" panose="02070309020205020404" pitchFamily="49" charset="0"/>
              </a:rPr>
              <a:t>SparkContext</a:t>
            </a:r>
            <a:r>
              <a:rPr lang="en-US" altLang="en-US" sz="1600" dirty="0">
                <a:solidFill>
                  <a:srgbClr val="444444"/>
                </a:solidFill>
                <a:latin typeface="Courier New" panose="02070309020205020404" pitchFamily="49" charset="0"/>
              </a:rPr>
              <a:t>(new </a:t>
            </a:r>
            <a:r>
              <a:rPr lang="en-US" altLang="en-US" sz="1600" dirty="0" err="1">
                <a:solidFill>
                  <a:srgbClr val="444444"/>
                </a:solidFill>
                <a:latin typeface="Courier New" panose="02070309020205020404" pitchFamily="49" charset="0"/>
              </a:rPr>
              <a:t>SparkConf</a:t>
            </a:r>
            <a:r>
              <a:rPr lang="en-US" altLang="en-US" sz="1600" dirty="0">
                <a:solidFill>
                  <a:srgbClr val="444444"/>
                </a:solidFill>
                <a:latin typeface="Courier New" panose="02070309020205020404" pitchFamily="49" charset="0"/>
              </a:rPr>
              <a:t>().</a:t>
            </a:r>
            <a:r>
              <a:rPr lang="en-US" altLang="en-US" sz="1600" dirty="0" err="1">
                <a:solidFill>
                  <a:srgbClr val="444444"/>
                </a:solidFill>
                <a:latin typeface="Courier New" panose="02070309020205020404" pitchFamily="49" charset="0"/>
              </a:rPr>
              <a:t>setAppName</a:t>
            </a:r>
            <a:r>
              <a:rPr lang="en-US" altLang="en-US" sz="1600" dirty="0">
                <a:solidFill>
                  <a:srgbClr val="444444"/>
                </a:solidFill>
                <a:latin typeface="Courier New" panose="02070309020205020404" pitchFamily="49" charset="0"/>
              </a:rPr>
              <a:t>("Spark Count")) </a:t>
            </a:r>
            <a:br>
              <a:rPr lang="en-US" altLang="en-US" sz="100" dirty="0"/>
            </a:br>
            <a:endParaRPr lang="en-US" altLang="en-US" sz="1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444444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 err="1">
                <a:solidFill>
                  <a:srgbClr val="444444"/>
                </a:solidFill>
                <a:latin typeface="Courier New" panose="02070309020205020404" pitchFamily="49" charset="0"/>
              </a:rPr>
              <a:t>val</a:t>
            </a:r>
            <a:r>
              <a:rPr lang="en-US" altLang="en-US" sz="1600" dirty="0">
                <a:solidFill>
                  <a:srgbClr val="444444"/>
                </a:solidFill>
                <a:latin typeface="Courier New" panose="02070309020205020404" pitchFamily="49" charset="0"/>
              </a:rPr>
              <a:t> tokenized = </a:t>
            </a:r>
            <a:r>
              <a:rPr lang="en-US" altLang="en-US" sz="1600" dirty="0" err="1">
                <a:solidFill>
                  <a:srgbClr val="444444"/>
                </a:solidFill>
                <a:latin typeface="Courier New" panose="02070309020205020404" pitchFamily="49" charset="0"/>
              </a:rPr>
              <a:t>sc.textFile</a:t>
            </a:r>
            <a:r>
              <a:rPr lang="en-US" altLang="en-US" sz="1600" dirty="0">
                <a:solidFill>
                  <a:srgbClr val="444444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444444"/>
                </a:solidFill>
                <a:latin typeface="Courier New" panose="02070309020205020404" pitchFamily="49" charset="0"/>
              </a:rPr>
              <a:t>args</a:t>
            </a:r>
            <a:r>
              <a:rPr lang="en-US" altLang="en-US" sz="1600" dirty="0">
                <a:solidFill>
                  <a:srgbClr val="444444"/>
                </a:solidFill>
                <a:latin typeface="Courier New" panose="02070309020205020404" pitchFamily="49" charset="0"/>
              </a:rPr>
              <a:t>(0)).</a:t>
            </a:r>
            <a:r>
              <a:rPr lang="en-US" altLang="en-US" sz="1600" dirty="0" err="1">
                <a:solidFill>
                  <a:srgbClr val="444444"/>
                </a:solidFill>
                <a:latin typeface="Courier New" panose="02070309020205020404" pitchFamily="49" charset="0"/>
              </a:rPr>
              <a:t>flatMap</a:t>
            </a:r>
            <a:r>
              <a:rPr lang="en-US" altLang="en-US" sz="1600" dirty="0">
                <a:solidFill>
                  <a:srgbClr val="444444"/>
                </a:solidFill>
                <a:latin typeface="Courier New" panose="02070309020205020404" pitchFamily="49" charset="0"/>
              </a:rPr>
              <a:t>(_.split(" "))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444444"/>
                </a:solidFill>
                <a:latin typeface="Courier New" panose="02070309020205020404" pitchFamily="49" charset="0"/>
              </a:rPr>
              <a:t>val</a:t>
            </a:r>
            <a:r>
              <a:rPr lang="en-US" altLang="en-US" sz="1600" dirty="0">
                <a:solidFill>
                  <a:srgbClr val="444444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444444"/>
                </a:solidFill>
                <a:latin typeface="Courier New" panose="02070309020205020404" pitchFamily="49" charset="0"/>
              </a:rPr>
              <a:t>wordCounts</a:t>
            </a:r>
            <a:r>
              <a:rPr lang="en-US" altLang="en-US" sz="1600" dirty="0">
                <a:solidFill>
                  <a:srgbClr val="444444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600" dirty="0" err="1">
                <a:solidFill>
                  <a:srgbClr val="444444"/>
                </a:solidFill>
                <a:latin typeface="Courier New" panose="02070309020205020404" pitchFamily="49" charset="0"/>
              </a:rPr>
              <a:t>tokenized.map</a:t>
            </a:r>
            <a:r>
              <a:rPr lang="en-US" altLang="en-US" sz="1600" dirty="0">
                <a:solidFill>
                  <a:srgbClr val="444444"/>
                </a:solidFill>
                <a:latin typeface="Courier New" panose="02070309020205020404" pitchFamily="49" charset="0"/>
              </a:rPr>
              <a:t>((_, 1)).</a:t>
            </a:r>
            <a:r>
              <a:rPr lang="en-US" altLang="en-US" sz="1600" dirty="0" err="1">
                <a:solidFill>
                  <a:srgbClr val="444444"/>
                </a:solidFill>
                <a:latin typeface="Courier New" panose="02070309020205020404" pitchFamily="49" charset="0"/>
              </a:rPr>
              <a:t>reduceByKey</a:t>
            </a:r>
            <a:r>
              <a:rPr lang="en-US" altLang="en-US" sz="1600" dirty="0">
                <a:solidFill>
                  <a:srgbClr val="444444"/>
                </a:solidFill>
                <a:latin typeface="Courier New" panose="02070309020205020404" pitchFamily="49" charset="0"/>
              </a:rPr>
              <a:t>(_ + _)</a:t>
            </a:r>
            <a:r>
              <a:rPr lang="en-US" altLang="en-US" sz="300" dirty="0"/>
              <a:t> </a:t>
            </a:r>
            <a:endParaRPr lang="en-US" altLang="en-US" sz="1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/>
              <a:t> 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81EDFE1-7718-45E1-A1D1-3DB9FC358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B3B92CF5-D3D7-4994-8F42-0066694011B6}"/>
              </a:ext>
            </a:extLst>
          </p:cNvPr>
          <p:cNvSpPr/>
          <p:nvPr/>
        </p:nvSpPr>
        <p:spPr>
          <a:xfrm>
            <a:off x="9137150" y="2047477"/>
            <a:ext cx="2722651" cy="612648"/>
          </a:xfrm>
          <a:prstGeom prst="wedgeRectCallout">
            <a:avLst>
              <a:gd name="adj1" fmla="val -190523"/>
              <a:gd name="adj2" fmla="val 993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in text file</a:t>
            </a:r>
          </a:p>
          <a:p>
            <a:pPr algn="ctr"/>
            <a:r>
              <a:rPr lang="en-US" dirty="0"/>
              <a:t>Split it into words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933D1982-58A6-4970-A2F9-7E214B902208}"/>
              </a:ext>
            </a:extLst>
          </p:cNvPr>
          <p:cNvSpPr/>
          <p:nvPr/>
        </p:nvSpPr>
        <p:spPr>
          <a:xfrm>
            <a:off x="5323726" y="4119483"/>
            <a:ext cx="2722651" cy="612648"/>
          </a:xfrm>
          <a:prstGeom prst="wedgeRectCallout">
            <a:avLst>
              <a:gd name="adj1" fmla="val -22598"/>
              <a:gd name="adj2" fmla="val -1571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 by key. Can also use </a:t>
            </a:r>
            <a:r>
              <a:rPr lang="en-US" dirty="0" err="1"/>
              <a:t>countbykey</a:t>
            </a:r>
            <a:endParaRPr lang="en-US" dirty="0"/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7F95AC67-0536-427C-BE7F-B0B7D6CB6516}"/>
              </a:ext>
            </a:extLst>
          </p:cNvPr>
          <p:cNvSpPr/>
          <p:nvPr/>
        </p:nvSpPr>
        <p:spPr>
          <a:xfrm>
            <a:off x="2137025" y="4732131"/>
            <a:ext cx="2722651" cy="612648"/>
          </a:xfrm>
          <a:prstGeom prst="wedgeRectCallout">
            <a:avLst>
              <a:gd name="adj1" fmla="val 27591"/>
              <a:gd name="adj2" fmla="val -2125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 each word to 1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1E9E46ED-66D5-47B4-8909-C7CF25C9D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E692E16C-4B22-4483-B373-8658E8BD7947}"/>
              </a:ext>
            </a:extLst>
          </p:cNvPr>
          <p:cNvSpPr/>
          <p:nvPr/>
        </p:nvSpPr>
        <p:spPr>
          <a:xfrm>
            <a:off x="4224390" y="1388014"/>
            <a:ext cx="2722651" cy="612648"/>
          </a:xfrm>
          <a:prstGeom prst="wedgeRectCallout">
            <a:avLst>
              <a:gd name="adj1" fmla="val -47127"/>
              <a:gd name="adj2" fmla="val 84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spark context: tell Spark to create a new job 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F8124F73-6825-4C79-8860-2D4B073B36CF}"/>
              </a:ext>
            </a:extLst>
          </p:cNvPr>
          <p:cNvSpPr/>
          <p:nvPr/>
        </p:nvSpPr>
        <p:spPr>
          <a:xfrm>
            <a:off x="251717" y="3980262"/>
            <a:ext cx="1618180" cy="612648"/>
          </a:xfrm>
          <a:prstGeom prst="wedgeRectCallout">
            <a:avLst>
              <a:gd name="adj1" fmla="val 18882"/>
              <a:gd name="adj2" fmla="val -1085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Each of these is an RDD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296F69-FB53-41D8-AE3F-8A902365A80C}"/>
              </a:ext>
            </a:extLst>
          </p:cNvPr>
          <p:cNvSpPr/>
          <p:nvPr/>
        </p:nvSpPr>
        <p:spPr>
          <a:xfrm>
            <a:off x="589051" y="584094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https://docs.cloudera.com/documentation/enterprise/5-13-x/topics/spark_develop_run.html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580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Actions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A2701C-0ADA-4EE1-8FE6-F6B7215EE8C6}"/>
              </a:ext>
            </a:extLst>
          </p:cNvPr>
          <p:cNvSpPr/>
          <p:nvPr/>
        </p:nvSpPr>
        <p:spPr>
          <a:xfrm>
            <a:off x="504954" y="1784160"/>
            <a:ext cx="7219679" cy="308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Are operations that return a value 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70C0"/>
              </a:solidFill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70C0"/>
              </a:solidFill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For example:</a:t>
            </a:r>
          </a:p>
          <a:p>
            <a:pPr marL="125730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Reduce() is an action</a:t>
            </a:r>
          </a:p>
          <a:p>
            <a:pPr marL="125730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70C0"/>
              </a:solidFill>
            </a:endParaRPr>
          </a:p>
          <a:p>
            <a:pPr marL="125730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Aggregates all elements of a RDD to produce a result.</a:t>
            </a:r>
          </a:p>
          <a:p>
            <a:pPr marL="125730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078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Actions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9A494E5-973F-41B0-B55C-BE9F7584C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752600"/>
            <a:ext cx="4038600" cy="460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63A1B65D-A9F5-41C9-AB40-CA49C641A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8200" y="1752599"/>
            <a:ext cx="4038600" cy="460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0505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Rectangle 1"/>
          <p:cNvSpPr/>
          <p:nvPr/>
        </p:nvSpPr>
        <p:spPr>
          <a:xfrm>
            <a:off x="847291" y="4117790"/>
            <a:ext cx="71593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RDD Operations : Working with key-value pairs</a:t>
            </a: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572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Key Value Pairs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A2701C-0ADA-4EE1-8FE6-F6B7215EE8C6}"/>
              </a:ext>
            </a:extLst>
          </p:cNvPr>
          <p:cNvSpPr/>
          <p:nvPr/>
        </p:nvSpPr>
        <p:spPr>
          <a:xfrm>
            <a:off x="504954" y="1784160"/>
            <a:ext cx="7219679" cy="374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Consider our earlier operation of map/reduce using Spark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70C0"/>
              </a:solidFill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Worked on datasets with only single values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70C0"/>
              </a:solidFill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Let’s consider how to represent </a:t>
            </a:r>
            <a:r>
              <a:rPr lang="en-US" sz="2400" i="1" dirty="0">
                <a:solidFill>
                  <a:srgbClr val="0070C0"/>
                </a:solidFill>
              </a:rPr>
              <a:t>&lt;key, value&gt; </a:t>
            </a:r>
            <a:r>
              <a:rPr lang="en-US" sz="2400" dirty="0">
                <a:solidFill>
                  <a:srgbClr val="0070C0"/>
                </a:solidFill>
              </a:rPr>
              <a:t> pairs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70C0"/>
              </a:solidFill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Spark provides</a:t>
            </a:r>
          </a:p>
          <a:p>
            <a:pPr marL="125730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Separate RDDs called pair RDDs for this</a:t>
            </a:r>
          </a:p>
          <a:p>
            <a:pPr marL="125730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Separate operations to function on Pair RDDs</a:t>
            </a:r>
          </a:p>
          <a:p>
            <a:pPr marL="125730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526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Pair RDD Transformations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66E289A-CD3D-4237-8F93-E73898839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880" y="1614660"/>
            <a:ext cx="7705725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2133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Pair RDD Transformations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4B7B251-3478-4710-AF59-70BB21555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3421" y="1442249"/>
            <a:ext cx="6767139" cy="5163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4808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Problem Statement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 flipV="1">
            <a:off x="-8308" y="1310185"/>
            <a:ext cx="8961239" cy="627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sp>
        <p:nvSpPr>
          <p:cNvPr id="9" name="Rectangle 8"/>
          <p:cNvSpPr/>
          <p:nvPr/>
        </p:nvSpPr>
        <p:spPr>
          <a:xfrm>
            <a:off x="472432" y="1660895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Find the ranks of the 4 pages whose links have been given in the input file after 5 iterations of PageRank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898" y="2918558"/>
            <a:ext cx="4078577" cy="3420152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72432" y="2649598"/>
          <a:ext cx="2134290" cy="3689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78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Node/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Edges/Hyperlinks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1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1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1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1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1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1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1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00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1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948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Recall: Log Mining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25C757-9017-475D-A31C-33FCC56EF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302" y="1644722"/>
            <a:ext cx="7501442" cy="33998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852FDDE-3039-4E02-88A3-52F1BAA04836}"/>
              </a:ext>
            </a:extLst>
          </p:cNvPr>
          <p:cNvSpPr/>
          <p:nvPr/>
        </p:nvSpPr>
        <p:spPr>
          <a:xfrm>
            <a:off x="1929829" y="5016769"/>
            <a:ext cx="1000512" cy="943600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Read </a:t>
            </a:r>
            <a:r>
              <a:rPr lang="en-IN" sz="1800" dirty="0" err="1"/>
              <a:t>Rdd</a:t>
            </a:r>
            <a:endParaRPr lang="en-IN" sz="1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163B1A-870F-4967-8650-50A779E20157}"/>
              </a:ext>
            </a:extLst>
          </p:cNvPr>
          <p:cNvSpPr/>
          <p:nvPr/>
        </p:nvSpPr>
        <p:spPr>
          <a:xfrm>
            <a:off x="3606229" y="5016769"/>
            <a:ext cx="1000512" cy="943600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Filtered </a:t>
            </a:r>
            <a:r>
              <a:rPr lang="en-IN" sz="1600" dirty="0" err="1"/>
              <a:t>Rdd</a:t>
            </a:r>
            <a:endParaRPr lang="en-IN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B8662C-7D96-42A8-867C-3AAED1922E01}"/>
              </a:ext>
            </a:extLst>
          </p:cNvPr>
          <p:cNvSpPr/>
          <p:nvPr/>
        </p:nvSpPr>
        <p:spPr>
          <a:xfrm>
            <a:off x="4994750" y="5016769"/>
            <a:ext cx="1000512" cy="943600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Cached </a:t>
            </a:r>
            <a:r>
              <a:rPr lang="en-IN" sz="1600" dirty="0" err="1"/>
              <a:t>Rdd</a:t>
            </a:r>
            <a:endParaRPr lang="en-IN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1B749F-0A7B-4695-85E0-23304B1FD6F9}"/>
              </a:ext>
            </a:extLst>
          </p:cNvPr>
          <p:cNvSpPr/>
          <p:nvPr/>
        </p:nvSpPr>
        <p:spPr>
          <a:xfrm>
            <a:off x="6324138" y="5016769"/>
            <a:ext cx="1248564" cy="943600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Count() - </a:t>
            </a:r>
            <a:r>
              <a:rPr lang="en-IN" sz="1600" dirty="0" err="1"/>
              <a:t>acion</a:t>
            </a:r>
            <a:endParaRPr lang="en-IN" sz="1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C54954-C82A-4B28-A8C1-9D7B3522A174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2930341" y="5488569"/>
            <a:ext cx="67588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7C04E98-53E7-475C-9EC7-5B19841C1290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4606741" y="5488569"/>
            <a:ext cx="38800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6B57ED-3179-4196-99CD-DD54188594BC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5995262" y="5488569"/>
            <a:ext cx="32887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Left Brace 17">
            <a:extLst>
              <a:ext uri="{FF2B5EF4-FFF2-40B4-BE49-F238E27FC236}">
                <a16:creationId xmlns:a16="http://schemas.microsoft.com/office/drawing/2014/main" id="{16632308-0161-4FF5-96E7-F3089BC969E4}"/>
              </a:ext>
            </a:extLst>
          </p:cNvPr>
          <p:cNvSpPr/>
          <p:nvPr/>
        </p:nvSpPr>
        <p:spPr>
          <a:xfrm>
            <a:off x="1340621" y="4986036"/>
            <a:ext cx="287883" cy="943600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8F18D0-5C55-4130-85FA-33DAACC4471A}"/>
              </a:ext>
            </a:extLst>
          </p:cNvPr>
          <p:cNvSpPr txBox="1"/>
          <p:nvPr/>
        </p:nvSpPr>
        <p:spPr>
          <a:xfrm>
            <a:off x="163781" y="5316922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distributed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1DAD156-779E-41B4-B91C-EA033C8E36C0}"/>
              </a:ext>
            </a:extLst>
          </p:cNvPr>
          <p:cNvSpPr/>
          <p:nvPr/>
        </p:nvSpPr>
        <p:spPr>
          <a:xfrm>
            <a:off x="1930323" y="6094838"/>
            <a:ext cx="5352836" cy="565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is this executed by Spark?</a:t>
            </a:r>
          </a:p>
        </p:txBody>
      </p:sp>
    </p:spTree>
    <p:extLst>
      <p:ext uri="{BB962C8B-B14F-4D97-AF65-F5344CB8AC3E}">
        <p14:creationId xmlns:p14="http://schemas.microsoft.com/office/powerpoint/2010/main" val="3162316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3A0B14-AA8F-4C2A-A953-3BFB4A26F9E0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Spark Architecture</a:t>
            </a:r>
          </a:p>
        </p:txBody>
      </p:sp>
      <p:pic>
        <p:nvPicPr>
          <p:cNvPr id="1026" name="Picture 2" descr="Spark cluster components">
            <a:extLst>
              <a:ext uri="{FF2B5EF4-FFF2-40B4-BE49-F238E27FC236}">
                <a16:creationId xmlns:a16="http://schemas.microsoft.com/office/drawing/2014/main" id="{BEE16478-A9E2-431B-A821-FAAA4C23D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75" y="1989120"/>
            <a:ext cx="567690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AA349AF-7D55-4D9D-8F24-7F2C5457CCCD}"/>
              </a:ext>
            </a:extLst>
          </p:cNvPr>
          <p:cNvSpPr/>
          <p:nvPr/>
        </p:nvSpPr>
        <p:spPr>
          <a:xfrm>
            <a:off x="970869" y="6421094"/>
            <a:ext cx="5764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https://spark.apache.org/docs/latest/cluster-overview.html</a:t>
            </a:r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50961F2A-56CD-4533-915C-5C543F25EB4D}"/>
              </a:ext>
            </a:extLst>
          </p:cNvPr>
          <p:cNvSpPr/>
          <p:nvPr/>
        </p:nvSpPr>
        <p:spPr>
          <a:xfrm>
            <a:off x="1438382" y="4713270"/>
            <a:ext cx="1674688" cy="1153265"/>
          </a:xfrm>
          <a:prstGeom prst="wedgeRectCallout">
            <a:avLst>
              <a:gd name="adj1" fmla="val -34943"/>
              <a:gd name="adj2" fmla="val -1578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the master for your spark application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D3A77CC4-2E7C-408B-A234-9A80ACC1570B}"/>
              </a:ext>
            </a:extLst>
          </p:cNvPr>
          <p:cNvSpPr/>
          <p:nvPr/>
        </p:nvSpPr>
        <p:spPr>
          <a:xfrm>
            <a:off x="5741541" y="4713271"/>
            <a:ext cx="1674688" cy="1605332"/>
          </a:xfrm>
          <a:prstGeom prst="wedgeRectCallout">
            <a:avLst>
              <a:gd name="adj1" fmla="val -60096"/>
              <a:gd name="adj2" fmla="val -84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driver packages the transformations and actions and creates tasks on workers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188A6025-E059-4F5D-BF40-E663CE62C252}"/>
              </a:ext>
            </a:extLst>
          </p:cNvPr>
          <p:cNvSpPr/>
          <p:nvPr/>
        </p:nvSpPr>
        <p:spPr>
          <a:xfrm>
            <a:off x="2618196" y="1434561"/>
            <a:ext cx="1953803" cy="1153265"/>
          </a:xfrm>
          <a:prstGeom prst="wedgeRectCallout">
            <a:avLst>
              <a:gd name="adj1" fmla="val 15977"/>
              <a:gd name="adj2" fmla="val 907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Requests cluster manager for workers to run operations</a:t>
            </a:r>
          </a:p>
        </p:txBody>
      </p:sp>
    </p:spTree>
    <p:extLst>
      <p:ext uri="{BB962C8B-B14F-4D97-AF65-F5344CB8AC3E}">
        <p14:creationId xmlns:p14="http://schemas.microsoft.com/office/powerpoint/2010/main" val="4196289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Transformations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A2701C-0ADA-4EE1-8FE6-F6B7215EE8C6}"/>
              </a:ext>
            </a:extLst>
          </p:cNvPr>
          <p:cNvSpPr/>
          <p:nvPr/>
        </p:nvSpPr>
        <p:spPr>
          <a:xfrm>
            <a:off x="504954" y="1784160"/>
            <a:ext cx="7219679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70C0"/>
              </a:solidFill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F447C9F1-B8A6-4623-A258-86904C70A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4954" y="1559630"/>
            <a:ext cx="7119938" cy="5099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77CE1C80-654E-4C5A-B8E1-D4F4A11181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4633" y="2065794"/>
            <a:ext cx="4406456" cy="19415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F53D5FF-BFA6-41AD-82F0-146E03DE4A5E}"/>
                  </a:ext>
                </a:extLst>
              </p14:cNvPr>
              <p14:cNvContentPartPr/>
              <p14:nvPr/>
            </p14:nvContentPartPr>
            <p14:xfrm>
              <a:off x="6572160" y="45540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F53D5FF-BFA6-41AD-82F0-146E03DE4A5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62800" y="4460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0995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2455611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Transformations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A2701C-0ADA-4EE1-8FE6-F6B7215EE8C6}"/>
              </a:ext>
            </a:extLst>
          </p:cNvPr>
          <p:cNvSpPr/>
          <p:nvPr/>
        </p:nvSpPr>
        <p:spPr>
          <a:xfrm>
            <a:off x="504954" y="1784160"/>
            <a:ext cx="7219679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70C0"/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7B387B99-CEC7-4246-B91B-A89DE9D0D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9713" y="2208892"/>
            <a:ext cx="7781925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55510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Transformations - Filters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A2701C-0ADA-4EE1-8FE6-F6B7215EE8C6}"/>
              </a:ext>
            </a:extLst>
          </p:cNvPr>
          <p:cNvSpPr/>
          <p:nvPr/>
        </p:nvSpPr>
        <p:spPr>
          <a:xfrm>
            <a:off x="504954" y="1784160"/>
            <a:ext cx="7219679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23E98-9710-47ED-A71B-E3A60CD48B6D}"/>
              </a:ext>
            </a:extLst>
          </p:cNvPr>
          <p:cNvSpPr txBox="1"/>
          <p:nvPr/>
        </p:nvSpPr>
        <p:spPr>
          <a:xfrm>
            <a:off x="371880" y="1630017"/>
            <a:ext cx="83000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200" dirty="0"/>
              <a:t>Strip down the RDD to get the </a:t>
            </a:r>
            <a:r>
              <a:rPr lang="en-IN" sz="2200" dirty="0">
                <a:solidFill>
                  <a:srgbClr val="FF0000"/>
                </a:solidFill>
              </a:rPr>
              <a:t>information of interest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200" dirty="0"/>
              <a:t>Basically this creates a </a:t>
            </a:r>
            <a:r>
              <a:rPr lang="en-IN" sz="2200" dirty="0">
                <a:solidFill>
                  <a:srgbClr val="FF0000"/>
                </a:solidFill>
              </a:rPr>
              <a:t>smaller RDD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17771E-942D-4527-80D9-A713F09BC2CD}"/>
              </a:ext>
            </a:extLst>
          </p:cNvPr>
          <p:cNvSpPr/>
          <p:nvPr/>
        </p:nvSpPr>
        <p:spPr>
          <a:xfrm>
            <a:off x="248259" y="2967335"/>
            <a:ext cx="1169550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 the minimum temperature observed at various weather stations</a:t>
            </a:r>
          </a:p>
        </p:txBody>
      </p:sp>
    </p:spTree>
    <p:extLst>
      <p:ext uri="{BB962C8B-B14F-4D97-AF65-F5344CB8AC3E}">
        <p14:creationId xmlns:p14="http://schemas.microsoft.com/office/powerpoint/2010/main" val="1302914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Transformations - Filters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A4D187-97B9-42D6-8126-20E420A71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415" y="1543619"/>
            <a:ext cx="9797246" cy="491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067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Transformations – map() and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flatmap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A2701C-0ADA-4EE1-8FE6-F6B7215EE8C6}"/>
              </a:ext>
            </a:extLst>
          </p:cNvPr>
          <p:cNvSpPr/>
          <p:nvPr/>
        </p:nvSpPr>
        <p:spPr>
          <a:xfrm>
            <a:off x="504955" y="1784160"/>
            <a:ext cx="2556298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B80BBB-2F44-418B-94FF-9BB88C959DF5}"/>
              </a:ext>
            </a:extLst>
          </p:cNvPr>
          <p:cNvSpPr txBox="1"/>
          <p:nvPr/>
        </p:nvSpPr>
        <p:spPr>
          <a:xfrm>
            <a:off x="371880" y="1868853"/>
            <a:ext cx="3126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She is my best friend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A3DB56-114C-4E3E-AD4C-FCEFC4A2F55B}"/>
              </a:ext>
            </a:extLst>
          </p:cNvPr>
          <p:cNvSpPr/>
          <p:nvPr/>
        </p:nvSpPr>
        <p:spPr>
          <a:xfrm>
            <a:off x="3760069" y="1537252"/>
            <a:ext cx="2411896" cy="1086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/>
              <a:t>Map()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5E4111-998E-4167-807C-D127EAE282AF}"/>
              </a:ext>
            </a:extLst>
          </p:cNvPr>
          <p:cNvSpPr/>
          <p:nvPr/>
        </p:nvSpPr>
        <p:spPr>
          <a:xfrm>
            <a:off x="7890325" y="1784160"/>
            <a:ext cx="2556298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7E3337-C859-4D23-B885-8974ADCF4632}"/>
              </a:ext>
            </a:extLst>
          </p:cNvPr>
          <p:cNvSpPr txBox="1"/>
          <p:nvPr/>
        </p:nvSpPr>
        <p:spPr>
          <a:xfrm>
            <a:off x="6896499" y="1811860"/>
            <a:ext cx="3126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SHE IS MY BEST FRIEND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480772-A59E-4098-9BF6-5C8F308BAB4E}"/>
              </a:ext>
            </a:extLst>
          </p:cNvPr>
          <p:cNvSpPr/>
          <p:nvPr/>
        </p:nvSpPr>
        <p:spPr>
          <a:xfrm>
            <a:off x="3760069" y="3503630"/>
            <a:ext cx="2411896" cy="1086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err="1"/>
              <a:t>flatmap</a:t>
            </a:r>
            <a:r>
              <a:rPr lang="en-IN" sz="2200" dirty="0"/>
              <a:t>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069EE8-F7B4-4724-AC6C-6FB31A728344}"/>
              </a:ext>
            </a:extLst>
          </p:cNvPr>
          <p:cNvSpPr txBox="1"/>
          <p:nvPr/>
        </p:nvSpPr>
        <p:spPr>
          <a:xfrm>
            <a:off x="607425" y="3862289"/>
            <a:ext cx="3126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She is my best friend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A0D87C-DAFF-4006-B4AA-2D52491538D4}"/>
              </a:ext>
            </a:extLst>
          </p:cNvPr>
          <p:cNvSpPr txBox="1"/>
          <p:nvPr/>
        </p:nvSpPr>
        <p:spPr>
          <a:xfrm>
            <a:off x="6958643" y="3674310"/>
            <a:ext cx="31266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She</a:t>
            </a:r>
          </a:p>
          <a:p>
            <a:r>
              <a:rPr lang="en-IN" dirty="0"/>
              <a:t> is </a:t>
            </a:r>
          </a:p>
          <a:p>
            <a:r>
              <a:rPr lang="en-IN" dirty="0"/>
              <a:t>my </a:t>
            </a:r>
          </a:p>
          <a:p>
            <a:r>
              <a:rPr lang="en-IN" dirty="0"/>
              <a:t>best </a:t>
            </a:r>
          </a:p>
          <a:p>
            <a:r>
              <a:rPr lang="en-IN" dirty="0"/>
              <a:t>friend</a:t>
            </a:r>
          </a:p>
        </p:txBody>
      </p:sp>
    </p:spTree>
    <p:extLst>
      <p:ext uri="{BB962C8B-B14F-4D97-AF65-F5344CB8AC3E}">
        <p14:creationId xmlns:p14="http://schemas.microsoft.com/office/powerpoint/2010/main" val="3243201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Transformations – Word Count in Spark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A2701C-0ADA-4EE1-8FE6-F6B7215EE8C6}"/>
              </a:ext>
            </a:extLst>
          </p:cNvPr>
          <p:cNvSpPr/>
          <p:nvPr/>
        </p:nvSpPr>
        <p:spPr>
          <a:xfrm>
            <a:off x="504955" y="1784160"/>
            <a:ext cx="2556298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5E4111-998E-4167-807C-D127EAE282AF}"/>
              </a:ext>
            </a:extLst>
          </p:cNvPr>
          <p:cNvSpPr/>
          <p:nvPr/>
        </p:nvSpPr>
        <p:spPr>
          <a:xfrm>
            <a:off x="7890325" y="1784160"/>
            <a:ext cx="2556298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E76E7B-AEE8-4428-8A67-93F1FA051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62" y="1684682"/>
            <a:ext cx="8526223" cy="385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58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Transformations – Word Count in Spark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A2701C-0ADA-4EE1-8FE6-F6B7215EE8C6}"/>
              </a:ext>
            </a:extLst>
          </p:cNvPr>
          <p:cNvSpPr/>
          <p:nvPr/>
        </p:nvSpPr>
        <p:spPr>
          <a:xfrm>
            <a:off x="504955" y="1784160"/>
            <a:ext cx="2556298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5E4111-998E-4167-807C-D127EAE282AF}"/>
              </a:ext>
            </a:extLst>
          </p:cNvPr>
          <p:cNvSpPr/>
          <p:nvPr/>
        </p:nvSpPr>
        <p:spPr>
          <a:xfrm>
            <a:off x="7890325" y="1784160"/>
            <a:ext cx="2556298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C2EAB7-1292-43D8-8F21-21D88C827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424" y="1513221"/>
            <a:ext cx="2741924" cy="525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92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Transformations – Word Count in Spark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A2701C-0ADA-4EE1-8FE6-F6B7215EE8C6}"/>
              </a:ext>
            </a:extLst>
          </p:cNvPr>
          <p:cNvSpPr/>
          <p:nvPr/>
        </p:nvSpPr>
        <p:spPr>
          <a:xfrm>
            <a:off x="504955" y="1784160"/>
            <a:ext cx="2556298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5E4111-998E-4167-807C-D127EAE282AF}"/>
              </a:ext>
            </a:extLst>
          </p:cNvPr>
          <p:cNvSpPr/>
          <p:nvPr/>
        </p:nvSpPr>
        <p:spPr>
          <a:xfrm>
            <a:off x="7890325" y="1784160"/>
            <a:ext cx="2556298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036872-D87A-429F-800F-3A90701A4FC6}"/>
              </a:ext>
            </a:extLst>
          </p:cNvPr>
          <p:cNvSpPr/>
          <p:nvPr/>
        </p:nvSpPr>
        <p:spPr>
          <a:xfrm>
            <a:off x="1994345" y="3060101"/>
            <a:ext cx="8789714" cy="67710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How do I deal this problem of punctuation?</a:t>
            </a:r>
          </a:p>
        </p:txBody>
      </p:sp>
    </p:spTree>
    <p:extLst>
      <p:ext uri="{BB962C8B-B14F-4D97-AF65-F5344CB8AC3E}">
        <p14:creationId xmlns:p14="http://schemas.microsoft.com/office/powerpoint/2010/main" val="3557233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522</Words>
  <Application>Microsoft Office PowerPoint</Application>
  <PresentationFormat>Widescreen</PresentationFormat>
  <Paragraphs>126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sudaroli vijayakumar</dc:creator>
  <cp:lastModifiedBy>sudaroli vijayakumar</cp:lastModifiedBy>
  <cp:revision>17</cp:revision>
  <dcterms:created xsi:type="dcterms:W3CDTF">2020-09-22T05:22:18Z</dcterms:created>
  <dcterms:modified xsi:type="dcterms:W3CDTF">2020-09-24T04:20:27Z</dcterms:modified>
</cp:coreProperties>
</file>