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28" r:id="rId2"/>
    <p:sldId id="348" r:id="rId3"/>
    <p:sldId id="363" r:id="rId4"/>
    <p:sldId id="365" r:id="rId5"/>
    <p:sldId id="1017" r:id="rId6"/>
    <p:sldId id="1018" r:id="rId7"/>
    <p:sldId id="1019" r:id="rId8"/>
    <p:sldId id="1020" r:id="rId9"/>
    <p:sldId id="1015" r:id="rId10"/>
    <p:sldId id="366" r:id="rId11"/>
    <p:sldId id="1022" r:id="rId12"/>
    <p:sldId id="1023" r:id="rId13"/>
    <p:sldId id="1021" r:id="rId14"/>
    <p:sldId id="103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E5E37-1231-42A1-BB8C-57F62E9BAD4E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6A934-1F72-4642-A940-5950D19F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24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Write a similar program for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Finding the words in a 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each word, calculate the count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Assume the file contains the string</a:t>
            </a:r>
          </a:p>
          <a:p>
            <a:pPr lvl="3"/>
            <a:r>
              <a:rPr lang="en-US" dirty="0"/>
              <a:t>“To be or not to be”</a:t>
            </a:r>
          </a:p>
          <a:p>
            <a:r>
              <a:rPr lang="en-US" sz="2400" dirty="0"/>
              <a:t>Hint</a:t>
            </a:r>
          </a:p>
          <a:p>
            <a:pPr lvl="1"/>
            <a:r>
              <a:rPr lang="en-US" sz="2000" dirty="0"/>
              <a:t>This should be done in parallel</a:t>
            </a:r>
          </a:p>
          <a:p>
            <a:pPr lvl="1"/>
            <a:r>
              <a:rPr lang="en-US" sz="2000" dirty="0"/>
              <a:t>In the blue boxes, read in each line in the file</a:t>
            </a:r>
          </a:p>
          <a:p>
            <a:pPr lvl="1"/>
            <a:r>
              <a:rPr lang="en-US" sz="2000" dirty="0"/>
              <a:t>If the line is w1 w2 w3 w4, then output 4 lines w1 1 w2 1 w3 1 w4 1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5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2D07-DFCC-45B6-94AD-3168079C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C1B49-C833-4E6A-BDCC-B7768558B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E663-1734-4A2B-B6BA-92FFB66D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FE4-AD9A-4A25-9CA2-3C0D135956EF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15373-6FB9-4814-BBE0-D54CA8C6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1B7B-D297-4426-9937-483EE4A5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E0CF-859C-42ED-9CC4-8D226F5A1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33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B1A0-22E6-4C2D-846C-1F6D73F9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2A6E8-B0B7-434B-A809-C54AF4D19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9B3A5-5981-4CDE-B248-F41FA7BF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FE4-AD9A-4A25-9CA2-3C0D135956EF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22CE9-BE45-4BF3-BA01-C2DB3273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24BA-11DD-4762-A6DD-B2B8E0BC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E0CF-859C-42ED-9CC4-8D226F5A1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6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6A40-1F4B-4775-B539-311405D08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38217-5079-4598-B5DB-A7BAFA3DF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D9BF-23A8-4F41-AB8B-E6A31EAB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FE4-AD9A-4A25-9CA2-3C0D135956EF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09F6-031E-4DAB-B274-32C5AEB1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7228-8290-46CB-8D5B-53099075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E0CF-859C-42ED-9CC4-8D226F5A1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8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1C86-5B50-4597-A2B2-8A446D79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42EC-8963-4F54-8416-0956A6DFD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26396-BD56-473F-B39E-C92B2E1C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FE4-AD9A-4A25-9CA2-3C0D135956EF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31A58-365E-4413-88AC-E120A333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2972-FC69-487E-816D-2BFE6D19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E0CF-859C-42ED-9CC4-8D226F5A1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67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88AA-8FF6-4B29-9580-B3E31D96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8A306-6239-4AB1-B204-698793AD3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9BD0-C868-4195-88A5-BB67FD23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FE4-AD9A-4A25-9CA2-3C0D135956EF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5403-648D-41F2-8556-DBB5D342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A4B6-8723-4624-88C8-941C2964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E0CF-859C-42ED-9CC4-8D226F5A1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FB93-19DB-4819-8FEA-BB18E009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09E68-6A79-4AA5-8DCB-E40D239F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567F0-0022-4F2E-B75D-45E383C41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90DBA-B7AB-462D-9135-DDFD7F60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FE4-AD9A-4A25-9CA2-3C0D135956EF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8B1F4-804B-4FDE-9318-E6BD2167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5BD9F-A434-4350-AA91-8326A165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E0CF-859C-42ED-9CC4-8D226F5A1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04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8071-AF92-40DE-8F1B-13DD38A1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5D-066C-4992-9B13-CADC17EF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DFD93-9FD8-414C-9480-A05A6386E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F4E40-9894-4FEC-AF7A-1C4615EC3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6271F-4BBE-4126-BCEA-26B8DF4B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3A1A6-4ADB-4A02-80AB-F009B4AA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FE4-AD9A-4A25-9CA2-3C0D135956EF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001FF-BB00-423B-BB41-433C0DC7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D53BD-A832-4E82-A613-9F1523D4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E0CF-859C-42ED-9CC4-8D226F5A1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95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FEB1-747D-4177-B9E8-84E67CEA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AB570-789C-4230-9F6B-CA47BB30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FE4-AD9A-4A25-9CA2-3C0D135956EF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E7BA8-08F6-4072-89D4-8FC70A7C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38607-FE55-4B0E-AC72-2DAC7339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E0CF-859C-42ED-9CC4-8D226F5A1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2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5FCA4-0520-4602-A10D-0EBBA73E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FE4-AD9A-4A25-9CA2-3C0D135956EF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CB281-E9E1-49FE-BC3A-A8567DFC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B8B02-570A-46CC-B778-FAC5A521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E0CF-859C-42ED-9CC4-8D226F5A1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79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8FF4-98A9-4C29-B1E5-BE8342DD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2158-2871-41DE-A877-B281F7073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B6D45-B7FE-41D1-8F48-F9C2D1CF8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8B081-1674-4D8F-9D17-18298E26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FE4-AD9A-4A25-9CA2-3C0D135956EF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AA16E-30D3-4546-BB9E-BAD6E196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7CDA0-AA0D-4E26-B879-52A934B2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E0CF-859C-42ED-9CC4-8D226F5A1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28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C931-8630-4D60-884A-5B578F4E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C6B6F-A0BC-4C2C-AEE2-F211AD55E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FCAE2-B33D-4E7F-AA6A-792BE14BC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81945-AD3C-4BC7-8380-C37179D2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FE4-AD9A-4A25-9CA2-3C0D135956EF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F2DE3-ACF7-4F41-8EC9-24F1E6B1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B664A-4A7D-42A2-84D1-3A8DC168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E0CF-859C-42ED-9CC4-8D226F5A1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01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100C6-C643-4941-9EF1-4DD96020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A7A91-E8E2-4322-BD34-0C0FBA36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74C7-BABE-46CC-870E-DF8BD29A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BFE4-AD9A-4A25-9CA2-3C0D135956EF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F658-87B4-4B27-85B0-D1127E42B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9374A-0644-43FF-88F0-A435D5398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9E0CF-859C-42ED-9CC4-8D226F5A1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49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ark.apache.org/docs/latest/cluster-overview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xquangnhat.com/2015/04/03/arch-spark-job-submission-breakdow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3 –In Memory Computation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Spark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COMPUTATION_SPARK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LAZY EXECUTION- How does it helps?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D03C4-E1F1-4261-8F57-D87D7C9F8ECD}"/>
              </a:ext>
            </a:extLst>
          </p:cNvPr>
          <p:cNvSpPr txBox="1"/>
          <p:nvPr/>
        </p:nvSpPr>
        <p:spPr>
          <a:xfrm>
            <a:off x="821635" y="1868853"/>
            <a:ext cx="6891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Optimization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237725-05C9-4D4E-B94C-86E82C690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1" y="2305050"/>
            <a:ext cx="5760040" cy="18295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29D4B6-FC77-4189-A7C1-F482BAFEA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1" y="3870875"/>
            <a:ext cx="5985327" cy="180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40591-B53C-40EB-BAB6-CB3729E32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15" y="5700444"/>
            <a:ext cx="6667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8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COMPUTATION_SPARK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LAZY EXECUTION- How does it helps?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99BD21-B928-470C-B67D-35D94019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05" y="1697935"/>
            <a:ext cx="7591425" cy="3276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F311DA-3A1D-4CE6-A06C-856DA45CA160}"/>
              </a:ext>
            </a:extLst>
          </p:cNvPr>
          <p:cNvSpPr/>
          <p:nvPr/>
        </p:nvSpPr>
        <p:spPr>
          <a:xfrm>
            <a:off x="659409" y="5160065"/>
            <a:ext cx="10000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Instead 24 would have been added</a:t>
            </a:r>
          </a:p>
        </p:txBody>
      </p:sp>
    </p:spTree>
    <p:extLst>
      <p:ext uri="{BB962C8B-B14F-4D97-AF65-F5344CB8AC3E}">
        <p14:creationId xmlns:p14="http://schemas.microsoft.com/office/powerpoint/2010/main" val="179179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COMPUTATION_SPARK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LAZY EXECUTION- How does it helps?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99BD21-B928-470C-B67D-35D94019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05" y="1697935"/>
            <a:ext cx="7591425" cy="3276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F311DA-3A1D-4CE6-A06C-856DA45CA160}"/>
              </a:ext>
            </a:extLst>
          </p:cNvPr>
          <p:cNvSpPr/>
          <p:nvPr/>
        </p:nvSpPr>
        <p:spPr>
          <a:xfrm>
            <a:off x="659409" y="5160065"/>
            <a:ext cx="10000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Instead 24 would have been added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A451F4-762A-4B4F-BE17-B224DC5B8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67" y="2518120"/>
            <a:ext cx="3067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5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Spark Working with Log Mining Example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5EDA73-72EE-42CB-8AA8-DF2F64F86361}"/>
              </a:ext>
            </a:extLst>
          </p:cNvPr>
          <p:cNvSpPr txBox="1"/>
          <p:nvPr/>
        </p:nvSpPr>
        <p:spPr>
          <a:xfrm>
            <a:off x="228600" y="2667000"/>
            <a:ext cx="5791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lines = </a:t>
            </a:r>
            <a:r>
              <a:rPr lang="en-US" sz="1600" dirty="0" err="1">
                <a:latin typeface="Lucida Console"/>
                <a:cs typeface="Lucida Console"/>
              </a:rPr>
              <a:t>spark.textFile(“hdfs</a:t>
            </a:r>
            <a:r>
              <a:rPr lang="en-US" sz="1600" dirty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errors = </a:t>
            </a:r>
            <a:r>
              <a:rPr lang="en-US" sz="1600" dirty="0" err="1">
                <a:latin typeface="Lucida Console"/>
                <a:cs typeface="Lucida Console"/>
              </a:rPr>
              <a:t>lines.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Lucida Console"/>
                <a:cs typeface="Lucida Console"/>
              </a:rPr>
              <a:t>startsWithERROR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()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messages = </a:t>
            </a:r>
            <a:r>
              <a:rPr lang="en-US" sz="1600" dirty="0" err="1">
                <a:latin typeface="Lucida Console"/>
                <a:cs typeface="Lucida Console"/>
              </a:rPr>
              <a:t>errors.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split(“\t”),2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>
                <a:latin typeface="Lucida Console"/>
                <a:cs typeface="Lucida Console"/>
              </a:rPr>
              <a:t>cachedMsgs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BA5B0-5A71-4193-B649-C491C1655543}"/>
              </a:ext>
            </a:extLst>
          </p:cNvPr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cachedMsgs.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Lucida Console"/>
                <a:cs typeface="Lucida Console"/>
              </a:rPr>
              <a:t>containsfoo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()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CB5E88-1C63-477C-BB19-28A910A5A8C7}"/>
              </a:ext>
            </a:extLst>
          </p:cNvPr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cachedMsgs.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Lucida Console"/>
                <a:cs typeface="Lucida Console"/>
              </a:rPr>
              <a:t>containsbar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()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count()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915A91-FF55-49EE-9B95-DFF55DED1F1E}"/>
              </a:ext>
            </a:extLst>
          </p:cNvPr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FB4F13B-ECB9-44BF-AFA2-B6645AE35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063AA5-53F4-4D2D-ACF0-BF0ABE0D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700A651-43A0-47EA-A23A-426468E7A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873E28-A3DF-4EAE-9E7C-109CE93D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8166CF0-A659-448F-BBE9-AA6CDF7F39BD}"/>
              </a:ext>
            </a:extLst>
          </p:cNvPr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76BE1D-2338-48D5-B15B-85B5BE54C04B}"/>
              </a:ext>
            </a:extLst>
          </p:cNvPr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F3521A-D80D-4FD1-AE3B-14E9882254FE}"/>
              </a:ext>
            </a:extLst>
          </p:cNvPr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673104-D085-4DBD-BA2D-8BDA72B0C628}"/>
              </a:ext>
            </a:extLst>
          </p:cNvPr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FD19DE5-034B-498F-BF36-400FC5CCDB5B}"/>
                </a:ext>
              </a:extLst>
            </p:cNvPr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EC5A7E4-900A-4065-BCF3-26A07254C0E4}"/>
                </a:ext>
              </a:extLst>
            </p:cNvPr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DEBACB-7F80-4D5C-9806-836EF5552914}"/>
                </a:ext>
              </a:extLst>
            </p:cNvPr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B3AEE36-A04D-4EA1-B916-62175A873AD1}"/>
              </a:ext>
            </a:extLst>
          </p:cNvPr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45" name="Rounded Rectangle 14">
              <a:extLst>
                <a:ext uri="{FF2B5EF4-FFF2-40B4-BE49-F238E27FC236}">
                  <a16:creationId xmlns:a16="http://schemas.microsoft.com/office/drawing/2014/main" id="{E961B0CB-F2A0-434C-B8F7-03B88FB1F11A}"/>
                </a:ext>
              </a:extLst>
            </p:cNvPr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46" name="Rounded Rectangle 15">
              <a:extLst>
                <a:ext uri="{FF2B5EF4-FFF2-40B4-BE49-F238E27FC236}">
                  <a16:creationId xmlns:a16="http://schemas.microsoft.com/office/drawing/2014/main" id="{1C692387-7B1E-4974-9508-8F3CB9532EEE}"/>
                </a:ext>
              </a:extLst>
            </p:cNvPr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47" name="Rounded Rectangle 16">
              <a:extLst>
                <a:ext uri="{FF2B5EF4-FFF2-40B4-BE49-F238E27FC236}">
                  <a16:creationId xmlns:a16="http://schemas.microsoft.com/office/drawing/2014/main" id="{84038C1D-5D26-4516-9E41-7BFDEB6FC8EF}"/>
                </a:ext>
              </a:extLst>
            </p:cNvPr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48" name="Rounded Rectangle 13">
              <a:extLst>
                <a:ext uri="{FF2B5EF4-FFF2-40B4-BE49-F238E27FC236}">
                  <a16:creationId xmlns:a16="http://schemas.microsoft.com/office/drawing/2014/main" id="{1F0E986F-B4A9-46E4-BF74-C7776D6B2200}"/>
                </a:ext>
              </a:extLst>
            </p:cNvPr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A27F59-C49A-4255-9432-8F4D63A427D2}"/>
              </a:ext>
            </a:extLst>
          </p:cNvPr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3EC76D-6E48-4080-9BE6-C81A8D4AD38B}"/>
              </a:ext>
            </a:extLst>
          </p:cNvPr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FB6071-CE8C-4D8B-9CB0-5DAF18C07EB9}"/>
              </a:ext>
            </a:extLst>
          </p:cNvPr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F26AF09-CBD1-49CC-AD73-3F8BB40C4A0C}"/>
              </a:ext>
            </a:extLst>
          </p:cNvPr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tasks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852886-2969-4BB3-98C2-9BE1BA546242}"/>
              </a:ext>
            </a:extLst>
          </p:cNvPr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results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408DC4-F7FA-4274-85D2-3B171BC67067}"/>
              </a:ext>
            </a:extLst>
          </p:cNvPr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DBDA11-06EE-4ADA-85D5-E60CE92CFE06}"/>
              </a:ext>
            </a:extLst>
          </p:cNvPr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3</a:t>
            </a:r>
          </a:p>
        </p:txBody>
      </p:sp>
      <p:sp>
        <p:nvSpPr>
          <p:cNvPr id="60" name="Rectangular Callout 69">
            <a:extLst>
              <a:ext uri="{FF2B5EF4-FFF2-40B4-BE49-F238E27FC236}">
                <a16:creationId xmlns:a16="http://schemas.microsoft.com/office/drawing/2014/main" id="{1D8631C4-DF54-4D49-8A79-36B1C160DAD0}"/>
              </a:ext>
            </a:extLst>
          </p:cNvPr>
          <p:cNvSpPr/>
          <p:nvPr/>
        </p:nvSpPr>
        <p:spPr>
          <a:xfrm>
            <a:off x="4792272" y="2431596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Base RDD</a:t>
            </a:r>
          </a:p>
        </p:txBody>
      </p:sp>
      <p:sp>
        <p:nvSpPr>
          <p:cNvPr id="61" name="Rectangular Callout 70">
            <a:extLst>
              <a:ext uri="{FF2B5EF4-FFF2-40B4-BE49-F238E27FC236}">
                <a16:creationId xmlns:a16="http://schemas.microsoft.com/office/drawing/2014/main" id="{DF2449DB-9069-47DD-A298-7C42CDC020D5}"/>
              </a:ext>
            </a:extLst>
          </p:cNvPr>
          <p:cNvSpPr/>
          <p:nvPr/>
        </p:nvSpPr>
        <p:spPr>
          <a:xfrm>
            <a:off x="5388600" y="2873391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Transformed RDD</a:t>
            </a:r>
          </a:p>
        </p:txBody>
      </p:sp>
      <p:sp>
        <p:nvSpPr>
          <p:cNvPr id="62" name="Rectangular Callout 72">
            <a:extLst>
              <a:ext uri="{FF2B5EF4-FFF2-40B4-BE49-F238E27FC236}">
                <a16:creationId xmlns:a16="http://schemas.microsoft.com/office/drawing/2014/main" id="{84D3FF92-F320-42F9-AA0E-4A4432955A3C}"/>
              </a:ext>
            </a:extLst>
          </p:cNvPr>
          <p:cNvSpPr/>
          <p:nvPr/>
        </p:nvSpPr>
        <p:spPr>
          <a:xfrm>
            <a:off x="5150882" y="4005828"/>
            <a:ext cx="1058965" cy="311727"/>
          </a:xfrm>
          <a:prstGeom prst="wedgeRectCallout">
            <a:avLst>
              <a:gd name="adj1" fmla="val -77556"/>
              <a:gd name="adj2" fmla="val 52132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78216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allAtOnce"/>
      <p:bldP spid="30" grpId="0" build="allAtOnce"/>
      <p:bldP spid="31" grpId="0" build="allAtOnce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52" grpId="0"/>
      <p:bldP spid="52" grpId="1"/>
      <p:bldP spid="52" grpId="2"/>
      <p:bldP spid="53" grpId="0"/>
      <p:bldP spid="53" grpId="1"/>
      <p:bldP spid="53" grpId="2"/>
      <p:bldP spid="54" grpId="0" animBg="1"/>
      <p:bldP spid="54" grpId="1" animBg="1"/>
      <p:bldP spid="55" grpId="0" animBg="1"/>
      <p:bldP spid="55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59406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Spark Architecture</a:t>
            </a:r>
          </a:p>
        </p:txBody>
      </p:sp>
      <p:pic>
        <p:nvPicPr>
          <p:cNvPr id="1026" name="Picture 2" descr="Spark cluster components">
            <a:extLst>
              <a:ext uri="{FF2B5EF4-FFF2-40B4-BE49-F238E27FC236}">
                <a16:creationId xmlns:a16="http://schemas.microsoft.com/office/drawing/2014/main" id="{BEE16478-A9E2-431B-A821-FAAA4C23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5" y="1989120"/>
            <a:ext cx="56769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A349AF-7D55-4D9D-8F24-7F2C5457CCCD}"/>
              </a:ext>
            </a:extLst>
          </p:cNvPr>
          <p:cNvSpPr/>
          <p:nvPr/>
        </p:nvSpPr>
        <p:spPr>
          <a:xfrm>
            <a:off x="970869" y="6421094"/>
            <a:ext cx="5764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https://spark.apache.org/docs/latest/cluster-overview.html</a:t>
            </a:r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0961F2A-56CD-4533-915C-5C543F25EB4D}"/>
              </a:ext>
            </a:extLst>
          </p:cNvPr>
          <p:cNvSpPr/>
          <p:nvPr/>
        </p:nvSpPr>
        <p:spPr>
          <a:xfrm>
            <a:off x="1438382" y="4713270"/>
            <a:ext cx="1674688" cy="1153265"/>
          </a:xfrm>
          <a:prstGeom prst="wedgeRectCallout">
            <a:avLst>
              <a:gd name="adj1" fmla="val -34943"/>
              <a:gd name="adj2" fmla="val -157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master for your spark application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3A77CC4-2E7C-408B-A234-9A80ACC1570B}"/>
              </a:ext>
            </a:extLst>
          </p:cNvPr>
          <p:cNvSpPr/>
          <p:nvPr/>
        </p:nvSpPr>
        <p:spPr>
          <a:xfrm>
            <a:off x="5741541" y="4713271"/>
            <a:ext cx="1674688" cy="1605332"/>
          </a:xfrm>
          <a:prstGeom prst="wedgeRectCallout">
            <a:avLst>
              <a:gd name="adj1" fmla="val -60096"/>
              <a:gd name="adj2" fmla="val -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driver packages the transformations and actions and creates tasks on workers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88A6025-E059-4F5D-BF40-E663CE62C252}"/>
              </a:ext>
            </a:extLst>
          </p:cNvPr>
          <p:cNvSpPr/>
          <p:nvPr/>
        </p:nvSpPr>
        <p:spPr>
          <a:xfrm>
            <a:off x="2618196" y="1434561"/>
            <a:ext cx="1953803" cy="1153265"/>
          </a:xfrm>
          <a:prstGeom prst="wedgeRectCallout">
            <a:avLst>
              <a:gd name="adj1" fmla="val 15977"/>
              <a:gd name="adj2" fmla="val 90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cluster manager for workers to run operations</a:t>
            </a:r>
          </a:p>
        </p:txBody>
      </p:sp>
    </p:spTree>
    <p:extLst>
      <p:ext uri="{BB962C8B-B14F-4D97-AF65-F5344CB8AC3E}">
        <p14:creationId xmlns:p14="http://schemas.microsoft.com/office/powerpoint/2010/main" val="419628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Workflow of Spark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87770-42A8-487E-9933-2342D125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22" y="1513221"/>
            <a:ext cx="6213901" cy="340233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CF8ECB-6C1F-4D03-B694-BEDAE4538F0F}"/>
              </a:ext>
            </a:extLst>
          </p:cNvPr>
          <p:cNvCxnSpPr/>
          <p:nvPr/>
        </p:nvCxnSpPr>
        <p:spPr>
          <a:xfrm flipH="1">
            <a:off x="1534322" y="2971800"/>
            <a:ext cx="2123278" cy="25146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D54706-1F77-420D-8208-B6160D7EBDA6}"/>
              </a:ext>
            </a:extLst>
          </p:cNvPr>
          <p:cNvSpPr txBox="1"/>
          <p:nvPr/>
        </p:nvSpPr>
        <p:spPr>
          <a:xfrm>
            <a:off x="152400" y="5560367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to run the tasks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F85C26-E7ED-498C-BE52-F0AE77C5D2B7}"/>
              </a:ext>
            </a:extLst>
          </p:cNvPr>
          <p:cNvCxnSpPr>
            <a:cxnSpLocks/>
          </p:cNvCxnSpPr>
          <p:nvPr/>
        </p:nvCxnSpPr>
        <p:spPr>
          <a:xfrm>
            <a:off x="4227316" y="3429000"/>
            <a:ext cx="413956" cy="1828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C5A141-2ED6-43D6-9816-4553B7915F1F}"/>
              </a:ext>
            </a:extLst>
          </p:cNvPr>
          <p:cNvSpPr txBox="1"/>
          <p:nvPr/>
        </p:nvSpPr>
        <p:spPr>
          <a:xfrm>
            <a:off x="3891968" y="5255567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77606A-113A-4E64-9A73-86B8BF8A4B35}"/>
              </a:ext>
            </a:extLst>
          </p:cNvPr>
          <p:cNvCxnSpPr/>
          <p:nvPr/>
        </p:nvCxnSpPr>
        <p:spPr>
          <a:xfrm>
            <a:off x="4675313" y="3810000"/>
            <a:ext cx="1954087" cy="17503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08623A-9046-40C3-8D70-3AA697C91009}"/>
              </a:ext>
            </a:extLst>
          </p:cNvPr>
          <p:cNvSpPr txBox="1"/>
          <p:nvPr/>
        </p:nvSpPr>
        <p:spPr>
          <a:xfrm>
            <a:off x="6781800" y="5717232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we have all the data to move forward</a:t>
            </a:r>
          </a:p>
        </p:txBody>
      </p:sp>
    </p:spTree>
    <p:extLst>
      <p:ext uri="{BB962C8B-B14F-4D97-AF65-F5344CB8AC3E}">
        <p14:creationId xmlns:p14="http://schemas.microsoft.com/office/powerpoint/2010/main" val="223938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Spark Working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2D2DD-5E7E-4C94-9EBB-322AFF14A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" y="1745167"/>
            <a:ext cx="7566007" cy="40139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E35AE9-DC0C-4B19-8AFD-E223D5B0FC52}"/>
              </a:ext>
            </a:extLst>
          </p:cNvPr>
          <p:cNvSpPr/>
          <p:nvPr/>
        </p:nvSpPr>
        <p:spPr>
          <a:xfrm>
            <a:off x="222607" y="60442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https://hxquangnhat.com/2015/04/03/arch-spark-job-submission-breakdown/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6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Spark Internal Working – Jobs, stages and Tasks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24EDC4-0480-4953-A2DA-4DE04A1D9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" y="2295525"/>
            <a:ext cx="8324850" cy="1133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7E716D-0E56-4E09-95C5-7523628AD55D}"/>
              </a:ext>
            </a:extLst>
          </p:cNvPr>
          <p:cNvSpPr/>
          <p:nvPr/>
        </p:nvSpPr>
        <p:spPr>
          <a:xfrm>
            <a:off x="393111" y="1372195"/>
            <a:ext cx="2129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1:</a:t>
            </a:r>
          </a:p>
        </p:txBody>
      </p:sp>
    </p:spTree>
    <p:extLst>
      <p:ext uri="{BB962C8B-B14F-4D97-AF65-F5344CB8AC3E}">
        <p14:creationId xmlns:p14="http://schemas.microsoft.com/office/powerpoint/2010/main" val="255620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Spark Internal Working – Spark Context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7E716D-0E56-4E09-95C5-7523628AD55D}"/>
              </a:ext>
            </a:extLst>
          </p:cNvPr>
          <p:cNvSpPr/>
          <p:nvPr/>
        </p:nvSpPr>
        <p:spPr>
          <a:xfrm>
            <a:off x="393111" y="1372195"/>
            <a:ext cx="2129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4E2EA8-068F-4582-91E0-FA0F630D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9" y="2351261"/>
            <a:ext cx="11190502" cy="39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7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Spark Internal Working – DAG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7E716D-0E56-4E09-95C5-7523628AD55D}"/>
              </a:ext>
            </a:extLst>
          </p:cNvPr>
          <p:cNvSpPr/>
          <p:nvPr/>
        </p:nvSpPr>
        <p:spPr>
          <a:xfrm>
            <a:off x="393111" y="1372195"/>
            <a:ext cx="2129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3: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59FAFB2-ABD6-4123-A97F-AD4963A074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21B1B-6169-4E82-91EB-6ACBB20D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0" y="2153804"/>
            <a:ext cx="6860701" cy="4451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197F08-D578-417A-87C9-FEA6A24AEC33}"/>
              </a:ext>
            </a:extLst>
          </p:cNvPr>
          <p:cNvSpPr txBox="1"/>
          <p:nvPr/>
        </p:nvSpPr>
        <p:spPr>
          <a:xfrm>
            <a:off x="7792278" y="2544417"/>
            <a:ext cx="40286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Why two stage?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Depends on Shuffling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Transformation that needs communication to other partition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63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Spark Internal Working – Tasks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7E716D-0E56-4E09-95C5-7523628AD55D}"/>
              </a:ext>
            </a:extLst>
          </p:cNvPr>
          <p:cNvSpPr/>
          <p:nvPr/>
        </p:nvSpPr>
        <p:spPr>
          <a:xfrm>
            <a:off x="393111" y="1372195"/>
            <a:ext cx="2129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4: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59FAFB2-ABD6-4123-A97F-AD4963A074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ED3DDDB-23A0-4E16-9422-B6A73DB3BF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F3CCBD-FAAF-41FF-BB98-C083148D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" y="2826444"/>
            <a:ext cx="11191592" cy="13989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A9AF55-308C-4AF5-8324-1649B502E02F}"/>
              </a:ext>
            </a:extLst>
          </p:cNvPr>
          <p:cNvSpPr/>
          <p:nvPr/>
        </p:nvSpPr>
        <p:spPr>
          <a:xfrm>
            <a:off x="2648349" y="4884271"/>
            <a:ext cx="5515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It depends on your number of partitions.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31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7927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Lazy Execution in Spark- When the execution starts?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2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378</Words>
  <Application>Microsoft Office PowerPoint</Application>
  <PresentationFormat>Widescreen</PresentationFormat>
  <Paragraphs>76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Corbel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3</cp:revision>
  <dcterms:created xsi:type="dcterms:W3CDTF">2020-09-24T08:18:39Z</dcterms:created>
  <dcterms:modified xsi:type="dcterms:W3CDTF">2020-09-25T06:16:40Z</dcterms:modified>
</cp:coreProperties>
</file>