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28" r:id="rId2"/>
    <p:sldId id="1021" r:id="rId3"/>
    <p:sldId id="1022" r:id="rId4"/>
    <p:sldId id="1023" r:id="rId5"/>
    <p:sldId id="1026" r:id="rId6"/>
    <p:sldId id="1027" r:id="rId7"/>
    <p:sldId id="1028" r:id="rId8"/>
    <p:sldId id="972" r:id="rId9"/>
    <p:sldId id="973" r:id="rId10"/>
    <p:sldId id="503" r:id="rId11"/>
    <p:sldId id="102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FC382-292F-4598-B848-E429C9AEA2C8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4CEE8-7948-433A-934B-9B397A175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861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27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40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03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97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32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75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Using Spark – read the csv, create an RDD for</a:t>
            </a:r>
            <a:r>
              <a:rPr lang="en-IN" baseline="0" dirty="0"/>
              <a:t> input.</a:t>
            </a:r>
          </a:p>
          <a:p>
            <a:r>
              <a:rPr lang="en-IN" baseline="0" dirty="0"/>
              <a:t>Split on , and read the pan and tax. Pair RDD – pan as key and tax as value.</a:t>
            </a:r>
          </a:p>
          <a:p>
            <a:r>
              <a:rPr lang="en-IN" baseline="0" dirty="0" err="1"/>
              <a:t>Groupbykey</a:t>
            </a:r>
            <a:r>
              <a:rPr lang="en-IN" baseline="0" dirty="0"/>
              <a:t> and sum.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0DA57-AB83-45FD-856A-5EFB980DFE7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5645-40D7-4C8E-940D-6D8A6300F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FCE82-9FC7-40C9-9A2F-EB957B1CA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E08DE-65C4-441F-A791-918365E4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B4CE-4CF8-469F-9778-B76FA47D05FB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B1682-ECE2-4BEB-AFBA-943D34F0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13FC4-009D-44EE-988F-6A0EC9E4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B0C1-508B-4091-8968-87E9D3D5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63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A9D9-C0C2-4A6A-B6CC-C4ACD89F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8C135-5E20-4FBC-B5BD-7F9D06653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9A260-CBE5-4D08-9385-589138FC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B4CE-4CF8-469F-9778-B76FA47D05FB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EE407-6702-4859-8652-E4FEB4FA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DFFD8-C07A-4661-B756-9E60574B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B0C1-508B-4091-8968-87E9D3D5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81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31576-9CFE-4A3A-8FC7-009BF2C8C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62748-D9E5-4339-88D5-E3653172B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00094-48BD-47ED-B894-8E7A17DA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B4CE-4CF8-469F-9778-B76FA47D05FB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0BB8E-6939-4706-9244-3ADABE19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BAE27-5EFF-4C46-9675-9640C42D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B0C1-508B-4091-8968-87E9D3D5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98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1AB9-0B0B-4B36-9631-57A02390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4E45C-23C5-4B06-A6A3-828FB2804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D81B0-BA3D-45A4-94F3-1188D102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B4CE-4CF8-469F-9778-B76FA47D05FB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4D960-5BF3-4D96-BD15-61F74936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F6D80-9BB7-486A-949B-E1284F4B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B0C1-508B-4091-8968-87E9D3D5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60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C6F6-180C-497C-8C37-40E32575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D3505-4391-4E4E-9560-64655BCA2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494F6-979B-432A-8FDE-68D9E09A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B4CE-4CF8-469F-9778-B76FA47D05FB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1C2C0-8037-4DA4-897F-20373084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C0B46-7614-4C98-8403-216A65DD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B0C1-508B-4091-8968-87E9D3D5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85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3AE4-453B-4949-90B0-E33B2E81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07439-E673-420F-9AB4-85CE64ED8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AF69D-F323-4655-91FD-54EB6204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7694C-E894-44F1-9008-BFC6B9F7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B4CE-4CF8-469F-9778-B76FA47D05FB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09863-8D75-482F-9522-B43031CA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387A8-F82D-4FD6-A852-24631CE1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B0C1-508B-4091-8968-87E9D3D5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41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529B-F86D-47C8-B4FD-6DCA0D0D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92E7F-98FE-4B90-B502-772F07027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2F821-91BC-4803-9B2B-C87AA6FB3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9BF73-3B09-475C-9A18-EAB9C0792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668D7-6F5C-46AB-9533-476C46447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CEA91-DFC5-424B-8E62-4EEC8D63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B4CE-4CF8-469F-9778-B76FA47D05FB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814195-EBDE-4E78-84BD-CD9A02B4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0CBB3-8539-4A73-B1D0-6715AD3B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B0C1-508B-4091-8968-87E9D3D5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33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32EB-6EA8-42C4-83DD-01DCB73E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4A205-9E6F-4036-B988-E9679995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B4CE-4CF8-469F-9778-B76FA47D05FB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44FF6-C407-4C07-9BE1-25685AD6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EA687-B7C6-4246-AB88-72FB9C1C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B0C1-508B-4091-8968-87E9D3D5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38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13F71-DC1D-41A2-9A05-F768659B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B4CE-4CF8-469F-9778-B76FA47D05FB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B5AFE-8F0B-4D44-81CA-E5D60E26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2D4B4-CF6E-43A2-B13D-639AE10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B0C1-508B-4091-8968-87E9D3D5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70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BDBA-460C-4A44-B660-6B573C97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0E63-FC7B-4B09-B0A2-E03FCAFB7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13899-4F98-406D-8B09-793B921A0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CF230-76BD-4091-AF2B-A0740CC7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B4CE-4CF8-469F-9778-B76FA47D05FB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6AFB9-BE08-4034-9649-A25CD9DC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6C5F3-72C8-4B2F-AB27-0D3CCBD7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B0C1-508B-4091-8968-87E9D3D5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02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224A6-7193-4C64-81E9-5F060163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66656-9E4E-442D-99B1-EC0F2EF65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F32B8-43CA-4D51-B14A-70F54EB55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577E1-4318-4660-944A-39D27765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B4CE-4CF8-469F-9778-B76FA47D05FB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966D1-AB81-4441-8AAE-047E29A1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4DA73-7CB4-44C6-926E-D85D2732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B0C1-508B-4091-8968-87E9D3D5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55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330F4-26B8-4EE3-8405-5615A216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63E7B-8961-4D9F-BA66-04E20E5DA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7A369-DAA1-4538-99A5-1B0E2EB2A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9B4CE-4CF8-469F-9778-B76FA47D05FB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33E93-E9DC-45D4-B1E2-ECD2E8099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F5488-EC1B-4BA8-901D-C41F05F06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7B0C1-508B-4091-8968-87E9D3D5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17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335037" y="3320451"/>
            <a:ext cx="749721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Module 3 –In Memory Computation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cs typeface="Calibri"/>
                <a:sym typeface="Calibri"/>
              </a:rPr>
              <a:t>Spark </a:t>
            </a:r>
            <a:r>
              <a:rPr lang="en-US" sz="3600" b="1" dirty="0" err="1">
                <a:solidFill>
                  <a:srgbClr val="DFA267"/>
                </a:solidFill>
                <a:latin typeface="Calibri"/>
                <a:cs typeface="Calibri"/>
                <a:sym typeface="Calibri"/>
              </a:rPr>
              <a:t>DataFrames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68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Vertical Text Placeholder 4"/>
          <p:cNvSpPr>
            <a:spLocks noGrp="1"/>
          </p:cNvSpPr>
          <p:nvPr>
            <p:ph type="body" orient="vert" idx="1"/>
          </p:nvPr>
        </p:nvSpPr>
        <p:spPr>
          <a:xfrm rot="16200000">
            <a:off x="1171677" y="564778"/>
            <a:ext cx="6455465" cy="8012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ea typeface="ＭＳ Ｐゴシック" charset="-128"/>
                <a:cs typeface="ＭＳ Ｐゴシック" charset="-128"/>
              </a:rPr>
              <a:t>DryadLINQ</a:t>
            </a:r>
            <a:r>
              <a:rPr lang="en-US" dirty="0">
                <a:solidFill>
                  <a:srgbClr val="0070C0"/>
                </a:solidFill>
                <a:ea typeface="ＭＳ Ｐゴシック" charset="-128"/>
                <a:cs typeface="ＭＳ Ｐゴシック" charset="-128"/>
              </a:rPr>
              <a:t>, </a:t>
            </a:r>
            <a:r>
              <a:rPr lang="en-US" dirty="0" err="1">
                <a:solidFill>
                  <a:srgbClr val="0070C0"/>
                </a:solidFill>
                <a:ea typeface="ＭＳ Ｐゴシック" charset="-128"/>
                <a:cs typeface="ＭＳ Ｐゴシック" charset="-128"/>
              </a:rPr>
              <a:t>FlumeJava</a:t>
            </a:r>
            <a:endParaRPr lang="en-US" dirty="0">
              <a:solidFill>
                <a:srgbClr val="0070C0"/>
              </a:solidFill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ea typeface="ＭＳ Ｐゴシック" charset="-128"/>
                <a:cs typeface="ＭＳ Ｐゴシック" charset="-128"/>
              </a:rPr>
              <a:t>Similar “distributed collection” API, but cannot reuse datasets efficiently </a:t>
            </a:r>
            <a:r>
              <a:rPr lang="en-US" i="1" dirty="0">
                <a:solidFill>
                  <a:srgbClr val="0070C0"/>
                </a:solidFill>
                <a:ea typeface="ＭＳ Ｐゴシック" charset="-128"/>
                <a:cs typeface="ＭＳ Ｐゴシック" charset="-128"/>
              </a:rPr>
              <a:t>across</a:t>
            </a:r>
            <a:r>
              <a:rPr lang="en-US" dirty="0">
                <a:solidFill>
                  <a:srgbClr val="0070C0"/>
                </a:solidFill>
                <a:ea typeface="ＭＳ Ｐゴシック" charset="-128"/>
                <a:cs typeface="ＭＳ Ｐゴシック" charset="-128"/>
              </a:rPr>
              <a:t> queries</a:t>
            </a:r>
          </a:p>
          <a:p>
            <a:r>
              <a:rPr lang="en-US" dirty="0">
                <a:solidFill>
                  <a:srgbClr val="0070C0"/>
                </a:solidFill>
              </a:rPr>
              <a:t>Relational databases</a:t>
            </a:r>
            <a:endParaRPr lang="en-US" dirty="0">
              <a:solidFill>
                <a:srgbClr val="0070C0"/>
              </a:solidFill>
              <a:ea typeface="ＭＳ Ｐゴシック" charset="-128"/>
              <a:cs typeface="ＭＳ Ｐゴシック" charset="-128"/>
            </a:endParaRPr>
          </a:p>
          <a:p>
            <a:pPr lvl="1">
              <a:spcBef>
                <a:spcPts val="300"/>
              </a:spcBef>
            </a:pPr>
            <a:r>
              <a:rPr lang="en-US" dirty="0">
                <a:solidFill>
                  <a:srgbClr val="0070C0"/>
                </a:solidFill>
              </a:rPr>
              <a:t>Lineage/provenance, logical logging, materialized views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ea typeface="ＭＳ Ｐゴシック" charset="-128"/>
                <a:cs typeface="ＭＳ Ｐゴシック" charset="-128"/>
              </a:rPr>
              <a:t>GraphLab</a:t>
            </a:r>
            <a:r>
              <a:rPr lang="en-US" dirty="0">
                <a:solidFill>
                  <a:srgbClr val="0070C0"/>
                </a:solidFill>
                <a:ea typeface="ＭＳ Ｐゴシック" charset="-128"/>
                <a:cs typeface="ＭＳ Ｐゴシック" charset="-128"/>
              </a:rPr>
              <a:t>, Piccolo, </a:t>
            </a:r>
            <a:r>
              <a:rPr lang="en-US" dirty="0" err="1">
                <a:solidFill>
                  <a:srgbClr val="0070C0"/>
                </a:solidFill>
                <a:ea typeface="ＭＳ Ｐゴシック" charset="-128"/>
                <a:cs typeface="ＭＳ Ｐゴシック" charset="-128"/>
              </a:rPr>
              <a:t>BigTable</a:t>
            </a:r>
            <a:r>
              <a:rPr lang="en-US" dirty="0">
                <a:solidFill>
                  <a:srgbClr val="0070C0"/>
                </a:solidFill>
                <a:ea typeface="ＭＳ Ｐゴシック" charset="-128"/>
                <a:cs typeface="ＭＳ Ｐゴシック" charset="-128"/>
              </a:rPr>
              <a:t>, </a:t>
            </a:r>
            <a:r>
              <a:rPr lang="en-US" dirty="0" err="1">
                <a:solidFill>
                  <a:srgbClr val="0070C0"/>
                </a:solidFill>
                <a:ea typeface="ＭＳ Ｐゴシック" charset="-128"/>
                <a:cs typeface="ＭＳ Ｐゴシック" charset="-128"/>
              </a:rPr>
              <a:t>RAMCloud</a:t>
            </a:r>
            <a:endParaRPr lang="en-US" dirty="0">
              <a:solidFill>
                <a:srgbClr val="0070C0"/>
              </a:solidFill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Fine-grained writes similar to distributed shared memory</a:t>
            </a:r>
          </a:p>
          <a:p>
            <a:r>
              <a:rPr lang="en-US" dirty="0">
                <a:solidFill>
                  <a:srgbClr val="0070C0"/>
                </a:solidFill>
                <a:ea typeface="ＭＳ Ｐゴシック" charset="-128"/>
                <a:cs typeface="ＭＳ Ｐゴシック" charset="-128"/>
              </a:rPr>
              <a:t>Iterative </a:t>
            </a:r>
            <a:r>
              <a:rPr lang="en-US" dirty="0" err="1">
                <a:solidFill>
                  <a:srgbClr val="0070C0"/>
                </a:solidFill>
                <a:ea typeface="ＭＳ Ｐゴシック" charset="-128"/>
                <a:cs typeface="ＭＳ Ｐゴシック" charset="-128"/>
              </a:rPr>
              <a:t>MapReduce</a:t>
            </a:r>
            <a:r>
              <a:rPr lang="en-US" dirty="0">
                <a:solidFill>
                  <a:srgbClr val="0070C0"/>
                </a:solidFill>
                <a:ea typeface="ＭＳ Ｐゴシック" charset="-128"/>
                <a:cs typeface="ＭＳ Ｐゴシック" charset="-128"/>
              </a:rPr>
              <a:t> (e.g. Twister, </a:t>
            </a:r>
            <a:r>
              <a:rPr lang="en-US" dirty="0" err="1">
                <a:solidFill>
                  <a:srgbClr val="0070C0"/>
                </a:solidFill>
                <a:ea typeface="ＭＳ Ｐゴシック" charset="-128"/>
                <a:cs typeface="ＭＳ Ｐゴシック" charset="-128"/>
              </a:rPr>
              <a:t>HaLoop</a:t>
            </a:r>
            <a:r>
              <a:rPr lang="en-US" dirty="0">
                <a:solidFill>
                  <a:srgbClr val="0070C0"/>
                </a:solidFill>
                <a:ea typeface="ＭＳ Ｐゴシック" charset="-128"/>
                <a:cs typeface="ＭＳ Ｐゴシック" charset="-128"/>
              </a:rPr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Implicit data sharing for a fixed computation pattern</a:t>
            </a:r>
          </a:p>
          <a:p>
            <a:r>
              <a:rPr lang="en-US" dirty="0">
                <a:solidFill>
                  <a:srgbClr val="0070C0"/>
                </a:solidFill>
              </a:rPr>
              <a:t>Caching systems (e.g. Nectar)</a:t>
            </a:r>
            <a:endParaRPr lang="en-US" dirty="0">
              <a:solidFill>
                <a:srgbClr val="0070C0"/>
              </a:solidFill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Store data in files, no explicit control over what is cached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751C6-083A-4B88-8E26-BDD53769E7ED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Task Assignment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6A4425-1F70-45E4-9D14-46BCC09BB9A5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A1A6123-7901-478B-8B0F-0FC5C6E212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B2ECE3-99E5-4136-BCA5-66EFE9A0B3D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349556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67899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3F4176-67B1-4313-AC46-794FB4A19023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Spark Trend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058835-B31C-4DBE-8207-5BFDA51CDAFE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A5FF5486-FF39-4B4B-BA20-E819A2F83F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0DC4A8-98EB-466F-933F-3CC82F02252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COMPUTATION-SPARK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D247DE-023D-4AF6-9612-4C7E43FD1376}"/>
              </a:ext>
            </a:extLst>
          </p:cNvPr>
          <p:cNvSpPr txBox="1"/>
          <p:nvPr/>
        </p:nvSpPr>
        <p:spPr>
          <a:xfrm>
            <a:off x="516835" y="1709530"/>
            <a:ext cx="8547652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Less RDD and more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dataframes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Better interoperability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ML Lib and streaming are moving towards using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dataframes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Simplify development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Most SQL like operations in one line</a:t>
            </a:r>
          </a:p>
        </p:txBody>
      </p:sp>
    </p:spTree>
    <p:extLst>
      <p:ext uri="{BB962C8B-B14F-4D97-AF65-F5344CB8AC3E}">
        <p14:creationId xmlns:p14="http://schemas.microsoft.com/office/powerpoint/2010/main" val="2476907787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3F4176-67B1-4313-AC46-794FB4A19023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Dataset Vs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Dataframe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058835-B31C-4DBE-8207-5BFDA51CDAFE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A5FF5486-FF39-4B4B-BA20-E819A2F83F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0DC4A8-98EB-466F-933F-3CC82F02252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COMPUTATION-SPARK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D247DE-023D-4AF6-9612-4C7E43FD1376}"/>
              </a:ext>
            </a:extLst>
          </p:cNvPr>
          <p:cNvSpPr txBox="1"/>
          <p:nvPr/>
        </p:nvSpPr>
        <p:spPr>
          <a:xfrm>
            <a:off x="516835" y="1709530"/>
            <a:ext cx="8547652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Dataframe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is really a dataset of row objects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Datasets can wrap known typed data too. Python in untyped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Try to use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scala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whenever possible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Typed, store more efficiently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Optimized at compile time</a:t>
            </a:r>
          </a:p>
        </p:txBody>
      </p:sp>
    </p:spTree>
    <p:extLst>
      <p:ext uri="{BB962C8B-B14F-4D97-AF65-F5344CB8AC3E}">
        <p14:creationId xmlns:p14="http://schemas.microsoft.com/office/powerpoint/2010/main" val="1550320880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3F4176-67B1-4313-AC46-794FB4A19023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Shell Access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058835-B31C-4DBE-8207-5BFDA51CDAFE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A5FF5486-FF39-4B4B-BA20-E819A2F83F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0DC4A8-98EB-466F-933F-3CC82F02252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COMPUTATION-SPARK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D247DE-023D-4AF6-9612-4C7E43FD1376}"/>
              </a:ext>
            </a:extLst>
          </p:cNvPr>
          <p:cNvSpPr txBox="1"/>
          <p:nvPr/>
        </p:nvSpPr>
        <p:spPr>
          <a:xfrm>
            <a:off x="516835" y="1709530"/>
            <a:ext cx="8547652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SparkSQL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exposes a JDBC/ODBC server( built spark with HIVE support)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Start it with sbin/start-thriftserver.sh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Listens on port 10000by default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Connect using bin/beeline –u jdbc:hive2://localhost:10000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SQL shell to spark SQL</a:t>
            </a:r>
          </a:p>
        </p:txBody>
      </p:sp>
    </p:spTree>
    <p:extLst>
      <p:ext uri="{BB962C8B-B14F-4D97-AF65-F5344CB8AC3E}">
        <p14:creationId xmlns:p14="http://schemas.microsoft.com/office/powerpoint/2010/main" val="3239853430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3F4176-67B1-4313-AC46-794FB4A19023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RDD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dataframe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Creation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058835-B31C-4DBE-8207-5BFDA51CDAFE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A5FF5486-FF39-4B4B-BA20-E819A2F83F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0DC4A8-98EB-466F-933F-3CC82F02252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COMPUTATION-SPARK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8775FF-D3AA-483E-9C73-D82D7EEA4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90" y="1513221"/>
            <a:ext cx="8855145" cy="51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35906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3F4176-67B1-4313-AC46-794FB4A19023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RDD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dataframe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Creation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058835-B31C-4DBE-8207-5BFDA51CDAFE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A5FF5486-FF39-4B4B-BA20-E819A2F83F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0DC4A8-98EB-466F-933F-3CC82F02252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COMPUTATION-SPARK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0DE9EF-69A1-4280-8C25-82789CB96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35" y="1687688"/>
            <a:ext cx="7921767" cy="423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7701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3F4176-67B1-4313-AC46-794FB4A19023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Dataframe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creation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058835-B31C-4DBE-8207-5BFDA51CDAFE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A5FF5486-FF39-4B4B-BA20-E819A2F83F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0DC4A8-98EB-466F-933F-3CC82F02252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COMPUTATION-SPARK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515627-62AC-45B3-9084-6B339A64B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240" y="1513221"/>
            <a:ext cx="8766613" cy="454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45687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B161-7CF8-482B-87C5-D4379EB9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0"/>
            <a:ext cx="5076092" cy="4572000"/>
          </a:xfrm>
          <a:solidFill>
            <a:schemeClr val="accent3"/>
          </a:solidFill>
        </p:spPr>
        <p:txBody>
          <a:bodyPr>
            <a:normAutofit/>
          </a:bodyPr>
          <a:lstStyle/>
          <a:p>
            <a:r>
              <a:rPr lang="en-IN" dirty="0"/>
              <a:t>Consider a case where you have data in a CSV file that consists of &lt;pan number, date, </a:t>
            </a:r>
            <a:r>
              <a:rPr lang="en-IN" dirty="0" err="1"/>
              <a:t>tax_paid</a:t>
            </a:r>
            <a:r>
              <a:rPr lang="en-IN" dirty="0"/>
              <a:t>&gt; and you wanted to find out the total tax paid by each individual pan holder</a:t>
            </a:r>
          </a:p>
          <a:p>
            <a:pPr lvl="1"/>
            <a:r>
              <a:rPr lang="en-IN" dirty="0"/>
              <a:t>How will you do it in Spark?</a:t>
            </a:r>
          </a:p>
          <a:p>
            <a:pPr lvl="1"/>
            <a:r>
              <a:rPr lang="en-IN" dirty="0"/>
              <a:t>How will you do it with Spark Data frames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2A888D-42EA-4138-87F7-544B1866886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Exercise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847A16-0F2F-4D95-9CCF-6AB747D0BFAB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872CA48-DBEE-4FA9-9152-E45B750DF9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EE9FB4-A0AE-4D7A-9E3F-28FB7C99E5D1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236561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B161-7CF8-482B-87C5-D4379EB9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0"/>
            <a:ext cx="5076092" cy="4572000"/>
          </a:xfrm>
          <a:solidFill>
            <a:schemeClr val="accent3"/>
          </a:solidFill>
        </p:spPr>
        <p:txBody>
          <a:bodyPr>
            <a:normAutofit/>
          </a:bodyPr>
          <a:lstStyle/>
          <a:p>
            <a:r>
              <a:rPr lang="en-IN" dirty="0"/>
              <a:t>Consider a case where you have data in a CSV file that consists of &lt;pan number, date, </a:t>
            </a:r>
            <a:r>
              <a:rPr lang="en-IN" dirty="0" err="1"/>
              <a:t>tax_paid</a:t>
            </a:r>
            <a:r>
              <a:rPr lang="en-IN" dirty="0"/>
              <a:t>&gt; and you wanted to find out the total tax paid by each individual pan holder</a:t>
            </a:r>
          </a:p>
          <a:p>
            <a:pPr lvl="1"/>
            <a:r>
              <a:rPr lang="en-IN" dirty="0"/>
              <a:t>How will you do it in Spark?</a:t>
            </a:r>
          </a:p>
          <a:p>
            <a:pPr lvl="1"/>
            <a:r>
              <a:rPr lang="en-IN" dirty="0"/>
              <a:t>How will you do it with Spark Data frames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B7FC5-7C19-4272-85B3-C1E5F06654ED}"/>
              </a:ext>
            </a:extLst>
          </p:cNvPr>
          <p:cNvSpPr txBox="1"/>
          <p:nvPr/>
        </p:nvSpPr>
        <p:spPr>
          <a:xfrm>
            <a:off x="6658708" y="1783560"/>
            <a:ext cx="52753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Dataframes</a:t>
            </a:r>
            <a:endParaRPr lang="en-US" sz="24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E5224"/>
                </a:solidFill>
                <a:latin typeface="Consolas" panose="020B0609020204030204" pitchFamily="49" charset="0"/>
              </a:rPr>
              <a:t>Df = </a:t>
            </a:r>
            <a:r>
              <a:rPr lang="en-US" sz="2400" dirty="0" err="1">
                <a:solidFill>
                  <a:srgbClr val="FE5224"/>
                </a:solidFill>
                <a:latin typeface="Consolas" panose="020B0609020204030204" pitchFamily="49" charset="0"/>
              </a:rPr>
              <a:t>rdd.toDF</a:t>
            </a:r>
            <a:r>
              <a:rPr lang="en-US" sz="2400" dirty="0">
                <a:solidFill>
                  <a:srgbClr val="FE5224"/>
                </a:solidFill>
                <a:latin typeface="Consolas" panose="020B0609020204030204" pitchFamily="49" charset="0"/>
              </a:rPr>
              <a:t>(“pan number”, “date”, “taxpaid”)</a:t>
            </a:r>
          </a:p>
          <a:p>
            <a:r>
              <a:rPr lang="en-US" sz="2400" dirty="0" err="1">
                <a:solidFill>
                  <a:srgbClr val="FE5224"/>
                </a:solidFill>
                <a:latin typeface="Consolas" panose="020B0609020204030204" pitchFamily="49" charset="0"/>
              </a:rPr>
              <a:t>Df.select</a:t>
            </a:r>
            <a:r>
              <a:rPr lang="en-US" sz="2400" dirty="0">
                <a:solidFill>
                  <a:srgbClr val="FE5224"/>
                </a:solidFill>
                <a:latin typeface="Consolas" panose="020B0609020204030204" pitchFamily="49" charset="0"/>
              </a:rPr>
              <a:t>(“pan number”, “tax paid”).</a:t>
            </a:r>
            <a:r>
              <a:rPr lang="en-US" sz="2400" dirty="0" err="1">
                <a:solidFill>
                  <a:srgbClr val="FE5224"/>
                </a:solidFill>
                <a:latin typeface="Consolas" panose="020B0609020204030204" pitchFamily="49" charset="0"/>
              </a:rPr>
              <a:t>groupBy</a:t>
            </a:r>
            <a:r>
              <a:rPr lang="en-US" sz="2400" dirty="0">
                <a:solidFill>
                  <a:srgbClr val="FE5224"/>
                </a:solidFill>
                <a:latin typeface="Consolas" panose="020B0609020204030204" pitchFamily="49" charset="0"/>
              </a:rPr>
              <a:t>(“pan number”).sum()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14C082A-9892-4D23-A8C8-042E34F6F2BA}"/>
              </a:ext>
            </a:extLst>
          </p:cNvPr>
          <p:cNvSpPr/>
          <p:nvPr/>
        </p:nvSpPr>
        <p:spPr>
          <a:xfrm>
            <a:off x="9460523" y="4245406"/>
            <a:ext cx="2121877" cy="2110154"/>
          </a:xfrm>
          <a:prstGeom prst="wedgeRectCallout">
            <a:avLst>
              <a:gd name="adj1" fmla="val -101220"/>
              <a:gd name="adj2" fmla="val -81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Note that this is done using the name of the column rather than by splitting the data which we would do if used Spark.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A06EE-C4A6-4667-BE46-EA674E557E29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Task Assignment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2F46D2-4D6B-447F-AFB7-FAE0F4BF8B60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4D74F4D-CB33-4FA4-8103-59604A845A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4CD0222-7075-44F4-8CB1-A097FEED59AD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226506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459</Words>
  <Application>Microsoft Office PowerPoint</Application>
  <PresentationFormat>Widescreen</PresentationFormat>
  <Paragraphs>67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5</cp:revision>
  <dcterms:created xsi:type="dcterms:W3CDTF">2020-09-28T12:35:30Z</dcterms:created>
  <dcterms:modified xsi:type="dcterms:W3CDTF">2020-09-28T13:24:58Z</dcterms:modified>
</cp:coreProperties>
</file>