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8" r:id="rId2"/>
    <p:sldId id="1028" r:id="rId3"/>
    <p:sldId id="259" r:id="rId4"/>
    <p:sldId id="1032" r:id="rId5"/>
    <p:sldId id="348" r:id="rId6"/>
    <p:sldId id="349" r:id="rId7"/>
    <p:sldId id="277" r:id="rId8"/>
    <p:sldId id="350" r:id="rId9"/>
    <p:sldId id="1033" r:id="rId10"/>
    <p:sldId id="351" r:id="rId11"/>
    <p:sldId id="352" r:id="rId12"/>
    <p:sldId id="280" r:id="rId13"/>
    <p:sldId id="353" r:id="rId14"/>
    <p:sldId id="281" r:id="rId15"/>
    <p:sldId id="275" r:id="rId16"/>
    <p:sldId id="354" r:id="rId17"/>
    <p:sldId id="355" r:id="rId18"/>
    <p:sldId id="356" r:id="rId19"/>
    <p:sldId id="357" r:id="rId20"/>
    <p:sldId id="363" r:id="rId21"/>
    <p:sldId id="358" r:id="rId22"/>
    <p:sldId id="359" r:id="rId23"/>
    <p:sldId id="360" r:id="rId24"/>
    <p:sldId id="282" r:id="rId25"/>
    <p:sldId id="361" r:id="rId26"/>
    <p:sldId id="362" r:id="rId27"/>
    <p:sldId id="102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223BA-C901-46FB-8730-1359AABBF183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A0BC1-95F5-40A6-BD1D-123DC9C7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8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5215-F23A-49CA-A1D8-CF1F78A2B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50174-4706-46B9-BBFA-359278228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AD1E-481C-4117-86ED-3679920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C81F-3BC3-49A8-A515-547E00E0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CC16-178F-4DF3-9487-3997169A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9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D9B-BBC7-49EE-9B2C-12EFC97E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714D-5A23-4968-B6B6-1190881B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702A-E9AF-4523-8F7D-A2F12BA2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A045-CFC4-418D-9221-B907C6C8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5679-E9EF-4F96-AEE0-BB3D8C63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2CACC-BA8C-489E-8765-2277F997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5B33C-F44C-4C27-8597-283E53CC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DAF8-6235-4BB2-B0A4-0B21666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ED23-717B-4EE6-ADA0-46030BD6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39FE-CE38-4D26-B3E5-676D315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A2A2-3821-47F9-B3E2-3E457B12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E602-220A-4A11-9183-3A0A5FE3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DD0-DB5C-4763-943A-0C44102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F60A-0564-4CAF-A685-F3F544A6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CDC8-FFC1-4B78-8B80-6AB0A5E5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86DF-51E2-4FAD-96A3-43BD3824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9F2F-9234-40DF-AF27-0D2C1CD10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54CC-079F-41E4-B9BE-0561C253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AD1D-0263-4B3D-A84A-6444A638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A0FA-0965-44B5-8048-6B09CAD0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3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8180-07CA-45A2-BF89-F88B0A7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4742-9E8B-4897-ACE8-4DB87A9D8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4135-3BA9-478A-A50F-DE51B6903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535EE-5188-43E5-A29F-9A17FC8F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97A9-5A0B-438A-846D-D7419440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61282-C879-479D-B272-5171751D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0BC9-36C3-4B21-9057-8DDB756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09C3-B08A-420E-8771-DFB05742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A64E7-7977-484E-8844-8CAEF7A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C7691-954B-40AB-89A3-7D805C1D1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9D96D-CDFB-43DA-9BBF-10200AB25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95CFF-0F4B-4005-BC4E-8710C701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E7FA1-C87B-4374-9E7C-5BD1DB60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C3A2F-7750-43FF-8240-7C76656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0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1B80-7D1A-41DC-9743-CD72F2FF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C27B9-CE0E-4C0D-84E9-4C404CBE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6B23-14B5-4A7C-BB04-61A635E6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F7EF7-1143-492E-B0DF-BEE4FB5E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7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00CF6-376E-46CD-BA0E-19F4F0B8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E97E8-1181-4249-82E9-AFA4DBEB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C26D1-D274-468B-90A8-86B4799A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ED1A-C21D-496C-8D69-5352C1A2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953C-3127-4BE8-8832-3C8EA4A5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0368B-7263-4DBC-8181-D97D47476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A7D0E-17D6-413B-8659-35433036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42C3-9086-4C39-AC82-9A19A4DD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1971F-47EA-4D61-8EC9-E6C1A54B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7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BB05-3145-497F-89B4-05336723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93914-C800-4F49-B291-FE05CC4A9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0E3CF-B774-47C8-9075-2D7611FA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510F2-DAE8-4894-A6CB-4A28DB87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1BA88-1A5F-445C-A1AB-A2B28765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72EC8-104F-47DF-A432-15BE5AA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25E8B-2683-4FC1-9BEB-20338AD9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1F77-5EEE-41CC-88C9-37F419FA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090E-5BF7-4852-A657-59AD3565F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2EE1-1C2E-4E6A-831B-9D9B0A860EAB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E61C-18FD-447D-B280-E13936726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25FB-4AFD-4C96-836A-24357F51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CB87-AE95-4237-BAAC-CBFEDD608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Scala Programming Language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Java and Scala: Spot the differences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Minimal Verbosity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Referential Transparency – type inferencing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69844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Minimal Verbosity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4318EB-D873-4167-AB8C-89CCB2ED9F1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Java: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class Person {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private 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private 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private int    age;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public Person(String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, 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, int age) {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=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this.age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= age;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}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setFirstName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(String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 }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getFirstName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() { return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 }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setLastName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(String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 }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String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getLastName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() { return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 }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setAge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(int age) {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this.age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= age; }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public void int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getAge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() { return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this.age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; }</a:t>
            </a:r>
            <a:b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sz="16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sz="2400" dirty="0"/>
              <a:t>Scala: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class Person(var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firstName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: String, var </a:t>
            </a:r>
            <a:r>
              <a:rPr lang="en-US" sz="1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lastName</a:t>
            </a:r>
            <a:r>
              <a:rPr lang="en-US" sz="1400" dirty="0">
                <a:solidFill>
                  <a:schemeClr val="accent2"/>
                </a:solidFill>
                <a:latin typeface="Trebuchet MS" panose="020B0603020202020204" pitchFamily="34" charset="0"/>
              </a:rPr>
              <a:t>: String, var age: Int)</a:t>
            </a:r>
            <a:endParaRPr lang="en-US" sz="2000" dirty="0"/>
          </a:p>
          <a:p>
            <a:r>
              <a:rPr lang="en-US" sz="2000" dirty="0"/>
              <a:t>Source:</a:t>
            </a:r>
            <a:r>
              <a:rPr lang="en-US" sz="1600" dirty="0"/>
              <a:t> </a:t>
            </a:r>
            <a:r>
              <a:rPr lang="en-US" sz="1400" dirty="0">
                <a:latin typeface="Trebuchet MS" panose="020B0603020202020204" pitchFamily="34" charset="0"/>
              </a:rPr>
              <a:t>http://blog.objectmentor.com/articles/2008/08/03/the-seductions-of-scala-part-i</a:t>
            </a:r>
          </a:p>
        </p:txBody>
      </p:sp>
    </p:spTree>
    <p:extLst>
      <p:ext uri="{BB962C8B-B14F-4D97-AF65-F5344CB8AC3E}">
        <p14:creationId xmlns:p14="http://schemas.microsoft.com/office/powerpoint/2010/main" val="420862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Type Inferencing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567" y="134020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Java is statically typed--a variable has a type, and can hold only values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You must specify the type of every variable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Type errors are caught by the compiler, not at runtime--this is a big 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However, it leads to a lot of typing (pun intended)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Languages like Ruby and Python don’t make you declare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Easier (and more fun) to write programs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Less fun to debug, especially if you have even slightly complicated types</a:t>
            </a:r>
          </a:p>
        </p:txBody>
      </p:sp>
    </p:spTree>
    <p:extLst>
      <p:ext uri="{BB962C8B-B14F-4D97-AF65-F5344CB8AC3E}">
        <p14:creationId xmlns:p14="http://schemas.microsoft.com/office/powerpoint/2010/main" val="254039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Type Inferencing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Scala is also statically typed, but it uses type inferencing--that is, it figures out the types, so you don’t have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The good news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: Less typing, more fun, type errors caught by the compiler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The bad news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: More kinds of error messages to get familiar 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</a:rPr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collegeName</a:t>
            </a:r>
            <a:r>
              <a:rPr lang="en-GB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“PES University”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squareOf</a:t>
            </a:r>
            <a:r>
              <a:rPr lang="en-GB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: x *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D8B56-26BB-4E20-BC9B-53ACE441E51B}"/>
              </a:ext>
            </a:extLst>
          </p:cNvPr>
          <p:cNvSpPr txBox="1"/>
          <p:nvPr/>
        </p:nvSpPr>
        <p:spPr>
          <a:xfrm>
            <a:off x="724395" y="6206102"/>
            <a:ext cx="610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https://docs.scala-lang.org/tour/type-inference.html</a:t>
            </a:r>
          </a:p>
        </p:txBody>
      </p:sp>
    </p:spTree>
    <p:extLst>
      <p:ext uri="{BB962C8B-B14F-4D97-AF65-F5344CB8AC3E}">
        <p14:creationId xmlns:p14="http://schemas.microsoft.com/office/powerpoint/2010/main" val="67612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Consistency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1595021"/>
            <a:ext cx="72196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In Java, every value is an object--unless it’s a primitive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Numbers and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booleans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are primitives for reasons of efficiency, so we have to treat them differently (you can’t “talk” to a primitive)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In Scala, all values are objects. Period.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compiler turns them into primitives, so no efficiency is lost (behind the scenes, there are objects like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RichInt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GB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Java has operators (+, &lt;, ...) and methods, with different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In Scala, operators are just methods, and in many cases you can use either syntax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1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117790"/>
            <a:ext cx="6431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Concurrency and Functional Programming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3798" y="32049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Concurrency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1595021"/>
            <a:ext cx="721967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Broadly speaking, concurrency can be either: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Fine-grained: Frequent interactions between threads working closely together (extremely challenging to get right)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Coarse-grained: Infrequent interactions between largely independent sequential processes (much easier to get right)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Java 5 and 6 provide reasonable support for traditional fine-grained concurrency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Threads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Scala has total access to the Java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Hence, it can do anything Java can 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And it can do much more (see next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Scala also has Actors for coarse-grained concurrency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Sending messages  (use the  send  ! Abstraction)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7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Functional Programming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1595021"/>
            <a:ext cx="72196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 big nasty problem with concurrency is dealing with shared state--multiple threads all trying to read and maybe change the same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If all data were immutable, then any thread could read it any time, no synchronization, no locks, no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But if your program couldn’t ever change anything, then it couldn’t ever do anything, right?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Wrong!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There is an entire class of programming languages that use only immutable data, but work just fine: the functional languages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Concurrency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1595021"/>
            <a:ext cx="721967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best-known functional languages are ML, </a:t>
            </a:r>
            <a:r>
              <a:rPr lang="en-US" sz="2400" dirty="0" err="1">
                <a:solidFill>
                  <a:srgbClr val="0070C0"/>
                </a:solidFill>
              </a:rPr>
              <a:t>OCaml</a:t>
            </a:r>
            <a:r>
              <a:rPr lang="en-US" sz="2400" dirty="0">
                <a:solidFill>
                  <a:srgbClr val="0070C0"/>
                </a:solidFill>
              </a:rPr>
              <a:t>, and Haskell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Functional languages are regarded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vory tower languages,” used only by academics (mostly but not entirely true)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Difficult to learn (mostly true)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 solution to all concurrent programming problems everywhere (exaggerated, but not entirely wrong)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Scala is an “impure” functional language--you can program functionally, but it isn’t forced upon you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0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Functional Programming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1595021"/>
            <a:ext cx="721967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Immutable – functional operations create new structures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Don’t modify existing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Program implicitly captures data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Order of operations not significant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Functions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Are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can be passed as arguments to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can return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Can operate on collections</a:t>
            </a:r>
            <a:endParaRPr lang="en-IN" sz="24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F4176-67B1-4313-AC46-794FB4A19023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Reasons to learn Scala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058835-B31C-4DBE-8207-5BFDA51CDAF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5FF5486-FF39-4B4B-BA20-E819A2F83F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0DC4A8-98EB-466F-933F-3CC82F0225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BD20B-252F-480B-AF35-CCF6CF70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43" y="2776744"/>
            <a:ext cx="2962275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0AA4D3-BFDE-4D12-95CB-8911FCC37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734" y="2776744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45687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117790"/>
            <a:ext cx="518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Functional Programming Example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74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Functional Programming – differences with java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8E6663-7DE3-4D4B-BC5F-36D6E1016CA1}"/>
              </a:ext>
            </a:extLst>
          </p:cNvPr>
          <p:cNvSpPr txBox="1">
            <a:spLocks/>
          </p:cNvSpPr>
          <p:nvPr/>
        </p:nvSpPr>
        <p:spPr>
          <a:xfrm>
            <a:off x="464344" y="177050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Quicksort program in Scala – java style</a:t>
            </a:r>
          </a:p>
          <a:p>
            <a:r>
              <a:rPr lang="en-US" dirty="0">
                <a:solidFill>
                  <a:srgbClr val="0070C0"/>
                </a:solidFill>
              </a:rPr>
              <a:t>Observe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Focus on HOW?</a:t>
            </a:r>
          </a:p>
          <a:p>
            <a:pPr lvl="1"/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26A6189-61C5-4557-A1A8-2B96AAE3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27632"/>
            <a:ext cx="4783703" cy="4974336"/>
          </a:xfrm>
          <a:prstGeom prst="rect">
            <a:avLst/>
          </a:prstGeom>
        </p:spPr>
      </p:pic>
      <p:sp>
        <p:nvSpPr>
          <p:cNvPr id="11" name="Line Callout 1 6">
            <a:extLst>
              <a:ext uri="{FF2B5EF4-FFF2-40B4-BE49-F238E27FC236}">
                <a16:creationId xmlns:a16="http://schemas.microsoft.com/office/drawing/2014/main" id="{1E158483-B978-4AD4-B5E0-F662E7DA156D}"/>
              </a:ext>
            </a:extLst>
          </p:cNvPr>
          <p:cNvSpPr/>
          <p:nvPr/>
        </p:nvSpPr>
        <p:spPr>
          <a:xfrm>
            <a:off x="914400" y="4114800"/>
            <a:ext cx="1828800" cy="609600"/>
          </a:xfrm>
          <a:prstGeom prst="borderCallout1">
            <a:avLst>
              <a:gd name="adj1" fmla="val 45124"/>
              <a:gd name="adj2" fmla="val 107305"/>
              <a:gd name="adj3" fmla="val -65732"/>
              <a:gd name="adj4" fmla="val 240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Explicitly iterate</a:t>
            </a:r>
          </a:p>
        </p:txBody>
      </p:sp>
      <p:sp>
        <p:nvSpPr>
          <p:cNvPr id="12" name="Line Callout 1 7">
            <a:extLst>
              <a:ext uri="{FF2B5EF4-FFF2-40B4-BE49-F238E27FC236}">
                <a16:creationId xmlns:a16="http://schemas.microsoft.com/office/drawing/2014/main" id="{61E36DFA-734C-4749-B2E8-CFB080D036B9}"/>
              </a:ext>
            </a:extLst>
          </p:cNvPr>
          <p:cNvSpPr/>
          <p:nvPr/>
        </p:nvSpPr>
        <p:spPr>
          <a:xfrm>
            <a:off x="914400" y="5205632"/>
            <a:ext cx="2057400" cy="1090833"/>
          </a:xfrm>
          <a:prstGeom prst="borderCallout1">
            <a:avLst>
              <a:gd name="adj1" fmla="val 45124"/>
              <a:gd name="adj2" fmla="val 107305"/>
              <a:gd name="adj3" fmla="val -76496"/>
              <a:gd name="adj4" fmla="val 22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Determine when and how to swap()</a:t>
            </a:r>
          </a:p>
        </p:txBody>
      </p:sp>
    </p:spTree>
    <p:extLst>
      <p:ext uri="{BB962C8B-B14F-4D97-AF65-F5344CB8AC3E}">
        <p14:creationId xmlns:p14="http://schemas.microsoft.com/office/powerpoint/2010/main" val="337734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5731479-BB4C-4B65-9A8C-DD1FCEA1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77" y="1770503"/>
            <a:ext cx="4708002" cy="2514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Functional Programming – differences with java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8E6663-7DE3-4D4B-BC5F-36D6E1016CA1}"/>
              </a:ext>
            </a:extLst>
          </p:cNvPr>
          <p:cNvSpPr txBox="1">
            <a:spLocks/>
          </p:cNvSpPr>
          <p:nvPr/>
        </p:nvSpPr>
        <p:spPr>
          <a:xfrm>
            <a:off x="464344" y="177050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Focus on solving the problem</a:t>
            </a:r>
          </a:p>
          <a:p>
            <a:r>
              <a:rPr lang="en-US" dirty="0">
                <a:solidFill>
                  <a:srgbClr val="0070C0"/>
                </a:solidFill>
              </a:rPr>
              <a:t>Observe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Focus on WHAT, not HOW</a:t>
            </a:r>
          </a:p>
          <a:p>
            <a:pPr lvl="1"/>
            <a:endParaRPr lang="en-US" dirty="0"/>
          </a:p>
        </p:txBody>
      </p:sp>
      <p:sp>
        <p:nvSpPr>
          <p:cNvPr id="11" name="Line Callout 1 6">
            <a:extLst>
              <a:ext uri="{FF2B5EF4-FFF2-40B4-BE49-F238E27FC236}">
                <a16:creationId xmlns:a16="http://schemas.microsoft.com/office/drawing/2014/main" id="{1E158483-B978-4AD4-B5E0-F662E7DA156D}"/>
              </a:ext>
            </a:extLst>
          </p:cNvPr>
          <p:cNvSpPr/>
          <p:nvPr/>
        </p:nvSpPr>
        <p:spPr>
          <a:xfrm>
            <a:off x="654844" y="3411735"/>
            <a:ext cx="1828800" cy="609600"/>
          </a:xfrm>
          <a:prstGeom prst="borderCallout1">
            <a:avLst>
              <a:gd name="adj1" fmla="val 45124"/>
              <a:gd name="adj2" fmla="val 107305"/>
              <a:gd name="adj3" fmla="val -117906"/>
              <a:gd name="adj4" fmla="val 289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Pick a pivot</a:t>
            </a:r>
          </a:p>
        </p:txBody>
      </p:sp>
      <p:sp>
        <p:nvSpPr>
          <p:cNvPr id="12" name="Line Callout 1 7">
            <a:extLst>
              <a:ext uri="{FF2B5EF4-FFF2-40B4-BE49-F238E27FC236}">
                <a16:creationId xmlns:a16="http://schemas.microsoft.com/office/drawing/2014/main" id="{61E36DFA-734C-4749-B2E8-CFB080D036B9}"/>
              </a:ext>
            </a:extLst>
          </p:cNvPr>
          <p:cNvSpPr/>
          <p:nvPr/>
        </p:nvSpPr>
        <p:spPr>
          <a:xfrm>
            <a:off x="1454944" y="4068067"/>
            <a:ext cx="2057400" cy="1090833"/>
          </a:xfrm>
          <a:prstGeom prst="borderCallout1">
            <a:avLst>
              <a:gd name="adj1" fmla="val 45124"/>
              <a:gd name="adj2" fmla="val 107305"/>
              <a:gd name="adj3" fmla="val -76496"/>
              <a:gd name="adj4" fmla="val 22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Sort values smaller than the pivot</a:t>
            </a:r>
          </a:p>
        </p:txBody>
      </p:sp>
      <p:sp>
        <p:nvSpPr>
          <p:cNvPr id="2" name="Line Callout 1 7">
            <a:extLst>
              <a:ext uri="{FF2B5EF4-FFF2-40B4-BE49-F238E27FC236}">
                <a16:creationId xmlns:a16="http://schemas.microsoft.com/office/drawing/2014/main" id="{B8A7E9C3-0AD3-4D55-86A8-4256B197B559}"/>
              </a:ext>
            </a:extLst>
          </p:cNvPr>
          <p:cNvSpPr/>
          <p:nvPr/>
        </p:nvSpPr>
        <p:spPr>
          <a:xfrm>
            <a:off x="1329048" y="5514927"/>
            <a:ext cx="2057400" cy="1090833"/>
          </a:xfrm>
          <a:prstGeom prst="borderCallout1">
            <a:avLst>
              <a:gd name="adj1" fmla="val 45124"/>
              <a:gd name="adj2" fmla="val 107305"/>
              <a:gd name="adj3" fmla="val -171256"/>
              <a:gd name="adj4" fmla="val 22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Sort values larger than the pivot</a:t>
            </a:r>
          </a:p>
        </p:txBody>
      </p:sp>
      <p:sp>
        <p:nvSpPr>
          <p:cNvPr id="3" name="Line Callout 1 7">
            <a:extLst>
              <a:ext uri="{FF2B5EF4-FFF2-40B4-BE49-F238E27FC236}">
                <a16:creationId xmlns:a16="http://schemas.microsoft.com/office/drawing/2014/main" id="{ED691B14-03B0-4325-BBD8-F67F151F7794}"/>
              </a:ext>
            </a:extLst>
          </p:cNvPr>
          <p:cNvSpPr/>
          <p:nvPr/>
        </p:nvSpPr>
        <p:spPr>
          <a:xfrm>
            <a:off x="4502944" y="5514926"/>
            <a:ext cx="2057400" cy="1090833"/>
          </a:xfrm>
          <a:prstGeom prst="borderCallout1">
            <a:avLst>
              <a:gd name="adj1" fmla="val 45124"/>
              <a:gd name="adj2" fmla="val 107305"/>
              <a:gd name="adj3" fmla="val -241718"/>
              <a:gd name="adj4" fmla="val 83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 the result</a:t>
            </a:r>
          </a:p>
        </p:txBody>
      </p:sp>
    </p:spTree>
    <p:extLst>
      <p:ext uri="{BB962C8B-B14F-4D97-AF65-F5344CB8AC3E}">
        <p14:creationId xmlns:p14="http://schemas.microsoft.com/office/powerpoint/2010/main" val="140956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5731479-BB4C-4B65-9A8C-DD1FCEA1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77" y="1770503"/>
            <a:ext cx="4708002" cy="2514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Self Learning Exercise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8E6663-7DE3-4D4B-BC5F-36D6E1016CA1}"/>
              </a:ext>
            </a:extLst>
          </p:cNvPr>
          <p:cNvSpPr txBox="1">
            <a:spLocks/>
          </p:cNvSpPr>
          <p:nvPr/>
        </p:nvSpPr>
        <p:spPr>
          <a:xfrm>
            <a:off x="464344" y="177050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Does this sort array in ascending order or descending order?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Consider the program with array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70C0"/>
                </a:solidFill>
              </a:rPr>
              <a:t>xs</a:t>
            </a:r>
            <a:r>
              <a:rPr lang="en-GB" dirty="0">
                <a:solidFill>
                  <a:srgbClr val="0070C0"/>
                </a:solidFill>
              </a:rPr>
              <a:t>=3,1,2,0,7,6,4,5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Write a program to sort in the reverse order (if ascending, sort descending)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How can we parallelize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0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54627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Functional programming and collections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24" name="Content Placeholder 8">
            <a:extLst>
              <a:ext uri="{FF2B5EF4-FFF2-40B4-BE49-F238E27FC236}">
                <a16:creationId xmlns:a16="http://schemas.microsoft.com/office/drawing/2014/main" id="{1EAB99AC-68F1-43E9-992C-D56D2213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10" y="2209800"/>
            <a:ext cx="7907179" cy="3657600"/>
          </a:xfrm>
          <a:prstGeom prst="rect">
            <a:avLst/>
          </a:prstGeom>
        </p:spPr>
      </p:pic>
      <p:sp>
        <p:nvSpPr>
          <p:cNvPr id="25" name="Line Callout 1 9">
            <a:extLst>
              <a:ext uri="{FF2B5EF4-FFF2-40B4-BE49-F238E27FC236}">
                <a16:creationId xmlns:a16="http://schemas.microsoft.com/office/drawing/2014/main" id="{0428DBB4-6946-4722-89C3-CCF391AEA8CE}"/>
              </a:ext>
            </a:extLst>
          </p:cNvPr>
          <p:cNvSpPr/>
          <p:nvPr/>
        </p:nvSpPr>
        <p:spPr>
          <a:xfrm>
            <a:off x="4495800" y="1828800"/>
            <a:ext cx="4495800" cy="533400"/>
          </a:xfrm>
          <a:prstGeom prst="borderCallout1">
            <a:avLst>
              <a:gd name="adj1" fmla="val 18750"/>
              <a:gd name="adj2" fmla="val -8333"/>
              <a:gd name="adj3" fmla="val 69643"/>
              <a:gd name="adj4" fmla="val -2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List is left unchanged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FF8910-F5FD-4F5B-BF3F-B6D03A8E579F}"/>
              </a:ext>
            </a:extLst>
          </p:cNvPr>
          <p:cNvSpPr txBox="1"/>
          <p:nvPr/>
        </p:nvSpPr>
        <p:spPr>
          <a:xfrm>
            <a:off x="1205949" y="2196548"/>
            <a:ext cx="689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2094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117790"/>
            <a:ext cx="5808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Functional Programming and Big Data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0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8E6663-7DE3-4D4B-BC5F-36D6E1016CA1}"/>
              </a:ext>
            </a:extLst>
          </p:cNvPr>
          <p:cNvSpPr txBox="1">
            <a:spLocks/>
          </p:cNvSpPr>
          <p:nvPr/>
        </p:nvSpPr>
        <p:spPr>
          <a:xfrm>
            <a:off x="464344" y="1770503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Big data architectures leverage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Parallel disk, memory and CPU in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Operations consist of independently parallel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Similar to </a:t>
            </a:r>
            <a:r>
              <a:rPr lang="en-GB" i="1" dirty="0">
                <a:solidFill>
                  <a:srgbClr val="0070C0"/>
                </a:solidFill>
              </a:rPr>
              <a:t>map()</a:t>
            </a:r>
            <a:r>
              <a:rPr lang="en-GB" dirty="0">
                <a:solidFill>
                  <a:srgbClr val="0070C0"/>
                </a:solidFill>
              </a:rPr>
              <a:t> operator in a functional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Parallel operations have to be consolidated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Similar to </a:t>
            </a:r>
            <a:r>
              <a:rPr lang="en-GB" i="1" dirty="0">
                <a:solidFill>
                  <a:srgbClr val="0070C0"/>
                </a:solidFill>
              </a:rPr>
              <a:t>aggregation()</a:t>
            </a:r>
            <a:r>
              <a:rPr lang="en-GB" dirty="0">
                <a:solidFill>
                  <a:srgbClr val="0070C0"/>
                </a:solidFill>
              </a:rPr>
              <a:t> operators in functional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Hence the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8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67899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is Scala?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JVM based language that can be called from and can call Java –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SCAlable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LAnguage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 more concise, richer Java + Functional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Blends OO + FP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Strongly statically typed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But feels dynamically typed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Type inferencing saves typing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Developed by Marvin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Odersky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at EPFL (Switzerland)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Released in 2004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E6CB0-3D80-48D5-AFAB-D50181D6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9" y="1977378"/>
            <a:ext cx="1203140" cy="1853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E2035-8F1C-4498-8F04-2E65C6D5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19" y="3953657"/>
            <a:ext cx="1676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is Scala?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4E242-0A12-46B7-B16E-C5868810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14" y="1647824"/>
            <a:ext cx="6671021" cy="4734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A1638-4BBC-45D5-BB05-414E53D2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156" y="2699923"/>
            <a:ext cx="3047151" cy="7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2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Roots in Java – Why move?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39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What’s wrong with Java?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Not designed for highly concurrent programs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The original Thread model was just </a:t>
            </a:r>
            <a:r>
              <a:rPr lang="en-US" i="1" dirty="0">
                <a:solidFill>
                  <a:srgbClr val="0070C0"/>
                </a:solidFill>
              </a:rPr>
              <a:t>wrong</a:t>
            </a:r>
            <a:r>
              <a:rPr lang="en-US" dirty="0">
                <a:solidFill>
                  <a:srgbClr val="0070C0"/>
                </a:solidFill>
              </a:rPr>
              <a:t> (it’s been fixed)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Java 5+ helps by including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java.util.concurrent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Verbose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Too much of 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Thing </a:t>
            </a:r>
            <a:r>
              <a:rPr 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thing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= new Thing();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Too much “boilerplate,” for example, getters and setters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What’s right with Java?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Very popular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Object oriented (mostly), which is important for large projects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Strong typing (more on this later)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The fine large library of classes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The JVM! </a:t>
            </a:r>
            <a:r>
              <a:rPr lang="en-US" sz="2000" dirty="0">
                <a:solidFill>
                  <a:srgbClr val="0070C0"/>
                </a:solidFill>
              </a:rPr>
              <a:t>Platform independent, highly optimized</a:t>
            </a:r>
          </a:p>
        </p:txBody>
      </p:sp>
    </p:spTree>
    <p:extLst>
      <p:ext uri="{BB962C8B-B14F-4D97-AF65-F5344CB8AC3E}">
        <p14:creationId xmlns:p14="http://schemas.microsoft.com/office/powerpoint/2010/main" val="85808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Java and Scala: Spot the differences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Java is a </a:t>
            </a:r>
            <a:r>
              <a:rPr lang="en-US" sz="2400" i="1" dirty="0">
                <a:solidFill>
                  <a:srgbClr val="0070C0"/>
                </a:solidFill>
              </a:rPr>
              <a:t>good</a:t>
            </a:r>
            <a:r>
              <a:rPr lang="en-US" sz="2400" dirty="0">
                <a:solidFill>
                  <a:srgbClr val="0070C0"/>
                </a:solidFill>
              </a:rPr>
              <a:t> language, and Scala is a lot like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For each difference, there is a </a:t>
            </a:r>
            <a:r>
              <a:rPr lang="en-US" sz="2400" i="1" dirty="0">
                <a:solidFill>
                  <a:srgbClr val="0070C0"/>
                </a:solidFill>
              </a:rPr>
              <a:t>reason</a:t>
            </a:r>
            <a:r>
              <a:rPr lang="en-US" sz="2400" dirty="0">
                <a:solidFill>
                  <a:srgbClr val="0070C0"/>
                </a:solidFill>
              </a:rPr>
              <a:t>--none of the changes are “just to be different”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Scala and Java are (almost) completely interoperable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Call Java from Scala? No problem!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Call Scala from Java? Some restrictions, but mostly 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Scala compiles to </a:t>
            </a:r>
            <a:r>
              <a:rPr lang="en-U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.class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files (a </a:t>
            </a:r>
            <a:r>
              <a:rPr lang="en-US" sz="2400" i="1" dirty="0">
                <a:solidFill>
                  <a:srgbClr val="0070C0"/>
                </a:solidFill>
              </a:rPr>
              <a:t>lot</a:t>
            </a:r>
            <a:r>
              <a:rPr lang="en-US" sz="2400" dirty="0">
                <a:solidFill>
                  <a:srgbClr val="0070C0"/>
                </a:solidFill>
              </a:rPr>
              <a:t> of them!), and can be run with either the </a:t>
            </a:r>
            <a:r>
              <a:rPr lang="en-US" sz="24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scala</a:t>
            </a:r>
            <a:r>
              <a:rPr lang="en-US" sz="2400" dirty="0">
                <a:solidFill>
                  <a:srgbClr val="0070C0"/>
                </a:solidFill>
              </a:rPr>
              <a:t> command or the </a:t>
            </a:r>
            <a:r>
              <a:rPr lang="en-U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java</a:t>
            </a:r>
            <a:r>
              <a:rPr lang="en-US" sz="2400" dirty="0">
                <a:solidFill>
                  <a:srgbClr val="0070C0"/>
                </a:solidFill>
              </a:rPr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2D4A8-DBF3-414B-9D5D-D633EC6B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19" y="1967948"/>
            <a:ext cx="4225634" cy="19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117790"/>
            <a:ext cx="6512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Quick Tour of Scala – Differences with Java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Java and Scala: Spot the differences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079982-7CA7-450D-B941-A2BBE0978E3D}"/>
              </a:ext>
            </a:extLst>
          </p:cNvPr>
          <p:cNvSpPr/>
          <p:nvPr/>
        </p:nvSpPr>
        <p:spPr>
          <a:xfrm>
            <a:off x="393111" y="1513221"/>
            <a:ext cx="46147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Assigning Block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EB9A2-7F5E-4AB8-A2D4-6958CC5AE6EA}"/>
              </a:ext>
            </a:extLst>
          </p:cNvPr>
          <p:cNvSpPr/>
          <p:nvPr/>
        </p:nvSpPr>
        <p:spPr>
          <a:xfrm>
            <a:off x="755374" y="2943425"/>
            <a:ext cx="4452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com.myit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JavaCodeBlocks</a:t>
            </a:r>
            <a:r>
              <a:rPr lang="en-IN" dirty="0"/>
              <a:t> {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</a:t>
            </a:r>
            <a:r>
              <a:rPr lang="en-IN" dirty="0"/>
              <a:t>[]){</a:t>
            </a:r>
          </a:p>
          <a:p>
            <a:r>
              <a:rPr lang="en-IN" dirty="0"/>
              <a:t>	    </a:t>
            </a:r>
            <a:r>
              <a:rPr lang="en-IN" dirty="0" err="1"/>
              <a:t>System.out.println</a:t>
            </a:r>
            <a:r>
              <a:rPr lang="en-IN" dirty="0"/>
              <a:t>("Inside the Java code block");</a:t>
            </a:r>
          </a:p>
          <a:p>
            <a:r>
              <a:rPr lang="en-IN" dirty="0"/>
              <a:t>	  }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09B68-65F1-47E6-B041-0A8E5100712B}"/>
              </a:ext>
            </a:extLst>
          </p:cNvPr>
          <p:cNvSpPr/>
          <p:nvPr/>
        </p:nvSpPr>
        <p:spPr>
          <a:xfrm>
            <a:off x="1491512" y="5353878"/>
            <a:ext cx="28184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Code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8504F-A31B-4C90-8FD8-66540EAA8435}"/>
              </a:ext>
            </a:extLst>
          </p:cNvPr>
          <p:cNvSpPr/>
          <p:nvPr/>
        </p:nvSpPr>
        <p:spPr>
          <a:xfrm>
            <a:off x="7625713" y="5280387"/>
            <a:ext cx="29672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 Code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46A28-3119-445A-824E-8FE20A64D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25" y="2943424"/>
            <a:ext cx="4370436" cy="19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Java and Scala: Spot the differences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48D9481-11F7-4654-91F2-107B6558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5000"/>
            <a:ext cx="764699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1665</Words>
  <Application>Microsoft Office PowerPoint</Application>
  <PresentationFormat>Widescreen</PresentationFormat>
  <Paragraphs>223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17</cp:revision>
  <dcterms:created xsi:type="dcterms:W3CDTF">2020-09-28T13:25:22Z</dcterms:created>
  <dcterms:modified xsi:type="dcterms:W3CDTF">2020-09-29T10:06:59Z</dcterms:modified>
</cp:coreProperties>
</file>