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1029" r:id="rId3"/>
    <p:sldId id="1030" r:id="rId4"/>
    <p:sldId id="264" r:id="rId5"/>
    <p:sldId id="976" r:id="rId6"/>
    <p:sldId id="276" r:id="rId7"/>
    <p:sldId id="977" r:id="rId8"/>
    <p:sldId id="285" r:id="rId9"/>
    <p:sldId id="260" r:id="rId10"/>
    <p:sldId id="286" r:id="rId11"/>
    <p:sldId id="980" r:id="rId12"/>
    <p:sldId id="261" r:id="rId13"/>
    <p:sldId id="262" r:id="rId14"/>
    <p:sldId id="981" r:id="rId15"/>
    <p:sldId id="263" r:id="rId16"/>
    <p:sldId id="265" r:id="rId17"/>
    <p:sldId id="982" r:id="rId18"/>
    <p:sldId id="266" r:id="rId19"/>
    <p:sldId id="267" r:id="rId20"/>
    <p:sldId id="287" r:id="rId21"/>
    <p:sldId id="978" r:id="rId22"/>
    <p:sldId id="289" r:id="rId23"/>
    <p:sldId id="292" r:id="rId24"/>
    <p:sldId id="268" r:id="rId25"/>
    <p:sldId id="293" r:id="rId26"/>
    <p:sldId id="294" r:id="rId27"/>
    <p:sldId id="290" r:id="rId28"/>
    <p:sldId id="269" r:id="rId29"/>
    <p:sldId id="270" r:id="rId30"/>
    <p:sldId id="291" r:id="rId31"/>
    <p:sldId id="271" r:id="rId32"/>
    <p:sldId id="272" r:id="rId33"/>
    <p:sldId id="273" r:id="rId34"/>
    <p:sldId id="979" r:id="rId35"/>
    <p:sldId id="103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30T04:09:11.62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19224 4242 0,'0'-25'47,"471"397"187,-471-347-234,0 24 16,0-24-16,0 0 15,0 0 1,-25 24-1,25-74 95,0-24-95,0 24 1,25-25 0,-25 1-16,0 24 15,50 0-15,-50 0 16,24-24-16,1 24 16,-25-25-1,25 26-15,0-1 31,0 0-31,-1-25 16,1 50 0,-25-49-16,25 49 15,-25-25 1,25 0 0,0-24 202,-1 49-202,-24-25-16,25 0 16</inkml:trace>
  <inkml:trace contextRef="#ctx0" brushRef="#br0" timeOffset="8246.56">20861 7937 0,'25'-24'16,"-1"24"-1,1 0 16,0 0-31,0 0 32,24 0-17,-24 0 1,0 24-16,25 1 16,-50 0-16,24-25 15,26 25-15,-50 0 16,0 0 15,0 24-15,0-24 15,0 25-31,0-26 0,0 26 16,0-25-1,0 24-15,0-24 16,0 0-16,0 0 15,0 0 1,-25-25 93,25-25-93,0 0 0,0 0-16,0-24 15,0 24-15,0 0 16,0 0-16,0 0 16,0 1-16,0-1 15,0 0-15,0 0 16,0 0-1,0 1-15,0-1 32,0 0-32,0 0 31,0 0-15,25 25-16,-25-25 15,25 25 1,-25-24-1,25 24 1,-1-25-16,26 0 172,-25 25-156,0 0 15,24 0-31,-49-25 0,25 25 31,25-25-15,-1 1-1,-24 24-15,0-25 16,24 0 15,-24 0 0,0 25 48,-25-25-79</inkml:trace>
  <inkml:trace contextRef="#ctx0" brushRef="#br0" timeOffset="25046.33">28401 3845 0,'0'0'0,"0"-25"16,0-25 15,0 26-15,-49 24 15,24 0 0,-25 0-15,26 0-1,-26 0 1,25 0-16,-49 0 16,-26-25-16,51 25 15,-1 0-15,1 0 94,24 0-78,25 25-1,0-1 16,0 26-31,-25-25 16,25 0 0,0-1-1,0 1 1,0 25 0,25-25-16,0-1 15,-1 1-15,-24 0 16,50-25-16,24 0 15,1 25-15,-25 0 16,-1-1-16,1-24 16,-1 0-16,-24 25 15,0-25 1,0 25 0,0-25-1,-25 25 1,24 24-1,-24-24 1,0 0 0,0 0-16,0 0 15,0-1 1,0 1 0,0 0-1,0 0 1,0 0-1,0-1-15,-24-24 16,24 25-16,-50 0 16,25 0-1,0-25-15,25 25 16,-24-25-16,-1 0 16,0 0-16,0 0 15,-24 24-15,24 1 16,-25-25-16,0 25 15,1-25-15,-1 25 16,1-25-16,24 0 16,-50 25-16,1-1 31,24-24-31,26 0 16,-1 0-16,0 0 15,0 0 1,-24 0 31,24 0-32,0 0 1,25-24 0,-25 24-16,0-25 15,1 0-15,-1 0 16,-25 25 15,50-25 63,0 1 62</inkml:trace>
  <inkml:trace contextRef="#ctx0" brushRef="#br0" timeOffset="33550.42">28575 7516 0,'-25'0'141,"0"0"-126,-24 0-15,-1 0 16,25 0 0,1 0 62,-1 25-63,0-25 1,25 24 0,0 1 15,0 0-31,0 0 15,0 0 1,25 24-16,24-24 16,-24-25-16,0 25 15,25 0-15,-1-25 16,-24 49-16,25-49 16,-26 0-1,-24 25 1,25 0-16,0 0 47,0-25-32,-25 24 1,0 1 15,0 0-31,0 0 16,0 0-1,-25 0 1,25-1 0,-25-24-16,-24 25 15,-1 0-15,0-25 16,-24 0 0,49 0-16,-24 0 15,-1 0 1,0 0-1,26 0-15,-1 0 16,-50 0 0,26 0-16,24 0 15,-50 0-15,51 0 16,24-74 171,0-1-171</inkml:trace>
  <inkml:trace contextRef="#ctx0" brushRef="#br0" timeOffset="48527.07">23986 12080 0,'25'0'93,"25"25"-93,24-25 16,25 24-16,-24-24 16,-26 0-16,50 0 15,-24 0-15,-1 0 16,-49 0-16,0-24 15,24-1-15,-24-25 16,25 50-16,-50-49 16,0 24-1,0 0 1,0 0 0,0 0-1,0 1-15,0-1 16,0-25-16,0 25 15,-50-24 1,1-1-16,-1 50 16,25-25-1,-24 25-15,-1 0 16,-49-24-16,24 24 16,51 0-16,-26 0 15,25 0-15,-49 0 16,-1 0-1,-49 49-15,50-49 16,24 25-16,1 0 16,-26 0-16,26 24 15,24-24-15,-25-25 16,25 25-16,-24 24 31,49-24-31,0 0 16,0 25-16,0-26 15,0 26-15,0-25 32,0 49-32,0-24 15,0-25 1,0 49-16,0-49 16,25-25-16,-25 50 15,74 49-15,-74-74 16,50-1-16,-1 51 15,1-50-15,24 24 16,-24-24 0,-25-25-16,0 0 15,-1 0-15,26 0 16,0 25-16,-1-25 16,26 0-1,-51 0-15,26 0 16,24 0-16,-49 0 15,0 0-15,25-25 16,-26-25 0,1 50-16,0-24 0,0-1 15,0 0 1,24-25-16,1 50 16,-50-24-16,25 24 15,-1-50 1,1 50-16,-25-25 15,0 0-15,50 1 16,-50-1 0,0 0-16,0 0 15,25 25-15,-25-49 16,24-1-16,-24 0 16,0 25-1,0-24-15,0 24 16,0 0-16,0-24 15,0 24 1,0 0-16,0-25 16,0 1-1,-24-1 1,-1 25 0,0 1-1,0-1 1,-24-25-16,-1 1 15,25 24 17,0 25-32,1 0 15,-1 0 1,-25 0 0,1 0 15,24 0-16,0 0 1,0 0 0,0 0-16,1 0 15,24 25-15,-25-25 16</inkml:trace>
  <inkml:trace contextRef="#ctx0" brushRef="#br0" timeOffset="56662.12">22622 11013 0,'25'0'63,"49"0"-48,-24 0-15,-1 0 16,-24 0-16,25 0 15,-25 0-15,-1 25 32,1-25-32,0 25 31,-25 0-15,0-1-1,0 1 1,0 0-16,0 25 15,0-25 1,25-25 93,24-100-93,-24 51 0,-25 24-16,75-74 15,-26 24 1,-24 26-16,25 24 16,-26 0-16,1 0 15,0 0 1,0 1-16,0 24 15</inkml:trace>
  <inkml:trace contextRef="#ctx0" brushRef="#br0" timeOffset="57335.29">23912 10939 0,'25'0'47,"-1"0"-47,51 0 16,-1 0-16,-24 0 16,24 0-16,-49 0 15,0-25-15,0 25 16,-1-25-1,1 25 1</inkml:trace>
  <inkml:trace contextRef="#ctx0" brushRef="#br0" timeOffset="58015.4">24160 10740 0,'0'25'109,"0"50"-93,0-26 0,0-24-16,0 0 15,0 24-15,0-24 16,0 25 109,0-25-94,0 24-31</inkml:trace>
  <inkml:trace contextRef="#ctx0" brushRef="#br0" timeOffset="59415.84">25102 10616 0,'-24'0'16,"-26"0"-16,25 0 15,0 0 1,1 0-16,-1 0 16,0 0-1,0 0 1,0 0-1,0 0 1,1 25-16,-1-25 16,25 25-16,-50 0 15,50 0 1,-25-25-16,25 49 31,0-24-15,0 0 46,0 24-62,0-24 16,0 0-16,0 0 16,50 0-16,0-1 15,-26-24 1,-24 25-16,25-25 15,0 25-15,0-25 16,25 25 0,-50 0-16,24-1 15,1 1 17,-25 25-17,0-25-15,25 0 16,-25-1-16,0 1 15,0 0 1,0 0-16,0 0 16,0-1-16,0 1 31,-25-25 0,0 0-31,1 0 94,-26 0-78,25-25-1,0 1 16,0-1-31,-24 0 94,49 0-78,-25-24-16,25 24 15</inkml:trace>
  <inkml:trace contextRef="#ctx0" brushRef="#br0" timeOffset="62255.03">24383 10517 0,'0'0'0,"-99"-74"15,-50 49-15,0 0 16,25-24-16,74 49 16,1 0-16,-1 0 15,25 0 1,-24 0-1,24 24-15,0 1 16,0-25-16,1 75 16,-26-26-16,50-24 15,-50 25 1,26-1 0,-1 1-16,0 49 15,0-49-15,25 24 16,-25-49-16,25 49 15,0-24-15,0-25 16,0-1 0,0 1-16,0 25 15,0-25-15,0 24 16,0 1-16,25 24 16,0 1-16,49-1 15,-49-49-15,0 25 16,25 24-16,24-74 15,-24 50-15,24-26 16,0-24-16,1 0 16,-50 0-16,49 0 15,1 0-15,-51 0 16,76-49-16,-26-1 16,-49 25-1,24-24-15,1-1 16,-50 25-1,50 1-15,-50-26 16,24 25-16,1-49 16,0-25-16,25 49 15,-26-49-15,26-1 16,-50 26-16,0-25 16,0 74-16,0-49 15,0 24-15,25 25 16,-25-24-16,0-1 15,25 0 1,-25 26-16,0-26 16,0 25-16,0 0 15,0-24 1,0 24-16,0 0 47,0-24-16,-25 49 0,0-25-15,-25 25 0,1-25-1</inkml:trace>
  <inkml:trace contextRef="#ctx0" brushRef="#br0" timeOffset="75813.7">9922 12005 0,'0'-24'78,"198"-76"-63,199-24-15,248 50 16,124-50-16,74 50 16,-198-50-16,75 49 15,-199-24-15,-199 74 16,-24-49-16,-125 49 15,-98 0-15,-26 0 16,-24 25-16,0-49 16,-99 49 109</inkml:trace>
  <inkml:trace contextRef="#ctx0" brushRef="#br0" timeOffset="76686.67">10294 12129 0,'0'0'0,"372"0"15,-149 0-15,75 0 16,74 0-16,-50 0 16,1 0-1,-50 0-15,-25 0 16,-50 0-16,50 0 15,-24 0-15,-1 0 16,-50 0-16,100 0 16,-50 0-16,26-24 15,-101-1-15,-24 0 16,-24 25-16,-51 0 16,1-25-16,-1 25 15,-24 0-15,25-25 16,-1 25-16,26 0 15,24 0-15,-24 0 16,24 0-16,-25-24 16,-49 24-16,0 0 31</inkml:trace>
  <inkml:trace contextRef="#ctx0" brushRef="#br0" timeOffset="85438.64">12030 7069 0,'0'50'125,"0"0"-110,25-50-15,0 24 16,0 51-16,-1-75 16,-24 25-16,25-25 15,-25 49 1,25-49-16,0 25 31,0-25-31,-25 25 16,25-25-16,-1 0 15,1 0-15,0 0 16,49-25-16,-24 25 16,99-74-16,-50-1 15,99-24-15,1-75 16,-1 50-16,-24 0 15,-100 25-15,1 25 16,-1-26-16,-49 76 16,49-26-16,-74 25 15,25 25-15,0 0 16,-25-25-16,50 1 16,-26-1-1,1 25 1,0-25-1,0 25-15</inkml:trace>
  <inkml:trace contextRef="#ctx0" brushRef="#br0" timeOffset="86568.57">10393 9575 0,'0'0'0,"25"0"94,0 49-94,-25-24 15,49 25-15,-24-1 16,0-24-16,0 25 16,-25-26-16,0 1 15,74 50-15,-74-26 16,50-49 62,-25 0-78,99 0 16,-50-49-16,50-26 15,50-24-15,-100 49 16,100-74-16,-50 50 15,0 49-15,-25-49 16,25 24-16,0-49 16,-74 74-16,49-24 15,-25 24-15,50 0 16,-49 0-16,24 0 16,-74 25-16,24-24 31,-24 24-31,25-25 47,-25 25 0,-1-25 15,1 25-46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30T04:14:32.45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4366 11410 0,'24'0'203,"26"0"-188,24 0-15,1 0 16,24 0-16,75-25 16,-75 25-16,0-24 15,-49 24-15,24-25 16,-24 0 140,-1 25-140,-24 0-16,0-25 15,49 25 1,1 0-16,24 0 16,0 0-16,-49 0 15,74 0-15,0 0 16,-25 0-16,50 0 15,-50 0-15,0 0 16,-24 0-16,-26 0 16,1 0-16,24 0 15,26 0-15,-26 0 16,50 0-16,-49 0 16,73 0-16,-24 0 15,-24 0-15,48 0 16,1 0-16,0 0 15,-50 0-15,1 0 16,-51 0-16,26 0 16,-1 0-16,-49 0 15,49 0-15,1 0 16,-1 0-16,75 0 16,-50 0-1,0 0-15,25 0 16,50 0-16,-75 0 15,-24 0-15,24 0 16,-50 0-16,-24 0 16,50 0-16,-1 0 15,-49 0 1,24 0 0,-24 0-1,25 0-15,-25 0 16,49 0-1,-49 0-15,49 0 16,1 0-16,49 0 16,0 0-16,74 0 15,50 0-15,-49 0 16,24 0-16,0 0 16,-49 0-16,24 0 15,-49 0-15,-50 0 16,100 0-16,-1 0 15,25 0-15,1 0 16,-51 0-16,26 0 16,-26 0-16,1 0 15,-75 0-15,-49 0 16,-1 0-16,-24 0 16,50 0-1,-26 0-15,1 0 16,-1 0-16,26 0 15,-26 0 1,1 0-16,24 0 16,-24 0-16,25 0 15,24 0-15,-25 0 16,1 0-16,49 0 16,-25 0-16,0 0 15,-49 0-15,-1 0 16,-24 0-16,25 0 31,-26 0 16,1 0-31,25-25-16,24 1 15,-49-1 1,50 0-16,-51 0 15,1 25-15,0 0 16,-25-25 0</inkml:trace>
  <inkml:trace contextRef="#ctx0" brushRef="#br0" timeOffset="2004.2">4043 12154 0,'25'0'78,"25"0"-63,24 0-15,25 0 16,25 0-16,-25 25 16,-24-25-16,-1 0 15,-24 0-15,24 0 16,1 0-16,-26 0 15,26 0-15,-50 0 16,24 0-16,50 0 16,-24 0-16,-26-25 15,26 25-15,-1 0 16,-24 0-16,24-25 16,1 25-16,-1 0 15,-24 0 1,-1 0-16,-24 0 15,25 0-15,-25 0 16,24 0-16,-24 0 16,49 0-16,-24 25 15,0-25-15,24 0 16,0 0-16,1 0 16,-1 0-16,1 0 15,-1 0-15,-49 25 16,49-25-16,1 25 15,-26-25-15,26 0 16,-1 0-16,1 0 16,24 0-16,0 0 15,-49 0-15,24 0 16,0 0-16,1 0 16,-26 0-16,1 25 31,-25-25-31,24 0 0,1 25 15,24-25-15,1 0 16,-1 24-16,-24-24 16,49 25-16,-24-25 15,-1 0 1,0 0-16,-49 0 16,0 0-1,0 0 1,0 0-16,-1 0 15,26 0-15,-25 0 16,24 0-16,1 0 16,24 0-16,1 0 15,-1 0-15,-49 0 16,49 0-16,-49 0 16,25 0-16,-25 0 15,0-25 188</inkml:trace>
  <inkml:trace contextRef="#ctx0" brushRef="#br0" timeOffset="4187.72">16098 10393 0,'0'50'125,"0"24"-125,0 1 16,0 24-16,0-74 15,0 49-15,0 0 16,0 1-16,0-26 16,0 26-16,0 24 15,0-49-15,25-1 16,25 51-16,-50-76 15,74 26-15,-24-50 16,-1 0 0,26 0-16,24 0 15,99-74 1,-49-1-16,74-24 16,-99 74-16,0 25 15,-24-50-15,-1-24 16,-49 49-16,-1-24 15,1 24-15,-1-50 16,-24 51-16,-25-26 16,25 25-16,0 0 15,0 1-15,-1-26 16,-24 25-16,0 0 16,25-24-1,0 24 1,-25-25-1,25 50-15,-25-24 63,25 24-32,-1 0 157,1-25-173,-25 0-15,0 0 16,50-24 0,-50 24-1,0-25-15</inkml:trace>
  <inkml:trace contextRef="#ctx0" brushRef="#br0" timeOffset="4420.8">17735 9947 0,'0'0'0,"-124"0"16,75 0-1,-26 0-15,-24 0 16,0 49-16,49-24 16,-49-25-16,74 0 15,-24 25-15,-26 25 16,50-50-16,1 0 16</inkml:trace>
  <inkml:trace contextRef="#ctx0" brushRef="#br0" timeOffset="5996.15">15801 10517 0,'49'-25'62,"1"-24"-46,-1 24-16,-24 25 15,25-25 1,-1 25-16,26-49 16,-50 49-16,-1 0 15,51 0-15,-1-25 16,26 25-16,98 0 16,-49 0-16,99 0 15,-124 0-15,-25 0 16,-25 0-16,1 0 15,-26 0-15,26 49 16,-25 1 0,-1 0-16,1-1 15,-1 1-15,-49-1 16,50 1 0,-50 0-1,0-26 1,0 1-1,0 0-15,0 0 16,0 24 0,0-24-16,0 25 15,0-25-15,-25 24 16,0-49-16,-24 75 16,-1-51-16,1 26 15,-1 0-15,0-50 16,1 49-16,-1-24 15,0 0-15,1 25 16,-1-26-16,-49 1 16,49 0-16,1-25 15,-26 0-15,51 0 16,-51 0-16,26 0 16,24 0-1,-50 0-15,26 0 16,24 0-1,-25 0-15,-24-25 16,-50 0-16,74 1 16,25-1-16,-24 25 15,-1-50-15,1 1 32,-1 24-17,50 0-15,-25 25 16,0-25-16,25 0 15,-24 0 1,24-24-16,-25 49 16,25-25-16,0 0 15,0 0 1,0 1-16,0-26 16,0 25-16,0-24 15,0 24 1,0-25-16,0 25 15,0 1-15,0-1 16,0 0-16,0-25 16,0 26-1,0-26 1,0 25-16,0-49 16,0 24-16,0 1 15,0-1 1,0 25-16,0 0 15,0 1 1</inkml:trace>
  <inkml:trace contextRef="#ctx0" brushRef="#br0" timeOffset="118970.57">17934 8632 0,'0'-25'141,"25"25"-126,49 0-15,-49 0 16,0 0-1,-1 0 17,1 0-17,25 50 17,-50-25-32,0-1 0,0 26 15,0-25-15,0 0 16,0 24-16,0-24 15,0 25-15,0-1 16,0 1-16,0 0 31,0-1-31,0 1 16,0-75 93,0 0-93,0-49-16,25 49 16,-1-74-1,1 49-15,-25 25 16,25-24-16,0-1 15,0 25-15,-1 0 16,-24 1-16,25 24 16,-25-50-16,50 25 15,-1 0 48,-24 25-48,0 0 17,-25-24 186,0-1-218</inkml:trace>
  <inkml:trace contextRef="#ctx0" brushRef="#br0" timeOffset="121467.76">22399 8334 0,'-25'0'63,"0"0"-47,-25 0-1,26 0-15,-1 0 16,-25 0-16,1 0 15,24 0 17,0 0-32,25 25 15,-25-25-15,25 25 16,0 0 0,0 24-1,0-24 1,0 0-1,25 0 1,0-25 0,0 25-16,49-1 15,-49 1 1,24-25 0,1 50-1,-25-50-15,-25 25 16,25-25-1,-25 24 1,24-24-16,-24 50 16,0-25-16,0 0 15,0-1 1,0 1-16,-49 25 16,-1-25-1,-24-1-15,24 1 16,25 0-16,-24-25 15,-26 50-15,51-50 16,-1 0-16,-25 25 16,25-1-1</inkml:trace>
  <inkml:trace contextRef="#ctx0" brushRef="#br0" timeOffset="123546.85">22101 10120 0,'25'-24'63,"0"24"-47,24 0-16,-24 0 15,25 0 1,-26 0 15,-24 24-31,0 1 16,0 25 15,0-75 188,0 0-219,0 0 15,0 1-15,0-1 16,0 0-16,25 0 16,0 25-1,0-25-15,24 25 47,-24-25-16,25 25 16,-25 0 63</inkml:trace>
  <inkml:trace contextRef="#ctx0" brushRef="#br0" timeOffset="124171.73">22622 10145 0,'25'0'32,"-1"0"-32,51 0 15,-1 0-15,1 0 16,-26 0-16,-24 0 16,0 0-16,0 0 15,0 0 1</inkml:trace>
  <inkml:trace contextRef="#ctx0" brushRef="#br0" timeOffset="124811.65">22895 9922 0,'25'0'62,"-25"49"-62,0 26 16,0-50-1,0 49-15,0-49 16,0 49-16,0 1 16,0-50-16,0 24 31,24-49 47,1 0-62,25 0-1</inkml:trace>
  <inkml:trace contextRef="#ctx0" brushRef="#br0" timeOffset="126362.81">23688 9723 0,'-24'0'391,"-1"0"-376,0 0 1,0 0 0,-24 0-1,24 0 1,-25 0 15,1 50 0,-1 24-15,50-49-16,0 0 16,-25 0-16,25 49 15,0-49 1,0 25-16,25-25 31,25-1-31,49-24 16,50 0-16,-25 0 15,49 0 1,-49 0-16,-74 0 16,-25 0-16,0 0 15,-1 25 48,-24 0-48,0 0 1,-24 24-16,-1-49 16,-25 0-16,1 25 15,-1-25 1,25 25-16,0-25 16,-49 25-16,24-25 15,-24 0-15,49 25 16,-25-25-16,1 0 15,-1 0-15,25 0 157</inkml:trace>
  <inkml:trace contextRef="#ctx0" brushRef="#br0" timeOffset="148515.62">22175 10691 0,'25'25'16,"0"-25"0,0 0-16,49 0 15,50 0-15,0 24 16,50 1-16,-50-25 16,0 50-16,0-50 15,-50 0-15,26 0 16,-1 0-16,0 0 15,50-50-15,0-24 16,49 49-16,-49-49 16,49 24-16,-49-24 15,25 24-15,-100 50 16,1-74-16,-51 49 16,26-50-16,-25 26 15,25-1 1,-50-24-16,0 49 31,24-50-31,1 26 16,-25 24-16,0-25 15,0-24-15,0 49 16,0-49-16,0-1 16,-25 51-16,-24-26 15,-1-24-15,0 49 16,-49-50-16,25 75 15,-75 0-15,75-24 16,-75-51-16,0 75 16,25-25-16,-75 25 15,75-24-15,-24 24 16,48 0-16,-73 0 16,123 0-16,-74 0 15,25 49-15,25-24 16,-1-25-16,-24 74 15,-25-24-15,-25 24 16,75-49-16,-1 0 16,-49 49-16,99-49 15,-49 25-15,49-25 16,0 24-16,1 1 16,-26-1-1,50 1-15,-25 0 16,0-1-16,25-24 15,-24 25-15,-1 24 16,0-24-16,25-1 16,0 26-16,0-26 15,0 1-15,0 0 16,0-26-16,0 1 16,0 0-1,0 0 1,50-25-16,-1 25 15,-24-25-15,25 0 16,-1 49-16,1-49 16,-1 25-16,26-25 15,-1 0-15,-24 25 16,24-25-16,-24 0 16,-25 0-16,24 0 15,-24 0-15,0 0 31,0 0-15,-1 0 0,-24-25-16</inkml:trace>
  <inkml:trace contextRef="#ctx0" brushRef="#br0" timeOffset="165844.57">21903 10592 0,'24'0'62,"-24"24"-62,25 26 16,0 24-16,-25 1 15,0 24-15,0 0 16,0 0-16,0 1 16,0-51-16,0 26 15,0-26-15,0-24 16,0-74 109,0-1-110,0 0-15</inkml:trace>
  <inkml:trace contextRef="#ctx0" brushRef="#br0" timeOffset="166891.68">22076 10666 0,'0'-25'203,"25"25"-187,25 0-16,-1 0 16,1 0 15,-1 0-31,-49 25 16,25-25-16,0 25 15,0 0-15,0-1 16,-25 1-1,0 0 1,0 0 0,0 0-1,0-1-15,0 1 16,0 0 0,0 0-1,0 0-15,-25-25 16,0 0-1,0 0-15,0 0 16,1 24 0,-1-24-1,0 25 63,0-25-31,0 0-47,1 25 16</inkml:trace>
  <inkml:trace contextRef="#ctx0" brushRef="#br0" timeOffset="168498.34">20762 11782 0,'0'25'109,"0"0"-109,0 49 16,0-49-16,24 25 15,-24-26-15,0 1 16,0 0 0,-24-25 109,24-25-125</inkml:trace>
  <inkml:trace contextRef="#ctx0" brushRef="#br0" timeOffset="169243.23">20637 11683 0,'25'-25'46,"25"0"-30,0 25 0,-1-24-1,-24 24-15,25 0 16,-26 0 0,1 0 15,0 0-16,0 24 1,-25 1 0,0 0-16,0 0 15,0 0 1,0-1-16,0 1 31,0 0-31,0 0 16,-25 0-1,25-1-15,-25-24 16,-24 25-16,-1 0 16,0-25-1</inkml:trace>
  <inkml:trace contextRef="#ctx0" brushRef="#br0" timeOffset="170170.87">21084 11757 0,'25'0'78,"0"0"-47,-1 0-15,-24 25-1,50 0 1,-50 0-1,0 0-15,0-1 16,0 1 0,0 0 15,0 0 0,0 0 0,0-75 94,25 25-109,-25 0-16,25-24 16,24 24-16,-49 0 15,25 25-15,-25-25 16,25 25-16</inkml:trace>
  <inkml:trace contextRef="#ctx0" brushRef="#br0" timeOffset="171203.5">21977 11609 0,'-50'0'47,"26"0"-47,-26 0 15,25 0 1,0 0-16,1 0 15,-1 0-15,0 0 16,25 24 0,-25 1-1,0 25 1,0-25 15,25-1-15,0 1-1,0 0 17,0 0-17,0 0 1,0 24 0,25-49-1,50 50-15,-50-50 16,24 25-1,-24-1 17,-25 1 46,0 0-47,-25 0-15,25 0-16,-25-25 15,-24 0-15,-26 24 16,26-24-16,-1 25 16,25-25-1,0 25 1,1-25-1,-1 0 79,25-25-94,0 0 16</inkml:trace>
  <inkml:trace contextRef="#ctx0" brushRef="#br0" timeOffset="42897.02">22572 11385 0,'-25'0'16,"1"0"-1,-1 0 1,0 0-16,-74 0 16,24 0-16,-24 0 15,25 0-15,-25 0 16,24 0-16,-24 0 16,0 0-16,-25 0 15,49 0-15,1 0 16,-25 0-16,-1 0 15,1 0-15,25 0 16,-25 25-16,-1 0 16,26-25-16,-25 25 15,49 0 1,0-1-16,26-24 16,-26 25-16,25-25 15,-24 25 1,24 0-1,0 0-15,-25 24 16,26-24-16,-1 0 16,25 24-16,-25-24 15,25 0-15,-25 0 16,25 24-16,0 26 16,-25-50-1,25 24-15,0-24 16,0 49-1,0 1-15,0-50 16,50 74 0,24-74-16,26 24 15,-51-24-15,100 0 16,0 49-16,0-74 16,49 25-16,-24 0 15,-75-25-15,25 0 16,75 0-16,-51 0 15,-24 0-15,50 0 16,-75 0 0,25 0-16,25 0 15,-75-25-15,1 25 16,24-25-16,-24 1 16,-51-1-16,1 25 15,0 0-15,-25-25 16,25 25-1,-25-25-15,49-24 16,-49-1 0,0 0-1,0 1-15,0 24 16,0-25-16,0 1 16,0-1-16,0 25 15,0 0-15,0-24 16,0 24-16,0-25 15,0 26-15,0-26 16,-24 0-16,-1-24 16,0 24-1,0 1-15,0 49 16,-24-25-16,24 0 16,-99 0-16,25 1 15,24 24 1,1-25-16,-1 25 15,-24-25-15,50 25 16,-1-25-16,25 25 16,0 0-1,-24 0-15,24 0 32,0 0-1,-24 0-31</inkml:trace>
  <inkml:trace contextRef="#ctx0" brushRef="#br0" timeOffset="89085.77">26392 11336 0,'-25'-25'63,"-24"50"-48,49 24 1,0-24-16,-25 74 0,25-49 16,0 49-16,-50 0 15,50 25-15,-24-24 16,24-26-1,-25 75-15,25-99 16,0 24-16,0-24 16,0-26-16,0 26 15,0-25-15,0 49 16,0-49-16,0 25 16,25-26-16,-25 26 15,0-25 1,24-25-16,-24 25 15,50-25 1,24 0 0,-24 0-16,74 0 15,-50 0-15,1 0 16,-26 0-16,-24 0 16,0-25-1,0 25-15,0-25 16</inkml:trace>
  <inkml:trace contextRef="#ctx0" brushRef="#br0" timeOffset="89832.64">25623 12154 0,'25'0'63,"99"0"-48,0 0-15,50 0 16,-50 0-16,124-74 15,25 24-15,-75 25 16,-24 1 0,-125 24-16,26 0 15,-26 0-15,-24-50 0,0 50 172,-25-25-156,0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379E4-E0A3-4EC9-A4B2-67E7F755EDFA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DDB6F-DA38-4D7C-9CCE-3BD8B04A6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22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2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15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7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11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 of groups = 10,000 for case where they are into groups of 100, Communication cost = 10,000*9999~ 10^8</a:t>
            </a:r>
          </a:p>
          <a:p>
            <a:r>
              <a:rPr lang="en-IN" dirty="0"/>
              <a:t>No of groups = 1,000   for case where they are broken into groups of 1000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A2BC3-D9DA-4EFC-9A13-97ED4481698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52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5378-2EC5-4851-8A07-C3C5BAC61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F437A-2738-4416-8E9B-533B83277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66B77-D2FD-47BE-9513-C9CC3020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7982-41A2-4B97-86B1-F2D245E6D994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816B9-EC3F-4975-B4B1-20980B24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47448-56B1-4BC9-9E86-2752909B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DD26-6653-42CE-A443-9147E26EA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9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C1F7-2F15-40A0-A846-D4693BD0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224B-1EAB-4CCC-9B56-76706476B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156F-4594-496E-8CF7-01AC338C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7982-41A2-4B97-86B1-F2D245E6D994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91A35-E94C-41A9-A593-6C97AE36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222E-6C3C-44B8-BDCC-6C1F198F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DD26-6653-42CE-A443-9147E26EA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4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800ED-7DDB-4115-A7A0-0F6AD57FA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3DAFD-FEAF-481A-B6E8-11C2A9A1B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243C8-47A3-485F-B7E3-17901FBE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7982-41A2-4B97-86B1-F2D245E6D994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E096-5FC6-4DD9-BF96-C2F5B51B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9766E-3D56-4007-AA19-4605DA8B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DD26-6653-42CE-A443-9147E26EA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323A-1EC8-405A-AA77-3B7EE9B6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1092-BB95-4CA2-BCEE-BA9B222B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17AFF-5232-4FAE-AF97-75BC69BE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7982-41A2-4B97-86B1-F2D245E6D994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2C0AC-D571-4B90-A9E5-B3463C1E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ADE6-461A-4C33-A88F-9D0C864F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DD26-6653-42CE-A443-9147E26EA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4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3EB1-D325-441F-8AFF-B1518C2F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C546D-3DA1-4945-B1D5-FCB1B815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822F-E8DA-4916-9034-70FBD0B6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7982-41A2-4B97-86B1-F2D245E6D994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F9B5-363C-44AD-9033-2CDFACCD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FAAB-E506-4D1B-A4ED-84B69840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DD26-6653-42CE-A443-9147E26EA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4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F813-AFA8-47BD-844D-15491DEC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FD6A-CAD9-428F-84AE-F2AFD04F4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B5E88-137B-441E-B5DD-3F7D062CA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55FA-DB49-4FBC-B94A-6A416D09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7982-41A2-4B97-86B1-F2D245E6D994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29D51-D5AA-4954-9274-E53151B2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7DF3D-033D-40F8-9DA3-D4C1D54D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DD26-6653-42CE-A443-9147E26EA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0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1FB7-28F8-4FBF-903A-9BF46AB4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C5093-5A16-43AA-B290-411B1855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85B3B-9928-4382-9EA3-032847754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48D03-0DE2-4FD1-83FB-2D81ED384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D5A3A-546F-45B9-A9D9-E26D11199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97FAE-A2D9-4613-B126-906E0216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7982-41A2-4B97-86B1-F2D245E6D994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3C738-CF71-4EF4-93AA-5846CAD7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FC36F-3503-485E-9255-31FEA21A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DD26-6653-42CE-A443-9147E26EA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90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07D7-07C6-44A9-86A0-F5214410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33D63-65FD-444B-9671-82BF9E93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7982-41A2-4B97-86B1-F2D245E6D994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80A97-38FB-46BF-9695-4BC51EE5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BE8FD-3179-4F8B-8A7B-6EA3232F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DD26-6653-42CE-A443-9147E26EA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3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2F9A3-5764-4EB4-9D7D-098A311D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7982-41A2-4B97-86B1-F2D245E6D994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5352A-E412-4246-8375-E6126F17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00971-1497-4605-A93D-D92F625A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DD26-6653-42CE-A443-9147E26EA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76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7FE6-684C-4B93-8A31-88A0261C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D8F7-7B52-44C9-A5AB-BA138B883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8E788-BCAF-4D92-A0A8-FB71351AC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72BC7-0AD4-434C-BF92-6B6DC83D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7982-41A2-4B97-86B1-F2D245E6D994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A7B31-F676-4B58-A8A4-FF356768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FC718-D9F8-43EF-A90C-BDFC8D66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DD26-6653-42CE-A443-9147E26EA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80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E5D1-1CBA-4622-9B2D-F95B2FA7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CBD3B-EFE6-4F05-BEFF-77C8AC084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AB086-7276-47E9-A3FF-28E70AE50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7D84F-8C00-41F0-B8DB-5752C105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7982-41A2-4B97-86B1-F2D245E6D994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CFC8D-7A6A-4B54-88A2-CD4EA1E7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9964F-6B13-4DCF-90E1-0AA41365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DD26-6653-42CE-A443-9147E26EA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32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41338-C08E-42F9-BA18-DC9B329B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906AA-0C3B-4A8D-AF01-BBA81B9C7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8B4D-AA75-4505-B088-F6333D630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7982-41A2-4B97-86B1-F2D245E6D994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1165-8A70-47AE-8362-6BCC718C2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ACB8-E877-460A-8B33-8CADD8489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DD26-6653-42CE-A443-9147E26EA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28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ubramaniamkv@pes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1987714"/>
            <a:ext cx="7584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694786" y="2607398"/>
            <a:ext cx="749721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ea typeface="SimSun" pitchFamily="2" charset="-122"/>
              </a:rPr>
              <a:t>Big Data Algorithm Complexity</a:t>
            </a:r>
          </a:p>
          <a:p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631595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 V </a:t>
            </a:r>
            <a:r>
              <a:rPr lang="en-US" sz="2400" b="1" dirty="0" err="1"/>
              <a:t>Subramaniam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501218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>
            <a:off x="4781916" y="4393392"/>
            <a:ext cx="6766712" cy="200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19889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7587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EB80A"/>
          </a:solidFill>
        </p:spPr>
        <p:txBody>
          <a:bodyPr/>
          <a:lstStyle/>
          <a:p>
            <a:r>
              <a:rPr lang="en-US" dirty="0"/>
              <a:t>Consider three relations R, S and T</a:t>
            </a:r>
          </a:p>
          <a:p>
            <a:r>
              <a:rPr lang="en-US" dirty="0"/>
              <a:t>How will you perform a join using map reduce across the three?</a:t>
            </a:r>
          </a:p>
          <a:p>
            <a:r>
              <a:rPr lang="en-US" dirty="0"/>
              <a:t>Estimate the complexity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t="157" b="157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4888588"/>
            <a:ext cx="2281312" cy="19607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1A51BC-0460-4DC0-91B8-D83764C7519B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Exercise – Join  complexity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EAE02D-1E90-4C70-8CBE-0B94F43B0C6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110FE34-E318-49FC-9C61-073AC4BC57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096B11-0406-48CC-8AE3-66A57E23E9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34186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076847"/>
            <a:ext cx="341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3 way join complexity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2 </a:t>
            </a:r>
            <a:r>
              <a:rPr lang="en-IN" dirty="0" err="1"/>
              <a:t>MapReduce</a:t>
            </a:r>
            <a:r>
              <a:rPr lang="en-IN" dirty="0"/>
              <a:t> phases</a:t>
            </a:r>
          </a:p>
          <a:p>
            <a:r>
              <a:rPr lang="en-IN" dirty="0"/>
              <a:t>Case 1: Join </a:t>
            </a:r>
            <a:r>
              <a:rPr lang="en-IN" i="1" dirty="0"/>
              <a:t>R,S </a:t>
            </a:r>
            <a:r>
              <a:rPr lang="en-IN" dirty="0"/>
              <a:t>and then join </a:t>
            </a:r>
            <a:r>
              <a:rPr lang="en-IN" i="1" dirty="0"/>
              <a:t>T</a:t>
            </a:r>
          </a:p>
          <a:p>
            <a:pPr lvl="1"/>
            <a:r>
              <a:rPr lang="en-IN" dirty="0"/>
              <a:t>Input to </a:t>
            </a:r>
            <a:r>
              <a:rPr lang="en-IN" dirty="0" err="1"/>
              <a:t>Mapper</a:t>
            </a:r>
            <a:r>
              <a:rPr lang="en-IN" dirty="0"/>
              <a:t> 1: </a:t>
            </a:r>
            <a:r>
              <a:rPr lang="en-IN" i="1" dirty="0"/>
              <a:t>r</a:t>
            </a:r>
          </a:p>
          <a:p>
            <a:pPr lvl="1"/>
            <a:r>
              <a:rPr lang="en-IN" dirty="0"/>
              <a:t>Input to </a:t>
            </a:r>
            <a:r>
              <a:rPr lang="en-IN" dirty="0" err="1"/>
              <a:t>Mapper</a:t>
            </a:r>
            <a:r>
              <a:rPr lang="en-IN" dirty="0"/>
              <a:t> 2: </a:t>
            </a:r>
            <a:r>
              <a:rPr lang="en-IN" i="1" dirty="0"/>
              <a:t>s</a:t>
            </a:r>
          </a:p>
          <a:p>
            <a:pPr lvl="1"/>
            <a:r>
              <a:rPr lang="en-IN" dirty="0"/>
              <a:t>Input to Reducer 1: </a:t>
            </a:r>
            <a:r>
              <a:rPr lang="en-IN" i="1" dirty="0" err="1"/>
              <a:t>r+s</a:t>
            </a:r>
            <a:endParaRPr lang="en-IN" i="1" dirty="0"/>
          </a:p>
          <a:p>
            <a:pPr lvl="1"/>
            <a:r>
              <a:rPr lang="en-IN" dirty="0"/>
              <a:t>Let </a:t>
            </a:r>
            <a:r>
              <a:rPr lang="en-IN" i="1" dirty="0"/>
              <a:t>p </a:t>
            </a:r>
            <a:r>
              <a:rPr lang="en-IN" dirty="0"/>
              <a:t>be the probability of match between </a:t>
            </a:r>
            <a:r>
              <a:rPr lang="en-IN" i="1" dirty="0" err="1"/>
              <a:t>r,s</a:t>
            </a:r>
            <a:endParaRPr lang="en-IN" dirty="0"/>
          </a:p>
          <a:p>
            <a:pPr lvl="1"/>
            <a:r>
              <a:rPr lang="en-IN" dirty="0"/>
              <a:t>Input to </a:t>
            </a:r>
            <a:r>
              <a:rPr lang="en-IN" dirty="0" err="1"/>
              <a:t>Mapper</a:t>
            </a:r>
            <a:r>
              <a:rPr lang="en-IN" dirty="0"/>
              <a:t> 3: </a:t>
            </a:r>
            <a:r>
              <a:rPr lang="en-IN" i="1" dirty="0" err="1"/>
              <a:t>prs</a:t>
            </a:r>
            <a:endParaRPr lang="en-IN" i="1" dirty="0"/>
          </a:p>
          <a:p>
            <a:pPr lvl="1"/>
            <a:r>
              <a:rPr lang="en-IN" dirty="0"/>
              <a:t>Input to </a:t>
            </a:r>
            <a:r>
              <a:rPr lang="en-IN" dirty="0" err="1"/>
              <a:t>Mapper</a:t>
            </a:r>
            <a:r>
              <a:rPr lang="en-IN" dirty="0"/>
              <a:t> 4: </a:t>
            </a:r>
            <a:r>
              <a:rPr lang="en-IN" i="1" dirty="0"/>
              <a:t>t</a:t>
            </a:r>
          </a:p>
          <a:p>
            <a:pPr lvl="1"/>
            <a:r>
              <a:rPr lang="en-IN" dirty="0"/>
              <a:t>Input to Reducer 2: </a:t>
            </a:r>
            <a:r>
              <a:rPr lang="en-IN" i="1" dirty="0" err="1"/>
              <a:t>t+prs</a:t>
            </a:r>
            <a:endParaRPr lang="en-IN" i="1" dirty="0"/>
          </a:p>
          <a:p>
            <a:r>
              <a:rPr lang="en-IN" dirty="0"/>
              <a:t>Total Complexity: </a:t>
            </a:r>
            <a:r>
              <a:rPr lang="en-IN" i="1" dirty="0"/>
              <a:t>O(</a:t>
            </a:r>
            <a:r>
              <a:rPr lang="en-IN" i="1" dirty="0" err="1"/>
              <a:t>r+s+t+prs</a:t>
            </a:r>
            <a:r>
              <a:rPr lang="en-IN" i="1" dirty="0"/>
              <a:t>)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D9531-E7CC-4D47-94A1-4C23ACEA885A}"/>
              </a:ext>
            </a:extLst>
          </p:cNvPr>
          <p:cNvSpPr/>
          <p:nvPr/>
        </p:nvSpPr>
        <p:spPr>
          <a:xfrm>
            <a:off x="6118989" y="2276872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Mapper 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53191-1E0B-4454-A7FF-1AE501AE20C7}"/>
              </a:ext>
            </a:extLst>
          </p:cNvPr>
          <p:cNvSpPr/>
          <p:nvPr/>
        </p:nvSpPr>
        <p:spPr>
          <a:xfrm>
            <a:off x="7341027" y="2306252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Mapper 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04049B-5A77-4818-A12B-D515D074F5FA}"/>
              </a:ext>
            </a:extLst>
          </p:cNvPr>
          <p:cNvSpPr/>
          <p:nvPr/>
        </p:nvSpPr>
        <p:spPr>
          <a:xfrm>
            <a:off x="8707081" y="2351823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Mapper 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09D740-CAA4-407A-A88C-257832F98D42}"/>
              </a:ext>
            </a:extLst>
          </p:cNvPr>
          <p:cNvCxnSpPr/>
          <p:nvPr/>
        </p:nvCxnSpPr>
        <p:spPr>
          <a:xfrm>
            <a:off x="6659049" y="2882316"/>
            <a:ext cx="396044" cy="54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C4B0D-1C81-4A0F-9B0C-DFAA4C5B60B1}"/>
              </a:ext>
            </a:extLst>
          </p:cNvPr>
          <p:cNvCxnSpPr>
            <a:stCxn id="8" idx="2"/>
          </p:cNvCxnSpPr>
          <p:nvPr/>
        </p:nvCxnSpPr>
        <p:spPr>
          <a:xfrm flipH="1">
            <a:off x="7341027" y="2882316"/>
            <a:ext cx="540060" cy="54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4CF7A8-40A8-49C5-B0D1-10B6CCC8A303}"/>
              </a:ext>
            </a:extLst>
          </p:cNvPr>
          <p:cNvSpPr/>
          <p:nvPr/>
        </p:nvSpPr>
        <p:spPr>
          <a:xfrm>
            <a:off x="6695053" y="3429000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Join  R,S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CCF6ED-775A-41FB-92C3-494B117BD26B}"/>
              </a:ext>
            </a:extLst>
          </p:cNvPr>
          <p:cNvCxnSpPr>
            <a:cxnSpLocks/>
          </p:cNvCxnSpPr>
          <p:nvPr/>
        </p:nvCxnSpPr>
        <p:spPr>
          <a:xfrm>
            <a:off x="7357969" y="4921454"/>
            <a:ext cx="1620180" cy="56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A3040B-C20C-49C7-938C-51D0C5B06C61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flipH="1">
            <a:off x="9048361" y="2927887"/>
            <a:ext cx="198780" cy="256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B47D82E-4C6C-440F-8C65-FDE78CF089FD}"/>
              </a:ext>
            </a:extLst>
          </p:cNvPr>
          <p:cNvSpPr/>
          <p:nvPr/>
        </p:nvSpPr>
        <p:spPr>
          <a:xfrm>
            <a:off x="8508301" y="5495820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/>
              <a:t>Join R,S,T</a:t>
            </a:r>
            <a:endParaRPr lang="en-IN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BFF39A-1C4C-4FEA-8290-98DF6DDCD02F}"/>
              </a:ext>
            </a:extLst>
          </p:cNvPr>
          <p:cNvSpPr/>
          <p:nvPr/>
        </p:nvSpPr>
        <p:spPr>
          <a:xfrm>
            <a:off x="6707577" y="4345389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Mapper R+S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B2F004-CF5F-4F1E-B04D-527FEF4ACB25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7235113" y="4005065"/>
            <a:ext cx="12524" cy="34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9CEE21-0632-4364-9F1B-782162BC9DC2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3-way Join: R, S, 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5F41CF-21EF-4A2A-A392-C656EF5F4C8A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8A9832AF-3926-4A8F-8E2F-B5BF97877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C44E1A5-78F6-42FD-8173-FE5CE3B84D04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DF7084-080B-47B6-8645-985EAE806128}"/>
                  </a:ext>
                </a:extLst>
              </p14:cNvPr>
              <p14:cNvContentPartPr/>
              <p14:nvPr/>
            </p14:nvContentPartPr>
            <p14:xfrm>
              <a:off x="1455480" y="3000240"/>
              <a:ext cx="8376480" cy="159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DF7084-080B-47B6-8645-985EAE8061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120" y="2990880"/>
                <a:ext cx="8395200" cy="160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400" dirty="0"/>
              <a:t>Case 1: Join </a:t>
            </a:r>
            <a:r>
              <a:rPr lang="en-IN" sz="3400" i="1" dirty="0"/>
              <a:t>S,T </a:t>
            </a:r>
            <a:r>
              <a:rPr lang="en-IN" sz="3400" dirty="0"/>
              <a:t>and then join </a:t>
            </a:r>
            <a:r>
              <a:rPr lang="en-IN" sz="3400" i="1" dirty="0"/>
              <a:t>R</a:t>
            </a:r>
          </a:p>
          <a:p>
            <a:pPr lvl="1"/>
            <a:r>
              <a:rPr lang="en-IN" sz="2600" dirty="0"/>
              <a:t>Input to </a:t>
            </a:r>
            <a:r>
              <a:rPr lang="en-IN" sz="2600" dirty="0" err="1"/>
              <a:t>Mapper</a:t>
            </a:r>
            <a:r>
              <a:rPr lang="en-IN" sz="2600" dirty="0"/>
              <a:t> 1: </a:t>
            </a:r>
            <a:r>
              <a:rPr lang="en-IN" sz="2600" i="1" dirty="0"/>
              <a:t>s</a:t>
            </a:r>
          </a:p>
          <a:p>
            <a:pPr lvl="1"/>
            <a:r>
              <a:rPr lang="en-IN" sz="2600" dirty="0"/>
              <a:t>Input to </a:t>
            </a:r>
            <a:r>
              <a:rPr lang="en-IN" sz="2600" dirty="0" err="1"/>
              <a:t>Mapper</a:t>
            </a:r>
            <a:r>
              <a:rPr lang="en-IN" sz="2600" dirty="0"/>
              <a:t> 2: </a:t>
            </a:r>
            <a:r>
              <a:rPr lang="en-IN" sz="2600" i="1" dirty="0"/>
              <a:t>t</a:t>
            </a:r>
          </a:p>
          <a:p>
            <a:pPr lvl="1"/>
            <a:r>
              <a:rPr lang="en-IN" sz="2600" dirty="0"/>
              <a:t>Input to Reducer 1: </a:t>
            </a:r>
            <a:r>
              <a:rPr lang="en-IN" sz="2600" i="1" dirty="0" err="1"/>
              <a:t>s+t</a:t>
            </a:r>
            <a:endParaRPr lang="en-IN" sz="2600" i="1" dirty="0"/>
          </a:p>
          <a:p>
            <a:pPr lvl="1"/>
            <a:r>
              <a:rPr lang="en-IN" sz="2600" dirty="0"/>
              <a:t>Let </a:t>
            </a:r>
            <a:r>
              <a:rPr lang="en-IN" sz="2600" i="1" dirty="0"/>
              <a:t>q </a:t>
            </a:r>
            <a:r>
              <a:rPr lang="en-IN" sz="2600" dirty="0"/>
              <a:t>be the probability of match between </a:t>
            </a:r>
            <a:r>
              <a:rPr lang="en-IN" sz="2600" i="1" dirty="0" err="1"/>
              <a:t>s,t</a:t>
            </a:r>
            <a:endParaRPr lang="en-IN" sz="2600" dirty="0"/>
          </a:p>
          <a:p>
            <a:pPr lvl="1"/>
            <a:r>
              <a:rPr lang="en-IN" sz="2600" dirty="0"/>
              <a:t>Input to </a:t>
            </a:r>
            <a:r>
              <a:rPr lang="en-IN" sz="2600" dirty="0" err="1"/>
              <a:t>Mapper</a:t>
            </a:r>
            <a:r>
              <a:rPr lang="en-IN" sz="2600" dirty="0"/>
              <a:t> 3: </a:t>
            </a:r>
            <a:r>
              <a:rPr lang="en-IN" sz="2600" i="1" dirty="0" err="1"/>
              <a:t>qst</a:t>
            </a:r>
            <a:endParaRPr lang="en-IN" sz="2600" i="1" dirty="0"/>
          </a:p>
          <a:p>
            <a:pPr lvl="1"/>
            <a:r>
              <a:rPr lang="en-IN" sz="2600" dirty="0"/>
              <a:t>Input to </a:t>
            </a:r>
            <a:r>
              <a:rPr lang="en-IN" sz="2600" dirty="0" err="1"/>
              <a:t>Mapper</a:t>
            </a:r>
            <a:r>
              <a:rPr lang="en-IN" sz="2600" dirty="0"/>
              <a:t> 4: </a:t>
            </a:r>
            <a:r>
              <a:rPr lang="en-IN" sz="2600" i="1" dirty="0"/>
              <a:t>r</a:t>
            </a:r>
          </a:p>
          <a:p>
            <a:pPr lvl="1"/>
            <a:r>
              <a:rPr lang="en-IN" sz="2600" dirty="0"/>
              <a:t>Input to Reducer 2: </a:t>
            </a:r>
            <a:r>
              <a:rPr lang="en-IN" sz="2600" i="1" dirty="0" err="1"/>
              <a:t>r+qst</a:t>
            </a:r>
            <a:endParaRPr lang="en-IN" sz="2600" i="1" dirty="0"/>
          </a:p>
          <a:p>
            <a:r>
              <a:rPr lang="en-IN" sz="3400" dirty="0"/>
              <a:t>Total Complexity: </a:t>
            </a:r>
            <a:r>
              <a:rPr lang="en-IN" sz="3400" i="1" dirty="0"/>
              <a:t>O(</a:t>
            </a:r>
            <a:r>
              <a:rPr lang="en-IN" sz="3400" i="1" dirty="0" err="1"/>
              <a:t>r+s+t+qst</a:t>
            </a:r>
            <a:r>
              <a:rPr lang="en-IN" sz="3400" i="1" dirty="0"/>
              <a:t>)</a:t>
            </a:r>
          </a:p>
          <a:p>
            <a:pPr lvl="1"/>
            <a:r>
              <a:rPr lang="en-IN" sz="2600" dirty="0"/>
              <a:t>Depends upon join order</a:t>
            </a:r>
          </a:p>
          <a:p>
            <a:pPr lvl="1"/>
            <a:r>
              <a:rPr lang="en-IN" sz="2600" dirty="0"/>
              <a:t>If </a:t>
            </a:r>
            <a:r>
              <a:rPr lang="en-IN" sz="2600" i="1" dirty="0" err="1"/>
              <a:t>p~q</a:t>
            </a:r>
            <a:r>
              <a:rPr lang="en-IN" sz="2600" i="1" dirty="0"/>
              <a:t>, </a:t>
            </a:r>
            <a:r>
              <a:rPr lang="en-IN" sz="2600" dirty="0"/>
              <a:t>first join could be whichever of </a:t>
            </a:r>
            <a:r>
              <a:rPr lang="en-IN" sz="2600" i="1" dirty="0" err="1"/>
              <a:t>rs</a:t>
            </a:r>
            <a:r>
              <a:rPr lang="en-IN" sz="2600" i="1" dirty="0"/>
              <a:t>, </a:t>
            </a:r>
            <a:r>
              <a:rPr lang="en-IN" sz="2600" i="1" dirty="0" err="1"/>
              <a:t>st</a:t>
            </a:r>
            <a:r>
              <a:rPr lang="en-IN" sz="2600" i="1" dirty="0"/>
              <a:t>, </a:t>
            </a:r>
            <a:r>
              <a:rPr lang="en-IN" sz="2600" i="1" dirty="0" err="1"/>
              <a:t>rt</a:t>
            </a:r>
            <a:r>
              <a:rPr lang="en-IN" sz="2600" i="1" dirty="0"/>
              <a:t> </a:t>
            </a:r>
            <a:r>
              <a:rPr lang="en-IN" sz="2600" dirty="0"/>
              <a:t>is the smallest</a:t>
            </a:r>
          </a:p>
          <a:p>
            <a:pPr lvl="1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A4A18-867B-4ADA-B8B3-A85BA9D10C7F}"/>
              </a:ext>
            </a:extLst>
          </p:cNvPr>
          <p:cNvSpPr/>
          <p:nvPr/>
        </p:nvSpPr>
        <p:spPr>
          <a:xfrm>
            <a:off x="6115930" y="2306252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Mapper 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05AA4-EB56-43BC-AC5F-E52BF45B5567}"/>
              </a:ext>
            </a:extLst>
          </p:cNvPr>
          <p:cNvSpPr/>
          <p:nvPr/>
        </p:nvSpPr>
        <p:spPr>
          <a:xfrm>
            <a:off x="7341027" y="2306252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Mapper 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A632A7-2C7B-4C8C-AE38-43AFB4AEE5DC}"/>
              </a:ext>
            </a:extLst>
          </p:cNvPr>
          <p:cNvSpPr/>
          <p:nvPr/>
        </p:nvSpPr>
        <p:spPr>
          <a:xfrm>
            <a:off x="8670470" y="2306252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Mapper 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270243-09ED-4B0B-9B34-BF9762321B5B}"/>
              </a:ext>
            </a:extLst>
          </p:cNvPr>
          <p:cNvCxnSpPr/>
          <p:nvPr/>
        </p:nvCxnSpPr>
        <p:spPr>
          <a:xfrm>
            <a:off x="7933437" y="2882156"/>
            <a:ext cx="396044" cy="54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A36205-819C-4E2D-A69D-DB3248CF60B3}"/>
              </a:ext>
            </a:extLst>
          </p:cNvPr>
          <p:cNvCxnSpPr>
            <a:cxnSpLocks/>
          </p:cNvCxnSpPr>
          <p:nvPr/>
        </p:nvCxnSpPr>
        <p:spPr>
          <a:xfrm flipH="1">
            <a:off x="8670470" y="2830120"/>
            <a:ext cx="540060" cy="54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42E206-09D0-4F53-8351-3835A6F6D0BE}"/>
              </a:ext>
            </a:extLst>
          </p:cNvPr>
          <p:cNvSpPr/>
          <p:nvPr/>
        </p:nvSpPr>
        <p:spPr>
          <a:xfrm>
            <a:off x="7844476" y="3388806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Join  S, 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4D7B3A-D400-4305-9E50-688FF65CE022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7881087" y="4841385"/>
            <a:ext cx="559132" cy="76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99583D-C92C-443F-AC12-54F8FE43666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619379" y="2831128"/>
            <a:ext cx="1261708" cy="27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22EB17-DA2C-4CB3-8ADD-7545F13291BB}"/>
              </a:ext>
            </a:extLst>
          </p:cNvPr>
          <p:cNvSpPr/>
          <p:nvPr/>
        </p:nvSpPr>
        <p:spPr>
          <a:xfrm>
            <a:off x="7341027" y="5605862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/>
              <a:t>Join R,S,T</a:t>
            </a:r>
            <a:endParaRPr lang="en-IN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FB837A-F5C7-4EC2-B521-4A0D1794FF9C}"/>
              </a:ext>
            </a:extLst>
          </p:cNvPr>
          <p:cNvSpPr/>
          <p:nvPr/>
        </p:nvSpPr>
        <p:spPr>
          <a:xfrm>
            <a:off x="7900159" y="4265321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Mapper S+T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640881-CC02-4BD6-892F-B93C83A3C55F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8384536" y="3964870"/>
            <a:ext cx="55683" cy="30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43DB03D-05DF-4728-B254-1D1F7605D528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…3 Way Join R, S, 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7255B9-A77C-46FB-A017-DCA82B806AD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BD43DD40-B1D8-4B32-B994-364902CD4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7BAED88-75EC-4595-8F69-85D089BD7AD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076847"/>
            <a:ext cx="4518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Key performance parameters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7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37174" cy="4351338"/>
          </a:xfrm>
        </p:spPr>
        <p:txBody>
          <a:bodyPr>
            <a:normAutofit/>
          </a:bodyPr>
          <a:lstStyle/>
          <a:p>
            <a:r>
              <a:rPr lang="en-IN" dirty="0"/>
              <a:t>Can make communication cost very low by executing all tasks on single CPU</a:t>
            </a:r>
          </a:p>
          <a:p>
            <a:r>
              <a:rPr lang="en-IN" dirty="0"/>
              <a:t>However, program may run slowly</a:t>
            </a:r>
          </a:p>
          <a:p>
            <a:r>
              <a:rPr lang="en-IN" dirty="0"/>
              <a:t>Need to consider </a:t>
            </a:r>
            <a:r>
              <a:rPr lang="en-IN" i="1" dirty="0"/>
              <a:t>wall clock time</a:t>
            </a:r>
          </a:p>
          <a:p>
            <a:pPr lvl="1"/>
            <a:r>
              <a:rPr lang="en-IN" dirty="0"/>
              <a:t>Time taken for entire job to finish</a:t>
            </a:r>
          </a:p>
          <a:p>
            <a:r>
              <a:rPr lang="en-IN" dirty="0"/>
              <a:t>Dividing jobs could increase communication but reduce wall clock </a:t>
            </a:r>
            <a:r>
              <a:rPr lang="en-IN" dirty="0" err="1"/>
              <a:t>tme</a:t>
            </a:r>
            <a:endParaRPr lang="en-IN" dirty="0"/>
          </a:p>
          <a:p>
            <a:pPr lvl="1"/>
            <a:r>
              <a:rPr lang="en-IN" dirty="0"/>
              <a:t>Need to trade off communication time, wall clock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393150-F122-48C8-B994-FB8E029347B8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Wall Clock Time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CA24F5-2C4B-43BA-A9E0-D971D0C7B830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F198D1A-AEF8-42C2-A6D0-5D32804B2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30395C-9793-453A-9B9F-C5087529A98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21487" cy="4351338"/>
          </a:xfrm>
        </p:spPr>
        <p:txBody>
          <a:bodyPr>
            <a:normAutofit fontScale="92500"/>
          </a:bodyPr>
          <a:lstStyle/>
          <a:p>
            <a:r>
              <a:rPr lang="en-IN" dirty="0"/>
              <a:t>Reducer size </a:t>
            </a:r>
            <a:r>
              <a:rPr lang="en-IN" i="1" dirty="0"/>
              <a:t>q</a:t>
            </a:r>
          </a:p>
          <a:p>
            <a:pPr lvl="1"/>
            <a:r>
              <a:rPr lang="en-IN" dirty="0"/>
              <a:t>Max # of values that can have the same key</a:t>
            </a:r>
          </a:p>
          <a:p>
            <a:pPr lvl="2"/>
            <a:r>
              <a:rPr lang="en-IN" u="sng" dirty="0"/>
              <a:t>Not the number of reducers</a:t>
            </a:r>
          </a:p>
          <a:p>
            <a:pPr lvl="1"/>
            <a:r>
              <a:rPr lang="en-IN" dirty="0"/>
              <a:t>If </a:t>
            </a:r>
            <a:r>
              <a:rPr lang="en-IN" i="1" dirty="0"/>
              <a:t>q </a:t>
            </a:r>
            <a:r>
              <a:rPr lang="en-IN" dirty="0"/>
              <a:t> is small, there can be more reducers</a:t>
            </a:r>
          </a:p>
          <a:p>
            <a:pPr lvl="2"/>
            <a:r>
              <a:rPr lang="en-IN" dirty="0"/>
              <a:t>Suppose the number of Map outputs is </a:t>
            </a:r>
            <a:r>
              <a:rPr lang="en-IN" i="1" dirty="0"/>
              <a:t>T</a:t>
            </a:r>
          </a:p>
          <a:p>
            <a:pPr lvl="2"/>
            <a:r>
              <a:rPr lang="en-IN" dirty="0"/>
              <a:t>Max number of reducers = </a:t>
            </a:r>
            <a:r>
              <a:rPr lang="en-IN" i="1" dirty="0"/>
              <a:t>T/q</a:t>
            </a:r>
            <a:endParaRPr lang="en-IN" dirty="0"/>
          </a:p>
          <a:p>
            <a:pPr lvl="2"/>
            <a:r>
              <a:rPr lang="en-IN" dirty="0"/>
              <a:t>This will reduce the wall clock time</a:t>
            </a:r>
          </a:p>
          <a:p>
            <a:pPr lvl="2"/>
            <a:r>
              <a:rPr lang="en-IN" dirty="0"/>
              <a:t>But increase the communication cost</a:t>
            </a:r>
          </a:p>
          <a:p>
            <a:r>
              <a:rPr lang="en-IN" dirty="0"/>
              <a:t>Replication rate </a:t>
            </a:r>
            <a:r>
              <a:rPr lang="en-IN" i="1" dirty="0"/>
              <a:t>r</a:t>
            </a:r>
          </a:p>
          <a:p>
            <a:pPr lvl="1"/>
            <a:r>
              <a:rPr lang="en-IN" i="1" dirty="0"/>
              <a:t>r =  (#key value pairs output by </a:t>
            </a:r>
            <a:r>
              <a:rPr lang="en-IN" i="1" dirty="0" err="1"/>
              <a:t>Mapper</a:t>
            </a:r>
            <a:r>
              <a:rPr lang="en-IN" i="1" dirty="0"/>
              <a:t>) / (# input records to </a:t>
            </a:r>
            <a:r>
              <a:rPr lang="en-IN" i="1" dirty="0" err="1"/>
              <a:t>Mapper</a:t>
            </a:r>
            <a:r>
              <a:rPr lang="en-IN" i="1" dirty="0"/>
              <a:t>)</a:t>
            </a:r>
          </a:p>
          <a:p>
            <a:pPr lvl="1"/>
            <a:r>
              <a:rPr lang="en-IN" dirty="0"/>
              <a:t>Average communication cost from Map tasks to Reduce tasks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9C2BD-3639-4D71-9D8D-7FB16F852101}"/>
              </a:ext>
            </a:extLst>
          </p:cNvPr>
          <p:cNvSpPr/>
          <p:nvPr/>
        </p:nvSpPr>
        <p:spPr>
          <a:xfrm>
            <a:off x="371880" y="67840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Parameters: Wall Clock Time vs Communication cost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539DFF-D1CB-4CDB-BFE0-3A7E963EC214}"/>
              </a:ext>
            </a:extLst>
          </p:cNvPr>
          <p:cNvCxnSpPr>
            <a:cxnSpLocks/>
          </p:cNvCxnSpPr>
          <p:nvPr/>
        </p:nvCxnSpPr>
        <p:spPr>
          <a:xfrm>
            <a:off x="-8308" y="134296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52DF84A-8A25-4B8F-8C57-7225E0524E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96394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0D12B8-6D38-4329-8842-DF0F694B8FAD}"/>
              </a:ext>
            </a:extLst>
          </p:cNvPr>
          <p:cNvSpPr/>
          <p:nvPr/>
        </p:nvSpPr>
        <p:spPr>
          <a:xfrm>
            <a:off x="393111" y="2787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076847"/>
            <a:ext cx="2416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Similarity Joins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8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27504" cy="4351338"/>
          </a:xfrm>
        </p:spPr>
        <p:txBody>
          <a:bodyPr>
            <a:normAutofit/>
          </a:bodyPr>
          <a:lstStyle/>
          <a:p>
            <a:r>
              <a:rPr lang="en-IN" dirty="0"/>
              <a:t>Assume we have a database of 1 million images</a:t>
            </a:r>
          </a:p>
          <a:p>
            <a:r>
              <a:rPr lang="en-IN" dirty="0"/>
              <a:t>Each image is 1 MB</a:t>
            </a:r>
          </a:p>
          <a:p>
            <a:r>
              <a:rPr lang="en-IN" dirty="0"/>
              <a:t>Total DB size = 1 TB</a:t>
            </a:r>
          </a:p>
          <a:p>
            <a:r>
              <a:rPr lang="en-IN" dirty="0"/>
              <a:t>Assume there is a function </a:t>
            </a:r>
            <a:r>
              <a:rPr lang="en-IN" i="1" dirty="0"/>
              <a:t>s(</a:t>
            </a:r>
            <a:r>
              <a:rPr lang="en-IN" i="1" dirty="0" err="1"/>
              <a:t>x,y</a:t>
            </a:r>
            <a:r>
              <a:rPr lang="en-IN" i="1" dirty="0"/>
              <a:t>) </a:t>
            </a:r>
            <a:r>
              <a:rPr lang="en-IN" dirty="0"/>
              <a:t>which determines how similar two images </a:t>
            </a:r>
            <a:r>
              <a:rPr lang="en-IN" i="1" dirty="0" err="1"/>
              <a:t>x,y</a:t>
            </a:r>
            <a:r>
              <a:rPr lang="en-IN" i="1" dirty="0"/>
              <a:t> </a:t>
            </a:r>
            <a:r>
              <a:rPr lang="en-IN" dirty="0"/>
              <a:t>are</a:t>
            </a:r>
          </a:p>
          <a:p>
            <a:pPr lvl="1"/>
            <a:r>
              <a:rPr lang="en-IN" i="1" dirty="0"/>
              <a:t>s(</a:t>
            </a:r>
            <a:r>
              <a:rPr lang="en-IN" i="1" dirty="0" err="1"/>
              <a:t>x,y</a:t>
            </a:r>
            <a:r>
              <a:rPr lang="en-IN" i="1" dirty="0"/>
              <a:t>) = s(</a:t>
            </a:r>
            <a:r>
              <a:rPr lang="en-IN" i="1" dirty="0" err="1"/>
              <a:t>y,x</a:t>
            </a:r>
            <a:r>
              <a:rPr lang="en-IN" i="1" dirty="0"/>
              <a:t>)</a:t>
            </a:r>
          </a:p>
          <a:p>
            <a:r>
              <a:rPr lang="en-IN" dirty="0"/>
              <a:t>Problem: output all pairs </a:t>
            </a:r>
            <a:r>
              <a:rPr lang="en-IN" i="1" dirty="0" err="1"/>
              <a:t>x,y</a:t>
            </a:r>
            <a:r>
              <a:rPr lang="en-IN" i="1" dirty="0"/>
              <a:t> </a:t>
            </a:r>
            <a:r>
              <a:rPr lang="en-IN" dirty="0"/>
              <a:t>such that </a:t>
            </a:r>
            <a:r>
              <a:rPr lang="en-IN" i="1" dirty="0"/>
              <a:t>s(</a:t>
            </a:r>
            <a:r>
              <a:rPr lang="en-IN" i="1" dirty="0" err="1"/>
              <a:t>x,y</a:t>
            </a:r>
            <a:r>
              <a:rPr lang="en-IN" i="1" dirty="0"/>
              <a:t>) &gt; 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AC92E-9E26-4216-87DC-D9CCC94E6A2A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Wall Clock Example: Similarity Join Between Images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7397DD-D286-43ED-A294-8BA25AD5080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D80493E-7407-488B-B273-3642ADAE13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5D94EF-1C1E-425B-A4F6-937CA45418A2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Assume each image </a:t>
            </a:r>
            <a:r>
              <a:rPr lang="en-IN" i="1" dirty="0"/>
              <a:t>P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has an index </a:t>
            </a:r>
            <a:r>
              <a:rPr lang="en-IN" i="1" dirty="0" err="1"/>
              <a:t>i</a:t>
            </a:r>
            <a:endParaRPr lang="en-IN" dirty="0"/>
          </a:p>
          <a:p>
            <a:r>
              <a:rPr lang="en-IN" dirty="0" err="1"/>
              <a:t>Mapper</a:t>
            </a:r>
            <a:endParaRPr lang="en-IN" dirty="0"/>
          </a:p>
          <a:p>
            <a:pPr lvl="1"/>
            <a:r>
              <a:rPr lang="en-IN" dirty="0"/>
              <a:t>Reads in (</a:t>
            </a:r>
            <a:r>
              <a:rPr lang="en-IN" i="1" dirty="0" err="1"/>
              <a:t>i,P</a:t>
            </a:r>
            <a:r>
              <a:rPr lang="en-IN" i="1" baseline="-25000" dirty="0" err="1"/>
              <a:t>i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Generates all pairs ({</a:t>
            </a:r>
            <a:r>
              <a:rPr lang="en-IN" i="1" dirty="0" err="1"/>
              <a:t>i,j</a:t>
            </a:r>
            <a:r>
              <a:rPr lang="en-IN" dirty="0"/>
              <a:t>},{</a:t>
            </a:r>
            <a:r>
              <a:rPr lang="en-IN" i="1" dirty="0"/>
              <a:t>P</a:t>
            </a:r>
            <a:r>
              <a:rPr lang="en-IN" i="1" baseline="-25000" dirty="0"/>
              <a:t>i </a:t>
            </a:r>
            <a:r>
              <a:rPr lang="en-IN" i="1" dirty="0"/>
              <a:t>,</a:t>
            </a:r>
            <a:r>
              <a:rPr lang="en-IN" i="1" dirty="0" err="1"/>
              <a:t>P</a:t>
            </a:r>
            <a:r>
              <a:rPr lang="en-IN" i="1" baseline="-25000" dirty="0" err="1"/>
              <a:t>j</a:t>
            </a:r>
            <a:r>
              <a:rPr lang="en-IN" i="1" baseline="-25000" dirty="0"/>
              <a:t>  </a:t>
            </a:r>
            <a:r>
              <a:rPr lang="en-IN" sz="2800" dirty="0"/>
              <a:t>})</a:t>
            </a:r>
          </a:p>
          <a:p>
            <a:r>
              <a:rPr lang="en-IN" dirty="0"/>
              <a:t>Reducer</a:t>
            </a:r>
          </a:p>
          <a:p>
            <a:pPr lvl="1"/>
            <a:r>
              <a:rPr lang="en-IN" dirty="0"/>
              <a:t>Reads ({</a:t>
            </a:r>
            <a:r>
              <a:rPr lang="en-IN" i="1" dirty="0" err="1"/>
              <a:t>i,j</a:t>
            </a:r>
            <a:r>
              <a:rPr lang="en-IN" dirty="0"/>
              <a:t>},{</a:t>
            </a:r>
            <a:r>
              <a:rPr lang="en-IN" i="1" dirty="0"/>
              <a:t>P</a:t>
            </a:r>
            <a:r>
              <a:rPr lang="en-IN" i="1" baseline="-25000" dirty="0"/>
              <a:t>i </a:t>
            </a:r>
            <a:r>
              <a:rPr lang="en-IN" i="1" dirty="0"/>
              <a:t>,</a:t>
            </a:r>
            <a:r>
              <a:rPr lang="en-IN" i="1" dirty="0" err="1"/>
              <a:t>P</a:t>
            </a:r>
            <a:r>
              <a:rPr lang="en-IN" i="1" baseline="-25000" dirty="0" err="1"/>
              <a:t>j</a:t>
            </a:r>
            <a:r>
              <a:rPr lang="en-IN" i="1" baseline="-25000" dirty="0"/>
              <a:t>  </a:t>
            </a:r>
            <a:r>
              <a:rPr lang="en-IN" dirty="0"/>
              <a:t>})</a:t>
            </a:r>
          </a:p>
          <a:p>
            <a:pPr lvl="1"/>
            <a:r>
              <a:rPr lang="en-IN" dirty="0"/>
              <a:t>Computes </a:t>
            </a:r>
            <a:r>
              <a:rPr lang="en-IN" i="1" dirty="0"/>
              <a:t>s(</a:t>
            </a:r>
            <a:r>
              <a:rPr lang="en-IN" i="1" dirty="0" err="1"/>
              <a:t>P</a:t>
            </a:r>
            <a:r>
              <a:rPr lang="en-IN" i="1" baseline="-25000" dirty="0" err="1"/>
              <a:t>i</a:t>
            </a:r>
            <a:r>
              <a:rPr lang="en-IN" i="1" dirty="0" err="1"/>
              <a:t>,Pj</a:t>
            </a:r>
            <a:r>
              <a:rPr lang="en-IN" i="1" dirty="0"/>
              <a:t>)</a:t>
            </a:r>
          </a:p>
          <a:p>
            <a:pPr marL="6858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00B83-706B-401C-B3BB-4CC22BE13AE6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Naïve Algorithm for example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2040C5-771B-451C-BD7A-8B6CA6AA114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53747-2D8E-4450-B1B6-9C29B9391F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F175FC-E024-4EA4-8492-6928D6A2E66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Overview of lecture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84160"/>
            <a:ext cx="72196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Motivation – Algorithm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Communication Cost Complexity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3 Way joins with the communication cost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Key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Similarity join - analysis</a:t>
            </a: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3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02016" cy="4351338"/>
          </a:xfrm>
          <a:solidFill>
            <a:srgbClr val="FEB80A"/>
          </a:solidFill>
        </p:spPr>
        <p:txBody>
          <a:bodyPr/>
          <a:lstStyle/>
          <a:p>
            <a:r>
              <a:rPr lang="en-US" dirty="0"/>
              <a:t>What is the</a:t>
            </a:r>
          </a:p>
          <a:p>
            <a:pPr lvl="2"/>
            <a:r>
              <a:rPr lang="en-US" dirty="0"/>
              <a:t>Communication cost of the naïve algorithm?</a:t>
            </a:r>
          </a:p>
          <a:p>
            <a:pPr lvl="2"/>
            <a:r>
              <a:rPr lang="en-US" dirty="0"/>
              <a:t>Parallelism of the naïve algorithm?</a:t>
            </a:r>
          </a:p>
          <a:p>
            <a:pPr lvl="2"/>
            <a:r>
              <a:rPr lang="en-US" dirty="0"/>
              <a:t>What is the replication rate for the algorithm?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744" y="1825625"/>
            <a:ext cx="2281312" cy="1960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C09633-D74C-42DF-92C8-8CA2410A7EAB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Exercise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B026C5-7FA4-49C1-8A40-33A004522EC2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9F511F-4EC3-47AF-BD1F-93224A9FE6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764D98-1777-4169-A8CA-70E391B1812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947688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52125" cy="4351338"/>
          </a:xfrm>
          <a:solidFill>
            <a:srgbClr val="FEB80A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the</a:t>
            </a:r>
          </a:p>
          <a:p>
            <a:pPr lvl="2"/>
            <a:r>
              <a:rPr lang="en-US" dirty="0"/>
              <a:t>Communication cost of the naïve algorithm?</a:t>
            </a:r>
          </a:p>
          <a:p>
            <a:pPr lvl="2"/>
            <a:r>
              <a:rPr lang="en-US" dirty="0"/>
              <a:t>Parallelism of the naïve algorithm?</a:t>
            </a:r>
          </a:p>
          <a:p>
            <a:r>
              <a:rPr lang="en-IN" dirty="0"/>
              <a:t>Algorithm doesn’t work</a:t>
            </a:r>
          </a:p>
          <a:p>
            <a:pPr lvl="1"/>
            <a:r>
              <a:rPr lang="en-IN" dirty="0"/>
              <a:t>Data to be transmitted = 1,000,000 x 999,999 x 1,000,000 bytes = 10</a:t>
            </a:r>
            <a:r>
              <a:rPr lang="en-IN" baseline="30000" dirty="0"/>
              <a:t>18</a:t>
            </a:r>
          </a:p>
          <a:p>
            <a:pPr lvl="1"/>
            <a:r>
              <a:rPr lang="en-IN" dirty="0"/>
              <a:t>Communication cost is </a:t>
            </a:r>
            <a:r>
              <a:rPr lang="en-IN" i="1" dirty="0"/>
              <a:t>~n</a:t>
            </a:r>
            <a:r>
              <a:rPr lang="en-IN" i="1" baseline="30000" dirty="0"/>
              <a:t>2 </a:t>
            </a:r>
            <a:r>
              <a:rPr lang="en-IN" dirty="0"/>
              <a:t>where </a:t>
            </a:r>
            <a:r>
              <a:rPr lang="en-IN" i="1" dirty="0"/>
              <a:t>n </a:t>
            </a:r>
            <a:r>
              <a:rPr lang="en-IN" dirty="0"/>
              <a:t>is the number of images (extremely high)</a:t>
            </a:r>
          </a:p>
          <a:p>
            <a:pPr lvl="1"/>
            <a:r>
              <a:rPr lang="en-IN" dirty="0"/>
              <a:t>However, potential parallelism is very high</a:t>
            </a:r>
          </a:p>
          <a:p>
            <a:pPr lvl="2"/>
            <a:r>
              <a:rPr lang="en-IN" dirty="0"/>
              <a:t>Reducer size is very high </a:t>
            </a:r>
            <a:r>
              <a:rPr lang="en-IN" dirty="0">
                <a:sym typeface="Wingdings" panose="05000000000000000000" pitchFamily="2" charset="2"/>
              </a:rPr>
              <a:t> since </a:t>
            </a:r>
            <a:r>
              <a:rPr lang="en-IN" dirty="0"/>
              <a:t>10</a:t>
            </a:r>
            <a:r>
              <a:rPr lang="en-IN" baseline="30000" dirty="0"/>
              <a:t>18  </a:t>
            </a:r>
            <a:r>
              <a:rPr lang="en-IN" dirty="0"/>
              <a:t> key value pairs are generated, each can be processed in parallel by a different reducer</a:t>
            </a:r>
          </a:p>
          <a:p>
            <a:pPr lvl="2"/>
            <a:r>
              <a:rPr lang="en-IN" dirty="0"/>
              <a:t>Replication rate -&gt; each piece of data copied 999,999 times, so huge amount of data copied.</a:t>
            </a:r>
          </a:p>
          <a:p>
            <a:pPr lvl="2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35145-BD6B-4A88-86A0-597BD17563E6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Exercise - Solution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FCEBFE-5224-406A-9A45-F534865A883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E6A3A4-AF7B-4F78-B6B3-2B4D11A5B4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C4DE67-01D0-4FA9-8931-1B2F20A9AAB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444145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Do everything on one node</a:t>
            </a:r>
          </a:p>
          <a:p>
            <a:r>
              <a:rPr lang="en-IN" dirty="0" err="1"/>
              <a:t>Mapper</a:t>
            </a:r>
            <a:endParaRPr lang="en-IN" dirty="0"/>
          </a:p>
          <a:p>
            <a:pPr lvl="1"/>
            <a:r>
              <a:rPr lang="en-IN" dirty="0"/>
              <a:t>Reads in (</a:t>
            </a:r>
            <a:r>
              <a:rPr lang="en-IN" i="1" dirty="0" err="1"/>
              <a:t>i,P</a:t>
            </a:r>
            <a:r>
              <a:rPr lang="en-IN" i="1" baseline="-25000" dirty="0" err="1"/>
              <a:t>i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Generates all pairs ({</a:t>
            </a:r>
            <a:r>
              <a:rPr lang="en-IN" i="1" dirty="0" err="1"/>
              <a:t>i,j</a:t>
            </a:r>
            <a:r>
              <a:rPr lang="en-IN" dirty="0"/>
              <a:t>},{</a:t>
            </a:r>
            <a:r>
              <a:rPr lang="en-IN" i="1" dirty="0"/>
              <a:t>P</a:t>
            </a:r>
            <a:r>
              <a:rPr lang="en-IN" i="1" baseline="-25000" dirty="0"/>
              <a:t>i </a:t>
            </a:r>
            <a:r>
              <a:rPr lang="en-IN" i="1" dirty="0"/>
              <a:t>,</a:t>
            </a:r>
            <a:r>
              <a:rPr lang="en-IN" i="1" dirty="0" err="1"/>
              <a:t>P</a:t>
            </a:r>
            <a:r>
              <a:rPr lang="en-IN" i="1" baseline="-25000" dirty="0" err="1"/>
              <a:t>j</a:t>
            </a:r>
            <a:r>
              <a:rPr lang="en-IN" i="1" baseline="-25000" dirty="0"/>
              <a:t>  </a:t>
            </a:r>
            <a:r>
              <a:rPr lang="en-IN" sz="2800" dirty="0"/>
              <a:t>})</a:t>
            </a:r>
          </a:p>
          <a:p>
            <a:r>
              <a:rPr lang="en-IN" dirty="0"/>
              <a:t>Reducer (runs on same node as mapper)</a:t>
            </a:r>
          </a:p>
          <a:p>
            <a:pPr lvl="1"/>
            <a:r>
              <a:rPr lang="en-IN" dirty="0"/>
              <a:t>Reads ({</a:t>
            </a:r>
            <a:r>
              <a:rPr lang="en-IN" i="1" dirty="0" err="1"/>
              <a:t>i,j</a:t>
            </a:r>
            <a:r>
              <a:rPr lang="en-IN" dirty="0"/>
              <a:t>},{</a:t>
            </a:r>
            <a:r>
              <a:rPr lang="en-IN" i="1" dirty="0"/>
              <a:t>P</a:t>
            </a:r>
            <a:r>
              <a:rPr lang="en-IN" i="1" baseline="-25000" dirty="0"/>
              <a:t>i </a:t>
            </a:r>
            <a:r>
              <a:rPr lang="en-IN" i="1" dirty="0"/>
              <a:t>,</a:t>
            </a:r>
            <a:r>
              <a:rPr lang="en-IN" i="1" dirty="0" err="1"/>
              <a:t>P</a:t>
            </a:r>
            <a:r>
              <a:rPr lang="en-IN" i="1" baseline="-25000" dirty="0" err="1"/>
              <a:t>j</a:t>
            </a:r>
            <a:r>
              <a:rPr lang="en-IN" i="1" baseline="-25000" dirty="0"/>
              <a:t>  </a:t>
            </a:r>
            <a:r>
              <a:rPr lang="en-IN" dirty="0"/>
              <a:t>})</a:t>
            </a:r>
          </a:p>
          <a:p>
            <a:pPr lvl="1"/>
            <a:r>
              <a:rPr lang="en-IN" dirty="0"/>
              <a:t>Computes </a:t>
            </a:r>
            <a:r>
              <a:rPr lang="en-IN" i="1" dirty="0"/>
              <a:t>s(</a:t>
            </a:r>
            <a:r>
              <a:rPr lang="en-IN" i="1" dirty="0" err="1"/>
              <a:t>P</a:t>
            </a:r>
            <a:r>
              <a:rPr lang="en-IN" i="1" baseline="-25000" dirty="0" err="1"/>
              <a:t>i</a:t>
            </a:r>
            <a:r>
              <a:rPr lang="en-IN" i="1" dirty="0" err="1"/>
              <a:t>,Pj</a:t>
            </a:r>
            <a:r>
              <a:rPr lang="en-IN" i="1" dirty="0"/>
              <a:t>)</a:t>
            </a:r>
          </a:p>
          <a:p>
            <a:r>
              <a:rPr lang="en-IN" dirty="0"/>
              <a:t>No communication cost</a:t>
            </a:r>
          </a:p>
          <a:p>
            <a:r>
              <a:rPr lang="en-IN" dirty="0"/>
              <a:t>Very low parallelism (wall clock time high)</a:t>
            </a:r>
          </a:p>
          <a:p>
            <a:pPr marL="6858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64334-400A-4CA8-AEA6-60C9B5E3EC8A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The other extreme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53FBE7-9E06-4960-92B2-B4B7DAD9D1D8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2E5DF9F-BD98-4898-A3C5-4293A358D0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5251D9-F6A1-4DEE-BCCA-2CC03BD65AE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977585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one pair to each reducer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Do everything on one node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High communication cost (bad) </a:t>
            </a:r>
          </a:p>
          <a:p>
            <a:r>
              <a:rPr lang="en-US" dirty="0"/>
              <a:t>High parallelism (good)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Low parallelism (bad)</a:t>
            </a:r>
          </a:p>
          <a:p>
            <a:r>
              <a:rPr lang="en-US" dirty="0"/>
              <a:t>Low communication cost (good)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9816" y="4653136"/>
            <a:ext cx="351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get something in between?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211B7C-1639-48D2-A1BE-4978E5BCE148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D071C-CC8D-478A-89AE-CC00F4E53448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0FA56B1-7CA0-4D17-9C85-E98D350EF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B05645-1F97-4443-BBA3-DEB32219D277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4096724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arr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3992" y="1988840"/>
            <a:ext cx="4038600" cy="110143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Overview</a:t>
            </a:r>
          </a:p>
          <a:p>
            <a:pPr lvl="1"/>
            <a:r>
              <a:rPr lang="en-IN" dirty="0"/>
              <a:t>Group images</a:t>
            </a:r>
          </a:p>
          <a:p>
            <a:pPr lvl="1"/>
            <a:r>
              <a:rPr lang="en-IN" dirty="0"/>
              <a:t>Read in two groups of images in a single reducer</a:t>
            </a:r>
          </a:p>
          <a:p>
            <a:pPr lvl="1"/>
            <a:r>
              <a:rPr lang="en-IN" dirty="0"/>
              <a:t>Store them in memory</a:t>
            </a:r>
          </a:p>
          <a:p>
            <a:pPr lvl="1"/>
            <a:r>
              <a:rPr lang="en-IN" dirty="0"/>
              <a:t>Compare all pairs from those groups</a:t>
            </a:r>
          </a:p>
          <a:p>
            <a:pPr lvl="1"/>
            <a:r>
              <a:rPr lang="en-IN"/>
              <a:t>Output results</a:t>
            </a:r>
            <a:endParaRPr lang="en-IN" dirty="0"/>
          </a:p>
          <a:p>
            <a:pPr lvl="2"/>
            <a:endParaRPr lang="en-IN" dirty="0"/>
          </a:p>
          <a:p>
            <a:pPr lvl="1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312025" y="4437112"/>
            <a:ext cx="1119537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Reducer</a:t>
            </a:r>
            <a:r>
              <a:rPr lang="en-IN" dirty="0"/>
              <a:t> 1</a:t>
            </a: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6456041" y="2492896"/>
            <a:ext cx="415753" cy="194421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0177" y="4437112"/>
            <a:ext cx="113396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Reducer</a:t>
            </a:r>
            <a:r>
              <a:rPr lang="en-IN" dirty="0"/>
              <a:t> 2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6456041" y="2492896"/>
            <a:ext cx="1791119" cy="194421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0"/>
          </p:cNvCxnSpPr>
          <p:nvPr/>
        </p:nvCxnSpPr>
        <p:spPr>
          <a:xfrm>
            <a:off x="6816081" y="2492896"/>
            <a:ext cx="1431079" cy="194421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F1B7235-0584-4179-8D26-1144A8FE569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Group-based algorithm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A41B30-D636-4177-9349-988271FD5B86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71B15559-361F-4299-B10E-CF804E2C3A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49847E-7B9A-448E-B608-F0DEF8B548FF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the groups are G0, </a:t>
            </a:r>
            <a:r>
              <a:rPr lang="is-IS" dirty="0"/>
              <a:t>… G99</a:t>
            </a:r>
          </a:p>
          <a:p>
            <a:r>
              <a:rPr lang="is-IS" dirty="0"/>
              <a:t>Group G0 is sent to nodes 0, 1, ..., 98</a:t>
            </a:r>
          </a:p>
          <a:p>
            <a:pPr lvl="1"/>
            <a:r>
              <a:rPr lang="is-IS" dirty="0"/>
              <a:t>Why?</a:t>
            </a:r>
            <a:endParaRPr lang="en-US" dirty="0"/>
          </a:p>
          <a:p>
            <a:r>
              <a:rPr lang="en-US" dirty="0"/>
              <a:t>Group G0 has to be compared with 99 other groups</a:t>
            </a:r>
          </a:p>
          <a:p>
            <a:r>
              <a:rPr lang="en-US" dirty="0"/>
              <a:t>Group G1 is sent to?</a:t>
            </a:r>
          </a:p>
          <a:p>
            <a:pPr lvl="1"/>
            <a:r>
              <a:rPr lang="en-US" strike="sngStrike" dirty="0"/>
              <a:t>0, 1, </a:t>
            </a:r>
            <a:r>
              <a:rPr lang="is-IS" strike="sngStrike" dirty="0"/>
              <a:t>…, 98</a:t>
            </a:r>
          </a:p>
          <a:p>
            <a:r>
              <a:rPr lang="is-IS" dirty="0"/>
              <a:t>Group G1 is sent to 0, 99, 100, ...196 (0+98 other nodes)</a:t>
            </a:r>
          </a:p>
          <a:p>
            <a:r>
              <a:rPr lang="is-IS" dirty="0"/>
              <a:t>Group G2 is sent to?</a:t>
            </a:r>
          </a:p>
          <a:p>
            <a:r>
              <a:rPr lang="is-IS" dirty="0"/>
              <a:t>Group G2 is sent to 1, 99, 197, 198, ... 293 (1, 99 +97 other nodes)</a:t>
            </a:r>
          </a:p>
          <a:p>
            <a:r>
              <a:rPr lang="is-IS" dirty="0"/>
              <a:t>Group G3 is sent to 2, 100, 197, 294, ...389 (2</a:t>
            </a:r>
            <a:r>
              <a:rPr lang="is-IS"/>
              <a:t>, 100, 197, </a:t>
            </a:r>
            <a:r>
              <a:rPr lang="is-IS" dirty="0"/>
              <a:t>+96 other nodes)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5C840-89A0-45CE-8C75-4E9AD3F424EF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Example: 100 Groups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C65411-3274-4CCE-A622-B7AFADE792BC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CB4D5E7-6530-43DD-AAC5-B1B7A0C32D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B47D8D-AE43-478D-AE70-A0FD88DB5E5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91162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</a:t>
            </a:r>
            <a:r>
              <a:rPr lang="en-US" i="1" dirty="0"/>
              <a:t>g</a:t>
            </a:r>
            <a:r>
              <a:rPr lang="en-US" dirty="0"/>
              <a:t> groups</a:t>
            </a:r>
          </a:p>
          <a:p>
            <a:r>
              <a:rPr lang="en-US" dirty="0"/>
              <a:t>The number of images per group </a:t>
            </a:r>
            <a:r>
              <a:rPr lang="en-US" i="1" dirty="0"/>
              <a:t>m=n/g</a:t>
            </a:r>
            <a:endParaRPr lang="en-US" dirty="0"/>
          </a:p>
          <a:p>
            <a:r>
              <a:rPr lang="en-US" dirty="0"/>
              <a:t>Each group is sent to </a:t>
            </a:r>
            <a:r>
              <a:rPr lang="en-US" i="1" dirty="0"/>
              <a:t>g-1</a:t>
            </a:r>
            <a:r>
              <a:rPr lang="en-US" dirty="0"/>
              <a:t> servers</a:t>
            </a:r>
          </a:p>
          <a:p>
            <a:r>
              <a:rPr lang="en-US" dirty="0"/>
              <a:t>Total number of messages = </a:t>
            </a:r>
            <a:r>
              <a:rPr lang="en-US" i="1" dirty="0"/>
              <a:t>g(g-1)</a:t>
            </a:r>
            <a:endParaRPr lang="en-US" dirty="0"/>
          </a:p>
          <a:p>
            <a:r>
              <a:rPr lang="en-US" b="1" dirty="0"/>
              <a:t>Total data = </a:t>
            </a:r>
            <a:r>
              <a:rPr lang="en-US" b="1" i="1" dirty="0"/>
              <a:t>mg(g-1) = n(g-1) ~ </a:t>
            </a:r>
            <a:r>
              <a:rPr lang="en-US" b="1" i="1" dirty="0" err="1"/>
              <a:t>ng</a:t>
            </a:r>
            <a:endParaRPr lang="en-US" b="1" i="1" dirty="0"/>
          </a:p>
          <a:p>
            <a:r>
              <a:rPr lang="en-US" b="1" dirty="0"/>
              <a:t>Parallelism = no of nodes = </a:t>
            </a:r>
            <a:r>
              <a:rPr lang="en-US" b="1" i="1" dirty="0"/>
              <a:t>(g-1) + (g-2) + (g-3) + </a:t>
            </a:r>
            <a:r>
              <a:rPr lang="is-IS" b="1" i="1" dirty="0"/>
              <a:t>… = g(g-1)/2 =O( g</a:t>
            </a:r>
            <a:r>
              <a:rPr lang="is-IS" b="1" i="1" baseline="30000" dirty="0"/>
              <a:t>2</a:t>
            </a:r>
            <a:r>
              <a:rPr lang="is-IS" b="1" i="1" dirty="0"/>
              <a:t>)</a:t>
            </a:r>
          </a:p>
          <a:p>
            <a:r>
              <a:rPr lang="is-IS" dirty="0"/>
              <a:t>Another way = no of nodes = </a:t>
            </a:r>
            <a:r>
              <a:rPr lang="is-IS" i="1" baseline="30000" dirty="0"/>
              <a:t>n</a:t>
            </a:r>
            <a:r>
              <a:rPr lang="is-IS" i="1" dirty="0"/>
              <a:t>C</a:t>
            </a:r>
            <a:r>
              <a:rPr lang="is-IS" i="1" baseline="-25000" dirty="0"/>
              <a:t>2 </a:t>
            </a:r>
            <a:r>
              <a:rPr lang="is-IS" i="1" dirty="0"/>
              <a:t>=g(g-1)/2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29E238-15A3-40DF-A7BC-2D02529B142D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 General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EA114-E29F-49F9-A1F3-803F48EC3F0C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6DD6AF4-BD94-439B-BD33-C93682FB4D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028D13-DBE0-42EC-976B-F84D86E901D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534960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EB80A"/>
          </a:solidFill>
        </p:spPr>
        <p:txBody>
          <a:bodyPr/>
          <a:lstStyle/>
          <a:p>
            <a:r>
              <a:rPr lang="en-US" dirty="0"/>
              <a:t>Suppose we have groups of 100</a:t>
            </a:r>
          </a:p>
          <a:p>
            <a:pPr lvl="1"/>
            <a:r>
              <a:rPr lang="en-US" dirty="0"/>
              <a:t>How many groups are there?</a:t>
            </a:r>
          </a:p>
          <a:p>
            <a:pPr lvl="1"/>
            <a:r>
              <a:rPr lang="en-US" dirty="0"/>
              <a:t>How many nodes is each group sent to?</a:t>
            </a:r>
          </a:p>
          <a:p>
            <a:r>
              <a:rPr lang="en-US" dirty="0"/>
              <a:t>What is the</a:t>
            </a:r>
          </a:p>
          <a:p>
            <a:pPr lvl="2"/>
            <a:r>
              <a:rPr lang="en-US" dirty="0"/>
              <a:t>Communication cost of the algorithm?</a:t>
            </a:r>
          </a:p>
          <a:p>
            <a:pPr lvl="2"/>
            <a:r>
              <a:rPr lang="en-US" dirty="0"/>
              <a:t>Parallelism of the algorithm?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40832"/>
            <a:ext cx="2281312" cy="1960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8DA84B-F26A-40C3-8BBF-EE07EDE09ABD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Exercise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F8B7F9-DCF2-4FBB-B099-0EFD152A68B1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DFAB18E-82C6-494D-94AD-F2F6B2101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C759C1-2054-4300-B2E6-1E9F2492C49F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341984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Naïve: approximately 1,000,000x1,000,000 images = 10</a:t>
            </a:r>
            <a:r>
              <a:rPr lang="en-IN" baseline="30000" dirty="0"/>
              <a:t>12</a:t>
            </a:r>
            <a:r>
              <a:rPr lang="en-IN" dirty="0"/>
              <a:t> images, parallelism = 10</a:t>
            </a:r>
            <a:r>
              <a:rPr lang="en-IN" baseline="30000" dirty="0"/>
              <a:t>12</a:t>
            </a:r>
            <a:endParaRPr lang="en-IN" dirty="0"/>
          </a:p>
          <a:p>
            <a:r>
              <a:rPr lang="en-IN" dirty="0"/>
              <a:t>Example: group images into groups of100 </a:t>
            </a:r>
          </a:p>
          <a:p>
            <a:pPr lvl="1"/>
            <a:r>
              <a:rPr lang="en-IN" dirty="0"/>
              <a:t> Communication cost: 1,000,000 images x 100 groups = 10</a:t>
            </a:r>
            <a:r>
              <a:rPr lang="en-IN" baseline="30000" dirty="0"/>
              <a:t>8</a:t>
            </a:r>
            <a:r>
              <a:rPr lang="en-IN" dirty="0"/>
              <a:t> images</a:t>
            </a:r>
          </a:p>
          <a:p>
            <a:pPr lvl="1"/>
            <a:r>
              <a:rPr lang="en-IN" dirty="0"/>
              <a:t>Parallelism = 10</a:t>
            </a:r>
            <a:r>
              <a:rPr lang="en-IN" baseline="30000" dirty="0"/>
              <a:t>4 </a:t>
            </a:r>
            <a:r>
              <a:rPr lang="en-IN" dirty="0"/>
              <a:t> (100 groups compared with 99 other groups ~ 10</a:t>
            </a:r>
            <a:r>
              <a:rPr lang="en-IN" baseline="30000" dirty="0"/>
              <a:t>4 </a:t>
            </a:r>
            <a:r>
              <a:rPr lang="en-IN" dirty="0"/>
              <a:t> )</a:t>
            </a:r>
          </a:p>
          <a:p>
            <a:r>
              <a:rPr lang="en-IN" dirty="0"/>
              <a:t>Example: group images into groups of1000</a:t>
            </a:r>
          </a:p>
          <a:p>
            <a:pPr lvl="1"/>
            <a:r>
              <a:rPr lang="en-IN" dirty="0"/>
              <a:t>Communication cost = 1,000,000 x 1000 = 10</a:t>
            </a:r>
            <a:r>
              <a:rPr lang="en-IN" baseline="30000" dirty="0"/>
              <a:t>9</a:t>
            </a:r>
            <a:r>
              <a:rPr lang="en-IN" dirty="0"/>
              <a:t> images</a:t>
            </a:r>
          </a:p>
          <a:p>
            <a:pPr lvl="1"/>
            <a:r>
              <a:rPr lang="en-IN" dirty="0"/>
              <a:t>Parallelism = 10</a:t>
            </a:r>
            <a:r>
              <a:rPr lang="en-IN" baseline="30000" dirty="0"/>
              <a:t>6</a:t>
            </a:r>
            <a:endParaRPr lang="en-IN" dirty="0"/>
          </a:p>
          <a:p>
            <a:r>
              <a:rPr lang="en-IN" dirty="0"/>
              <a:t>Trade-off: increasing group size</a:t>
            </a:r>
          </a:p>
          <a:p>
            <a:pPr lvl="1"/>
            <a:r>
              <a:rPr lang="en-IN" dirty="0"/>
              <a:t>Increases communication complexity (more reads)</a:t>
            </a:r>
          </a:p>
          <a:p>
            <a:pPr lvl="1"/>
            <a:r>
              <a:rPr lang="en-IN" dirty="0"/>
              <a:t>Reduces wall clock time (increases parallelism)</a:t>
            </a:r>
          </a:p>
          <a:p>
            <a:pPr lvl="1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C2593-05FE-43AE-A077-E26B6DE2713B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…Group Based Algorithm…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2AE365-7C52-48CD-8B09-9FB2D8D89FB2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BFD0AF9-3E20-4A97-AEDF-6A144434A5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2B59BC-A621-474B-873F-BDBB978DE05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next slide</a:t>
            </a:r>
          </a:p>
          <a:p>
            <a:r>
              <a:rPr lang="en-IN" dirty="0"/>
              <a:t>Note</a:t>
            </a:r>
          </a:p>
          <a:p>
            <a:pPr lvl="1"/>
            <a:r>
              <a:rPr lang="en-IN" dirty="0"/>
              <a:t>Group-based algorithm is discussed in book as if </a:t>
            </a:r>
            <a:r>
              <a:rPr lang="en-IN" dirty="0" err="1"/>
              <a:t>mapper</a:t>
            </a:r>
            <a:r>
              <a:rPr lang="en-IN" dirty="0"/>
              <a:t> sends pictures to reducer</a:t>
            </a:r>
          </a:p>
          <a:p>
            <a:pPr lvl="1"/>
            <a:r>
              <a:rPr lang="en-IN" dirty="0"/>
              <a:t>In previous slides, we have discussed as if reducer reads in pictures from disk</a:t>
            </a:r>
          </a:p>
          <a:p>
            <a:pPr lvl="1"/>
            <a:r>
              <a:rPr lang="en-IN" dirty="0"/>
              <a:t>From communication cost complexity both are the same</a:t>
            </a:r>
          </a:p>
          <a:p>
            <a:pPr lvl="1"/>
            <a:r>
              <a:rPr lang="en-IN" dirty="0"/>
              <a:t>Performance: probably better to read from disk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CA5EC6-B682-4765-AF3C-FE68B164023A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…Group Based Algorithm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AEDF79-CF03-4EB8-BE82-7D3B2290BD22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4E6E619-6CB6-4A69-ABF3-F557441AA3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96D1-9C10-4E8B-A3E4-0A0294919FF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076847"/>
            <a:ext cx="5435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Motivation – Algorithm Complexity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68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arr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3992" y="1988840"/>
            <a:ext cx="4038600" cy="110143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Overview</a:t>
            </a:r>
          </a:p>
          <a:p>
            <a:pPr lvl="1"/>
            <a:r>
              <a:rPr lang="en-IN" dirty="0"/>
              <a:t>Group images</a:t>
            </a:r>
          </a:p>
          <a:p>
            <a:pPr lvl="1"/>
            <a:r>
              <a:rPr lang="en-IN" dirty="0"/>
              <a:t>Read in two groups of images in a single reducer</a:t>
            </a:r>
          </a:p>
          <a:p>
            <a:pPr lvl="1"/>
            <a:r>
              <a:rPr lang="en-IN" dirty="0"/>
              <a:t>Store them in memory</a:t>
            </a:r>
          </a:p>
          <a:p>
            <a:pPr lvl="1"/>
            <a:r>
              <a:rPr lang="en-IN" dirty="0"/>
              <a:t>Compare all pairs from those groups</a:t>
            </a:r>
          </a:p>
          <a:p>
            <a:pPr lvl="1"/>
            <a:r>
              <a:rPr lang="en-IN" dirty="0"/>
              <a:t>Output results</a:t>
            </a:r>
          </a:p>
          <a:p>
            <a:r>
              <a:rPr lang="en-IN" dirty="0"/>
              <a:t>Complexity</a:t>
            </a:r>
          </a:p>
          <a:p>
            <a:pPr lvl="1"/>
            <a:r>
              <a:rPr lang="en-IN" dirty="0"/>
              <a:t>Communication cost </a:t>
            </a:r>
            <a:r>
              <a:rPr lang="en-IN" i="1" dirty="0"/>
              <a:t>~</a:t>
            </a:r>
            <a:r>
              <a:rPr lang="en-IN" i="1" dirty="0" err="1"/>
              <a:t>ng</a:t>
            </a:r>
            <a:r>
              <a:rPr lang="en-IN" i="1" dirty="0"/>
              <a:t> </a:t>
            </a:r>
            <a:r>
              <a:rPr lang="en-IN" dirty="0"/>
              <a:t>where </a:t>
            </a:r>
            <a:r>
              <a:rPr lang="en-IN" i="1" dirty="0"/>
              <a:t>g </a:t>
            </a:r>
            <a:r>
              <a:rPr lang="en-IN" dirty="0"/>
              <a:t>is the number of groups</a:t>
            </a:r>
          </a:p>
          <a:p>
            <a:pPr lvl="1"/>
            <a:r>
              <a:rPr lang="en-IN" dirty="0"/>
              <a:t>Can still get good parallelism</a:t>
            </a:r>
          </a:p>
          <a:p>
            <a:endParaRPr lang="en-IN" dirty="0"/>
          </a:p>
          <a:p>
            <a:pPr lvl="2"/>
            <a:endParaRPr lang="en-IN" dirty="0"/>
          </a:p>
          <a:p>
            <a:pPr lvl="1"/>
            <a:endParaRPr lang="en-IN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6456041" y="2492896"/>
            <a:ext cx="415753" cy="194421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6456041" y="2492896"/>
            <a:ext cx="1791119" cy="194421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816081" y="2492896"/>
            <a:ext cx="1431079" cy="194421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AE543D-4C05-4F49-89B5-7D383967D65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Group Based algorithm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AD7D8A-ABA0-40D1-A028-8B6EA1CF892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91283B56-EBFE-4A65-A742-B8C355E83C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D1733B-C360-4203-B562-6686E48AD017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563651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Group images into </a:t>
            </a:r>
            <a:r>
              <a:rPr lang="en-IN" i="1" dirty="0"/>
              <a:t>g </a:t>
            </a:r>
            <a:r>
              <a:rPr lang="en-IN" dirty="0"/>
              <a:t>groups</a:t>
            </a:r>
          </a:p>
          <a:p>
            <a:r>
              <a:rPr lang="en-IN" dirty="0" err="1"/>
              <a:t>Mapper</a:t>
            </a:r>
            <a:endParaRPr lang="en-IN" dirty="0"/>
          </a:p>
          <a:p>
            <a:pPr lvl="1"/>
            <a:r>
              <a:rPr lang="en-IN" dirty="0"/>
              <a:t>Input: (</a:t>
            </a:r>
            <a:r>
              <a:rPr lang="en-IN" i="1" dirty="0" err="1"/>
              <a:t>i,P</a:t>
            </a:r>
            <a:r>
              <a:rPr lang="en-IN" i="1" baseline="-25000" dirty="0" err="1"/>
              <a:t>i</a:t>
            </a:r>
            <a:r>
              <a:rPr lang="en-IN" i="1" baseline="-25000" dirty="0"/>
              <a:t> 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Find </a:t>
            </a:r>
            <a:r>
              <a:rPr lang="en-IN" i="1" dirty="0"/>
              <a:t>u = </a:t>
            </a:r>
            <a:r>
              <a:rPr lang="en-IN" dirty="0"/>
              <a:t>group to which image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belongs</a:t>
            </a:r>
          </a:p>
          <a:p>
            <a:pPr lvl="1"/>
            <a:r>
              <a:rPr lang="en-IN" dirty="0"/>
              <a:t>Output </a:t>
            </a:r>
            <a:r>
              <a:rPr lang="en-IN" i="1" dirty="0"/>
              <a:t>g-1 </a:t>
            </a:r>
            <a:r>
              <a:rPr lang="en-IN" dirty="0"/>
              <a:t>key-value pairs ({</a:t>
            </a:r>
            <a:r>
              <a:rPr lang="en-IN" i="1" dirty="0" err="1"/>
              <a:t>u,v</a:t>
            </a:r>
            <a:r>
              <a:rPr lang="en-IN" dirty="0"/>
              <a:t>},</a:t>
            </a:r>
            <a:r>
              <a:rPr lang="en-IN" i="1" dirty="0"/>
              <a:t> </a:t>
            </a:r>
            <a:r>
              <a:rPr lang="en-IN" i="1" dirty="0" err="1"/>
              <a:t>i,P</a:t>
            </a:r>
            <a:r>
              <a:rPr lang="en-IN" i="1" baseline="-25000" dirty="0" err="1"/>
              <a:t>i</a:t>
            </a:r>
            <a:r>
              <a:rPr lang="en-IN" i="1" baseline="-25000" dirty="0"/>
              <a:t> </a:t>
            </a:r>
            <a:r>
              <a:rPr lang="en-IN" dirty="0"/>
              <a:t>) for all </a:t>
            </a:r>
            <a:r>
              <a:rPr lang="en-IN" i="1" dirty="0"/>
              <a:t>v != u</a:t>
            </a:r>
          </a:p>
          <a:p>
            <a:r>
              <a:rPr lang="en-IN" dirty="0"/>
              <a:t>Reducer: </a:t>
            </a:r>
          </a:p>
          <a:p>
            <a:pPr lvl="1"/>
            <a:r>
              <a:rPr lang="en-IN" dirty="0"/>
              <a:t>There is one reducer for each unique key {</a:t>
            </a:r>
            <a:r>
              <a:rPr lang="en-IN" i="1" dirty="0" err="1"/>
              <a:t>u,v</a:t>
            </a:r>
            <a:r>
              <a:rPr lang="en-IN" dirty="0"/>
              <a:t>}</a:t>
            </a:r>
          </a:p>
          <a:p>
            <a:pPr lvl="1"/>
            <a:r>
              <a:rPr lang="en-IN" dirty="0"/>
              <a:t>Use the input to store images for groups </a:t>
            </a:r>
            <a:r>
              <a:rPr lang="en-IN" i="1" dirty="0" err="1"/>
              <a:t>u,v</a:t>
            </a:r>
            <a:endParaRPr lang="en-IN" i="1" dirty="0"/>
          </a:p>
          <a:p>
            <a:pPr lvl="1"/>
            <a:r>
              <a:rPr lang="en-IN" dirty="0"/>
              <a:t>Compare all pairs of images in groups </a:t>
            </a:r>
            <a:r>
              <a:rPr lang="en-IN" i="1" dirty="0" err="1"/>
              <a:t>u,v</a:t>
            </a:r>
            <a:endParaRPr lang="en-IN" i="1" dirty="0"/>
          </a:p>
          <a:p>
            <a:pPr lvl="1"/>
            <a:r>
              <a:rPr lang="en-IN" dirty="0"/>
              <a:t>If </a:t>
            </a:r>
            <a:r>
              <a:rPr lang="en-IN" i="1" dirty="0"/>
              <a:t>v=u+1, </a:t>
            </a:r>
            <a:r>
              <a:rPr lang="en-IN" dirty="0"/>
              <a:t>then compare all pairs of images in group </a:t>
            </a:r>
            <a:r>
              <a:rPr lang="en-IN" i="1" dirty="0"/>
              <a:t>u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E59BF-E2E8-4146-BFDF-39E70E035599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Grouping images..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713726-1A17-4326-8829-116F5379DA06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D22494D-39AA-45C8-B254-61CEB8CA6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E02913-DE67-4F02-971A-9C698C9A9CD4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group size is 1000</a:t>
            </a:r>
          </a:p>
          <a:p>
            <a:r>
              <a:rPr lang="en-IN" dirty="0"/>
              <a:t>Need ~2GB to store 2000 images in memory</a:t>
            </a:r>
          </a:p>
          <a:p>
            <a:r>
              <a:rPr lang="en-IN" dirty="0"/>
              <a:t>Need ~500,000 reducers</a:t>
            </a:r>
          </a:p>
          <a:p>
            <a:r>
              <a:rPr lang="en-IN" dirty="0"/>
              <a:t>If we have a 10,000 node cluster</a:t>
            </a:r>
          </a:p>
          <a:p>
            <a:pPr lvl="1"/>
            <a:r>
              <a:rPr lang="en-IN" dirty="0"/>
              <a:t>Can do computation in 50 passes</a:t>
            </a:r>
          </a:p>
          <a:p>
            <a:pPr lvl="1"/>
            <a:r>
              <a:rPr lang="en-IN" dirty="0"/>
              <a:t>Speedup of 10,000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C2304-F4C6-4514-8F37-657BC6533538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Actual Values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4ADFC6-0BA4-4A75-8511-0EB1E9A2E472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ECB52CF-7CE7-44E3-A516-A01FA2B8A2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F8CD60-E622-4B8D-AEB5-B16076B0B68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There could be many </a:t>
            </a:r>
            <a:r>
              <a:rPr lang="en-IN" dirty="0" err="1"/>
              <a:t>MapReduce</a:t>
            </a:r>
            <a:r>
              <a:rPr lang="en-IN" dirty="0"/>
              <a:t> algorithms to implement a particular functionality</a:t>
            </a:r>
          </a:p>
          <a:p>
            <a:pPr lvl="1"/>
            <a:r>
              <a:rPr lang="en-IN" dirty="0"/>
              <a:t>Matrix multiplication</a:t>
            </a:r>
          </a:p>
          <a:p>
            <a:pPr lvl="1"/>
            <a:r>
              <a:rPr lang="en-IN" dirty="0"/>
              <a:t>Multi-way joins</a:t>
            </a:r>
          </a:p>
          <a:p>
            <a:r>
              <a:rPr lang="en-IN" dirty="0"/>
              <a:t>There are two factors to consider when selecting an algorithm</a:t>
            </a:r>
          </a:p>
          <a:p>
            <a:pPr lvl="1"/>
            <a:r>
              <a:rPr lang="en-IN" dirty="0"/>
              <a:t>Communication complexity: volume of data that is input to the different phases of the algorithm</a:t>
            </a:r>
          </a:p>
          <a:p>
            <a:pPr lvl="1"/>
            <a:r>
              <a:rPr lang="en-IN" dirty="0"/>
              <a:t>Wall clock time: Total elapsed time for algorithm</a:t>
            </a:r>
          </a:p>
          <a:p>
            <a:pPr lvl="2"/>
            <a:r>
              <a:rPr lang="en-IN" dirty="0"/>
              <a:t>Depends upon parallelism</a:t>
            </a:r>
          </a:p>
          <a:p>
            <a:pPr lvl="1"/>
            <a:r>
              <a:rPr lang="en-IN" dirty="0"/>
              <a:t>Frequently there is a trade-off between these factors</a:t>
            </a:r>
          </a:p>
          <a:p>
            <a:pPr lvl="2"/>
            <a:r>
              <a:rPr lang="en-IN"/>
              <a:t>Group size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DBF6A8-7D94-473F-85F8-5A18E3F5C349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E1D730-CD6A-4BD2-8B04-C52523477246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D863E94-6F69-45A9-8176-3759400E0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706A00-3B3D-45D4-83BB-F8F3C44DE8E2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Mining of Massive Datasets </a:t>
            </a:r>
          </a:p>
          <a:p>
            <a:pPr lvl="1"/>
            <a:r>
              <a:rPr lang="en-US" dirty="0" err="1"/>
              <a:t>Rajaraman</a:t>
            </a:r>
            <a:r>
              <a:rPr lang="en-US" dirty="0"/>
              <a:t> et. Al.</a:t>
            </a:r>
          </a:p>
          <a:p>
            <a:pPr lvl="1"/>
            <a:r>
              <a:rPr lang="en-US" dirty="0"/>
              <a:t>Chapter 2.4-2.5</a:t>
            </a:r>
          </a:p>
          <a:p>
            <a:pPr lvl="1"/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079A6-5009-4E19-8229-2EDF78521D9D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References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BB53E2-A7B4-43E3-8B2B-D634066F6663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B267B9E-BC49-46CB-B3C1-CE1C17C0B8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0D21DE-DAA3-4247-9FC1-4AE0B649F10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924831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2"/>
              </a:rPr>
              <a:t>subramaniamkv@pes.edu</a:t>
            </a:r>
            <a:endParaRPr lang="en-US" sz="2400" b="1" dirty="0"/>
          </a:p>
          <a:p>
            <a:r>
              <a:rPr lang="en-US" sz="2400" b="1" dirty="0"/>
              <a:t>ushadevibg@pes.edu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 V Subramaniam</a:t>
            </a:r>
            <a:r>
              <a:rPr lang="en-IN" sz="2400" b="1" dirty="0"/>
              <a:t>, Usha Devi</a:t>
            </a:r>
            <a:endParaRPr lang="en-US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Dept.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840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0052" cy="435133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5"/>
                </a:solidFill>
              </a:rPr>
              <a:t>So far, we have looked at </a:t>
            </a:r>
            <a:r>
              <a:rPr lang="en-IN" sz="2400" dirty="0" err="1">
                <a:solidFill>
                  <a:schemeClr val="accent5"/>
                </a:solidFill>
              </a:rPr>
              <a:t>MapReduce</a:t>
            </a:r>
            <a:r>
              <a:rPr lang="en-IN" sz="2400" dirty="0">
                <a:solidFill>
                  <a:schemeClr val="accent5"/>
                </a:solidFill>
              </a:rPr>
              <a:t> algorithms</a:t>
            </a:r>
          </a:p>
          <a:p>
            <a:r>
              <a:rPr lang="en-IN" sz="2400" dirty="0">
                <a:solidFill>
                  <a:schemeClr val="accent5"/>
                </a:solidFill>
              </a:rPr>
              <a:t>However, for a particular problem, there could be many algorithms</a:t>
            </a:r>
          </a:p>
          <a:p>
            <a:r>
              <a:rPr lang="en-IN" sz="2400" dirty="0">
                <a:solidFill>
                  <a:schemeClr val="accent5"/>
                </a:solidFill>
              </a:rPr>
              <a:t>Which algorithm should we choose?</a:t>
            </a:r>
          </a:p>
          <a:p>
            <a:r>
              <a:rPr lang="en-IN" sz="2400" dirty="0">
                <a:solidFill>
                  <a:schemeClr val="accent5"/>
                </a:solidFill>
              </a:rPr>
              <a:t>This is why we study complexity of </a:t>
            </a:r>
            <a:r>
              <a:rPr lang="en-IN" sz="2400" dirty="0" err="1">
                <a:solidFill>
                  <a:schemeClr val="accent5"/>
                </a:solidFill>
              </a:rPr>
              <a:t>MapReduce</a:t>
            </a:r>
            <a:endParaRPr lang="en-IN" sz="2400" dirty="0">
              <a:solidFill>
                <a:schemeClr val="accent5"/>
              </a:solidFill>
            </a:endParaRPr>
          </a:p>
          <a:p>
            <a:r>
              <a:rPr lang="en-IN" sz="2400" dirty="0">
                <a:solidFill>
                  <a:schemeClr val="accent5"/>
                </a:solidFill>
              </a:rPr>
              <a:t>We will actually study complexity of workflow systems</a:t>
            </a:r>
          </a:p>
          <a:p>
            <a:pPr lvl="1"/>
            <a:r>
              <a:rPr lang="en-IN" sz="2000" dirty="0">
                <a:solidFill>
                  <a:schemeClr val="accent5"/>
                </a:solidFill>
              </a:rPr>
              <a:t>Generalization of </a:t>
            </a:r>
            <a:r>
              <a:rPr lang="en-IN" sz="2000" dirty="0" err="1">
                <a:solidFill>
                  <a:schemeClr val="accent5"/>
                </a:solidFill>
              </a:rPr>
              <a:t>MapReduce</a:t>
            </a:r>
            <a:endParaRPr lang="en-IN" sz="2000" dirty="0">
              <a:solidFill>
                <a:schemeClr val="accent5"/>
              </a:solidFill>
            </a:endParaRPr>
          </a:p>
          <a:p>
            <a:pPr lvl="1"/>
            <a:r>
              <a:rPr lang="en-IN" sz="2000" dirty="0">
                <a:solidFill>
                  <a:schemeClr val="accent5"/>
                </a:solidFill>
              </a:rPr>
              <a:t>Many important Big Data systems are workflow systems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8882F-B891-4D09-AB50-C23A7464EEA2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Why Study complexity?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BDAF00-BAC1-4437-8130-9649BC9E215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F1A7612-EE94-4C7C-B2B5-C9F91CBF38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AD9007-C34A-47AE-A4B1-2BDD4D390E0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dirty="0"/>
              <a:t>Consider the following two problems</a:t>
            </a:r>
          </a:p>
          <a:p>
            <a:pPr lvl="1"/>
            <a:r>
              <a:rPr lang="en-US" dirty="0"/>
              <a:t>Matrix multiplication</a:t>
            </a:r>
          </a:p>
          <a:p>
            <a:pPr lvl="1"/>
            <a:r>
              <a:rPr lang="en-US" dirty="0"/>
              <a:t>Database query</a:t>
            </a:r>
          </a:p>
          <a:p>
            <a:r>
              <a:rPr lang="en-US" dirty="0"/>
              <a:t>What would be the complexity of these algorithms when executing on a single node?</a:t>
            </a:r>
          </a:p>
          <a:p>
            <a:r>
              <a:rPr lang="en-US" dirty="0"/>
              <a:t>What does complexity depend on?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4725145"/>
            <a:ext cx="2281312" cy="19607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196F6F-8B5B-475D-A326-8BC3C75A7618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Exercise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EB6798-0BD4-43CA-87B2-F40E7C34ED37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095D821-B134-4868-89FF-5CDC23CB1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4CE8B1-1F2F-47E8-BAE1-0B5F892FD19F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67994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EB80A"/>
          </a:solidFill>
        </p:spPr>
        <p:txBody>
          <a:bodyPr/>
          <a:lstStyle/>
          <a:p>
            <a:r>
              <a:rPr lang="en-US" dirty="0"/>
              <a:t>Matrix multiplication</a:t>
            </a:r>
          </a:p>
          <a:p>
            <a:pPr lvl="1"/>
            <a:r>
              <a:rPr lang="en-US" dirty="0"/>
              <a:t>Expressed in terms of the bound on total #computations performed</a:t>
            </a:r>
          </a:p>
          <a:p>
            <a:r>
              <a:rPr lang="en-US" dirty="0"/>
              <a:t>Database query</a:t>
            </a:r>
          </a:p>
          <a:p>
            <a:pPr lvl="1"/>
            <a:r>
              <a:rPr lang="en-US" dirty="0"/>
              <a:t>Complexity depends on disk read</a:t>
            </a:r>
          </a:p>
          <a:p>
            <a:pPr lvl="1"/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8FA941-33CC-4D07-B81D-41B9CCCB0B6A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Solution: Class Exercise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25AEC1-B3AC-41FF-AEB1-DFFDD33DA68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AEFC416-2EB9-4D81-9FA3-845D15481A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072B58-E91C-4E5A-BECE-8F13F8976584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57516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Communication cost: size of input</a:t>
            </a:r>
          </a:p>
          <a:p>
            <a:r>
              <a:rPr lang="en-IN" dirty="0"/>
              <a:t>Why communication cost?</a:t>
            </a:r>
          </a:p>
          <a:p>
            <a:pPr lvl="1"/>
            <a:r>
              <a:rPr lang="en-IN" dirty="0"/>
              <a:t>Algorithm tends to be linear in data</a:t>
            </a:r>
          </a:p>
          <a:p>
            <a:pPr lvl="1"/>
            <a:r>
              <a:rPr lang="en-IN" dirty="0"/>
              <a:t>Network speed  &lt;&lt; CPU speed </a:t>
            </a:r>
          </a:p>
          <a:p>
            <a:pPr lvl="1"/>
            <a:r>
              <a:rPr lang="en-IN" dirty="0"/>
              <a:t>Disk speed &lt;&lt; CPU speed</a:t>
            </a:r>
          </a:p>
          <a:p>
            <a:pPr lvl="1"/>
            <a:r>
              <a:rPr lang="en-IN" dirty="0"/>
              <a:t>Major time could be communication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9F1F48-CE84-462C-B81A-E449A48E213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Communication Cost Complexity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303AC-52F3-4FA9-9C69-C637E6375C6C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1E6E8B3-0D6A-4203-963D-EB4C292B98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1D6833-227B-4ED7-AAE7-A55E65F4E9FD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only input size?</a:t>
            </a:r>
          </a:p>
          <a:p>
            <a:pPr lvl="1"/>
            <a:r>
              <a:rPr lang="en-IN" dirty="0"/>
              <a:t>Output is input to some other task</a:t>
            </a:r>
          </a:p>
          <a:p>
            <a:pPr lvl="1"/>
            <a:r>
              <a:rPr lang="en-IN" dirty="0"/>
              <a:t>Final output is generally small by aggregation</a:t>
            </a:r>
          </a:p>
          <a:p>
            <a:pPr lvl="2"/>
            <a:r>
              <a:rPr lang="en-IN" dirty="0"/>
              <a:t>Otherwise not human-readable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EE4A4D-CF9B-4718-B103-9350327BA63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Communication Cost Complexity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2D3F6-AFE8-460A-B374-F3192999C0FA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BBE00A4-DFED-46DD-B791-197B03C8BD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5FCD0D-11FB-4FEB-AC54-E0F5DC19A5E3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48404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Mapper</a:t>
            </a:r>
            <a:r>
              <a:rPr lang="en-IN" dirty="0"/>
              <a:t> input complexity = </a:t>
            </a:r>
            <a:r>
              <a:rPr lang="en-IN" i="1" dirty="0" err="1"/>
              <a:t>r+s</a:t>
            </a:r>
            <a:endParaRPr lang="en-IN" i="1" dirty="0"/>
          </a:p>
          <a:p>
            <a:pPr lvl="1"/>
            <a:r>
              <a:rPr lang="en-IN" dirty="0"/>
              <a:t>Read data from disk</a:t>
            </a:r>
          </a:p>
          <a:p>
            <a:r>
              <a:rPr lang="en-IN" dirty="0"/>
              <a:t>Reducer input complexity = </a:t>
            </a:r>
            <a:r>
              <a:rPr lang="en-IN" i="1" dirty="0" err="1"/>
              <a:t>r+s</a:t>
            </a:r>
            <a:endParaRPr lang="en-IN" i="1" dirty="0"/>
          </a:p>
          <a:p>
            <a:pPr lvl="1"/>
            <a:r>
              <a:rPr lang="en-IN" dirty="0"/>
              <a:t>Network reads</a:t>
            </a:r>
          </a:p>
          <a:p>
            <a:r>
              <a:rPr lang="en-IN" dirty="0"/>
              <a:t>Total Complexity: </a:t>
            </a:r>
            <a:r>
              <a:rPr lang="en-IN" i="1" dirty="0"/>
              <a:t>O(</a:t>
            </a:r>
            <a:r>
              <a:rPr lang="en-IN" i="1" dirty="0" err="1"/>
              <a:t>r+s</a:t>
            </a:r>
            <a:r>
              <a:rPr lang="en-IN" i="1" dirty="0"/>
              <a:t>)</a:t>
            </a:r>
            <a:r>
              <a:rPr lang="en-IN" dirty="0"/>
              <a:t> </a:t>
            </a:r>
          </a:p>
          <a:p>
            <a:pPr lvl="1"/>
            <a:endParaRPr lang="en-I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t="157" b="157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567EC9-53B6-44D8-9C4B-BA2DEEEAA1D5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Natural Join: join R, 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74395B-935F-45AD-947C-69E60B9F72D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52AF0D2-0758-4E00-A21D-A897C3C79D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EA64EC-7A2F-43AC-A96B-70B86576D83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981FB8-DDEF-4357-840D-E0F6771F23BF}"/>
                  </a:ext>
                </a:extLst>
              </p14:cNvPr>
              <p14:cNvContentPartPr/>
              <p14:nvPr/>
            </p14:nvContentPartPr>
            <p14:xfrm>
              <a:off x="3571920" y="1339560"/>
              <a:ext cx="6769080" cy="324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981FB8-DDEF-4357-840D-E0F6771F23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2560" y="1330200"/>
                <a:ext cx="6787800" cy="326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1833</Words>
  <Application>Microsoft Office PowerPoint</Application>
  <PresentationFormat>Widescreen</PresentationFormat>
  <Paragraphs>295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5</cp:revision>
  <dcterms:created xsi:type="dcterms:W3CDTF">2020-09-29T10:07:31Z</dcterms:created>
  <dcterms:modified xsi:type="dcterms:W3CDTF">2020-09-30T08:31:37Z</dcterms:modified>
</cp:coreProperties>
</file>