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28" r:id="rId2"/>
    <p:sldId id="25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279" r:id="rId17"/>
    <p:sldId id="280" r:id="rId18"/>
    <p:sldId id="444" r:id="rId19"/>
    <p:sldId id="281" r:id="rId20"/>
    <p:sldId id="442" r:id="rId21"/>
    <p:sldId id="284" r:id="rId22"/>
    <p:sldId id="285" r:id="rId23"/>
    <p:sldId id="286" r:id="rId24"/>
    <p:sldId id="443" r:id="rId25"/>
    <p:sldId id="288" r:id="rId26"/>
    <p:sldId id="445" r:id="rId27"/>
    <p:sldId id="446" r:id="rId28"/>
    <p:sldId id="447" r:id="rId29"/>
    <p:sldId id="448" r:id="rId30"/>
    <p:sldId id="449" r:id="rId31"/>
    <p:sldId id="293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8189" autoAdjust="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19T03:58:30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10120 11460 0,'273'744'266,"-273"-670"-251,0 1-15,0-26 16,0 26-16,0-1 16,0 1-16,0-26 15,-49 26-15,49-26 16,0 26-16,0 24 16,0-50-16,0 26 15,0-1-15,0-24 16,0 0-16,0 24 15,49 25-15,26 0 16,-51-74-16,26 50 16,24-51-16,-24 1 15,24 25 1,-49-50-16,25 0 16,24 0-16,1 0 15,-26-25-15,-49 0 31,50 0-31,24 1 16,-74-1 0,25 25-16,0-25 15,-25 0 1,0 0 0,0 1-1,0-1 1,-25 0-1,25 0-15,-50 25 16,1 0-16,-1 25 16,25-25-16,-49 74 15,24-49-15,26 25 16,24-25-16,-25 49 16,0-24-16,25-1 15,-25 26-15,25-51 16,0 51-1,0-26-15,0 1 16,0 24-16,0 1 16,0 24-16,0-24 15,0 24-15,0 0 16,0-25-16,0 26 16,0-51-16,0 50 15,0-24-15,0-26 16,0 26-16,0-1 15,0 1-15,0-26 16,0 1-16,0-25 16,0 24-16,-25 26 15,-24-26-15,24-24 16,25 0 0,-50 0-16,-24-25 15,49 0 1,-24 0-16,-1 0 15,-24 0-15,-1 0 16,-24 0-16,25 0 16,49 0-1,0 0 1,0 0-16,25-25 47,0-25-32,0 26-15,0-26 16,0 25-16,0-24 16,0-1-16,0 0 15,0 1-15,0-1 16,0 25-16,0-24 16,0 24-1</inkml:trace>
  <inkml:trace contextRef="#ctx0" brushRef="#br0" timeOffset="684.64">12129 14387 0,'149'0'125,"248"0"-109,25 0-16,-174 0 15,-124 0-15,-50 0 16,-24 0-16,-25 0 78,0 0-31,-25-25-31,0 0-16</inkml:trace>
  <inkml:trace contextRef="#ctx0" brushRef="#br0" timeOffset="1244.55">13271 13990 0,'74'49'15,"-24"1"1,74 49-16,-50-49 16,50 49-16,-25-49 15,-49-1-15,-25-24 16,-1-25-16,-24 25 94,0 0-79,0 24-15,0 26 16,-24-1-16,-26 1 16,-24-1-16,-1 0 15,1 1-15,-50 24 16,99-74-16,0-25 78,25-25-62,50-25-1,-25 1-15</inkml:trace>
  <inkml:trace contextRef="#ctx0" brushRef="#br0" timeOffset="1677.77">15329 13990 0,'0'25'47,"0"49"-47,0 0 15,0 1-15,0-1 16,0 1-16,0-1 16,0-24-16,0-25 15,0-1-15</inkml:trace>
  <inkml:trace contextRef="#ctx0" brushRef="#br0" timeOffset="2476.54">15131 14188 0,'0'0'0,"173"-49"16,-123-1 0,-25 50 46,0 0-46,0 0-1,-1 25 1,1 0-16,0-25 16,-25 24-16,0 1 15,0 0-15,25-25 16,-25 25-16,0 0 16,25-1-16,-25 1 15,0 25 1,0-25-1,0 49-15,-50 1 16,25-51 0,0 1-1,1 0 1,-1-25-16,0 0 16,0 0-1,0 25 1,0-25-16,1 0 15,-1 25 1,-25-25 0,1 0-16,-1 49 15,-49-24-15,74-25 16,-25 0-16,-24 0 16,0 0-16,24 0 15,0 25-15,50-75 78,25-49-62,74 49-16,50-49 16</inkml:trace>
  <inkml:trace contextRef="#ctx0" brushRef="#br0" timeOffset="3235.86">16098 14139 0,'-25'0'31,"-24"0"-15,-1 0-16,-24 0 16,-25 0-16,49 0 15,0 0 1,1 0-16,24 0 15,-25 0-15,50 24 16,0 1 0,0 25-16,0-1 15,0-24 1,0 25 0,0 0-16,25-26 15,50 1-15,-75 0 16,0 25 31,0-26-47,0 26 15,0-25 1,0 0-16,-25-25 16,-25 24-16,25-24 15,1 0-15,-1 0 16,0 0-16,0 0 15,0 0 32,25-24-31,50-51-16,24 26 16,26-75-16,24 24 15</inkml:trace>
  <inkml:trace contextRef="#ctx0" brushRef="#br0" timeOffset="3691.59">16644 13915 0,'0'75'63,"0"-50"-63,0 49 15,0-24-15,0-1 16,0 26-16,0-1 16,0 1-16,0-51 15,0 51-15,0-26 16,0-24-16</inkml:trace>
  <inkml:trace contextRef="#ctx0" brushRef="#br0" timeOffset="4165">16470 14412 0,'25'0'125,"-25"-25"-125,25 25 15,0 0 1,24-25 0</inkml:trace>
  <inkml:trace contextRef="#ctx0" brushRef="#br0" timeOffset="4748.21">17115 14263 0,'25'-25'63,"25"99"-32,-50-49-31,0 0 16,24 0-16,-24 0 15,0-1-15,0 26 32,0-25-17,0-50 32,25-49-47,0 24 16,49-49-16,-49 49 15,25 0-15,49 1 16,-24-1-16,-26 50 16,-24 0-1,0 0 1,0 0 15,-1 0-31</inkml:trace>
  <inkml:trace contextRef="#ctx0" brushRef="#br0" timeOffset="5653.2">17760 14238 0,'25'0'16,"-75"25"156,50-1-157,0 1 1,0 0-1,0 0-15,0 0 32,50-25-17,0 0 1,98-50-16,-73-24 16,-1 24-16,25-49 15,-74 99-15,25-99 16,-25 99-16,-25-50 15,0 25-15,0 0 47,-25 25-31,0 0-16,-25 0 16,26 50-1,-1-50 1,25 50-16,-25-26 15,25 26-15,0-25 16,0 24-16,0-24 16,0 0-16,0 25 15,0-26 1,0 1 15,50-25-15,24 0-16,0 0 15,26 0-15,-1 0 16,-25 0 0,-49 0 15,0 0-15,-25-25 15</inkml:trace>
  <inkml:trace contextRef="#ctx0" brushRef="#br0" timeOffset="7475.78">18802 14064 0,'-25'0'15,"0"0"-15,1 50 16,-1-25-16,25 24 16,0 1-16,-25-25 15,25-1 1,0 1 31,0 0-32,25-25-15,24 0 16,1 0 0,0-74-16,-1 49 15,-49-25-15,25-24 16,-25 49-16,0-25 16,0 75 62,0 25-63,0 24 1,25-49-16,-25 25 16,25-26-16,-1 26 15,26-25-15,-25-25 16,49 0-16,1 0 15,-26 0-15,-24-75 16,49 1-16,-74 24 16,0-24-16,0 49 15,25-24-15,0 24 16,-25-25 0,0 100 93,0-25-93,0 49-1,0-24-15,0-1 0,0 1 16,0-25-1,0 24-15,0-24 16,0-99 47,0 24-48,0-24-15,0 24 16,50 25-16,-26-24 15,1 49-15,-25-25 16,50 25-16,-25 0 31,24 0-31,1 25 16,49 123-16,0-73 16,1 24-16,-76-74 15,1 0-15,0 0 16,-25-75 46,25 0-62,-25-24 16,25-1 0,-25 51-16,24-1 15,1-25-15,0 50 16,0 0 15,0 0-15,-1 0-1,26 50 1,-50-25 0,25 24-16,0-24 15,-1-25 16,51-25-15,-26-49-16,26-50 16,-26 25-16,26-50 15,-75 99-15,25-24 16,0-1-16,-25 26 16,0 24-16,0 0 15,0 0 1,0 75 31,0 74-32,-50 25-15,50-75 16,0 25-16,0-74 16,0 50-16,0-26 15,0-24-15,0 0 16,25 0-1,24-25-15,75 74 16,149-49-16,-50 0 16,-74 49-16,-25-49 15,-24-25-15,-51 50 16,-24-50-16,-25 24 16,0 1 15,0 25-31,0-25 15,0-1 1,-25-98 31,25-50-31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19T04:15:36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13494 9748 0,'74'0'157,"1"-49"-157,-51 49 15,51-25-15,74-25 16,-50 1-16,25 24 15,-50 0-15,-24 25 125,-50-25-93,-25 25 30,0 0-46,-24 0-1,24 0-15,-25 25 16,1 0-16,-1 24 16,0-24-16,26 25 15,-1-50-15,25 25 16,-25-25 0,50 0 124,24 0-124,26-25-16,24-25 15,-74 50-15,0 0 16,24-49-16,-74 49 125,-24 49-109,-1-24-16,25 0 15,1-25-15,-1 0 16,0 49-16,0-49 16,0 0-16,-24 25 15,74-25 79,-1 0-78,1 0-16,0 0 15,-25-25 16,50 25-31,-26 0 32,-73 0 93,24 25-125,0-25 15,0 25-15,1-25 16,-1 0-16,25 25 16,25-25 62,49 0-63,0-25-15,-24-25 16,24 1-16,26 49 16,-1-50-16,-25 25 15</inkml:trace>
  <inkml:trace contextRef="#ctx0" brushRef="#br0" timeOffset="17231.82">15528 9054 0,'0'25'47,"25"-25"16,148 0-48,125-25-15,148 25 16,26 0-16,73 0 16,-123 0-16,-100 0 15,-49 0-15,-173 0 16,-76 0-16,-48 0 94,-101-25-79,-23-25-15,-1 1 16</inkml:trace>
  <inkml:trace contextRef="#ctx0" brushRef="#br0" timeOffset="18103.59">17934 8706 0,'0'-24'94,"49"24"-79,75 24-15,-24 26 16,24 0-16,0-26 16,-50 26-16,1-25 15,-1 0-15,-49-1 172,-25 26-156,0-25-16,0 25 15,0-1-15,0 1 16,-75 49-16,-49 25 16,25-74-16,-50 49 15,0-25-15,75 1 16,24-51-16,26 1 15,24-50 173</inkml:trace>
  <inkml:trace contextRef="#ctx0" brushRef="#br0" timeOffset="59368.03">18281 13171 0,'0'0'0,"-25"25"16,0 0 0,25 0-1,-74 49-15,49-49 16,-74 49-16,25-49 16,-26 74-16,76-99 15,-26 25-15,75-25 125,0 0-125,74 0 16,25 0-1,25 0-15,99 0 0,74 0 16,75 0-16,74 0 16,75 0-16,-174 0 15,-49 0 1,-75 0-16,24 0 16,1 0-16,75 0 15,-51 0-15,1 0 16,74 0-16,-124 0 15,0 0-15,-99 0 16,0 0-16,0 0 16,-1 0-16,-48 0 15,24 0-15,-50 0 16,25 0-16,-24 0 16,-1 0-16,0 0 15,-24-25-15,-25 25 63,49-24-48,-49 24 1,25 0 0,-25-25-16,24 25 15,1-50-15</inkml:trace>
  <inkml:trace contextRef="#ctx0" brushRef="#br0" timeOffset="60935.24">6449 14585 0,'0'-25'63,"99"25"-48,75 0-15,74 0 16,174 0-16,-75 0 16,100 0-16,98 0 15,1 0-15,-75 0 16,1 0-16,-100 0 16,-50 0-16,-99 0 15,-49 0 1,0 0-16,-75 0 15,-74 0-15,24 0 16,1 0-16,24 0 16,-49 0-16,74 0 15,100 0-15,-26 0 16,75 0-16,25 0 16,-50 0-16,-74 0 15,-49 0-15,-51 0 16,-24 0-16,0 0 94,0-24-79</inkml:trace>
  <inkml:trace contextRef="#ctx0" brushRef="#br0" timeOffset="122607.37">10120 14337 0,'25'0'31,"0"0"-15,25 0 0,-1 0-1,50 0-15,75-25 16,0-49-16,-1 49 16,100-49-16,0-1 15,-25 50-15,0 1 16,0 24-16,-49 0 15,-26 0-15,-148 0 16,25 0-16,-199 0 94,-99 0-79,24 0-15,-73 0 16,-26 0-16,50 0 16,25 0-16,75 0 15,24 0-15,99 0 16,-24 49-16,173-49 141,50 0-126,49 0-15,-98 0 16,-1 0-16,-74 0 15,-100 0 110,-74 25-125,25 0 16,25-25-16,25 0 16,148 0 62,125 0-78,73 0 15,26 0-15,-25 0 16,0 0-16,-174 0 16,-99 25 77,0-1-77,-25 1 15,0-25-31,1 0 47</inkml:trace>
  <inkml:trace contextRef="#ctx0" brushRef="#br0" timeOffset="130070.78">14238 14015 0,'25'0'110,"-1"0"-95,1 0-15,25 0 16,24 0-16,-24 0 15,-25-25-15,24-25 16,-24 25 0,-25 1-1,0-1-15,25 25 16,-25-25-16,0 0 16,0 0-1,0 1 1,0-1 31,0 0-32,0 0 1,-25 25 0,0-25-16,25-24 15,-49 24 16,49 0-15,0 0 15,-25-24-15,25 24 0,-25 25-16,0-25 15,25 0 1,-24 25 15,-1 0 0,0 0-15,0 0-16,0 0 16,0 0-1,1 0 1,24 25-16,-25-25 15,25 25-15,-25 25 16,0-26-16,25 1 16,0 0-16,0 0 15,0 24-15,-49-24 16,49 0-16,0 0 16,0 24-16,0-24 15,0 25 1,0-25 15,0 24-15,0-24-16,0 0 15,0 0 1,24-1-16,1 1 16,0 0-16,0 0 15,0-25-15,-1 0 16,1 0-1,0 0 1,0 0-16,25 0 16,-26 0-1,1 0-15,25-25 16,-25 25 0,-1-25-1,1 0 1,0 1 109,-25-1-110,0 0 1,0-25 0</inkml:trace>
  <inkml:trace contextRef="#ctx0" brushRef="#br0" timeOffset="154127.26">12353 14114 0,'0'-25'16,"25"0"-16,-1 25 15,1 0 1,0 0-16,25 0 16,-26 0-16,26-25 15,49 1-15,-74 24 16,49 0-16,26 0 16,-26 0-16,-24-50 15,-26 50-15,26-25 16,-25 25-1,0 0 1,-1 0 0,-24-25-16,25 25 15,25 0 17,-50-24-17,25-1 1,-50 25 78,-50 0-94,51 25 15,-26-1-15,-24 1 16,24 25-16,25-50 15,0 0-15,-24 49 16,24-24 0,0 0-16,0 0 15,1 0 1,-1-1 0,0 1-1,0-25-15,25 25 16,124 0 62,174-100-62,-75-24-16,-24 50 15,-100-26 1,-74 75-16,24-25 15,-24 25 1,-50 25 78,-99 25-79,50-1-15,-50 1 16,25 24-16,24-24 16,1 0-16,-1-1 15,1-24-15,49 0 16,0-25 0,50 0 109,99-99-110,-25 24-15,50-49 16,-74 50-16,73-1 15,-98 26-15,-25-1 16,0 25 0,-100 25 31,-74 0-32,50 50-15,-99 24 16,74-24-16,0-25 15,24 24-15,51-24 16,-26-25-16,51 0 31,73 0 32,75 0-63,-49-25 15,-1 1-15,50-26 16,-149 75 93,-49 49-93,-1-24-16,1 49 16,24-49-16,-24-1 15,74-24-15,-25 0 16,75-50 46,49-25-46,25 1-16,-74-1 16,-1 25-1</inkml:trace>
  <inkml:trace contextRef="#ctx0" brushRef="#br0" timeOffset="155799.97">14213 14412 0,'0'-50'110,"50"50"-110,74-75 15,-25 26-15,50-50 16,-75 74-16,-49 25 16,25 0-16,-50-25 15,0 75 79,-25-26-94,-50 100 16,26-74-16,24-25 15,-25 74-15,1-74 16,24 25-16,0-26 16,100-73 140,24-26-141,0 51-15,25-26 16,-50 0-16,-49 25 16,0 25-16,0-49 15,-25 74 63,-50-1-62,-74 51-16,75-50 16,-26 0-16,26 24 15,24-49-15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9DA9C-830B-402D-9252-B2FFF133C220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676F-C86A-4D1F-800E-8E49680B9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8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833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9751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553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803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7367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722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35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484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326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9" name="Google Shape;66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120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899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539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236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63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1607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992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969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532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82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115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850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742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888C-7428-40F4-9A50-5F3CBBCBB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522F7-3047-4A41-B0B3-00396C09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A762-3E38-4B67-A596-E1DE60C0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8FA3-9ED0-45D9-B897-2D618F7C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4089-E683-464A-B7EA-B2E45C8C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8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9BE-03D1-4447-963D-4D68BF2A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7D9AF-773B-462C-AB43-D758B77F3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88B4-C717-4419-B47F-890A6A12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55FE-D75A-4A70-A019-C12E3823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1356-7175-44B2-8A8B-533111B3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A1B0D-83DB-486B-9B04-3E96ACE3E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DBE85-D758-4BB3-A914-0664855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6032-C00C-476C-A597-091FB1EF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E6CD-2BD9-403A-9A68-93641A9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B383-3FCE-4EF0-A13E-5DB21F1A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6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1336-BA45-4AA0-944C-8453DFE7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FBFD-380D-4A8C-B86B-8BDA1907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F21C-F488-4C04-ACD5-D5B940D1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3787-3C04-43C4-9CFA-BB17866C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07B3-62AD-436B-989C-3A322920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2087-A49F-4F0B-A07F-103E8D7A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C19E-22F9-405D-B353-F72D4BE9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A18F-EE89-4C93-8AC9-DB0F7CC5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C77E-8D3E-4908-9E16-23692D29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1843-47A5-4DE8-84E9-62878477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9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233E-B2A2-426F-8844-233D9D73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DDF7-3DB5-4E62-919C-75F84511B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3CF4B-8A15-4AA5-98B7-5552184BF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C18F-3762-4200-838F-2B6C55E4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21364-69E4-4833-A244-59B4F5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B756D-5823-4036-AACA-5DB759D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AA3E-DEDB-491B-A03F-D529C383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357C-22B3-47F2-8362-5BC94039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A1929-70A9-402D-9746-F45FB838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B83B7-BC4F-42BA-8987-16659685D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9B129-EC2E-4D72-9A52-80B016498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EDF1D-EA41-4F5E-9E27-7B67E1D7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D03A8-DCFE-4176-BCF8-29D43F71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DF1A6-9D4C-4414-A639-FED9B7EC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9C1B-65E8-4B01-A049-7768F48E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65E0E-1C30-4119-8D3C-9421D11A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BE7A3-2353-4380-8574-8EE2A81F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4949-78C5-4971-BE5B-3E3072D6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BCA19-D16B-4C09-95A5-32954234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668EB-4BE7-44A1-8197-E752FD99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43BFE-28C1-4D30-AD6A-401A7403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2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26E2-5996-41AC-8E5B-1186567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AABD-BE81-4257-906D-B37CF649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38EA3-E225-4EDD-BA21-D4DD5993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0F2A-CB0E-43A2-BD4B-388BF80F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A96DC-2DC0-4AB5-9B45-72F425EA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24A6D-0281-4ADD-8B38-D046AE6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187-DF7B-426D-9993-7974CA52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90ED5-0DCE-4F23-9685-5B042CE5D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98547-2FDE-4967-8162-637886E9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1D0E-68DC-42BE-A545-D8E91A3C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F6BFA-7729-4F69-A9C0-883D82D7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6B528-9DA2-4BF6-AAA4-8A346387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6E0FE-6E77-4472-81ED-ECC411F0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4C50A-6EF7-440A-BABF-1F549DB7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07EB-F96D-4212-AFA1-EA0E27F60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3715-D190-409A-B474-EA35BF680D6C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225B-1EBC-43A1-8C2A-7F61A72E9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A78D-4686-4D86-9B00-1744E94E9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C813-5539-44B9-B700-4D5F1C2B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5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4 –Spark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Windowed </a:t>
            </a:r>
            <a:r>
              <a:rPr lang="en-US" alt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Transformations:Code</a:t>
            </a:r>
            <a:endParaRPr lang="en-US" altLang="en-US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F9A562-5D45-4027-9FFA-1F6B0140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67" y="2233612"/>
            <a:ext cx="10239872" cy="33249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3718CC-A5CE-4C23-9181-8363428F051D}"/>
                  </a:ext>
                </a:extLst>
              </p14:cNvPr>
              <p14:cNvContentPartPr/>
              <p14:nvPr/>
            </p14:nvContentPartPr>
            <p14:xfrm>
              <a:off x="2321640" y="3125520"/>
              <a:ext cx="6697800" cy="212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3718CC-A5CE-4C23-9181-8363428F05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2280" y="3116160"/>
                <a:ext cx="6716520" cy="21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41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Structured Streaming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FCA2C-2527-4600-81C7-CF9C1F64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4" y="2281237"/>
            <a:ext cx="9064625" cy="28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Structured Streaming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ED866F-1109-42C5-883C-13E5F2C17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2" y="2105024"/>
            <a:ext cx="9342438" cy="42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0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Advantages of Structured Streaming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7E030C-0094-46C7-9A4C-A31ADAA5E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8" y="2540000"/>
            <a:ext cx="9718221" cy="326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Advantages of Structured Streaming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0E33DA-676A-4B95-9AF4-8FFD5A660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4" y="1727986"/>
            <a:ext cx="8753262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2F88C-5BA2-4250-BCD7-1F53DC970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4" y="4413250"/>
            <a:ext cx="10250317" cy="12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Spark Streaming with Flume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1B28C-0C68-47A9-AC8F-4DBC287DE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" y="1839845"/>
            <a:ext cx="8909050" cy="3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9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No:1</a:t>
            </a:r>
            <a:endParaRPr dirty="0"/>
          </a:p>
        </p:txBody>
      </p:sp>
      <p:cxnSp>
        <p:nvCxnSpPr>
          <p:cNvPr id="450" name="Google Shape;450;p2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1" name="Google Shape;451;p2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Can we modify Hadoop?</a:t>
            </a: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504954" y="2351164"/>
            <a:ext cx="693307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Suppose we don’t want instantaneous updates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Say 1 second updates are acceptable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Can we modify Hadoop to do stream processing?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Ignore the global variable problem for now</a:t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7594011" y="2559011"/>
            <a:ext cx="726948" cy="13341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7644690" y="4709624"/>
            <a:ext cx="726948" cy="146761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6540787" y="1605935"/>
            <a:ext cx="2934749" cy="9018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Input Stock Data Stream: </a:t>
            </a:r>
            <a:r>
              <a:rPr lang="en-US" sz="24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num_stock 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5378166" y="3893204"/>
            <a:ext cx="5349922" cy="794256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Find_max:    If num_stock &gt; Max_num_stock</a:t>
            </a: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Max_num_stock = num_stock</a:t>
            </a:r>
            <a:endParaRPr sz="2400" b="0" i="1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6657464" y="6186686"/>
            <a:ext cx="2791327" cy="5802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Max_num_stock</a:t>
            </a:r>
            <a:endParaRPr sz="2400" i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No:1 Solution</a:t>
            </a:r>
            <a:endParaRPr dirty="0"/>
          </a:p>
        </p:txBody>
      </p:sp>
      <p:cxnSp>
        <p:nvCxnSpPr>
          <p:cNvPr id="465" name="Google Shape;465;p25"/>
          <p:cNvCxnSpPr/>
          <p:nvPr/>
        </p:nvCxnSpPr>
        <p:spPr>
          <a:xfrm rot="10800000" flipH="1">
            <a:off x="-8308" y="1249393"/>
            <a:ext cx="9220547" cy="67066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66" name="Google Shape;466;p2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7604080" y="5596773"/>
            <a:ext cx="378732" cy="7378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6537384" y="1470813"/>
            <a:ext cx="2495656" cy="6724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Input Stock Data Stream: </a:t>
            </a:r>
            <a:r>
              <a:rPr lang="en-US" sz="20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num_stock 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5312423" y="4789451"/>
            <a:ext cx="4962043" cy="807321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Find_max:    If num_stock &gt; Max_num_stock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Max_num_stock = num_stock</a:t>
            </a:r>
            <a:endParaRPr sz="2400" b="0" i="1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6726674" y="6347651"/>
            <a:ext cx="2117076" cy="3821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Max_num_stock</a:t>
            </a:r>
            <a:endParaRPr sz="2000" i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354071" y="1605935"/>
            <a:ext cx="4736544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lang="en-US" sz="2400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batch </a:t>
            </a: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input records into an HDFS file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We can batch  together the inputrecords every second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This file can be processed using MapReduce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We can produce an update every second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We have ignored the global variable problem for now</a:t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5861137" y="2985887"/>
            <a:ext cx="3864613" cy="700377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Batcher: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together records every second into an HDFS file </a:t>
            </a:r>
            <a:endParaRPr sz="2000" i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7604080" y="2156347"/>
            <a:ext cx="378732" cy="7941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7604080" y="3751900"/>
            <a:ext cx="388094" cy="103755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2DD12C-A93C-4914-81D1-27BF7D324D97}"/>
              </a:ext>
            </a:extLst>
          </p:cNvPr>
          <p:cNvSpPr/>
          <p:nvPr/>
        </p:nvSpPr>
        <p:spPr>
          <a:xfrm>
            <a:off x="2622651" y="3190232"/>
            <a:ext cx="6946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What is Discretized Spark Streaming?</a:t>
            </a:r>
            <a:endParaRPr lang="en-IN" sz="2800" dirty="0"/>
          </a:p>
        </p:txBody>
      </p:sp>
      <p:sp>
        <p:nvSpPr>
          <p:cNvPr id="8" name="Google Shape;464;p25">
            <a:extLst>
              <a:ext uri="{FF2B5EF4-FFF2-40B4-BE49-F238E27FC236}">
                <a16:creationId xmlns:a16="http://schemas.microsoft.com/office/drawing/2014/main" id="{D09C703A-D76D-4611-A15C-BA70B6DAF4DD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50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/>
        </p:nvSpPr>
        <p:spPr>
          <a:xfrm>
            <a:off x="6074170" y="3782115"/>
            <a:ext cx="3883819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batches of X seconds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No:2 Solution</a:t>
            </a:r>
            <a:endParaRPr dirty="0"/>
          </a:p>
        </p:txBody>
      </p:sp>
      <p:cxnSp>
        <p:nvCxnSpPr>
          <p:cNvPr id="482" name="Google Shape;482;p2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83" name="Google Shape;483;p2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1990" y="426505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6"/>
          <p:cNvSpPr/>
          <p:nvPr/>
        </p:nvSpPr>
        <p:spPr>
          <a:xfrm>
            <a:off x="130922" y="1691826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8125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Run a streaming computation as a series of very small, deterministic batch jobs</a:t>
            </a:r>
            <a:endParaRPr/>
          </a:p>
        </p:txBody>
      </p:sp>
      <p:sp>
        <p:nvSpPr>
          <p:cNvPr id="487" name="Google Shape;487;p26"/>
          <p:cNvSpPr/>
          <p:nvPr/>
        </p:nvSpPr>
        <p:spPr>
          <a:xfrm>
            <a:off x="393111" y="2576100"/>
            <a:ext cx="6096000" cy="33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Chop up the live stream into batches of X seconds </a:t>
            </a:r>
            <a:endParaRPr/>
          </a:p>
          <a:p>
            <a:pPr marL="742950" marR="0" lvl="1" indent="-285750" algn="l" rtl="0">
              <a:spcBef>
                <a:spcPts val="27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treats each batch of data as RDDs and processes them using RDD operations</a:t>
            </a:r>
            <a:endParaRPr/>
          </a:p>
          <a:p>
            <a:pPr marL="742950" marR="0" lvl="1" indent="-285750" algn="l" rtl="0">
              <a:spcBef>
                <a:spcPts val="27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Finally, the processed results of the RDD operations are returned in batches</a:t>
            </a: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6739143" y="2390986"/>
            <a:ext cx="2715059" cy="479822"/>
          </a:xfrm>
          <a:prstGeom prst="rightArrow">
            <a:avLst>
              <a:gd name="adj1" fmla="val 50000"/>
              <a:gd name="adj2" fmla="val 49990"/>
            </a:avLst>
          </a:prstGeom>
          <a:gradFill>
            <a:gsLst>
              <a:gs pos="0">
                <a:srgbClr val="A0F2DE"/>
              </a:gs>
              <a:gs pos="100000">
                <a:srgbClr val="1BAD94"/>
              </a:gs>
            </a:gsLst>
            <a:lin ang="5400000" scaled="0"/>
          </a:gradFill>
          <a:ln w="9525" cap="flat" cmpd="sng">
            <a:solidFill>
              <a:srgbClr val="289B8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26"/>
          <p:cNvGrpSpPr/>
          <p:nvPr/>
        </p:nvGrpSpPr>
        <p:grpSpPr>
          <a:xfrm>
            <a:off x="6600954" y="2374317"/>
            <a:ext cx="2852056" cy="479822"/>
            <a:chOff x="3510080" y="4511951"/>
            <a:chExt cx="1875743" cy="322227"/>
          </a:xfrm>
        </p:grpSpPr>
        <p:sp>
          <p:nvSpPr>
            <p:cNvPr id="490" name="Google Shape;490;p26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26"/>
          <p:cNvSpPr/>
          <p:nvPr/>
        </p:nvSpPr>
        <p:spPr>
          <a:xfrm>
            <a:off x="9703043" y="4893678"/>
            <a:ext cx="1720133" cy="1052575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9634858" y="2143786"/>
            <a:ext cx="1720133" cy="1052575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FEBBC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FEBBC"/>
                </a:solidFill>
                <a:latin typeface="Calibri"/>
                <a:ea typeface="Calibri"/>
                <a:cs typeface="Calibri"/>
                <a:sym typeface="Calibri"/>
              </a:rPr>
              <a:t>Streaming</a:t>
            </a:r>
            <a:endParaRPr/>
          </a:p>
        </p:txBody>
      </p:sp>
      <p:grpSp>
        <p:nvGrpSpPr>
          <p:cNvPr id="496" name="Google Shape;496;p26"/>
          <p:cNvGrpSpPr/>
          <p:nvPr/>
        </p:nvGrpSpPr>
        <p:grpSpPr>
          <a:xfrm>
            <a:off x="10270608" y="3499003"/>
            <a:ext cx="451382" cy="947515"/>
            <a:chOff x="4377769" y="4618254"/>
            <a:chExt cx="398080" cy="771144"/>
          </a:xfrm>
        </p:grpSpPr>
        <p:sp>
          <p:nvSpPr>
            <p:cNvPr id="497" name="Google Shape;497;p26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26"/>
          <p:cNvGrpSpPr/>
          <p:nvPr/>
        </p:nvGrpSpPr>
        <p:grpSpPr>
          <a:xfrm>
            <a:off x="6903218" y="2737613"/>
            <a:ext cx="1617874" cy="1506167"/>
            <a:chOff x="1916751" y="4115190"/>
            <a:chExt cx="1005300" cy="1498800"/>
          </a:xfrm>
        </p:grpSpPr>
        <p:cxnSp>
          <p:nvCxnSpPr>
            <p:cNvPr id="501" name="Google Shape;501;p26"/>
            <p:cNvCxnSpPr>
              <a:stCxn id="480" idx="2"/>
              <a:endCxn id="492" idx="2"/>
            </p:cNvCxnSpPr>
            <p:nvPr/>
          </p:nvCxnSpPr>
          <p:spPr>
            <a:xfrm rot="10800000">
              <a:off x="1916751" y="4119690"/>
              <a:ext cx="691500" cy="1494300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02" name="Google Shape;502;p26"/>
            <p:cNvCxnSpPr>
              <a:stCxn id="480" idx="2"/>
              <a:endCxn id="491" idx="2"/>
            </p:cNvCxnSpPr>
            <p:nvPr/>
          </p:nvCxnSpPr>
          <p:spPr>
            <a:xfrm rot="10800000">
              <a:off x="2420451" y="4115190"/>
              <a:ext cx="187800" cy="1498800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03" name="Google Shape;503;p26"/>
            <p:cNvCxnSpPr>
              <a:stCxn id="480" idx="2"/>
              <a:endCxn id="493" idx="2"/>
            </p:cNvCxnSpPr>
            <p:nvPr/>
          </p:nvCxnSpPr>
          <p:spPr>
            <a:xfrm rot="10800000" flipH="1">
              <a:off x="2608251" y="4119690"/>
              <a:ext cx="313800" cy="1494300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504" name="Google Shape;504;p26"/>
          <p:cNvSpPr txBox="1"/>
          <p:nvPr/>
        </p:nvSpPr>
        <p:spPr>
          <a:xfrm>
            <a:off x="6489111" y="1840915"/>
            <a:ext cx="2890080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live data stream</a:t>
            </a:r>
            <a:endParaRPr/>
          </a:p>
        </p:txBody>
      </p:sp>
      <p:grpSp>
        <p:nvGrpSpPr>
          <p:cNvPr id="505" name="Google Shape;505;p26"/>
          <p:cNvGrpSpPr/>
          <p:nvPr/>
        </p:nvGrpSpPr>
        <p:grpSpPr>
          <a:xfrm>
            <a:off x="6903497" y="5313975"/>
            <a:ext cx="2570944" cy="785515"/>
            <a:chOff x="15712706" y="10151158"/>
            <a:chExt cx="4191000" cy="1047567"/>
          </a:xfrm>
        </p:grpSpPr>
        <p:grpSp>
          <p:nvGrpSpPr>
            <p:cNvPr id="506" name="Google Shape;506;p26"/>
            <p:cNvGrpSpPr/>
            <p:nvPr/>
          </p:nvGrpSpPr>
          <p:grpSpPr>
            <a:xfrm>
              <a:off x="15712706" y="10151158"/>
              <a:ext cx="4081463" cy="639892"/>
              <a:chOff x="3519264" y="4541124"/>
              <a:chExt cx="1843792" cy="322128"/>
            </a:xfrm>
          </p:grpSpPr>
          <p:sp>
            <p:nvSpPr>
              <p:cNvPr id="507" name="Google Shape;507;p26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>
                <a:gsLst>
                  <a:gs pos="0">
                    <a:srgbClr val="038BE7"/>
                  </a:gs>
                  <a:gs pos="100000">
                    <a:srgbClr val="86C5FF"/>
                  </a:gs>
                </a:gsLst>
                <a:lin ang="5400000" scaled="0"/>
              </a:gradFill>
              <a:ln w="9525" cap="flat" cmpd="sng">
                <a:solidFill>
                  <a:srgbClr val="1884CD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6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gradFill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 scaled="0"/>
              </a:gradFill>
              <a:ln w="9525" cap="flat" cmpd="sng">
                <a:solidFill>
                  <a:srgbClr val="1884CD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6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gradFill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 scaled="0"/>
              </a:gradFill>
              <a:ln w="9525" cap="flat" cmpd="sng">
                <a:solidFill>
                  <a:srgbClr val="1884CD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6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gradFill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 scaled="0"/>
              </a:gradFill>
              <a:ln w="9525" cap="flat" cmpd="sng">
                <a:solidFill>
                  <a:srgbClr val="1884CD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1" name="Google Shape;511;p26"/>
            <p:cNvSpPr txBox="1"/>
            <p:nvPr/>
          </p:nvSpPr>
          <p:spPr>
            <a:xfrm>
              <a:off x="15738105" y="10583046"/>
              <a:ext cx="4165601" cy="615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processed results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1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1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Last Lecture…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04D212-9362-4C23-B3EA-B6877F827DBB}"/>
              </a:ext>
            </a:extLst>
          </p:cNvPr>
          <p:cNvSpPr txBox="1"/>
          <p:nvPr/>
        </p:nvSpPr>
        <p:spPr>
          <a:xfrm>
            <a:off x="393114" y="1772356"/>
            <a:ext cx="89992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</a:rPr>
              <a:t>Looked into….. </a:t>
            </a:r>
          </a:p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Basics of Streaming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What is Streamed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How is streaming analytics differs from batch analytics?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Comparison of data in motion and data at 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Challenges for data at motion- in terms of storage and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DBMS Vs DSMS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 err="1"/>
              <a:t>Adhoc</a:t>
            </a:r>
            <a:r>
              <a:rPr lang="en-IN" sz="2200" dirty="0"/>
              <a:t> and Standing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 Can we use Hadoop for Stream Processing?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Difficulties with using Hadoop for Stream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Stateful and Stateless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200" dirty="0"/>
              <a:t>Fault tolerance of stateful processing.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86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No:3 </a:t>
            </a:r>
            <a:endParaRPr dirty="0"/>
          </a:p>
        </p:txBody>
      </p:sp>
      <p:cxnSp>
        <p:nvCxnSpPr>
          <p:cNvPr id="518" name="Google Shape;518;p2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19" name="Google Shape;519;p2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1990" y="426505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Stream Processing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05;p37">
            <a:extLst>
              <a:ext uri="{FF2B5EF4-FFF2-40B4-BE49-F238E27FC236}">
                <a16:creationId xmlns:a16="http://schemas.microsoft.com/office/drawing/2014/main" id="{799B25CD-7194-4478-81F3-C3561B69E69C}"/>
              </a:ext>
            </a:extLst>
          </p:cNvPr>
          <p:cNvSpPr/>
          <p:nvPr/>
        </p:nvSpPr>
        <p:spPr>
          <a:xfrm>
            <a:off x="504954" y="1629567"/>
            <a:ext cx="942281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Consider a </a:t>
            </a:r>
            <a:r>
              <a:rPr lang="en-US" sz="2400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Dstream</a:t>
            </a:r>
            <a:r>
              <a:rPr lang="en-US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-IN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twitter data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 sequence of tuples that contain &lt;user name, </a:t>
            </a:r>
            <a:r>
              <a:rPr lang="en-US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Need to get Hash tags from Twitter</a:t>
            </a:r>
            <a:endParaRPr dirty="0"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Show Streaming spark design for the same.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32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1 – Get hashtags from Twitter   </a:t>
            </a:r>
            <a:endParaRPr/>
          </a:p>
        </p:txBody>
      </p:sp>
      <p:cxnSp>
        <p:nvCxnSpPr>
          <p:cNvPr id="563" name="Google Shape;563;p29"/>
          <p:cNvCxnSpPr/>
          <p:nvPr/>
        </p:nvCxnSpPr>
        <p:spPr>
          <a:xfrm>
            <a:off x="443410" y="1169371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64" name="Google Shape;564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 sz="2400"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9"/>
          <p:cNvSpPr/>
          <p:nvPr/>
        </p:nvSpPr>
        <p:spPr>
          <a:xfrm>
            <a:off x="626720" y="2068233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9875" y="2042191"/>
            <a:ext cx="8256896" cy="87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8" name="Google Shape;568;p29"/>
          <p:cNvGrpSpPr/>
          <p:nvPr/>
        </p:nvGrpSpPr>
        <p:grpSpPr>
          <a:xfrm>
            <a:off x="3508657" y="3016705"/>
            <a:ext cx="7630479" cy="858431"/>
            <a:chOff x="3523416" y="4511948"/>
            <a:chExt cx="1861716" cy="322227"/>
          </a:xfrm>
        </p:grpSpPr>
        <p:sp>
          <p:nvSpPr>
            <p:cNvPr id="569" name="Google Shape;569;p29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 @ t+1</a:t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 @ t</a:t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 @ t+2</a:t>
              </a:r>
              <a:endParaRPr/>
            </a:p>
          </p:txBody>
        </p:sp>
      </p:grpSp>
      <p:sp>
        <p:nvSpPr>
          <p:cNvPr id="573" name="Google Shape;573;p29"/>
          <p:cNvSpPr/>
          <p:nvPr/>
        </p:nvSpPr>
        <p:spPr>
          <a:xfrm>
            <a:off x="753138" y="3209170"/>
            <a:ext cx="24634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Twitter Streaming API</a:t>
            </a:r>
            <a:endParaRPr/>
          </a:p>
        </p:txBody>
      </p:sp>
      <p:grpSp>
        <p:nvGrpSpPr>
          <p:cNvPr id="574" name="Google Shape;574;p29"/>
          <p:cNvGrpSpPr/>
          <p:nvPr/>
        </p:nvGrpSpPr>
        <p:grpSpPr>
          <a:xfrm>
            <a:off x="3508658" y="4221813"/>
            <a:ext cx="1669256" cy="388750"/>
            <a:chOff x="7918600" y="4832650"/>
            <a:chExt cx="2458447" cy="653855"/>
          </a:xfrm>
        </p:grpSpPr>
        <p:sp>
          <p:nvSpPr>
            <p:cNvPr id="575" name="Google Shape;575;p2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38100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6" name="Google Shape;576;p29"/>
            <p:cNvCxnSpPr>
              <a:stCxn id="575" idx="0"/>
              <a:endCxn id="575" idx="2"/>
            </p:cNvCxnSpPr>
            <p:nvPr/>
          </p:nvCxnSpPr>
          <p:spPr>
            <a:xfrm>
              <a:off x="9147823" y="4846674"/>
              <a:ext cx="0" cy="629100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577" name="Google Shape;577;p29"/>
            <p:cNvCxnSpPr/>
            <p:nvPr/>
          </p:nvCxnSpPr>
          <p:spPr>
            <a:xfrm>
              <a:off x="9784354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578" name="Google Shape;578;p29"/>
            <p:cNvCxnSpPr/>
            <p:nvPr/>
          </p:nvCxnSpPr>
          <p:spPr>
            <a:xfrm>
              <a:off x="8548117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sp>
        <p:nvSpPr>
          <p:cNvPr id="579" name="Google Shape;579;p29"/>
          <p:cNvSpPr/>
          <p:nvPr/>
        </p:nvSpPr>
        <p:spPr>
          <a:xfrm>
            <a:off x="751826" y="4057984"/>
            <a:ext cx="2954293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DStream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" name="Google Shape;580;p29"/>
          <p:cNvGrpSpPr/>
          <p:nvPr/>
        </p:nvGrpSpPr>
        <p:grpSpPr>
          <a:xfrm>
            <a:off x="5628323" y="4204640"/>
            <a:ext cx="1669256" cy="348394"/>
            <a:chOff x="7918600" y="4832650"/>
            <a:chExt cx="2458447" cy="653855"/>
          </a:xfrm>
        </p:grpSpPr>
        <p:sp>
          <p:nvSpPr>
            <p:cNvPr id="581" name="Google Shape;581;p2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38100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2" name="Google Shape;582;p29"/>
            <p:cNvCxnSpPr>
              <a:stCxn id="581" idx="0"/>
              <a:endCxn id="581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583" name="Google Shape;583;p29"/>
            <p:cNvCxnSpPr/>
            <p:nvPr/>
          </p:nvCxnSpPr>
          <p:spPr>
            <a:xfrm>
              <a:off x="9784354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584" name="Google Shape;584;p29"/>
            <p:cNvCxnSpPr/>
            <p:nvPr/>
          </p:nvCxnSpPr>
          <p:spPr>
            <a:xfrm>
              <a:off x="8548117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585" name="Google Shape;585;p29"/>
          <p:cNvGrpSpPr/>
          <p:nvPr/>
        </p:nvGrpSpPr>
        <p:grpSpPr>
          <a:xfrm>
            <a:off x="7853056" y="4183614"/>
            <a:ext cx="1669256" cy="356344"/>
            <a:chOff x="7918600" y="4832650"/>
            <a:chExt cx="2458447" cy="653855"/>
          </a:xfrm>
        </p:grpSpPr>
        <p:sp>
          <p:nvSpPr>
            <p:cNvPr id="586" name="Google Shape;586;p2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38100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7" name="Google Shape;587;p29"/>
            <p:cNvCxnSpPr>
              <a:stCxn id="586" idx="0"/>
              <a:endCxn id="586" idx="2"/>
            </p:cNvCxnSpPr>
            <p:nvPr/>
          </p:nvCxnSpPr>
          <p:spPr>
            <a:xfrm>
              <a:off x="9147823" y="4846674"/>
              <a:ext cx="0" cy="629100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588" name="Google Shape;588;p29"/>
            <p:cNvCxnSpPr/>
            <p:nvPr/>
          </p:nvCxnSpPr>
          <p:spPr>
            <a:xfrm>
              <a:off x="9784354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589" name="Google Shape;589;p29"/>
            <p:cNvCxnSpPr/>
            <p:nvPr/>
          </p:nvCxnSpPr>
          <p:spPr>
            <a:xfrm>
              <a:off x="8548117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590" name="Google Shape;590;p29"/>
          <p:cNvGrpSpPr/>
          <p:nvPr/>
        </p:nvGrpSpPr>
        <p:grpSpPr>
          <a:xfrm>
            <a:off x="3469092" y="4636114"/>
            <a:ext cx="1960959" cy="782911"/>
            <a:chOff x="7762239" y="5609988"/>
            <a:chExt cx="2889827" cy="840669"/>
          </a:xfrm>
        </p:grpSpPr>
        <p:pic>
          <p:nvPicPr>
            <p:cNvPr id="591" name="Google Shape;591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" name="Google Shape;592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" name="Google Shape;593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4" name="Google Shape;594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Google Shape;595;p29"/>
          <p:cNvGrpSpPr/>
          <p:nvPr/>
        </p:nvGrpSpPr>
        <p:grpSpPr>
          <a:xfrm>
            <a:off x="5681921" y="4683623"/>
            <a:ext cx="1960959" cy="735402"/>
            <a:chOff x="7762239" y="5609988"/>
            <a:chExt cx="2889827" cy="840669"/>
          </a:xfrm>
        </p:grpSpPr>
        <p:pic>
          <p:nvPicPr>
            <p:cNvPr id="596" name="Google Shape;596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0" name="Google Shape;600;p29"/>
          <p:cNvGrpSpPr/>
          <p:nvPr/>
        </p:nvGrpSpPr>
        <p:grpSpPr>
          <a:xfrm>
            <a:off x="7806631" y="4642214"/>
            <a:ext cx="1960959" cy="752400"/>
            <a:chOff x="7762239" y="5609988"/>
            <a:chExt cx="2889827" cy="840669"/>
          </a:xfrm>
        </p:grpSpPr>
        <p:pic>
          <p:nvPicPr>
            <p:cNvPr id="601" name="Google Shape;601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5" name="Google Shape;605;p29"/>
          <p:cNvSpPr/>
          <p:nvPr/>
        </p:nvSpPr>
        <p:spPr>
          <a:xfrm>
            <a:off x="7017911" y="6034996"/>
            <a:ext cx="4612095" cy="654258"/>
          </a:xfrm>
          <a:prstGeom prst="wedgeRoundRectCallout">
            <a:avLst>
              <a:gd name="adj1" fmla="val 822"/>
              <a:gd name="adj2" fmla="val -294191"/>
              <a:gd name="adj3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stored in memory as an RDD (immutable, distributed)</a:t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443410" y="1581264"/>
            <a:ext cx="9144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en-US" sz="180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tweets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ssc.</a:t>
            </a:r>
            <a:r>
              <a:rPr lang="en-US" sz="1800">
                <a:solidFill>
                  <a:srgbClr val="0D8BE6"/>
                </a:solidFill>
                <a:latin typeface="Consolas"/>
                <a:ea typeface="Consolas"/>
                <a:cs typeface="Consolas"/>
                <a:sym typeface="Consolas"/>
              </a:rPr>
              <a:t>twitterStream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(&lt;Twitter username&gt;, &lt;Twitter password&gt;)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1 – Get hashtags from Twitter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p3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13" name="Google Shape;613;p3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 sz="2400"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0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0"/>
          <p:cNvSpPr/>
          <p:nvPr/>
        </p:nvSpPr>
        <p:spPr>
          <a:xfrm>
            <a:off x="443410" y="1581264"/>
            <a:ext cx="91447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en-US" sz="180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tweets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ssc.</a:t>
            </a:r>
            <a:r>
              <a:rPr lang="en-US" sz="1800">
                <a:solidFill>
                  <a:srgbClr val="0D8BE6"/>
                </a:solidFill>
                <a:latin typeface="Consolas"/>
                <a:ea typeface="Consolas"/>
                <a:cs typeface="Consolas"/>
                <a:sym typeface="Consolas"/>
              </a:rPr>
              <a:t>twitterStream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(&lt;Twitter username&gt;, &lt;Twitter password&gt;)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en-US" sz="1800">
                <a:solidFill>
                  <a:srgbClr val="C61B1B"/>
                </a:solidFill>
                <a:latin typeface="Consolas"/>
                <a:ea typeface="Consolas"/>
                <a:cs typeface="Consolas"/>
                <a:sym typeface="Consolas"/>
              </a:rPr>
              <a:t>hashTags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800">
                <a:solidFill>
                  <a:srgbClr val="C61B1B"/>
                </a:solidFill>
                <a:latin typeface="Consolas"/>
                <a:ea typeface="Consolas"/>
                <a:cs typeface="Consolas"/>
                <a:sym typeface="Consolas"/>
              </a:rPr>
              <a:t>tweets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D8BE6"/>
                </a:solidFill>
                <a:latin typeface="Consolas"/>
                <a:ea typeface="Consolas"/>
                <a:cs typeface="Consolas"/>
                <a:sym typeface="Consolas"/>
              </a:rPr>
              <a:t>flatMap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(status =&gt; getTags(status))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443410" y="1581264"/>
            <a:ext cx="9144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en-US" sz="180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tweets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ssc.</a:t>
            </a:r>
            <a:r>
              <a:rPr lang="en-US" sz="1800">
                <a:solidFill>
                  <a:srgbClr val="0D8BE6"/>
                </a:solidFill>
                <a:latin typeface="Consolas"/>
                <a:ea typeface="Consolas"/>
                <a:cs typeface="Consolas"/>
                <a:sym typeface="Consolas"/>
              </a:rPr>
              <a:t>twitterStream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(&lt;Twitter username&gt;, &lt;Twitter password&gt;) </a:t>
            </a:r>
            <a:endParaRPr/>
          </a:p>
        </p:txBody>
      </p:sp>
      <p:sp>
        <p:nvSpPr>
          <p:cNvPr id="618" name="Google Shape;618;p30"/>
          <p:cNvSpPr/>
          <p:nvPr/>
        </p:nvSpPr>
        <p:spPr>
          <a:xfrm>
            <a:off x="504954" y="2445646"/>
            <a:ext cx="1825388" cy="323754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DStream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0"/>
          <p:cNvSpPr/>
          <p:nvPr/>
        </p:nvSpPr>
        <p:spPr>
          <a:xfrm>
            <a:off x="5329312" y="3043101"/>
            <a:ext cx="6800010" cy="424884"/>
          </a:xfrm>
          <a:prstGeom prst="wedgeRoundRectCallout">
            <a:avLst>
              <a:gd name="adj1" fmla="val -36713"/>
              <a:gd name="adj2" fmla="val -236900"/>
              <a:gd name="adj3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getTags </a:t>
            </a:r>
            <a:r>
              <a:rPr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is a function. A </a:t>
            </a:r>
            <a:r>
              <a:rPr lang="en-US" sz="16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DStream</a:t>
            </a:r>
            <a:r>
              <a:rPr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is a sequence of RDDs. The function is applied to each RDD. The result is another </a:t>
            </a:r>
            <a:r>
              <a:rPr lang="en-US" sz="1600" i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DStream</a:t>
            </a:r>
            <a:endParaRPr sz="1600" i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2849653" y="2444438"/>
            <a:ext cx="6800010" cy="400050"/>
          </a:xfrm>
          <a:prstGeom prst="wedgeRoundRectCallout">
            <a:avLst>
              <a:gd name="adj1" fmla="val -33903"/>
              <a:gd name="adj2" fmla="val -105203"/>
              <a:gd name="adj3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modify data in one Dstream to create another DStream </a:t>
            </a:r>
            <a:endParaRPr/>
          </a:p>
        </p:txBody>
      </p:sp>
      <p:pic>
        <p:nvPicPr>
          <p:cNvPr id="621" name="Google Shape;62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69" y="4002011"/>
            <a:ext cx="9096020" cy="19054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2" name="Google Shape;622;p30"/>
          <p:cNvGrpSpPr/>
          <p:nvPr/>
        </p:nvGrpSpPr>
        <p:grpSpPr>
          <a:xfrm>
            <a:off x="7531879" y="5556243"/>
            <a:ext cx="1609716" cy="1265587"/>
            <a:chOff x="7651750" y="8621713"/>
            <a:chExt cx="3832712" cy="3189288"/>
          </a:xfrm>
        </p:grpSpPr>
        <p:grpSp>
          <p:nvGrpSpPr>
            <p:cNvPr id="623" name="Google Shape;623;p30"/>
            <p:cNvGrpSpPr/>
            <p:nvPr/>
          </p:nvGrpSpPr>
          <p:grpSpPr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624" name="Google Shape;624;p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5" name="Google Shape;625;p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6" name="Google Shape;626;p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278480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7" name="Google Shape;627;p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8" name="Google Shape;628;p30"/>
            <p:cNvGrpSpPr/>
            <p:nvPr/>
          </p:nvGrpSpPr>
          <p:grpSpPr>
            <a:xfrm>
              <a:off x="7767631" y="10323513"/>
              <a:ext cx="2223943" cy="590550"/>
              <a:chOff x="7918592" y="4832650"/>
              <a:chExt cx="2458288" cy="653855"/>
            </a:xfrm>
          </p:grpSpPr>
          <p:sp>
            <p:nvSpPr>
              <p:cNvPr id="629" name="Google Shape;629;p30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gradFill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 scaled="0"/>
              </a:gradFill>
              <a:ln w="38100" cap="flat" cmpd="sng">
                <a:solidFill>
                  <a:srgbClr val="1884CD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0" name="Google Shape;630;p30"/>
              <p:cNvCxnSpPr>
                <a:stCxn id="629" idx="0"/>
                <a:endCxn id="629" idx="2"/>
              </p:cNvCxnSpPr>
              <p:nvPr/>
            </p:nvCxnSpPr>
            <p:spPr>
              <a:xfrm>
                <a:off x="9147736" y="4846711"/>
                <a:ext cx="0" cy="629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884CD"/>
                </a:solidFill>
                <a:prstDash val="solid"/>
                <a:round/>
                <a:headEnd type="none" w="med" len="med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</p:cxnSp>
          <p:cxnSp>
            <p:nvCxnSpPr>
              <p:cNvPr id="631" name="Google Shape;631;p30"/>
              <p:cNvCxnSpPr/>
              <p:nvPr/>
            </p:nvCxnSpPr>
            <p:spPr>
              <a:xfrm>
                <a:off x="9785558" y="4832650"/>
                <a:ext cx="0" cy="6292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884CD"/>
                </a:solidFill>
                <a:prstDash val="solid"/>
                <a:round/>
                <a:headEnd type="none" w="med" len="med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</p:cxnSp>
          <p:cxnSp>
            <p:nvCxnSpPr>
              <p:cNvPr id="632" name="Google Shape;632;p30"/>
              <p:cNvCxnSpPr/>
              <p:nvPr/>
            </p:nvCxnSpPr>
            <p:spPr>
              <a:xfrm>
                <a:off x="8548517" y="4857257"/>
                <a:ext cx="0" cy="6292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884CD"/>
                </a:solidFill>
                <a:prstDash val="solid"/>
                <a:round/>
                <a:headEnd type="none" w="med" len="med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</p:cxnSp>
        </p:grpSp>
        <p:sp>
          <p:nvSpPr>
            <p:cNvPr id="633" name="Google Shape;633;p30"/>
            <p:cNvSpPr txBox="1"/>
            <p:nvPr/>
          </p:nvSpPr>
          <p:spPr>
            <a:xfrm>
              <a:off x="8778876" y="9457614"/>
              <a:ext cx="2705586" cy="650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flatMap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4" name="Google Shape;634;p30"/>
            <p:cNvCxnSpPr>
              <a:endCxn id="629" idx="0"/>
            </p:cNvCxnSpPr>
            <p:nvPr/>
          </p:nvCxnSpPr>
          <p:spPr>
            <a:xfrm flipH="1">
              <a:off x="8879603" y="8621713"/>
              <a:ext cx="22200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35" name="Google Shape;635;p30"/>
          <p:cNvGrpSpPr/>
          <p:nvPr/>
        </p:nvGrpSpPr>
        <p:grpSpPr>
          <a:xfrm>
            <a:off x="3303945" y="5580666"/>
            <a:ext cx="1536850" cy="1246610"/>
            <a:chOff x="7651750" y="8621413"/>
            <a:chExt cx="3832712" cy="3189587"/>
          </a:xfrm>
        </p:grpSpPr>
        <p:grpSp>
          <p:nvGrpSpPr>
            <p:cNvPr id="636" name="Google Shape;636;p30"/>
            <p:cNvGrpSpPr/>
            <p:nvPr/>
          </p:nvGrpSpPr>
          <p:grpSpPr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637" name="Google Shape;637;p3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8" name="Google Shape;638;p3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" name="Google Shape;639;p3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5278480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" name="Google Shape;640;p3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1" name="Google Shape;641;p30"/>
            <p:cNvGrpSpPr/>
            <p:nvPr/>
          </p:nvGrpSpPr>
          <p:grpSpPr>
            <a:xfrm>
              <a:off x="7767631" y="10323513"/>
              <a:ext cx="2223943" cy="590550"/>
              <a:chOff x="7918592" y="4832650"/>
              <a:chExt cx="2458288" cy="653855"/>
            </a:xfrm>
          </p:grpSpPr>
          <p:sp>
            <p:nvSpPr>
              <p:cNvPr id="642" name="Google Shape;642;p30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gradFill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 scaled="0"/>
              </a:gradFill>
              <a:ln w="38100" cap="flat" cmpd="sng">
                <a:solidFill>
                  <a:srgbClr val="1884CD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43" name="Google Shape;643;p30"/>
              <p:cNvCxnSpPr>
                <a:stCxn id="642" idx="0"/>
                <a:endCxn id="642" idx="2"/>
              </p:cNvCxnSpPr>
              <p:nvPr/>
            </p:nvCxnSpPr>
            <p:spPr>
              <a:xfrm>
                <a:off x="9147736" y="4846711"/>
                <a:ext cx="0" cy="628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884CD"/>
                </a:solidFill>
                <a:prstDash val="solid"/>
                <a:round/>
                <a:headEnd type="none" w="med" len="med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</p:cxnSp>
          <p:cxnSp>
            <p:nvCxnSpPr>
              <p:cNvPr id="644" name="Google Shape;644;p30"/>
              <p:cNvCxnSpPr/>
              <p:nvPr/>
            </p:nvCxnSpPr>
            <p:spPr>
              <a:xfrm>
                <a:off x="9785558" y="4832650"/>
                <a:ext cx="0" cy="6292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884CD"/>
                </a:solidFill>
                <a:prstDash val="solid"/>
                <a:round/>
                <a:headEnd type="none" w="med" len="med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</p:cxnSp>
          <p:cxnSp>
            <p:nvCxnSpPr>
              <p:cNvPr id="645" name="Google Shape;645;p30"/>
              <p:cNvCxnSpPr/>
              <p:nvPr/>
            </p:nvCxnSpPr>
            <p:spPr>
              <a:xfrm>
                <a:off x="8548517" y="4857257"/>
                <a:ext cx="0" cy="6292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884CD"/>
                </a:solidFill>
                <a:prstDash val="solid"/>
                <a:round/>
                <a:headEnd type="none" w="med" len="med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</p:cxnSp>
        </p:grpSp>
        <p:sp>
          <p:nvSpPr>
            <p:cNvPr id="646" name="Google Shape;646;p30"/>
            <p:cNvSpPr txBox="1"/>
            <p:nvPr/>
          </p:nvSpPr>
          <p:spPr>
            <a:xfrm>
              <a:off x="8778876" y="9457614"/>
              <a:ext cx="2705586" cy="650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flatMap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7" name="Google Shape;647;p30"/>
            <p:cNvCxnSpPr>
              <a:endCxn id="642" idx="0"/>
            </p:cNvCxnSpPr>
            <p:nvPr/>
          </p:nvCxnSpPr>
          <p:spPr>
            <a:xfrm flipH="1">
              <a:off x="8879603" y="8621413"/>
              <a:ext cx="22500" cy="1714800"/>
            </a:xfrm>
            <a:prstGeom prst="straightConnector1">
              <a:avLst/>
            </a:prstGeom>
            <a:solidFill>
              <a:srgbClr val="000000"/>
            </a:solidFill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48" name="Google Shape;648;p30"/>
          <p:cNvGrpSpPr/>
          <p:nvPr/>
        </p:nvGrpSpPr>
        <p:grpSpPr>
          <a:xfrm>
            <a:off x="5458288" y="5524755"/>
            <a:ext cx="1609716" cy="1297075"/>
            <a:chOff x="7651750" y="8622013"/>
            <a:chExt cx="3832712" cy="3188988"/>
          </a:xfrm>
        </p:grpSpPr>
        <p:grpSp>
          <p:nvGrpSpPr>
            <p:cNvPr id="649" name="Google Shape;649;p30"/>
            <p:cNvGrpSpPr/>
            <p:nvPr/>
          </p:nvGrpSpPr>
          <p:grpSpPr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650" name="Google Shape;650;p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1" name="Google Shape;651;p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2" name="Google Shape;652;p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278480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3" name="Google Shape;653;p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4" name="Google Shape;654;p30"/>
            <p:cNvGrpSpPr/>
            <p:nvPr/>
          </p:nvGrpSpPr>
          <p:grpSpPr>
            <a:xfrm>
              <a:off x="7767631" y="10323513"/>
              <a:ext cx="2223943" cy="590550"/>
              <a:chOff x="7918592" y="4832650"/>
              <a:chExt cx="2458288" cy="653855"/>
            </a:xfrm>
          </p:grpSpPr>
          <p:sp>
            <p:nvSpPr>
              <p:cNvPr id="655" name="Google Shape;655;p30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gradFill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 scaled="0"/>
              </a:gradFill>
              <a:ln w="38100" cap="flat" cmpd="sng">
                <a:solidFill>
                  <a:srgbClr val="1884CD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56" name="Google Shape;656;p30"/>
              <p:cNvCxnSpPr>
                <a:stCxn id="655" idx="0"/>
                <a:endCxn id="655" idx="2"/>
              </p:cNvCxnSpPr>
              <p:nvPr/>
            </p:nvCxnSpPr>
            <p:spPr>
              <a:xfrm>
                <a:off x="9147736" y="4846711"/>
                <a:ext cx="0" cy="6297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884CD"/>
                </a:solidFill>
                <a:prstDash val="solid"/>
                <a:round/>
                <a:headEnd type="none" w="med" len="med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</p:cxnSp>
          <p:cxnSp>
            <p:nvCxnSpPr>
              <p:cNvPr id="657" name="Google Shape;657;p30"/>
              <p:cNvCxnSpPr/>
              <p:nvPr/>
            </p:nvCxnSpPr>
            <p:spPr>
              <a:xfrm>
                <a:off x="9785558" y="4832650"/>
                <a:ext cx="0" cy="6292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884CD"/>
                </a:solidFill>
                <a:prstDash val="solid"/>
                <a:round/>
                <a:headEnd type="none" w="med" len="med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</p:cxnSp>
          <p:cxnSp>
            <p:nvCxnSpPr>
              <p:cNvPr id="658" name="Google Shape;658;p30"/>
              <p:cNvCxnSpPr/>
              <p:nvPr/>
            </p:nvCxnSpPr>
            <p:spPr>
              <a:xfrm>
                <a:off x="8548517" y="4857257"/>
                <a:ext cx="0" cy="6292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884CD"/>
                </a:solidFill>
                <a:prstDash val="solid"/>
                <a:round/>
                <a:headEnd type="none" w="med" len="med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</p:cxnSp>
        </p:grpSp>
        <p:sp>
          <p:nvSpPr>
            <p:cNvPr id="659" name="Google Shape;659;p30"/>
            <p:cNvSpPr txBox="1"/>
            <p:nvPr/>
          </p:nvSpPr>
          <p:spPr>
            <a:xfrm>
              <a:off x="8778876" y="9457614"/>
              <a:ext cx="2705586" cy="650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flatMap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" name="Google Shape;660;p30"/>
            <p:cNvCxnSpPr>
              <a:endCxn id="655" idx="0"/>
            </p:cNvCxnSpPr>
            <p:nvPr/>
          </p:nvCxnSpPr>
          <p:spPr>
            <a:xfrm flipH="1">
              <a:off x="8879603" y="8622013"/>
              <a:ext cx="22200" cy="1714200"/>
            </a:xfrm>
            <a:prstGeom prst="straightConnector1">
              <a:avLst/>
            </a:prstGeom>
            <a:solidFill>
              <a:srgbClr val="000000"/>
            </a:solidFill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661" name="Google Shape;661;p30"/>
          <p:cNvSpPr/>
          <p:nvPr/>
        </p:nvSpPr>
        <p:spPr>
          <a:xfrm>
            <a:off x="620899" y="6086577"/>
            <a:ext cx="18063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hashTags Dstream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[#cat, #dog, … ]</a:t>
            </a:r>
            <a:endParaRPr/>
          </a:p>
        </p:txBody>
      </p:sp>
      <p:grpSp>
        <p:nvGrpSpPr>
          <p:cNvPr id="662" name="Google Shape;662;p30"/>
          <p:cNvGrpSpPr/>
          <p:nvPr/>
        </p:nvGrpSpPr>
        <p:grpSpPr>
          <a:xfrm>
            <a:off x="2848117" y="3725750"/>
            <a:ext cx="7811403" cy="858431"/>
            <a:chOff x="3523416" y="4511948"/>
            <a:chExt cx="1861716" cy="322227"/>
          </a:xfrm>
        </p:grpSpPr>
        <p:sp>
          <p:nvSpPr>
            <p:cNvPr id="663" name="Google Shape;663;p30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 @ t+1</a:t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 @ t</a:t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 @ t+2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1 – Get hashtags from Twitter   </a:t>
            </a:r>
            <a:endParaRPr/>
          </a:p>
        </p:txBody>
      </p:sp>
      <p:cxnSp>
        <p:nvCxnSpPr>
          <p:cNvPr id="673" name="Google Shape;673;p3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74" name="Google Shape;674;p3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 sz="2400"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7" name="Google Shape;677;p31"/>
          <p:cNvGrpSpPr/>
          <p:nvPr/>
        </p:nvGrpSpPr>
        <p:grpSpPr>
          <a:xfrm>
            <a:off x="2823648" y="3625487"/>
            <a:ext cx="1669256" cy="576466"/>
            <a:chOff x="7918600" y="4832650"/>
            <a:chExt cx="2458447" cy="653855"/>
          </a:xfrm>
        </p:grpSpPr>
        <p:sp>
          <p:nvSpPr>
            <p:cNvPr id="678" name="Google Shape;678;p31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38100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" name="Google Shape;679;p31"/>
            <p:cNvCxnSpPr>
              <a:stCxn id="678" idx="0"/>
              <a:endCxn id="678" idx="2"/>
            </p:cNvCxnSpPr>
            <p:nvPr/>
          </p:nvCxnSpPr>
          <p:spPr>
            <a:xfrm>
              <a:off x="9147823" y="4846674"/>
              <a:ext cx="0" cy="629100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680" name="Google Shape;680;p31"/>
            <p:cNvCxnSpPr/>
            <p:nvPr/>
          </p:nvCxnSpPr>
          <p:spPr>
            <a:xfrm>
              <a:off x="9784354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681" name="Google Shape;681;p31"/>
            <p:cNvCxnSpPr/>
            <p:nvPr/>
          </p:nvCxnSpPr>
          <p:spPr>
            <a:xfrm>
              <a:off x="8548117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682" name="Google Shape;682;p31"/>
          <p:cNvGrpSpPr/>
          <p:nvPr/>
        </p:nvGrpSpPr>
        <p:grpSpPr>
          <a:xfrm>
            <a:off x="5056709" y="3625487"/>
            <a:ext cx="1669256" cy="546098"/>
            <a:chOff x="7918600" y="4832650"/>
            <a:chExt cx="2458447" cy="653855"/>
          </a:xfrm>
        </p:grpSpPr>
        <p:sp>
          <p:nvSpPr>
            <p:cNvPr id="683" name="Google Shape;683;p31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38100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4" name="Google Shape;684;p31"/>
            <p:cNvCxnSpPr>
              <a:stCxn id="683" idx="0"/>
              <a:endCxn id="683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685" name="Google Shape;685;p31"/>
            <p:cNvCxnSpPr/>
            <p:nvPr/>
          </p:nvCxnSpPr>
          <p:spPr>
            <a:xfrm>
              <a:off x="9784354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686" name="Google Shape;686;p31"/>
            <p:cNvCxnSpPr/>
            <p:nvPr/>
          </p:nvCxnSpPr>
          <p:spPr>
            <a:xfrm>
              <a:off x="8548117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687" name="Google Shape;687;p31"/>
          <p:cNvGrpSpPr/>
          <p:nvPr/>
        </p:nvGrpSpPr>
        <p:grpSpPr>
          <a:xfrm>
            <a:off x="7310011" y="3619150"/>
            <a:ext cx="1669256" cy="546831"/>
            <a:chOff x="7918600" y="4832650"/>
            <a:chExt cx="2458447" cy="653855"/>
          </a:xfrm>
        </p:grpSpPr>
        <p:sp>
          <p:nvSpPr>
            <p:cNvPr id="688" name="Google Shape;688;p31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38100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" name="Google Shape;689;p31"/>
            <p:cNvCxnSpPr>
              <a:stCxn id="688" idx="0"/>
              <a:endCxn id="688" idx="2"/>
            </p:cNvCxnSpPr>
            <p:nvPr/>
          </p:nvCxnSpPr>
          <p:spPr>
            <a:xfrm>
              <a:off x="9147823" y="4846674"/>
              <a:ext cx="0" cy="629100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690" name="Google Shape;690;p31"/>
            <p:cNvCxnSpPr/>
            <p:nvPr/>
          </p:nvCxnSpPr>
          <p:spPr>
            <a:xfrm>
              <a:off x="9784354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691" name="Google Shape;691;p31"/>
            <p:cNvCxnSpPr/>
            <p:nvPr/>
          </p:nvCxnSpPr>
          <p:spPr>
            <a:xfrm>
              <a:off x="8548117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692" name="Google Shape;692;p31"/>
          <p:cNvGrpSpPr/>
          <p:nvPr/>
        </p:nvGrpSpPr>
        <p:grpSpPr>
          <a:xfrm>
            <a:off x="2803082" y="4671953"/>
            <a:ext cx="1668065" cy="444103"/>
            <a:chOff x="7918600" y="4832650"/>
            <a:chExt cx="2458447" cy="653855"/>
          </a:xfrm>
        </p:grpSpPr>
        <p:sp>
          <p:nvSpPr>
            <p:cNvPr id="693" name="Google Shape;693;p31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38100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" name="Google Shape;694;p31"/>
            <p:cNvCxnSpPr>
              <a:stCxn id="693" idx="0"/>
              <a:endCxn id="693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695" name="Google Shape;695;p31"/>
            <p:cNvCxnSpPr/>
            <p:nvPr/>
          </p:nvCxnSpPr>
          <p:spPr>
            <a:xfrm>
              <a:off x="9785687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696" name="Google Shape;696;p31"/>
            <p:cNvCxnSpPr/>
            <p:nvPr/>
          </p:nvCxnSpPr>
          <p:spPr>
            <a:xfrm>
              <a:off x="8548566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697" name="Google Shape;697;p31"/>
          <p:cNvGrpSpPr/>
          <p:nvPr/>
        </p:nvGrpSpPr>
        <p:grpSpPr>
          <a:xfrm>
            <a:off x="5075033" y="4698896"/>
            <a:ext cx="1668066" cy="444103"/>
            <a:chOff x="7918600" y="4832650"/>
            <a:chExt cx="2458447" cy="653855"/>
          </a:xfrm>
        </p:grpSpPr>
        <p:sp>
          <p:nvSpPr>
            <p:cNvPr id="698" name="Google Shape;698;p31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38100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9" name="Google Shape;699;p31"/>
            <p:cNvCxnSpPr>
              <a:stCxn id="698" idx="0"/>
              <a:endCxn id="698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700" name="Google Shape;700;p31"/>
            <p:cNvCxnSpPr/>
            <p:nvPr/>
          </p:nvCxnSpPr>
          <p:spPr>
            <a:xfrm>
              <a:off x="9785686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701" name="Google Shape;701;p31"/>
            <p:cNvCxnSpPr/>
            <p:nvPr/>
          </p:nvCxnSpPr>
          <p:spPr>
            <a:xfrm>
              <a:off x="8548566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702" name="Google Shape;702;p31"/>
          <p:cNvGrpSpPr/>
          <p:nvPr/>
        </p:nvGrpSpPr>
        <p:grpSpPr>
          <a:xfrm>
            <a:off x="7265841" y="4682228"/>
            <a:ext cx="1668065" cy="444103"/>
            <a:chOff x="7918600" y="4832650"/>
            <a:chExt cx="2458447" cy="653855"/>
          </a:xfrm>
        </p:grpSpPr>
        <p:sp>
          <p:nvSpPr>
            <p:cNvPr id="703" name="Google Shape;703;p31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38100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" name="Google Shape;704;p31"/>
            <p:cNvCxnSpPr>
              <a:stCxn id="703" idx="0"/>
              <a:endCxn id="703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705" name="Google Shape;705;p31"/>
            <p:cNvCxnSpPr/>
            <p:nvPr/>
          </p:nvCxnSpPr>
          <p:spPr>
            <a:xfrm>
              <a:off x="9785687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706" name="Google Shape;706;p31"/>
            <p:cNvCxnSpPr/>
            <p:nvPr/>
          </p:nvCxnSpPr>
          <p:spPr>
            <a:xfrm>
              <a:off x="8548566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707" name="Google Shape;707;p31"/>
          <p:cNvGrpSpPr/>
          <p:nvPr/>
        </p:nvGrpSpPr>
        <p:grpSpPr>
          <a:xfrm>
            <a:off x="2944371" y="5233177"/>
            <a:ext cx="6210948" cy="1476143"/>
            <a:chOff x="8001000" y="9802813"/>
            <a:chExt cx="9204325" cy="2278062"/>
          </a:xfrm>
        </p:grpSpPr>
        <p:cxnSp>
          <p:nvCxnSpPr>
            <p:cNvPr id="708" name="Google Shape;708;p31"/>
            <p:cNvCxnSpPr/>
            <p:nvPr/>
          </p:nvCxnSpPr>
          <p:spPr>
            <a:xfrm flipH="1">
              <a:off x="8863013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09" name="Google Shape;709;p31"/>
            <p:cNvCxnSpPr/>
            <p:nvPr/>
          </p:nvCxnSpPr>
          <p:spPr>
            <a:xfrm flipH="1">
              <a:off x="12379325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10" name="Google Shape;710;p31"/>
            <p:cNvCxnSpPr/>
            <p:nvPr/>
          </p:nvCxnSpPr>
          <p:spPr>
            <a:xfrm flipH="1">
              <a:off x="15827374" y="9802813"/>
              <a:ext cx="20638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pic>
          <p:nvPicPr>
            <p:cNvPr id="711" name="Google Shape;711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01000" y="10820400"/>
              <a:ext cx="1752600" cy="1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2" name="Google Shape;712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506200" y="10820400"/>
              <a:ext cx="1752600" cy="1260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011400" y="10820400"/>
              <a:ext cx="1752600" cy="126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4" name="Google Shape;714;p31"/>
            <p:cNvSpPr txBox="1"/>
            <p:nvPr/>
          </p:nvSpPr>
          <p:spPr>
            <a:xfrm>
              <a:off x="8610599" y="9947275"/>
              <a:ext cx="163195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save</a:t>
              </a:r>
              <a:endParaRPr/>
            </a:p>
          </p:txBody>
        </p:sp>
        <p:sp>
          <p:nvSpPr>
            <p:cNvPr id="715" name="Google Shape;715;p31"/>
            <p:cNvSpPr txBox="1"/>
            <p:nvPr/>
          </p:nvSpPr>
          <p:spPr>
            <a:xfrm>
              <a:off x="12126914" y="9947275"/>
              <a:ext cx="1630363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save</a:t>
              </a:r>
              <a:endParaRPr/>
            </a:p>
          </p:txBody>
        </p:sp>
        <p:sp>
          <p:nvSpPr>
            <p:cNvPr id="716" name="Google Shape;716;p31"/>
            <p:cNvSpPr txBox="1"/>
            <p:nvPr/>
          </p:nvSpPr>
          <p:spPr>
            <a:xfrm>
              <a:off x="15573375" y="9947275"/>
              <a:ext cx="163195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save</a:t>
              </a:r>
              <a:endParaRPr/>
            </a:p>
          </p:txBody>
        </p:sp>
      </p:grpSp>
      <p:sp>
        <p:nvSpPr>
          <p:cNvPr id="717" name="Google Shape;717;p31"/>
          <p:cNvSpPr/>
          <p:nvPr/>
        </p:nvSpPr>
        <p:spPr>
          <a:xfrm>
            <a:off x="195942" y="5341434"/>
            <a:ext cx="2417749" cy="638803"/>
          </a:xfrm>
          <a:prstGeom prst="wedgeRoundRectCallout">
            <a:avLst>
              <a:gd name="adj1" fmla="val 69775"/>
              <a:gd name="adj2" fmla="val -27611"/>
              <a:gd name="adj3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batch saved to HDFS</a:t>
            </a:r>
            <a:endParaRPr/>
          </a:p>
        </p:txBody>
      </p:sp>
      <p:sp>
        <p:nvSpPr>
          <p:cNvPr id="718" name="Google Shape;718;p31"/>
          <p:cNvSpPr txBox="1"/>
          <p:nvPr/>
        </p:nvSpPr>
        <p:spPr>
          <a:xfrm>
            <a:off x="3355720" y="4261217"/>
            <a:ext cx="13011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1"/>
          <p:cNvSpPr txBox="1"/>
          <p:nvPr/>
        </p:nvSpPr>
        <p:spPr>
          <a:xfrm>
            <a:off x="5627960" y="4248612"/>
            <a:ext cx="13011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1"/>
          <p:cNvSpPr txBox="1"/>
          <p:nvPr/>
        </p:nvSpPr>
        <p:spPr>
          <a:xfrm>
            <a:off x="7954118" y="4221704"/>
            <a:ext cx="13011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1" name="Google Shape;721;p31"/>
          <p:cNvCxnSpPr/>
          <p:nvPr/>
        </p:nvCxnSpPr>
        <p:spPr>
          <a:xfrm>
            <a:off x="3574286" y="4131651"/>
            <a:ext cx="1" cy="606028"/>
          </a:xfrm>
          <a:prstGeom prst="straightConnector1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22" name="Google Shape;722;p31"/>
          <p:cNvCxnSpPr/>
          <p:nvPr/>
        </p:nvCxnSpPr>
        <p:spPr>
          <a:xfrm>
            <a:off x="5930225" y="4154001"/>
            <a:ext cx="1" cy="606028"/>
          </a:xfrm>
          <a:prstGeom prst="straightConnector1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23" name="Google Shape;723;p31"/>
          <p:cNvCxnSpPr/>
          <p:nvPr/>
        </p:nvCxnSpPr>
        <p:spPr>
          <a:xfrm>
            <a:off x="8180419" y="4124945"/>
            <a:ext cx="1" cy="606028"/>
          </a:xfrm>
          <a:prstGeom prst="straightConnector1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24" name="Google Shape;724;p31"/>
          <p:cNvSpPr/>
          <p:nvPr/>
        </p:nvSpPr>
        <p:spPr>
          <a:xfrm>
            <a:off x="2833916" y="3787054"/>
            <a:ext cx="1675129" cy="18594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@ t</a:t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>
            <a:off x="5083119" y="3791091"/>
            <a:ext cx="1675129" cy="18594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@ t+1</a:t>
            </a:r>
            <a:endParaRPr/>
          </a:p>
        </p:txBody>
      </p:sp>
      <p:sp>
        <p:nvSpPr>
          <p:cNvPr id="726" name="Google Shape;726;p31"/>
          <p:cNvSpPr/>
          <p:nvPr/>
        </p:nvSpPr>
        <p:spPr>
          <a:xfrm>
            <a:off x="7454179" y="3784941"/>
            <a:ext cx="1675129" cy="18594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@ t+2</a:t>
            </a:r>
            <a:endParaRPr/>
          </a:p>
        </p:txBody>
      </p:sp>
      <p:sp>
        <p:nvSpPr>
          <p:cNvPr id="727" name="Google Shape;727;p31"/>
          <p:cNvSpPr/>
          <p:nvPr/>
        </p:nvSpPr>
        <p:spPr>
          <a:xfrm>
            <a:off x="680112" y="4677745"/>
            <a:ext cx="18999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hashTags DStream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1"/>
          <p:cNvSpPr/>
          <p:nvPr/>
        </p:nvSpPr>
        <p:spPr>
          <a:xfrm>
            <a:off x="795678" y="3715334"/>
            <a:ext cx="1686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tweets DStream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1"/>
          <p:cNvSpPr/>
          <p:nvPr/>
        </p:nvSpPr>
        <p:spPr>
          <a:xfrm>
            <a:off x="504954" y="1723158"/>
            <a:ext cx="922112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tweets = ssc.twitterStream(&lt;Twitter username&gt;, &lt;Twitter password&gt;)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hashTags = tweets.flatMap (status =&gt; getTags(status))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hashTags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saveAsHadoopFiles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("hdfs://...")</a:t>
            </a:r>
            <a:endParaRPr/>
          </a:p>
        </p:txBody>
      </p:sp>
      <p:sp>
        <p:nvSpPr>
          <p:cNvPr id="730" name="Google Shape;730;p31"/>
          <p:cNvSpPr/>
          <p:nvPr/>
        </p:nvSpPr>
        <p:spPr>
          <a:xfrm>
            <a:off x="5327532" y="3053763"/>
            <a:ext cx="4796182" cy="421991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operation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to push data to external storage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No:4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38903-2B25-46B2-8686-E2918E99A670}"/>
              </a:ext>
            </a:extLst>
          </p:cNvPr>
          <p:cNvSpPr/>
          <p:nvPr/>
        </p:nvSpPr>
        <p:spPr>
          <a:xfrm>
            <a:off x="2622651" y="3190232"/>
            <a:ext cx="6946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Can you visualize the Spark Streaming Flow?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680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Streaming Spark Flow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 sz="2400"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1" name="Google Shape;751;p33"/>
          <p:cNvGrpSpPr/>
          <p:nvPr/>
        </p:nvGrpSpPr>
        <p:grpSpPr>
          <a:xfrm>
            <a:off x="416358" y="1999179"/>
            <a:ext cx="4155642" cy="4225905"/>
            <a:chOff x="0" y="485958"/>
            <a:chExt cx="4155642" cy="4225905"/>
          </a:xfrm>
        </p:grpSpPr>
        <p:sp>
          <p:nvSpPr>
            <p:cNvPr id="752" name="Google Shape;752;p33"/>
            <p:cNvSpPr/>
            <p:nvPr/>
          </p:nvSpPr>
          <p:spPr>
            <a:xfrm>
              <a:off x="0" y="485958"/>
              <a:ext cx="4155642" cy="55165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 txBox="1"/>
            <p:nvPr/>
          </p:nvSpPr>
          <p:spPr>
            <a:xfrm>
              <a:off x="26930" y="512888"/>
              <a:ext cx="4101782" cy="497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Dstreams and Receivers</a:t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0" y="1037613"/>
              <a:ext cx="4155642" cy="38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 txBox="1"/>
            <p:nvPr/>
          </p:nvSpPr>
          <p:spPr>
            <a:xfrm>
              <a:off x="0" y="1037613"/>
              <a:ext cx="4155642" cy="38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925" tIns="25400" rIns="142225" bIns="254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Twitter, HDFS, Kafka, Flume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0" y="1418493"/>
              <a:ext cx="4155642" cy="551655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 txBox="1"/>
            <p:nvPr/>
          </p:nvSpPr>
          <p:spPr>
            <a:xfrm>
              <a:off x="26930" y="1445423"/>
              <a:ext cx="4101782" cy="497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Transformations</a:t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0" y="1970148"/>
              <a:ext cx="4155642" cy="1237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 txBox="1"/>
            <p:nvPr/>
          </p:nvSpPr>
          <p:spPr>
            <a:xfrm>
              <a:off x="0" y="1970148"/>
              <a:ext cx="4155642" cy="1237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925" tIns="25400" rIns="142225" bIns="254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Standard RDD operations – map, countByValue, reduce, join, …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Stateful operations – window, countByValueAndWindow, …</a:t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0" y="3208008"/>
              <a:ext cx="4155642" cy="55165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 txBox="1"/>
            <p:nvPr/>
          </p:nvSpPr>
          <p:spPr>
            <a:xfrm>
              <a:off x="26930" y="3234938"/>
              <a:ext cx="4101782" cy="497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 Operations on Dstreams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0" y="3759663"/>
              <a:ext cx="4155642" cy="9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 txBox="1"/>
            <p:nvPr/>
          </p:nvSpPr>
          <p:spPr>
            <a:xfrm>
              <a:off x="0" y="3759663"/>
              <a:ext cx="4155642" cy="9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925" tIns="25400" rIns="142225" bIns="254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saveAsHadoopFiles – saves to HDFS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foreach – do anything with each batch of results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64" name="Google Shape;764;p33" descr="Spark Stream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3114" y="1513221"/>
            <a:ext cx="6041572" cy="3188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No:5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38903-2B25-46B2-8686-E2918E99A670}"/>
              </a:ext>
            </a:extLst>
          </p:cNvPr>
          <p:cNvSpPr/>
          <p:nvPr/>
        </p:nvSpPr>
        <p:spPr>
          <a:xfrm>
            <a:off x="668369" y="2713526"/>
            <a:ext cx="9605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What are the different type of file sources for Spark Streaming?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4779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No:5 Solution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1C369-DA46-4FBA-8EB4-63F0D9ED4042}"/>
              </a:ext>
            </a:extLst>
          </p:cNvPr>
          <p:cNvSpPr/>
          <p:nvPr/>
        </p:nvSpPr>
        <p:spPr>
          <a:xfrm>
            <a:off x="228600" y="24605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Types of sources</a:t>
            </a:r>
            <a:endParaRPr lang="en-IN" dirty="0"/>
          </a:p>
          <a:p>
            <a:pPr marL="1257300" lvl="2" indent="-342900"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Basic – file systems and sockets</a:t>
            </a:r>
            <a:endParaRPr lang="en-IN" dirty="0"/>
          </a:p>
          <a:p>
            <a:pPr marL="1257300" lvl="2" indent="-342900"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Advanced – Kafka, flume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991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No:6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38903-2B25-46B2-8686-E2918E99A670}"/>
              </a:ext>
            </a:extLst>
          </p:cNvPr>
          <p:cNvSpPr/>
          <p:nvPr/>
        </p:nvSpPr>
        <p:spPr>
          <a:xfrm>
            <a:off x="668369" y="2713526"/>
            <a:ext cx="9605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What is the relationship between </a:t>
            </a:r>
            <a:r>
              <a:rPr lang="en-IN" sz="2800" b="1" dirty="0" err="1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Dstream</a:t>
            </a:r>
            <a:r>
              <a:rPr lang="en-IN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 and RDD?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558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No:6 Solution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775;p34">
            <a:extLst>
              <a:ext uri="{FF2B5EF4-FFF2-40B4-BE49-F238E27FC236}">
                <a16:creationId xmlns:a16="http://schemas.microsoft.com/office/drawing/2014/main" id="{4CF75FEC-78C5-4935-B3CE-2395EEA50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469980"/>
            <a:ext cx="10154565" cy="151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86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What is Apache Spark Streaming?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8A63D6-9FC5-41B3-8BB9-7D71FA6595D3}"/>
              </a:ext>
            </a:extLst>
          </p:cNvPr>
          <p:cNvSpPr/>
          <p:nvPr/>
        </p:nvSpPr>
        <p:spPr>
          <a:xfrm>
            <a:off x="485422" y="2044414"/>
            <a:ext cx="643290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b="0" i="0" dirty="0">
                <a:solidFill>
                  <a:srgbClr val="333333"/>
                </a:solidFill>
                <a:effectLst/>
                <a:latin typeface="Calibri(body)"/>
              </a:rPr>
              <a:t>Spark Streaming is a </a:t>
            </a:r>
            <a:r>
              <a:rPr lang="en-IN" sz="22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alibri(body)"/>
              </a:rPr>
              <a:t>library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Calibri(body)"/>
              </a:rPr>
              <a:t> provided in Apache Spark for processing live data streams that is scalable, has high-throughput and is fault-tolerant.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b="0" i="0" dirty="0">
                <a:solidFill>
                  <a:srgbClr val="333333"/>
                </a:solidFill>
                <a:effectLst/>
                <a:latin typeface="Calibri(body)"/>
              </a:rPr>
              <a:t>Spark Streaming can </a:t>
            </a:r>
            <a:r>
              <a:rPr lang="en-IN" sz="22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alibri(body)"/>
              </a:rPr>
              <a:t>ingest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Calibri(body)"/>
              </a:rPr>
              <a:t> data from multiple sources such as Kafka, Flume, Kinesis or TCP sockets; and process this data using complex algorithms provided in the Spark API including algorithms provided in the Spark </a:t>
            </a:r>
            <a:r>
              <a:rPr lang="en-IN" sz="2200" b="0" i="0" dirty="0" err="1">
                <a:solidFill>
                  <a:srgbClr val="333333"/>
                </a:solidFill>
                <a:effectLst/>
                <a:latin typeface="Calibri(body)"/>
              </a:rPr>
              <a:t>MLlib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Calibri(body)"/>
              </a:rPr>
              <a:t> and </a:t>
            </a:r>
            <a:r>
              <a:rPr lang="en-IN" sz="2200" b="0" i="0" dirty="0" err="1">
                <a:solidFill>
                  <a:srgbClr val="333333"/>
                </a:solidFill>
                <a:effectLst/>
                <a:latin typeface="Calibri(body)"/>
              </a:rPr>
              <a:t>GraphX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Calibri(body)"/>
              </a:rPr>
              <a:t> libraries.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b="0" i="0" dirty="0">
                <a:solidFill>
                  <a:srgbClr val="333333"/>
                </a:solidFill>
                <a:effectLst/>
                <a:latin typeface="Calibri(body)"/>
              </a:rPr>
              <a:t> Processed data can be pushed to live dashboards, file systems and databases.</a:t>
            </a:r>
            <a:endParaRPr lang="en-IN" sz="2200" dirty="0">
              <a:latin typeface="Calibri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9B171-D383-4A75-82C0-1C392E31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659" y="1918004"/>
            <a:ext cx="4731808" cy="1943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C9D4BD-B963-4E45-8780-1DEA42FE68B6}"/>
              </a:ext>
            </a:extLst>
          </p:cNvPr>
          <p:cNvSpPr/>
          <p:nvPr/>
        </p:nvSpPr>
        <p:spPr>
          <a:xfrm>
            <a:off x="7177970" y="3861104"/>
            <a:ext cx="42430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/>
              <a:t>https://spark.apache.org/docs/latest/streaming-programming-guide.html#:~:text=Spark%20Streaming%20is%20an%20extension,processing%20of%20live%20data%20streams.&amp;text=Spark%20Streaming%20provides%20a%20high,a%20continuous%20stream%20of%20data.</a:t>
            </a:r>
          </a:p>
        </p:txBody>
      </p:sp>
    </p:spTree>
    <p:extLst>
      <p:ext uri="{BB962C8B-B14F-4D97-AF65-F5344CB8AC3E}">
        <p14:creationId xmlns:p14="http://schemas.microsoft.com/office/powerpoint/2010/main" val="229601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No:7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05;p37">
            <a:extLst>
              <a:ext uri="{FF2B5EF4-FFF2-40B4-BE49-F238E27FC236}">
                <a16:creationId xmlns:a16="http://schemas.microsoft.com/office/drawing/2014/main" id="{67649967-13F6-4CC6-8F7B-B5CB145C977D}"/>
              </a:ext>
            </a:extLst>
          </p:cNvPr>
          <p:cNvSpPr/>
          <p:nvPr/>
        </p:nvSpPr>
        <p:spPr>
          <a:xfrm>
            <a:off x="504954" y="1629567"/>
            <a:ext cx="942281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Consider a </a:t>
            </a:r>
            <a:r>
              <a:rPr lang="en-US" sz="2400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Dstream</a:t>
            </a:r>
            <a:r>
              <a:rPr lang="en-US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on stock quotes generated similar to earlier that contains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 sequence of tuples that contain &lt;company name, stock sold&gt;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Need to find total shares sold per company in the last 1 minute</a:t>
            </a:r>
            <a:endParaRPr dirty="0"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Show Streaming spark design for the same.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816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 – count stock in every window </a:t>
            </a:r>
            <a:endParaRPr/>
          </a:p>
        </p:txBody>
      </p:sp>
      <p:cxnSp>
        <p:nvCxnSpPr>
          <p:cNvPr id="811" name="Google Shape;811;p3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12" name="Google Shape;812;p3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3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 sz="2400"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8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5" name="Google Shape;815;p38"/>
          <p:cNvCxnSpPr/>
          <p:nvPr/>
        </p:nvCxnSpPr>
        <p:spPr>
          <a:xfrm flipH="1">
            <a:off x="3675462" y="3945301"/>
            <a:ext cx="16669" cy="758428"/>
          </a:xfrm>
          <a:prstGeom prst="straightConnector1">
            <a:avLst/>
          </a:prstGeom>
          <a:solidFill>
            <a:srgbClr val="000000"/>
          </a:solidFill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16" name="Google Shape;816;p38"/>
          <p:cNvCxnSpPr/>
          <p:nvPr/>
        </p:nvCxnSpPr>
        <p:spPr>
          <a:xfrm flipH="1">
            <a:off x="6312696" y="3945301"/>
            <a:ext cx="16669" cy="758428"/>
          </a:xfrm>
          <a:prstGeom prst="straightConnector1">
            <a:avLst/>
          </a:prstGeom>
          <a:solidFill>
            <a:srgbClr val="000000"/>
          </a:solidFill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17" name="Google Shape;817;p38"/>
          <p:cNvCxnSpPr/>
          <p:nvPr/>
        </p:nvCxnSpPr>
        <p:spPr>
          <a:xfrm flipH="1">
            <a:off x="8898733" y="3945301"/>
            <a:ext cx="15479" cy="758428"/>
          </a:xfrm>
          <a:prstGeom prst="straightConnector1">
            <a:avLst/>
          </a:prstGeom>
          <a:solidFill>
            <a:srgbClr val="000000"/>
          </a:solidFill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18" name="Google Shape;818;p38"/>
          <p:cNvSpPr txBox="1"/>
          <p:nvPr/>
        </p:nvSpPr>
        <p:spPr>
          <a:xfrm>
            <a:off x="3486152" y="4053647"/>
            <a:ext cx="14073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</p:txBody>
      </p:sp>
      <p:sp>
        <p:nvSpPr>
          <p:cNvPr id="819" name="Google Shape;819;p38"/>
          <p:cNvSpPr txBox="1"/>
          <p:nvPr/>
        </p:nvSpPr>
        <p:spPr>
          <a:xfrm>
            <a:off x="6123387" y="4053648"/>
            <a:ext cx="1222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</p:txBody>
      </p:sp>
      <p:sp>
        <p:nvSpPr>
          <p:cNvPr id="820" name="Google Shape;820;p38"/>
          <p:cNvSpPr txBox="1"/>
          <p:nvPr/>
        </p:nvSpPr>
        <p:spPr>
          <a:xfrm>
            <a:off x="8708233" y="4053648"/>
            <a:ext cx="12239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</p:txBody>
      </p:sp>
      <p:grpSp>
        <p:nvGrpSpPr>
          <p:cNvPr id="821" name="Google Shape;821;p38"/>
          <p:cNvGrpSpPr/>
          <p:nvPr/>
        </p:nvGrpSpPr>
        <p:grpSpPr>
          <a:xfrm>
            <a:off x="2869408" y="2308191"/>
            <a:ext cx="1669256" cy="444104"/>
            <a:chOff x="7918600" y="4832650"/>
            <a:chExt cx="2458447" cy="653855"/>
          </a:xfrm>
        </p:grpSpPr>
        <p:sp>
          <p:nvSpPr>
            <p:cNvPr id="822" name="Google Shape;822;p3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38100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3" name="Google Shape;823;p38"/>
            <p:cNvCxnSpPr>
              <a:stCxn id="822" idx="0"/>
              <a:endCxn id="822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24" name="Google Shape;824;p38"/>
            <p:cNvCxnSpPr/>
            <p:nvPr/>
          </p:nvCxnSpPr>
          <p:spPr>
            <a:xfrm>
              <a:off x="9784354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25" name="Google Shape;825;p38"/>
            <p:cNvCxnSpPr/>
            <p:nvPr/>
          </p:nvCxnSpPr>
          <p:spPr>
            <a:xfrm>
              <a:off x="8548117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826" name="Google Shape;826;p38"/>
          <p:cNvGrpSpPr/>
          <p:nvPr/>
        </p:nvGrpSpPr>
        <p:grpSpPr>
          <a:xfrm>
            <a:off x="2853931" y="3492865"/>
            <a:ext cx="1668065" cy="444103"/>
            <a:chOff x="7918600" y="4832650"/>
            <a:chExt cx="2458447" cy="653855"/>
          </a:xfrm>
        </p:grpSpPr>
        <p:sp>
          <p:nvSpPr>
            <p:cNvPr id="827" name="Google Shape;827;p3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38100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8" name="Google Shape;828;p38"/>
            <p:cNvCxnSpPr>
              <a:stCxn id="827" idx="0"/>
              <a:endCxn id="827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29" name="Google Shape;829;p38"/>
            <p:cNvCxnSpPr/>
            <p:nvPr/>
          </p:nvCxnSpPr>
          <p:spPr>
            <a:xfrm>
              <a:off x="9785687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30" name="Google Shape;830;p38"/>
            <p:cNvCxnSpPr/>
            <p:nvPr/>
          </p:nvCxnSpPr>
          <p:spPr>
            <a:xfrm>
              <a:off x="8548566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sp>
        <p:nvSpPr>
          <p:cNvPr id="831" name="Google Shape;831;p38"/>
          <p:cNvSpPr txBox="1"/>
          <p:nvPr/>
        </p:nvSpPr>
        <p:spPr>
          <a:xfrm>
            <a:off x="3669506" y="2965418"/>
            <a:ext cx="12239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/>
          </a:p>
        </p:txBody>
      </p:sp>
      <p:cxnSp>
        <p:nvCxnSpPr>
          <p:cNvPr id="832" name="Google Shape;832;p38"/>
          <p:cNvCxnSpPr>
            <a:stCxn id="822" idx="2"/>
            <a:endCxn id="827" idx="0"/>
          </p:cNvCxnSpPr>
          <p:nvPr/>
        </p:nvCxnSpPr>
        <p:spPr>
          <a:xfrm flipH="1">
            <a:off x="3687836" y="2745152"/>
            <a:ext cx="16200" cy="757200"/>
          </a:xfrm>
          <a:prstGeom prst="straightConnector1">
            <a:avLst/>
          </a:prstGeom>
          <a:solidFill>
            <a:srgbClr val="000000"/>
          </a:solidFill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833" name="Google Shape;833;p38"/>
          <p:cNvGrpSpPr/>
          <p:nvPr/>
        </p:nvGrpSpPr>
        <p:grpSpPr>
          <a:xfrm>
            <a:off x="5506643" y="2308191"/>
            <a:ext cx="1669256" cy="444104"/>
            <a:chOff x="7918600" y="4832650"/>
            <a:chExt cx="2458447" cy="653855"/>
          </a:xfrm>
        </p:grpSpPr>
        <p:sp>
          <p:nvSpPr>
            <p:cNvPr id="834" name="Google Shape;834;p3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38100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5" name="Google Shape;835;p38"/>
            <p:cNvCxnSpPr>
              <a:stCxn id="834" idx="0"/>
              <a:endCxn id="834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36" name="Google Shape;836;p38"/>
            <p:cNvCxnSpPr/>
            <p:nvPr/>
          </p:nvCxnSpPr>
          <p:spPr>
            <a:xfrm>
              <a:off x="9784354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37" name="Google Shape;837;p38"/>
            <p:cNvCxnSpPr/>
            <p:nvPr/>
          </p:nvCxnSpPr>
          <p:spPr>
            <a:xfrm>
              <a:off x="8548116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838" name="Google Shape;838;p38"/>
          <p:cNvGrpSpPr/>
          <p:nvPr/>
        </p:nvGrpSpPr>
        <p:grpSpPr>
          <a:xfrm>
            <a:off x="5491163" y="3492865"/>
            <a:ext cx="1668066" cy="444103"/>
            <a:chOff x="7918600" y="4832650"/>
            <a:chExt cx="2458447" cy="653855"/>
          </a:xfrm>
        </p:grpSpPr>
        <p:sp>
          <p:nvSpPr>
            <p:cNvPr id="839" name="Google Shape;839;p3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38100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0" name="Google Shape;840;p38"/>
            <p:cNvCxnSpPr>
              <a:stCxn id="839" idx="0"/>
              <a:endCxn id="839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41" name="Google Shape;841;p38"/>
            <p:cNvCxnSpPr/>
            <p:nvPr/>
          </p:nvCxnSpPr>
          <p:spPr>
            <a:xfrm>
              <a:off x="9785686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42" name="Google Shape;842;p38"/>
            <p:cNvCxnSpPr/>
            <p:nvPr/>
          </p:nvCxnSpPr>
          <p:spPr>
            <a:xfrm>
              <a:off x="8548566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sp>
        <p:nvSpPr>
          <p:cNvPr id="843" name="Google Shape;843;p38"/>
          <p:cNvSpPr txBox="1"/>
          <p:nvPr/>
        </p:nvSpPr>
        <p:spPr>
          <a:xfrm>
            <a:off x="6306741" y="2965418"/>
            <a:ext cx="12239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/>
          </a:p>
        </p:txBody>
      </p:sp>
      <p:cxnSp>
        <p:nvCxnSpPr>
          <p:cNvPr id="844" name="Google Shape;844;p38"/>
          <p:cNvCxnSpPr>
            <a:stCxn id="834" idx="2"/>
            <a:endCxn id="839" idx="0"/>
          </p:cNvCxnSpPr>
          <p:nvPr/>
        </p:nvCxnSpPr>
        <p:spPr>
          <a:xfrm flipH="1">
            <a:off x="6325071" y="2745152"/>
            <a:ext cx="16200" cy="757200"/>
          </a:xfrm>
          <a:prstGeom prst="straightConnector1">
            <a:avLst/>
          </a:prstGeom>
          <a:solidFill>
            <a:srgbClr val="000000"/>
          </a:solidFill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845" name="Google Shape;845;p38"/>
          <p:cNvGrpSpPr/>
          <p:nvPr/>
        </p:nvGrpSpPr>
        <p:grpSpPr>
          <a:xfrm>
            <a:off x="8092681" y="2308191"/>
            <a:ext cx="1668065" cy="444104"/>
            <a:chOff x="7918600" y="4832650"/>
            <a:chExt cx="2458447" cy="653855"/>
          </a:xfrm>
        </p:grpSpPr>
        <p:sp>
          <p:nvSpPr>
            <p:cNvPr id="846" name="Google Shape;846;p3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38100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7" name="Google Shape;847;p38"/>
            <p:cNvCxnSpPr>
              <a:stCxn id="846" idx="0"/>
              <a:endCxn id="846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48" name="Google Shape;848;p38"/>
            <p:cNvCxnSpPr/>
            <p:nvPr/>
          </p:nvCxnSpPr>
          <p:spPr>
            <a:xfrm>
              <a:off x="9785687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49" name="Google Shape;849;p38"/>
            <p:cNvCxnSpPr/>
            <p:nvPr/>
          </p:nvCxnSpPr>
          <p:spPr>
            <a:xfrm>
              <a:off x="8548566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289B88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grpSp>
        <p:nvGrpSpPr>
          <p:cNvPr id="850" name="Google Shape;850;p38"/>
          <p:cNvGrpSpPr/>
          <p:nvPr/>
        </p:nvGrpSpPr>
        <p:grpSpPr>
          <a:xfrm>
            <a:off x="8076012" y="3492865"/>
            <a:ext cx="1668065" cy="444103"/>
            <a:chOff x="7918600" y="4832650"/>
            <a:chExt cx="2458447" cy="653855"/>
          </a:xfrm>
        </p:grpSpPr>
        <p:sp>
          <p:nvSpPr>
            <p:cNvPr id="851" name="Google Shape;851;p3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38100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2" name="Google Shape;852;p38"/>
            <p:cNvCxnSpPr>
              <a:stCxn id="851" idx="0"/>
              <a:endCxn id="851" idx="2"/>
            </p:cNvCxnSpPr>
            <p:nvPr/>
          </p:nvCxnSpPr>
          <p:spPr>
            <a:xfrm>
              <a:off x="9147823" y="4846674"/>
              <a:ext cx="0" cy="629400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53" name="Google Shape;853;p38"/>
            <p:cNvCxnSpPr/>
            <p:nvPr/>
          </p:nvCxnSpPr>
          <p:spPr>
            <a:xfrm>
              <a:off x="9785687" y="4832650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  <p:cxnSp>
          <p:nvCxnSpPr>
            <p:cNvPr id="854" name="Google Shape;854;p38"/>
            <p:cNvCxnSpPr/>
            <p:nvPr/>
          </p:nvCxnSpPr>
          <p:spPr>
            <a:xfrm>
              <a:off x="8548566" y="4857191"/>
              <a:ext cx="0" cy="629314"/>
            </a:xfrm>
            <a:prstGeom prst="straightConnector1">
              <a:avLst/>
            </a:prstGeom>
            <a:noFill/>
            <a:ln w="38100" cap="flat" cmpd="sng">
              <a:solidFill>
                <a:srgbClr val="1884CD"/>
              </a:solidFill>
              <a:prstDash val="solid"/>
              <a:round/>
              <a:headEnd type="none" w="med" len="med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</p:cxnSp>
      </p:grpSp>
      <p:sp>
        <p:nvSpPr>
          <p:cNvPr id="855" name="Google Shape;855;p38"/>
          <p:cNvSpPr txBox="1"/>
          <p:nvPr/>
        </p:nvSpPr>
        <p:spPr>
          <a:xfrm>
            <a:off x="8891587" y="2965418"/>
            <a:ext cx="12239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/>
          </a:p>
        </p:txBody>
      </p:sp>
      <p:cxnSp>
        <p:nvCxnSpPr>
          <p:cNvPr id="856" name="Google Shape;856;p38"/>
          <p:cNvCxnSpPr>
            <a:stCxn id="846" idx="2"/>
            <a:endCxn id="851" idx="0"/>
          </p:cNvCxnSpPr>
          <p:nvPr/>
        </p:nvCxnSpPr>
        <p:spPr>
          <a:xfrm flipH="1">
            <a:off x="8909913" y="2745152"/>
            <a:ext cx="16800" cy="757200"/>
          </a:xfrm>
          <a:prstGeom prst="straightConnector1">
            <a:avLst/>
          </a:prstGeom>
          <a:solidFill>
            <a:srgbClr val="000000"/>
          </a:solidFill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57" name="Google Shape;857;p38"/>
          <p:cNvSpPr/>
          <p:nvPr/>
        </p:nvSpPr>
        <p:spPr>
          <a:xfrm>
            <a:off x="5300664" y="1868853"/>
            <a:ext cx="2007394" cy="3738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@ t+1</a:t>
            </a:r>
            <a:endParaRPr/>
          </a:p>
        </p:txBody>
      </p:sp>
      <p:sp>
        <p:nvSpPr>
          <p:cNvPr id="858" name="Google Shape;858;p38"/>
          <p:cNvSpPr/>
          <p:nvPr/>
        </p:nvSpPr>
        <p:spPr>
          <a:xfrm>
            <a:off x="2686052" y="1877187"/>
            <a:ext cx="2007394" cy="3738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@ t</a:t>
            </a:r>
            <a:endParaRPr/>
          </a:p>
        </p:txBody>
      </p:sp>
      <p:sp>
        <p:nvSpPr>
          <p:cNvPr id="859" name="Google Shape;859;p38"/>
          <p:cNvSpPr/>
          <p:nvPr/>
        </p:nvSpPr>
        <p:spPr>
          <a:xfrm>
            <a:off x="7912896" y="1877187"/>
            <a:ext cx="2007394" cy="3738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@ t+2</a:t>
            </a:r>
            <a:endParaRPr/>
          </a:p>
        </p:txBody>
      </p:sp>
      <p:sp>
        <p:nvSpPr>
          <p:cNvPr id="860" name="Google Shape;860;p38"/>
          <p:cNvSpPr/>
          <p:nvPr/>
        </p:nvSpPr>
        <p:spPr>
          <a:xfrm>
            <a:off x="393111" y="5141876"/>
            <a:ext cx="3638942" cy="638438"/>
          </a:xfrm>
          <a:prstGeom prst="wedgeRoundRectCallout">
            <a:avLst>
              <a:gd name="adj1" fmla="val 76160"/>
              <a:gd name="adj2" fmla="val 308"/>
              <a:gd name="adj3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batch processed independently, so no state across time</a:t>
            </a:r>
            <a:endParaRPr/>
          </a:p>
        </p:txBody>
      </p:sp>
      <p:sp>
        <p:nvSpPr>
          <p:cNvPr id="861" name="Google Shape;861;p38"/>
          <p:cNvSpPr/>
          <p:nvPr/>
        </p:nvSpPr>
        <p:spPr>
          <a:xfrm>
            <a:off x="257009" y="2157133"/>
            <a:ext cx="26493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Stocks sold Stream</a:t>
            </a:r>
            <a:endParaRPr/>
          </a:p>
        </p:txBody>
      </p:sp>
      <p:sp>
        <p:nvSpPr>
          <p:cNvPr id="862" name="Google Shape;862;p38"/>
          <p:cNvSpPr/>
          <p:nvPr/>
        </p:nvSpPr>
        <p:spPr>
          <a:xfrm>
            <a:off x="260153" y="3468160"/>
            <a:ext cx="37719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hashTags DStream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Spark Streaming Architecture- Discretized Streams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AC8657D-31A8-4A6F-8F92-DD8DE6377D7F}"/>
              </a:ext>
            </a:extLst>
          </p:cNvPr>
          <p:cNvSpPr/>
          <p:nvPr/>
        </p:nvSpPr>
        <p:spPr>
          <a:xfrm>
            <a:off x="2076551" y="1556765"/>
            <a:ext cx="1355271" cy="1445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D2A75FD-0446-4E9A-AF63-8CCF49AE6921}"/>
              </a:ext>
            </a:extLst>
          </p:cNvPr>
          <p:cNvSpPr/>
          <p:nvPr/>
        </p:nvSpPr>
        <p:spPr>
          <a:xfrm>
            <a:off x="453917" y="1547369"/>
            <a:ext cx="1355271" cy="1445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D447284-9047-4BC2-9626-A7D05406C4C3}"/>
              </a:ext>
            </a:extLst>
          </p:cNvPr>
          <p:cNvSpPr/>
          <p:nvPr/>
        </p:nvSpPr>
        <p:spPr>
          <a:xfrm>
            <a:off x="3699185" y="1547052"/>
            <a:ext cx="1355271" cy="1445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DD85D5-3600-4BD3-BFF3-E067B809EF27}"/>
              </a:ext>
            </a:extLst>
          </p:cNvPr>
          <p:cNvSpPr/>
          <p:nvPr/>
        </p:nvSpPr>
        <p:spPr>
          <a:xfrm>
            <a:off x="487783" y="3113840"/>
            <a:ext cx="4481646" cy="825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Receivers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E8D8D-AAAB-4A58-9004-4A34AA2ABDAC}"/>
              </a:ext>
            </a:extLst>
          </p:cNvPr>
          <p:cNvSpPr/>
          <p:nvPr/>
        </p:nvSpPr>
        <p:spPr>
          <a:xfrm>
            <a:off x="2167467" y="4152784"/>
            <a:ext cx="1343377" cy="520816"/>
          </a:xfrm>
          <a:prstGeom prst="rect">
            <a:avLst/>
          </a:prstGeom>
          <a:ln>
            <a:solidFill>
              <a:srgbClr val="00206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E7D36-8A3F-4C52-A3AF-89F8899E19FE}"/>
              </a:ext>
            </a:extLst>
          </p:cNvPr>
          <p:cNvSpPr/>
          <p:nvPr/>
        </p:nvSpPr>
        <p:spPr>
          <a:xfrm>
            <a:off x="2140036" y="4783859"/>
            <a:ext cx="1343377" cy="520816"/>
          </a:xfrm>
          <a:prstGeom prst="rect">
            <a:avLst/>
          </a:prstGeom>
          <a:ln>
            <a:solidFill>
              <a:srgbClr val="00206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116F89-56EC-4B2C-BDDF-6D1B2694C7C8}"/>
              </a:ext>
            </a:extLst>
          </p:cNvPr>
          <p:cNvSpPr/>
          <p:nvPr/>
        </p:nvSpPr>
        <p:spPr>
          <a:xfrm>
            <a:off x="2140036" y="5414934"/>
            <a:ext cx="1343377" cy="520816"/>
          </a:xfrm>
          <a:prstGeom prst="rect">
            <a:avLst/>
          </a:prstGeom>
          <a:ln>
            <a:solidFill>
              <a:srgbClr val="00206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3845022-F5DD-4840-8388-103CE33707EC}"/>
              </a:ext>
            </a:extLst>
          </p:cNvPr>
          <p:cNvSpPr/>
          <p:nvPr/>
        </p:nvSpPr>
        <p:spPr>
          <a:xfrm>
            <a:off x="4144511" y="5720412"/>
            <a:ext cx="909945" cy="1069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090C8C9-0F58-426E-8F8B-F533E1915716}"/>
              </a:ext>
            </a:extLst>
          </p:cNvPr>
          <p:cNvSpPr/>
          <p:nvPr/>
        </p:nvSpPr>
        <p:spPr>
          <a:xfrm>
            <a:off x="2603217" y="5976070"/>
            <a:ext cx="909945" cy="881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53B2CD4-671B-4699-9548-46A92DB5E859}"/>
              </a:ext>
            </a:extLst>
          </p:cNvPr>
          <p:cNvSpPr/>
          <p:nvPr/>
        </p:nvSpPr>
        <p:spPr>
          <a:xfrm>
            <a:off x="758717" y="5778535"/>
            <a:ext cx="909945" cy="1069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0402A-AE50-42BB-A9CE-CF06FC2C65E1}"/>
              </a:ext>
            </a:extLst>
          </p:cNvPr>
          <p:cNvSpPr txBox="1"/>
          <p:nvPr/>
        </p:nvSpPr>
        <p:spPr>
          <a:xfrm>
            <a:off x="5673448" y="4301174"/>
            <a:ext cx="414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Batches of data for a given time increment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D8EB27-2909-4D5C-84C2-F4D0EA08500F}"/>
              </a:ext>
            </a:extLst>
          </p:cNvPr>
          <p:cNvSpPr txBox="1"/>
          <p:nvPr/>
        </p:nvSpPr>
        <p:spPr>
          <a:xfrm>
            <a:off x="5863974" y="1818163"/>
            <a:ext cx="414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Streams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95007-D80B-4AA5-AF27-13EA25DBA40B}"/>
              </a:ext>
            </a:extLst>
          </p:cNvPr>
          <p:cNvSpPr txBox="1"/>
          <p:nvPr/>
        </p:nvSpPr>
        <p:spPr>
          <a:xfrm>
            <a:off x="5673448" y="6128816"/>
            <a:ext cx="414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Transform and output to other 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D7E1F8-6B3A-47BF-BC1D-A9EF3EF5B6CB}"/>
                  </a:ext>
                </a:extLst>
              </p14:cNvPr>
              <p14:cNvContentPartPr/>
              <p14:nvPr/>
            </p14:nvContentPartPr>
            <p14:xfrm>
              <a:off x="3607560" y="4125600"/>
              <a:ext cx="4259880" cy="150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D7E1F8-6B3A-47BF-BC1D-A9EF3EF5B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200" y="4116240"/>
                <a:ext cx="4278600" cy="15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67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 Streams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8A63D6-9FC5-41B3-8BB9-7D71FA6595D3}"/>
              </a:ext>
            </a:extLst>
          </p:cNvPr>
          <p:cNvSpPr/>
          <p:nvPr/>
        </p:nvSpPr>
        <p:spPr>
          <a:xfrm>
            <a:off x="485422" y="2044414"/>
            <a:ext cx="6432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b="0" i="0" dirty="0">
                <a:solidFill>
                  <a:srgbClr val="333333"/>
                </a:solidFill>
                <a:effectLst/>
                <a:latin typeface="Calibri(body)"/>
              </a:rPr>
              <a:t>Generates the RDD’s for each time step, and can produce output at each time step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rgbClr val="333333"/>
                </a:solidFill>
                <a:latin typeface="Calibri(body)"/>
              </a:rPr>
              <a:t>Can be transformed and acted on in much the same way as RDD’s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rgbClr val="333333"/>
                </a:solidFill>
                <a:latin typeface="Calibri(body)"/>
              </a:rPr>
              <a:t>Can access underlying  RDD’s if required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200" dirty="0">
              <a:latin typeface="Calibri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B5087A-285B-43DA-BB4B-515426380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08" y="3852862"/>
            <a:ext cx="69056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8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Stateful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367314-7632-488A-BACD-70D3FE94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08" y="2563812"/>
            <a:ext cx="9472615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0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Windowing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CBA6FE-4AC6-44F3-91A8-AD010B9A344E}"/>
              </a:ext>
            </a:extLst>
          </p:cNvPr>
          <p:cNvSpPr/>
          <p:nvPr/>
        </p:nvSpPr>
        <p:spPr>
          <a:xfrm>
            <a:off x="573028" y="1918004"/>
            <a:ext cx="6808433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 results across longer time period than batch interval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 top-sellers from the past hour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-You might process data every one second</a:t>
            </a:r>
          </a:p>
          <a:p>
            <a:pPr lvl="2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-But maintain a window of one hour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window slides as time goes on to represent batches within the time interval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04268-9957-417A-8C22-9A5134D3B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910" y="2185269"/>
            <a:ext cx="2443815" cy="24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7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Batch interval Vs Slide interval Vs Window interval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E80459-4117-47FD-92D6-B00538E7A44E}"/>
              </a:ext>
            </a:extLst>
          </p:cNvPr>
          <p:cNvSpPr/>
          <p:nvPr/>
        </p:nvSpPr>
        <p:spPr>
          <a:xfrm>
            <a:off x="534676" y="2946680"/>
            <a:ext cx="113068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often data is captured into a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Dstream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often a windowed transformation is computed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far back in time the windowed transformation goes</a:t>
            </a:r>
          </a:p>
        </p:txBody>
      </p:sp>
    </p:spTree>
    <p:extLst>
      <p:ext uri="{BB962C8B-B14F-4D97-AF65-F5344CB8AC3E}">
        <p14:creationId xmlns:p14="http://schemas.microsoft.com/office/powerpoint/2010/main" val="50067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Batch interval Vs Slide interval Vs Window interval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34632-648E-4C99-BAF1-1CA915520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3" y="1918003"/>
            <a:ext cx="9473028" cy="43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7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1214</Words>
  <Application>Microsoft Office PowerPoint</Application>
  <PresentationFormat>Widescreen</PresentationFormat>
  <Paragraphs>218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Calibri(body)</vt:lpstr>
      <vt:lpstr>Consolas</vt:lpstr>
      <vt:lpstr>Gill Sans</vt:lpstr>
      <vt:lpstr>Wingdings</vt:lpstr>
      <vt:lpstr>Office Theme</vt:lpstr>
      <vt:lpstr>PowerPoint Presentation</vt:lpstr>
      <vt:lpstr>Last Lecture…</vt:lpstr>
      <vt:lpstr>What is Apache Spark Streaming?</vt:lpstr>
      <vt:lpstr>Spark Streaming Architecture- Discretized Streams</vt:lpstr>
      <vt:lpstr>D Streams</vt:lpstr>
      <vt:lpstr>Stateful Data</vt:lpstr>
      <vt:lpstr>Windowing</vt:lpstr>
      <vt:lpstr>Batch interval Vs Slide interval Vs Window interval</vt:lpstr>
      <vt:lpstr>Batch interval Vs Slide interval Vs Window interval</vt:lpstr>
      <vt:lpstr>Windowed Transformations:Code</vt:lpstr>
      <vt:lpstr>Structured Streaming</vt:lpstr>
      <vt:lpstr>Structured Streaming</vt:lpstr>
      <vt:lpstr>Advantages of Structured Streaming</vt:lpstr>
      <vt:lpstr>Advantages of Structured Streaming</vt:lpstr>
      <vt:lpstr>Spark Streaming with Flume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42</cp:revision>
  <dcterms:created xsi:type="dcterms:W3CDTF">2020-10-18T04:25:11Z</dcterms:created>
  <dcterms:modified xsi:type="dcterms:W3CDTF">2020-10-19T04:33:14Z</dcterms:modified>
</cp:coreProperties>
</file>