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8" r:id="rId2"/>
    <p:sldId id="443" r:id="rId3"/>
    <p:sldId id="432" r:id="rId4"/>
    <p:sldId id="444" r:id="rId5"/>
    <p:sldId id="294" r:id="rId6"/>
    <p:sldId id="299" r:id="rId7"/>
    <p:sldId id="286" r:id="rId8"/>
    <p:sldId id="258" r:id="rId9"/>
    <p:sldId id="430" r:id="rId10"/>
    <p:sldId id="303" r:id="rId11"/>
    <p:sldId id="309" r:id="rId12"/>
    <p:sldId id="311" r:id="rId13"/>
    <p:sldId id="445" r:id="rId14"/>
    <p:sldId id="446" r:id="rId15"/>
    <p:sldId id="447" r:id="rId16"/>
    <p:sldId id="448" r:id="rId17"/>
    <p:sldId id="449" r:id="rId18"/>
    <p:sldId id="450" r:id="rId19"/>
    <p:sldId id="307" r:id="rId20"/>
    <p:sldId id="308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1T04:24:25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5631 7367 0,'2009'50'265,"-2158"-50"-187,-149 0-78,1 0 16,-26 0-16,1 0 16,49 0-16,0 0 15,75 0-15,74 0 16,99 0-16,-25 24 15,75-24 79,25 0-78,49 0-16,25 0 15,49 0-15,26 0 16,-1 0-16,-24 0 16,49 0-16,0 0 15,26 0-15,-51 0 16,25 0-16,-99 0 16,50 0-1,-125 0-15,26 0 16,-26 0-16,-98 0 94,-150 0-79,1 0-15,-124 0 16,-1 0-16,50 0 15,-74 0-15,49 0 16,1 0-16,49 0 16,99 0-16,74 0 15,199 0 79,75 0-94,-75 0 16,74 0-1,-49 0-15,-25 0 16,25 0-16,-50 0 16,-49 0-16,-25 0 109</inkml:trace>
  <inkml:trace contextRef="#ctx0" brushRef="#br0" timeOffset="21830.81">14114 10145 0,'0'50'109,"0"49"-109,49-25 16,51 125-16,-51-100 16,26 0-16,-50 0 15,49 1-15,-24-26 16,-50-49-16,49 0 15,26-25 17,24 0-32,50-50 15,-50-24-15,-25 24 16,75-49-16,0 0 16,-75 24-16,26 26 15,-1-26-15,25-24 16,0 25-16,25 24 15,-1-24-15,125-26 16,-74 51-16,49-26 16,-25 1-16,0-1 15,-99 26-15,50 24 16,49-74-16,-148 74 16,24-25-16,0 1 15,-74-1-15,74 1 16,-25 24-16,-49 0 15,0 0-15,25-24 16,-26 24-16,26-25 16,-25 25-16,0 1 15,0-1-15,-25 0 16</inkml:trace>
  <inkml:trace contextRef="#ctx0" brushRef="#br0" timeOffset="54926.91">7665 14635 0,'49'0'172,"-24"0"-157,0 0 1,24 0-16,1 0 31,-25 0-31,24 0 16,-24 0-16,0 0 16,50 0-16,-26 0 15,-24-25 1,25 25-16,-1 0 15,1 0 1,-1 0-16,1 0 16,49 0-1,-24 0-15,-1 0 16,-49 0-16,24 0 16,-24 0-16,50 0 15,-26-25 1,-24 25-16,0 0 15,0 0-15,-1 0 16,1-25 0,0 25 31,0 0-32,25 0 1,-1 0-16,26 0 15,-26 0 1,-24 0 0,0 0 171</inkml:trace>
  <inkml:trace contextRef="#ctx0" brushRef="#br0" timeOffset="64223.29">11981 14536 0,'124'0'78,"74"0"-78,1 0 16,24 0-16,25 0 15,0 0-15,50 0 16,-26 0-16,1 0 15,25 0-15,-75 0 16,-49 0-16,-75 0 16,0 0-16,-49 0 15,-1 0-15,26 0 16,-50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1T04:26:26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 15304 0,'49'-24'62,"51"24"-46,-26-25-16,50 25 16,50-25-16,24 25 15,174 0 1,75 0-16,148 0 15,149 0-15,75 0 16,-224 0-16,-49 0 16,-174 0-16,-50 0 15,-49 0-15,-99-25 16,-100 0-16,-49 1 16,0-1-16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92164-1A66-430D-8717-ABDADD9E97F0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DFE82-C722-4517-BFF9-9BA9998C5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729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005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12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33820-C63C-4F86-80CC-DC8525BB7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48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67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748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8974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901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929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1FB5-D069-440A-8722-A6880D24C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E1E43-0871-41CF-B0B7-6BFEAF8EE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9704-F2B4-4679-AEFC-02877FC7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11DB-4B07-4410-B78F-E7E1B4C9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4F10-E15F-4DE8-8122-276BA611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3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94CC-65A2-4C52-9905-1BF96D36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53480-AADF-4D52-8666-329187F7B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1CF64-10EC-4981-BA6E-55C4A37E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7DF0-CCCB-40E6-8DEC-E8BFE1DF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9DB6-A403-45B7-BC4A-DF0D5E8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7AA7D-4F0E-4848-9FF5-1056832FB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0D097-5741-42F3-A8F8-58DDD3B9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5545B-D798-4B48-8DB0-BEFC127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56857-4101-4C85-A9AF-66301D7E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EA82-9465-4F00-8B63-C21EDD8D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8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90CA-3AB8-470C-AE49-263219C4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4431-C516-44D8-876B-097062F6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6EE0-A0D4-4DAD-B03E-A52B7127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06A4-F89B-44CC-8B91-F8451EA4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4195-5610-414F-9E70-CCE66A8F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3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E7C1-6EEC-46A0-A2B4-D6DFB639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BBEB-8194-4434-B696-755F248B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7920-9695-4FEF-AC8F-6374659C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316B6-5D63-4431-90E6-9A1BFC89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D15F-758D-4E37-BBA5-FFA31DEA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90EB-139F-47CC-BF4C-76AF9A8A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3184-8396-4D7C-BB67-35FD0A421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0B0D-0F51-48B9-9CC6-F0D5564F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96C46-6408-436C-A259-A1410654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26221-9BC4-49FB-9154-170728F7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BBFB9-BF25-4AE0-9F8F-575C76DF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3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442A-C166-417A-9955-08F7BD4E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02D0A-E744-42A2-8F0B-E011555A4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95215-EB85-413B-84EC-FD45A61F5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50D84-0AFD-42EF-BEB5-E73A05A89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47C5D-98FD-4D4E-8901-BD64A25B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1F14C-9B49-49FC-B777-D1E0FAD9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36537-1B30-42B5-889A-DD7D547C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9F970-4F85-4BFA-9BE3-55629347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4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2AFA-53D3-420F-9281-C41C317B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5C7EF-520A-4F59-A992-7ECFF99C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7911-6FBB-40EF-AAFF-880D5AAC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E1ACD-D467-48AF-B09B-E53B7A0C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3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84644-7B56-4993-A527-768F4FC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07307-693F-45D5-94D6-10DA2359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B86D-9936-48EE-AE59-1FF555C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5FD6-AF2F-4D30-8E4A-5686032D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22E6-C1E6-4FA8-8F4A-848E1F09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5F65D-298D-4469-A4CF-AB4732145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28F3A-4428-4D7E-A36B-D5E5613E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FA0D0-6651-45A0-BF03-1BCB85C9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E02E-472F-4F2A-B5F8-4CFBB51E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6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61CF-47A6-4195-942F-336BD377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03B97-D1EC-4D07-BAAD-EA69BF311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DFC44-B892-4719-B6E0-CBF804BBF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EF550-5CD9-4F12-95AC-525E564B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CC02E-12CD-4158-8630-F69FC913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36268-CB19-4592-869E-44DC6A6F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F4BF8-D393-41EE-BEEE-B3A6E22A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EA48-CDE0-4207-86CC-3F8A059F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987C-1F7C-40B0-BB41-ED5B60C56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0ADF-A844-4485-8AFE-7BADC982E1E4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1D821-C263-460E-9787-4914F753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4AA5-CC46-4D25-90BF-FB1F9D368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91AB-3822-465F-93D3-15760EF01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4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4 –Spark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Count the hashtags over last 10 mins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04954" y="1622689"/>
            <a:ext cx="10461236" cy="1034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tweets 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ssc.twitterStream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val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tweets.flatMap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 (status =&gt;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getTags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  <a:sym typeface="Arial" charset="0"/>
              </a:rPr>
              <a:t>(status))</a:t>
            </a:r>
          </a:p>
          <a:p>
            <a:pPr>
              <a:defRPr/>
            </a:pPr>
            <a:r>
              <a:rPr lang="en-US" sz="20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2000" dirty="0">
                <a:latin typeface="Consolas"/>
                <a:cs typeface="Consolas"/>
                <a:sym typeface="Arial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2000" dirty="0">
                <a:latin typeface="Consolas"/>
                <a:cs typeface="Consolas"/>
                <a:sym typeface="Arial" charset="0"/>
              </a:rPr>
              <a:t> = </a:t>
            </a:r>
            <a:r>
              <a:rPr lang="en-US" sz="2000" dirty="0" err="1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20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2000" dirty="0" err="1">
                <a:solidFill>
                  <a:schemeClr val="accent1"/>
                </a:solidFill>
                <a:latin typeface="Consolas"/>
                <a:cs typeface="Consolas"/>
                <a:sym typeface="Arial" charset="0"/>
              </a:rPr>
              <a:t>window</a:t>
            </a:r>
            <a:r>
              <a:rPr lang="en-US" sz="2000" dirty="0">
                <a:latin typeface="Consolas"/>
                <a:cs typeface="Consolas"/>
                <a:sym typeface="Arial" charset="0"/>
              </a:rPr>
              <a:t>(Minutes(10), Seconds(1)).</a:t>
            </a:r>
            <a:r>
              <a:rPr lang="en-US" sz="2000" dirty="0" err="1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countByValue</a:t>
            </a:r>
            <a:r>
              <a:rPr lang="en-US" sz="2000" dirty="0">
                <a:latin typeface="Consolas"/>
                <a:cs typeface="Consolas"/>
                <a:sym typeface="Arial" charset="0"/>
              </a:rPr>
              <a:t>()</a:t>
            </a:r>
          </a:p>
          <a:p>
            <a:pPr>
              <a:buFont typeface="Wingdings" charset="0"/>
              <a:buChar char="§"/>
              <a:defRPr/>
            </a:pPr>
            <a:endParaRPr lang="en-US" sz="2000" dirty="0">
              <a:sym typeface="Arial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04954" y="3238024"/>
            <a:ext cx="3093956" cy="419576"/>
          </a:xfrm>
          <a:prstGeom prst="wedgeRoundRectCallout">
            <a:avLst>
              <a:gd name="adj1" fmla="val 71798"/>
              <a:gd name="adj2" fmla="val -146833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sliding window operation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907648" y="3238024"/>
            <a:ext cx="2522764" cy="419576"/>
          </a:xfrm>
          <a:prstGeom prst="wedgeRoundRectCallout">
            <a:avLst>
              <a:gd name="adj1" fmla="val -22496"/>
              <a:gd name="adj2" fmla="val -133089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window length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291744" y="3270681"/>
            <a:ext cx="2522764" cy="386919"/>
          </a:xfrm>
          <a:prstGeom prst="wedgeRoundRectCallout">
            <a:avLst>
              <a:gd name="adj1" fmla="val -70392"/>
              <a:gd name="adj2" fmla="val -130231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sliding interval</a:t>
            </a:r>
          </a:p>
        </p:txBody>
      </p:sp>
    </p:spTree>
    <p:extLst>
      <p:ext uri="{BB962C8B-B14F-4D97-AF65-F5344CB8AC3E}">
        <p14:creationId xmlns:p14="http://schemas.microsoft.com/office/powerpoint/2010/main" val="15756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2295526" y="4400554"/>
            <a:ext cx="5073849" cy="346249"/>
            <a:chOff x="573422" y="6302594"/>
            <a:chExt cx="5073981" cy="461993"/>
          </a:xfrm>
        </p:grpSpPr>
        <p:sp>
          <p:nvSpPr>
            <p:cNvPr id="107" name="Alternate Process 106"/>
            <p:cNvSpPr>
              <a:spLocks noChangeArrowheads="1"/>
            </p:cNvSpPr>
            <p:nvPr/>
          </p:nvSpPr>
          <p:spPr bwMode="auto">
            <a:xfrm>
              <a:off x="5265202" y="6362962"/>
              <a:ext cx="382201" cy="352676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9525">
              <a:solidFill>
                <a:srgbClr val="1884CD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7680" name="TextBox 111"/>
            <p:cNvSpPr txBox="1">
              <a:spLocks noChangeArrowheads="1"/>
            </p:cNvSpPr>
            <p:nvPr/>
          </p:nvSpPr>
          <p:spPr bwMode="auto">
            <a:xfrm>
              <a:off x="573422" y="6302594"/>
              <a:ext cx="1050571" cy="4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tagCounts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12" y="1810642"/>
            <a:ext cx="9969481" cy="60007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2000" dirty="0">
                <a:solidFill>
                  <a:srgbClr val="00B0F0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2000" dirty="0">
                <a:solidFill>
                  <a:srgbClr val="00B0F0"/>
                </a:solidFill>
                <a:latin typeface="Consolas"/>
                <a:cs typeface="Consolas"/>
                <a:sym typeface="Arial" charset="0"/>
              </a:rPr>
              <a:t> </a:t>
            </a:r>
            <a:r>
              <a:rPr lang="en-US" sz="2000" dirty="0">
                <a:latin typeface="Consolas"/>
                <a:cs typeface="Consolas"/>
                <a:sym typeface="Arial" charset="0"/>
              </a:rPr>
              <a:t>= </a:t>
            </a:r>
            <a:r>
              <a:rPr lang="en-US" sz="2000" dirty="0" err="1">
                <a:solidFill>
                  <a:srgbClr val="C61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20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/>
                <a:cs typeface="Consolas"/>
                <a:sym typeface="Arial" charset="0"/>
              </a:rPr>
              <a:t>window</a:t>
            </a:r>
            <a:r>
              <a:rPr lang="en-US" sz="2000" dirty="0">
                <a:latin typeface="Consolas"/>
                <a:cs typeface="Consolas"/>
                <a:sym typeface="Arial" charset="0"/>
              </a:rPr>
              <a:t>(Minutes(10),Seconds(1)).</a:t>
            </a:r>
            <a:r>
              <a:rPr lang="en-US" sz="2000" dirty="0" err="1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countByValue</a:t>
            </a:r>
            <a:r>
              <a:rPr lang="en-US" sz="2000" dirty="0">
                <a:latin typeface="Consolas"/>
                <a:cs typeface="Consolas"/>
                <a:sym typeface="Arial" charset="0"/>
              </a:rPr>
              <a:t>()</a:t>
            </a:r>
          </a:p>
          <a:p>
            <a:pPr marL="0" indent="0">
              <a:buNone/>
              <a:defRPr/>
            </a:pPr>
            <a:endParaRPr lang="en-US" sz="2000" dirty="0">
              <a:sym typeface="Arial" charset="0"/>
            </a:endParaRP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4924426" y="3400425"/>
            <a:ext cx="3380185" cy="1000129"/>
            <a:chOff x="3374629" y="3917864"/>
            <a:chExt cx="3380382" cy="623028"/>
          </a:xfrm>
        </p:grpSpPr>
        <p:cxnSp>
          <p:nvCxnSpPr>
            <p:cNvPr id="30" name="Straight Arrow Connector 29"/>
            <p:cNvCxnSpPr>
              <a:stCxn id="12" idx="2"/>
            </p:cNvCxnSpPr>
            <p:nvPr/>
          </p:nvCxnSpPr>
          <p:spPr>
            <a:xfrm>
              <a:off x="4501622" y="3917865"/>
              <a:ext cx="2253389" cy="62302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2"/>
            </p:cNvCxnSpPr>
            <p:nvPr/>
          </p:nvCxnSpPr>
          <p:spPr>
            <a:xfrm>
              <a:off x="5628019" y="3917865"/>
              <a:ext cx="1126992" cy="62302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1" idx="2"/>
            </p:cNvCxnSpPr>
            <p:nvPr/>
          </p:nvCxnSpPr>
          <p:spPr>
            <a:xfrm>
              <a:off x="6755011" y="3918608"/>
              <a:ext cx="0" cy="62228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9" idx="2"/>
            </p:cNvCxnSpPr>
            <p:nvPr/>
          </p:nvCxnSpPr>
          <p:spPr>
            <a:xfrm>
              <a:off x="3374629" y="3917864"/>
              <a:ext cx="3380382" cy="62302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3767735" y="3455785"/>
            <a:ext cx="3409949" cy="994771"/>
            <a:chOff x="2075999" y="4791861"/>
            <a:chExt cx="3410015" cy="761309"/>
          </a:xfrm>
        </p:grpSpPr>
        <p:cxnSp>
          <p:nvCxnSpPr>
            <p:cNvPr id="50" name="Straight Arrow Connector 49"/>
            <p:cNvCxnSpPr>
              <a:stCxn id="9" idx="2"/>
            </p:cNvCxnSpPr>
            <p:nvPr/>
          </p:nvCxnSpPr>
          <p:spPr>
            <a:xfrm>
              <a:off x="3202948" y="4791861"/>
              <a:ext cx="2254492" cy="73943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2" idx="2"/>
            </p:cNvCxnSpPr>
            <p:nvPr/>
          </p:nvCxnSpPr>
          <p:spPr>
            <a:xfrm>
              <a:off x="4329300" y="4791861"/>
              <a:ext cx="1156714" cy="73943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5" idx="2"/>
            </p:cNvCxnSpPr>
            <p:nvPr/>
          </p:nvCxnSpPr>
          <p:spPr>
            <a:xfrm>
              <a:off x="5456249" y="4791862"/>
              <a:ext cx="1191" cy="76130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6" idx="2"/>
            </p:cNvCxnSpPr>
            <p:nvPr/>
          </p:nvCxnSpPr>
          <p:spPr>
            <a:xfrm>
              <a:off x="2075999" y="4791864"/>
              <a:ext cx="3393346" cy="761306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2266950" y="2714624"/>
            <a:ext cx="6271022" cy="751949"/>
            <a:chOff x="571115" y="3880890"/>
            <a:chExt cx="6270864" cy="1002969"/>
          </a:xfrm>
        </p:grpSpPr>
        <p:sp>
          <p:nvSpPr>
            <p:cNvPr id="27660" name="TextBox 23"/>
            <p:cNvSpPr txBox="1">
              <a:spLocks noChangeArrowheads="1"/>
            </p:cNvSpPr>
            <p:nvPr/>
          </p:nvSpPr>
          <p:spPr bwMode="auto">
            <a:xfrm>
              <a:off x="571115" y="4422023"/>
              <a:ext cx="959982" cy="46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hashTags</a:t>
              </a:r>
            </a:p>
          </p:txBody>
        </p:sp>
        <p:sp>
          <p:nvSpPr>
            <p:cNvPr id="6" name="Alternate Process 5"/>
            <p:cNvSpPr>
              <a:spLocks noChangeArrowheads="1"/>
            </p:cNvSpPr>
            <p:nvPr/>
          </p:nvSpPr>
          <p:spPr bwMode="auto">
            <a:xfrm>
              <a:off x="1884937" y="4449425"/>
              <a:ext cx="382181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7662" name="TextBox 7"/>
            <p:cNvSpPr txBox="1">
              <a:spLocks noChangeArrowheads="1"/>
            </p:cNvSpPr>
            <p:nvPr/>
          </p:nvSpPr>
          <p:spPr bwMode="auto">
            <a:xfrm>
              <a:off x="1817197" y="3880890"/>
              <a:ext cx="517606" cy="46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t-1</a:t>
              </a:r>
            </a:p>
          </p:txBody>
        </p:sp>
        <p:sp>
          <p:nvSpPr>
            <p:cNvPr id="9" name="Alternate Process 8"/>
            <p:cNvSpPr>
              <a:spLocks noChangeArrowheads="1"/>
            </p:cNvSpPr>
            <p:nvPr/>
          </p:nvSpPr>
          <p:spPr bwMode="auto">
            <a:xfrm>
              <a:off x="3011835" y="4449425"/>
              <a:ext cx="382181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7664" name="TextBox 10"/>
            <p:cNvSpPr txBox="1">
              <a:spLocks noChangeArrowheads="1"/>
            </p:cNvSpPr>
            <p:nvPr/>
          </p:nvSpPr>
          <p:spPr bwMode="auto">
            <a:xfrm>
              <a:off x="2943991" y="3888941"/>
              <a:ext cx="517606" cy="46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</p:txBody>
        </p:sp>
        <p:sp>
          <p:nvSpPr>
            <p:cNvPr id="12" name="Alternate Process 11"/>
            <p:cNvSpPr>
              <a:spLocks noChangeArrowheads="1"/>
            </p:cNvSpPr>
            <p:nvPr/>
          </p:nvSpPr>
          <p:spPr bwMode="auto">
            <a:xfrm>
              <a:off x="4138733" y="4449425"/>
              <a:ext cx="381586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7666" name="TextBox 13"/>
            <p:cNvSpPr txBox="1">
              <a:spLocks noChangeArrowheads="1"/>
            </p:cNvSpPr>
            <p:nvPr/>
          </p:nvSpPr>
          <p:spPr bwMode="auto">
            <a:xfrm>
              <a:off x="4070785" y="3888941"/>
              <a:ext cx="517606" cy="46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t+1</a:t>
              </a:r>
            </a:p>
          </p:txBody>
        </p:sp>
        <p:sp>
          <p:nvSpPr>
            <p:cNvPr id="15" name="Alternate Process 14"/>
            <p:cNvSpPr>
              <a:spLocks noChangeArrowheads="1"/>
            </p:cNvSpPr>
            <p:nvPr/>
          </p:nvSpPr>
          <p:spPr bwMode="auto">
            <a:xfrm>
              <a:off x="5265631" y="4449425"/>
              <a:ext cx="381586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7668" name="TextBox 16"/>
            <p:cNvSpPr txBox="1">
              <a:spLocks noChangeArrowheads="1"/>
            </p:cNvSpPr>
            <p:nvPr/>
          </p:nvSpPr>
          <p:spPr bwMode="auto">
            <a:xfrm>
              <a:off x="5197579" y="3880890"/>
              <a:ext cx="517606" cy="46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50" dirty="0">
                  <a:latin typeface="Calibri" panose="020F0502020204030204" pitchFamily="34" charset="0"/>
                  <a:cs typeface="Calibri" panose="020F0502020204030204" pitchFamily="34" charset="0"/>
                </a:rPr>
                <a:t>t+2</a:t>
              </a:r>
            </a:p>
          </p:txBody>
        </p:sp>
        <p:sp>
          <p:nvSpPr>
            <p:cNvPr id="21" name="Alternate Process 20"/>
            <p:cNvSpPr>
              <a:spLocks noChangeArrowheads="1"/>
            </p:cNvSpPr>
            <p:nvPr/>
          </p:nvSpPr>
          <p:spPr bwMode="auto">
            <a:xfrm>
              <a:off x="6391934" y="4450219"/>
              <a:ext cx="382181" cy="35255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7670" name="TextBox 22"/>
            <p:cNvSpPr txBox="1">
              <a:spLocks noChangeArrowheads="1"/>
            </p:cNvSpPr>
            <p:nvPr/>
          </p:nvSpPr>
          <p:spPr bwMode="auto">
            <a:xfrm>
              <a:off x="6324373" y="3880890"/>
              <a:ext cx="517606" cy="46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t+3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349824" y="3027166"/>
            <a:ext cx="4269582" cy="505420"/>
          </a:xfrm>
          <a:prstGeom prst="round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1" tIns="40821" rIns="81641" bIns="40821"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116" name="Alternate Process 115"/>
          <p:cNvSpPr>
            <a:spLocks noChangeArrowheads="1"/>
          </p:cNvSpPr>
          <p:nvPr/>
        </p:nvSpPr>
        <p:spPr bwMode="auto">
          <a:xfrm>
            <a:off x="8096251" y="4450556"/>
            <a:ext cx="382191" cy="264319"/>
          </a:xfrm>
          <a:prstGeom prst="flowChartAlternateProcess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>
              <a:solidFill>
                <a:schemeClr val="l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52875" y="3540325"/>
            <a:ext cx="1463029" cy="3462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50" dirty="0">
                <a:solidFill>
                  <a:schemeClr val="accent3"/>
                </a:solidFill>
                <a:latin typeface="Calibri"/>
                <a:ea typeface="ヒラギノ角ゴ ProN W3" charset="0"/>
                <a:cs typeface="Calibri"/>
              </a:rPr>
              <a:t>sliding window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67276" y="4029075"/>
            <a:ext cx="135812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1650">
                <a:latin typeface="Calibri" panose="020F0502020204030204" pitchFamily="34" charset="0"/>
                <a:cs typeface="Calibri" panose="020F0502020204030204" pitchFamily="34" charset="0"/>
              </a:rPr>
              <a:t>countByValue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8610600" y="4257675"/>
            <a:ext cx="1514475" cy="1028700"/>
          </a:xfrm>
          <a:prstGeom prst="wedgeRoundRectCallout">
            <a:avLst>
              <a:gd name="adj1" fmla="val -113242"/>
              <a:gd name="adj2" fmla="val 5326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50" dirty="0">
                <a:solidFill>
                  <a:srgbClr val="000000"/>
                </a:solidFill>
                <a:latin typeface="Calibri"/>
                <a:cs typeface="Calibri"/>
              </a:rPr>
              <a:t>count over all the data in the window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Counting the hashtags over last 10 mins </a:t>
            </a:r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71879" y="21817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5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16" grpId="0" animBg="1"/>
      <p:bldP spid="60" grpId="0"/>
      <p:bldP spid="60" grpId="1"/>
      <p:bldP spid="61" grpId="0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ternate Process 49"/>
          <p:cNvSpPr/>
          <p:nvPr/>
        </p:nvSpPr>
        <p:spPr bwMode="auto">
          <a:xfrm>
            <a:off x="7924800" y="4707137"/>
            <a:ext cx="381596" cy="264914"/>
          </a:xfrm>
          <a:prstGeom prst="flowChartAlternateProcess">
            <a:avLst/>
          </a:prstGeom>
          <a:solidFill>
            <a:schemeClr val="bg1"/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50" b="1" dirty="0">
                <a:latin typeface="Calibri"/>
                <a:cs typeface="Calibri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2" y="1717849"/>
            <a:ext cx="9678537" cy="61080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800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sz="1800" dirty="0">
                <a:latin typeface="Consolas"/>
                <a:cs typeface="Consolas"/>
                <a:sym typeface="Arial" charset="0"/>
              </a:rPr>
              <a:t> </a:t>
            </a:r>
            <a:r>
              <a:rPr lang="en-US" sz="1800" dirty="0" err="1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tagCounts</a:t>
            </a:r>
            <a:r>
              <a:rPr lang="en-US" sz="1800" dirty="0">
                <a:latin typeface="Consolas"/>
                <a:cs typeface="Consolas"/>
                <a:sym typeface="Arial" charset="0"/>
              </a:rPr>
              <a:t> = </a:t>
            </a:r>
            <a:r>
              <a:rPr lang="en-US" sz="1800" dirty="0" err="1">
                <a:solidFill>
                  <a:srgbClr val="B50B1B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sz="1800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sz="1800" dirty="0" err="1">
                <a:solidFill>
                  <a:srgbClr val="1D86CD"/>
                </a:solidFill>
                <a:latin typeface="Consolas"/>
                <a:cs typeface="Consolas"/>
                <a:sym typeface="Arial" charset="0"/>
              </a:rPr>
              <a:t>countByValueAndWindow</a:t>
            </a:r>
            <a:r>
              <a:rPr lang="en-US" sz="1800" dirty="0">
                <a:latin typeface="Consolas"/>
                <a:cs typeface="Consolas"/>
                <a:sym typeface="Arial" charset="0"/>
              </a:rPr>
              <a:t>(Minutes(10), Seconds(1))</a:t>
            </a:r>
          </a:p>
          <a:p>
            <a:pPr marL="0" indent="0">
              <a:buNone/>
              <a:defRPr/>
            </a:pPr>
            <a:endParaRPr lang="en-US" sz="2000" dirty="0">
              <a:sym typeface="Arial" charset="0"/>
            </a:endParaRPr>
          </a:p>
          <a:p>
            <a:pPr marL="0" indent="0">
              <a:buNone/>
              <a:defRPr/>
            </a:pPr>
            <a:endParaRPr lang="en-US" sz="2000" dirty="0">
              <a:sym typeface="Arial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Arial" charset="0"/>
              </a:rPr>
              <a:t>  </a:t>
            </a:r>
            <a:endParaRPr lang="en-US" sz="2000" dirty="0">
              <a:sym typeface="Arial" charset="0"/>
            </a:endParaRPr>
          </a:p>
        </p:txBody>
      </p: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2095500" y="2600325"/>
            <a:ext cx="6271022" cy="1437085"/>
            <a:chOff x="571115" y="3578515"/>
            <a:chExt cx="6270864" cy="1916360"/>
          </a:xfrm>
        </p:grpSpPr>
        <p:sp>
          <p:nvSpPr>
            <p:cNvPr id="8" name="Alternate Process 7"/>
            <p:cNvSpPr>
              <a:spLocks noChangeArrowheads="1"/>
            </p:cNvSpPr>
            <p:nvPr/>
          </p:nvSpPr>
          <p:spPr bwMode="auto">
            <a:xfrm>
              <a:off x="5272775" y="5128909"/>
              <a:ext cx="382181" cy="353264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dk1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Alternate Process 9"/>
            <p:cNvSpPr>
              <a:spLocks noChangeArrowheads="1"/>
            </p:cNvSpPr>
            <p:nvPr/>
          </p:nvSpPr>
          <p:spPr bwMode="auto">
            <a:xfrm>
              <a:off x="4145877" y="5124940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dk1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Alternate Process 10"/>
            <p:cNvSpPr>
              <a:spLocks noChangeArrowheads="1"/>
            </p:cNvSpPr>
            <p:nvPr/>
          </p:nvSpPr>
          <p:spPr bwMode="auto">
            <a:xfrm>
              <a:off x="3018978" y="5124940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dk1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Alternate Process 11"/>
            <p:cNvSpPr>
              <a:spLocks noChangeArrowheads="1"/>
            </p:cNvSpPr>
            <p:nvPr/>
          </p:nvSpPr>
          <p:spPr bwMode="auto">
            <a:xfrm>
              <a:off x="1892080" y="5124940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dk1"/>
                </a:solidFill>
                <a:latin typeface="Calibri"/>
                <a:cs typeface="Calibri"/>
              </a:endParaRPr>
            </a:p>
          </p:txBody>
        </p:sp>
        <p:sp>
          <p:nvSpPr>
            <p:cNvPr id="28704" name="TextBox 35"/>
            <p:cNvSpPr txBox="1">
              <a:spLocks noChangeArrowheads="1"/>
            </p:cNvSpPr>
            <p:nvPr/>
          </p:nvSpPr>
          <p:spPr bwMode="auto">
            <a:xfrm>
              <a:off x="571115" y="4119649"/>
              <a:ext cx="959982" cy="46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hashTags</a:t>
              </a:r>
            </a:p>
          </p:txBody>
        </p:sp>
        <p:sp>
          <p:nvSpPr>
            <p:cNvPr id="37" name="Alternate Process 36"/>
            <p:cNvSpPr>
              <a:spLocks noChangeArrowheads="1"/>
            </p:cNvSpPr>
            <p:nvPr/>
          </p:nvSpPr>
          <p:spPr bwMode="auto">
            <a:xfrm>
              <a:off x="1884937" y="4146913"/>
              <a:ext cx="382181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8706" name="TextBox 37"/>
            <p:cNvSpPr txBox="1">
              <a:spLocks noChangeArrowheads="1"/>
            </p:cNvSpPr>
            <p:nvPr/>
          </p:nvSpPr>
          <p:spPr bwMode="auto">
            <a:xfrm>
              <a:off x="1817197" y="3578515"/>
              <a:ext cx="517606" cy="46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t-1</a:t>
              </a:r>
            </a:p>
          </p:txBody>
        </p:sp>
        <p:sp>
          <p:nvSpPr>
            <p:cNvPr id="39" name="Alternate Process 38"/>
            <p:cNvSpPr>
              <a:spLocks noChangeArrowheads="1"/>
            </p:cNvSpPr>
            <p:nvPr/>
          </p:nvSpPr>
          <p:spPr bwMode="auto">
            <a:xfrm>
              <a:off x="3011835" y="4146913"/>
              <a:ext cx="382181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8708" name="TextBox 39"/>
            <p:cNvSpPr txBox="1">
              <a:spLocks noChangeArrowheads="1"/>
            </p:cNvSpPr>
            <p:nvPr/>
          </p:nvSpPr>
          <p:spPr bwMode="auto">
            <a:xfrm>
              <a:off x="2943991" y="3586565"/>
              <a:ext cx="517606" cy="46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</p:txBody>
        </p:sp>
        <p:sp>
          <p:nvSpPr>
            <p:cNvPr id="41" name="Alternate Process 40"/>
            <p:cNvSpPr>
              <a:spLocks noChangeArrowheads="1"/>
            </p:cNvSpPr>
            <p:nvPr/>
          </p:nvSpPr>
          <p:spPr bwMode="auto">
            <a:xfrm>
              <a:off x="4138733" y="4146913"/>
              <a:ext cx="381586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8710" name="TextBox 41"/>
            <p:cNvSpPr txBox="1">
              <a:spLocks noChangeArrowheads="1"/>
            </p:cNvSpPr>
            <p:nvPr/>
          </p:nvSpPr>
          <p:spPr bwMode="auto">
            <a:xfrm>
              <a:off x="4070785" y="3586565"/>
              <a:ext cx="517606" cy="46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t+1</a:t>
              </a:r>
            </a:p>
          </p:txBody>
        </p:sp>
        <p:sp>
          <p:nvSpPr>
            <p:cNvPr id="43" name="Alternate Process 42"/>
            <p:cNvSpPr>
              <a:spLocks noChangeArrowheads="1"/>
            </p:cNvSpPr>
            <p:nvPr/>
          </p:nvSpPr>
          <p:spPr bwMode="auto">
            <a:xfrm>
              <a:off x="5265631" y="4146913"/>
              <a:ext cx="381586" cy="353265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8712" name="TextBox 43"/>
            <p:cNvSpPr txBox="1">
              <a:spLocks noChangeArrowheads="1"/>
            </p:cNvSpPr>
            <p:nvPr/>
          </p:nvSpPr>
          <p:spPr bwMode="auto">
            <a:xfrm>
              <a:off x="5197579" y="3578515"/>
              <a:ext cx="517606" cy="46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t+2</a:t>
              </a:r>
            </a:p>
          </p:txBody>
        </p:sp>
        <p:sp>
          <p:nvSpPr>
            <p:cNvPr id="47" name="Alternate Process 46"/>
            <p:cNvSpPr>
              <a:spLocks noChangeArrowheads="1"/>
            </p:cNvSpPr>
            <p:nvPr/>
          </p:nvSpPr>
          <p:spPr bwMode="auto">
            <a:xfrm>
              <a:off x="6391934" y="4147708"/>
              <a:ext cx="382181" cy="35326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9525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lt1"/>
                </a:solidFill>
                <a:latin typeface="Calibri"/>
                <a:cs typeface="Calibri"/>
              </a:endParaRPr>
            </a:p>
          </p:txBody>
        </p:sp>
        <p:sp>
          <p:nvSpPr>
            <p:cNvPr id="28714" name="TextBox 47"/>
            <p:cNvSpPr txBox="1">
              <a:spLocks noChangeArrowheads="1"/>
            </p:cNvSpPr>
            <p:nvPr/>
          </p:nvSpPr>
          <p:spPr bwMode="auto">
            <a:xfrm>
              <a:off x="6324373" y="3578515"/>
              <a:ext cx="517606" cy="46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650">
                  <a:latin typeface="Calibri" panose="020F0502020204030204" pitchFamily="34" charset="0"/>
                  <a:cs typeface="Calibri" panose="020F0502020204030204" pitchFamily="34" charset="0"/>
                </a:rPr>
                <a:t>t+3</a:t>
              </a:r>
            </a:p>
          </p:txBody>
        </p:sp>
        <p:sp>
          <p:nvSpPr>
            <p:cNvPr id="51" name="Alternate Process 50"/>
            <p:cNvSpPr>
              <a:spLocks noChangeArrowheads="1"/>
            </p:cNvSpPr>
            <p:nvPr/>
          </p:nvSpPr>
          <p:spPr bwMode="auto">
            <a:xfrm>
              <a:off x="6391934" y="5142404"/>
              <a:ext cx="382181" cy="352471"/>
            </a:xfrm>
            <a:prstGeom prst="flowChartAlternateProcess">
              <a:avLst/>
            </a:prstGeom>
            <a:gradFill rotWithShape="1">
              <a:gsLst>
                <a:gs pos="0">
                  <a:srgbClr val="EBFAE7"/>
                </a:gs>
                <a:gs pos="64999">
                  <a:srgbClr val="CDEFC2"/>
                </a:gs>
                <a:gs pos="100000">
                  <a:srgbClr val="B7EBA7"/>
                </a:gs>
              </a:gsLst>
              <a:lin ang="5400000" scaled="1"/>
            </a:gradFill>
            <a:ln w="9525">
              <a:solidFill>
                <a:srgbClr val="529827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650">
                <a:solidFill>
                  <a:schemeClr val="dk1"/>
                </a:solidFill>
                <a:latin typeface="Calibri"/>
                <a:cs typeface="Calibri"/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1" idx="0"/>
            </p:cNvCxnSpPr>
            <p:nvPr/>
          </p:nvCxnSpPr>
          <p:spPr>
            <a:xfrm>
              <a:off x="6583025" y="4500972"/>
              <a:ext cx="0" cy="641433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  <a:endCxn id="8" idx="0"/>
            </p:cNvCxnSpPr>
            <p:nvPr/>
          </p:nvCxnSpPr>
          <p:spPr>
            <a:xfrm>
              <a:off x="5456126" y="4500178"/>
              <a:ext cx="7739" cy="62873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7" idx="2"/>
              <a:endCxn id="12" idx="0"/>
            </p:cNvCxnSpPr>
            <p:nvPr/>
          </p:nvCxnSpPr>
          <p:spPr>
            <a:xfrm>
              <a:off x="2076027" y="4500178"/>
              <a:ext cx="7144" cy="62476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9" idx="2"/>
              <a:endCxn id="11" idx="0"/>
            </p:cNvCxnSpPr>
            <p:nvPr/>
          </p:nvCxnSpPr>
          <p:spPr>
            <a:xfrm>
              <a:off x="3202925" y="4500178"/>
              <a:ext cx="7144" cy="62476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1" idx="2"/>
              <a:endCxn id="10" idx="0"/>
            </p:cNvCxnSpPr>
            <p:nvPr/>
          </p:nvCxnSpPr>
          <p:spPr>
            <a:xfrm>
              <a:off x="4329823" y="4500178"/>
              <a:ext cx="7144" cy="62476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3421262" y="3770711"/>
            <a:ext cx="5156002" cy="1401624"/>
            <a:chOff x="1897002" y="5125009"/>
            <a:chExt cx="5155755" cy="1868755"/>
          </a:xfrm>
        </p:grpSpPr>
        <p:cxnSp>
          <p:nvCxnSpPr>
            <p:cNvPr id="53" name="Straight Arrow Connector 52"/>
            <p:cNvCxnSpPr>
              <a:endCxn id="131" idx="1"/>
            </p:cNvCxnSpPr>
            <p:nvPr/>
          </p:nvCxnSpPr>
          <p:spPr>
            <a:xfrm>
              <a:off x="5659792" y="6534651"/>
              <a:ext cx="736962" cy="1587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0" idx="2"/>
              <a:endCxn id="131" idx="0"/>
            </p:cNvCxnSpPr>
            <p:nvPr/>
          </p:nvCxnSpPr>
          <p:spPr>
            <a:xfrm>
              <a:off x="6587840" y="5494881"/>
              <a:ext cx="0" cy="879439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61"/>
            <p:cNvSpPr txBox="1">
              <a:spLocks noChangeArrowheads="1"/>
            </p:cNvSpPr>
            <p:nvPr/>
          </p:nvSpPr>
          <p:spPr bwMode="auto">
            <a:xfrm>
              <a:off x="6476549" y="5592784"/>
              <a:ext cx="576208" cy="67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3000" b="1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28687" name="TextBox 62"/>
            <p:cNvSpPr txBox="1">
              <a:spLocks noChangeArrowheads="1"/>
            </p:cNvSpPr>
            <p:nvPr/>
          </p:nvSpPr>
          <p:spPr bwMode="auto">
            <a:xfrm>
              <a:off x="5803812" y="6316684"/>
              <a:ext cx="269751" cy="67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sz="3000" b="1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28688" name="TextBox 63"/>
            <p:cNvSpPr txBox="1">
              <a:spLocks noChangeArrowheads="1"/>
            </p:cNvSpPr>
            <p:nvPr/>
          </p:nvSpPr>
          <p:spPr bwMode="auto">
            <a:xfrm>
              <a:off x="5732068" y="5722100"/>
              <a:ext cx="576208" cy="73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3000" b="1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–</a:t>
              </a:r>
            </a:p>
          </p:txBody>
        </p:sp>
        <p:grpSp>
          <p:nvGrpSpPr>
            <p:cNvPr id="28689" name="Group 117"/>
            <p:cNvGrpSpPr>
              <a:grpSpLocks/>
            </p:cNvGrpSpPr>
            <p:nvPr/>
          </p:nvGrpSpPr>
          <p:grpSpPr bwMode="auto">
            <a:xfrm>
              <a:off x="1897002" y="5125009"/>
              <a:ext cx="4881924" cy="1601721"/>
              <a:chOff x="2044567" y="5761209"/>
              <a:chExt cx="4881924" cy="1601721"/>
            </a:xfrm>
          </p:grpSpPr>
          <p:sp>
            <p:nvSpPr>
              <p:cNvPr id="122" name="Alternate Process 121"/>
              <p:cNvSpPr/>
              <p:nvPr/>
            </p:nvSpPr>
            <p:spPr>
              <a:xfrm>
                <a:off x="3171440" y="5761209"/>
                <a:ext cx="382172" cy="352410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50">
                  <a:latin typeface="Calibri"/>
                  <a:cs typeface="Calibri"/>
                </a:endParaRPr>
              </a:p>
            </p:txBody>
          </p:sp>
          <p:sp>
            <p:nvSpPr>
              <p:cNvPr id="120" name="Alternate Process 119"/>
              <p:cNvSpPr/>
              <p:nvPr/>
            </p:nvSpPr>
            <p:spPr>
              <a:xfrm>
                <a:off x="5425185" y="5765178"/>
                <a:ext cx="381577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50">
                  <a:latin typeface="Calibri"/>
                  <a:cs typeface="Calibri"/>
                </a:endParaRPr>
              </a:p>
            </p:txBody>
          </p:sp>
          <p:sp>
            <p:nvSpPr>
              <p:cNvPr id="121" name="Alternate Process 120"/>
              <p:cNvSpPr/>
              <p:nvPr/>
            </p:nvSpPr>
            <p:spPr>
              <a:xfrm>
                <a:off x="4298312" y="5761209"/>
                <a:ext cx="382172" cy="352410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50">
                  <a:latin typeface="Calibri"/>
                  <a:cs typeface="Calibri"/>
                </a:endParaRPr>
              </a:p>
            </p:txBody>
          </p:sp>
          <p:sp>
            <p:nvSpPr>
              <p:cNvPr id="123" name="Alternate Process 122"/>
              <p:cNvSpPr>
                <a:spLocks noChangeArrowheads="1"/>
              </p:cNvSpPr>
              <p:nvPr/>
            </p:nvSpPr>
            <p:spPr bwMode="auto">
              <a:xfrm>
                <a:off x="2044567" y="5761209"/>
                <a:ext cx="382172" cy="35241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EBFAE7"/>
                  </a:gs>
                  <a:gs pos="64999">
                    <a:srgbClr val="CDEFC2"/>
                  </a:gs>
                  <a:gs pos="100000">
                    <a:srgbClr val="B7EBA7"/>
                  </a:gs>
                </a:gsLst>
                <a:lin ang="5400000" scaled="1"/>
              </a:gradFill>
              <a:ln w="9525">
                <a:solidFill>
                  <a:srgbClr val="529827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650">
                  <a:solidFill>
                    <a:schemeClr val="dk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26" name="Alternate Process 125"/>
              <p:cNvSpPr/>
              <p:nvPr/>
            </p:nvSpPr>
            <p:spPr>
              <a:xfrm>
                <a:off x="4298312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50">
                  <a:latin typeface="Calibri"/>
                  <a:cs typeface="Calibri"/>
                </a:endParaRPr>
              </a:p>
            </p:txBody>
          </p:sp>
          <p:sp>
            <p:nvSpPr>
              <p:cNvPr id="127" name="Alternate Process 126"/>
              <p:cNvSpPr/>
              <p:nvPr/>
            </p:nvSpPr>
            <p:spPr>
              <a:xfrm>
                <a:off x="3171440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50">
                  <a:latin typeface="Calibri"/>
                  <a:cs typeface="Calibri"/>
                </a:endParaRPr>
              </a:p>
            </p:txBody>
          </p:sp>
          <p:sp>
            <p:nvSpPr>
              <p:cNvPr id="128" name="Alternate Process 127"/>
              <p:cNvSpPr/>
              <p:nvPr/>
            </p:nvSpPr>
            <p:spPr>
              <a:xfrm>
                <a:off x="2044567" y="6994646"/>
                <a:ext cx="382172" cy="353204"/>
              </a:xfrm>
              <a:prstGeom prst="flowChartAlternateProcess">
                <a:avLst/>
              </a:prstGeom>
              <a:solidFill>
                <a:schemeClr val="bg1"/>
              </a:solidFill>
              <a:ln w="12700" cmpd="sng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50">
                  <a:latin typeface="Calibri"/>
                  <a:cs typeface="Calibri"/>
                </a:endParaRPr>
              </a:p>
            </p:txBody>
          </p:sp>
          <p:sp>
            <p:nvSpPr>
              <p:cNvPr id="130" name="Alternate Process 129"/>
              <p:cNvSpPr>
                <a:spLocks noChangeArrowheads="1"/>
              </p:cNvSpPr>
              <p:nvPr/>
            </p:nvSpPr>
            <p:spPr bwMode="auto">
              <a:xfrm>
                <a:off x="6544319" y="5778671"/>
                <a:ext cx="382172" cy="35241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EBFAE7"/>
                  </a:gs>
                  <a:gs pos="64999">
                    <a:srgbClr val="CDEFC2"/>
                  </a:gs>
                  <a:gs pos="100000">
                    <a:srgbClr val="B7EBA7"/>
                  </a:gs>
                </a:gsLst>
                <a:lin ang="5400000" scaled="1"/>
              </a:gradFill>
              <a:ln w="9525">
                <a:solidFill>
                  <a:srgbClr val="529827"/>
                </a:solidFill>
                <a:miter lim="800000"/>
                <a:headEnd/>
                <a:tailEnd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650">
                  <a:solidFill>
                    <a:schemeClr val="dk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1" name="Alternate Process 130"/>
              <p:cNvSpPr>
                <a:spLocks noChangeArrowheads="1"/>
              </p:cNvSpPr>
              <p:nvPr/>
            </p:nvSpPr>
            <p:spPr bwMode="auto">
              <a:xfrm>
                <a:off x="6544319" y="7010520"/>
                <a:ext cx="382172" cy="35241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/>
              </a:gradFill>
              <a:ln w="9525">
                <a:solidFill>
                  <a:srgbClr val="1884CD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650">
                  <a:solidFill>
                    <a:schemeClr val="lt1"/>
                  </a:solidFill>
                  <a:latin typeface="Calibri"/>
                  <a:cs typeface="Calibri"/>
                </a:endParaRPr>
              </a:p>
            </p:txBody>
          </p:sp>
        </p:grpSp>
        <p:cxnSp>
          <p:nvCxnSpPr>
            <p:cNvPr id="55" name="Straight Arrow Connector 54"/>
            <p:cNvCxnSpPr>
              <a:stCxn id="123" idx="3"/>
            </p:cNvCxnSpPr>
            <p:nvPr/>
          </p:nvCxnSpPr>
          <p:spPr>
            <a:xfrm>
              <a:off x="2279174" y="5301214"/>
              <a:ext cx="4140200" cy="108263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606404" y="3343275"/>
            <a:ext cx="1358129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1650">
                <a:latin typeface="Calibri" panose="020F0502020204030204" pitchFamily="34" charset="0"/>
                <a:cs typeface="Calibri" panose="020F0502020204030204" pitchFamily="34" charset="0"/>
              </a:rPr>
              <a:t>countByValue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8696325" y="3600450"/>
            <a:ext cx="1514475" cy="1028700"/>
          </a:xfrm>
          <a:prstGeom prst="wedgeRoundRectCallout">
            <a:avLst>
              <a:gd name="adj1" fmla="val -70614"/>
              <a:gd name="adj2" fmla="val 25902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50" b="1" dirty="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lang="en-US" sz="1650" dirty="0">
                <a:solidFill>
                  <a:srgbClr val="000000"/>
                </a:solidFill>
                <a:latin typeface="Calibri"/>
                <a:cs typeface="Calibri"/>
              </a:rPr>
              <a:t> the counts from the new batch in the window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5095875" y="4200525"/>
            <a:ext cx="1285875" cy="1028700"/>
          </a:xfrm>
          <a:prstGeom prst="wedgeRoundRectCallout">
            <a:avLst>
              <a:gd name="adj1" fmla="val 69304"/>
              <a:gd name="adj2" fmla="val -18336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50" b="1" dirty="0">
                <a:solidFill>
                  <a:srgbClr val="000000"/>
                </a:solidFill>
                <a:latin typeface="Calibri"/>
                <a:cs typeface="Calibri"/>
              </a:rPr>
              <a:t>subtract</a:t>
            </a:r>
            <a:r>
              <a:rPr lang="en-US" sz="1650" dirty="0">
                <a:solidFill>
                  <a:srgbClr val="000000"/>
                </a:solidFill>
                <a:latin typeface="Calibri"/>
                <a:cs typeface="Calibri"/>
              </a:rPr>
              <a:t> the counts from batch before the window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209925" y="3629025"/>
            <a:ext cx="4269582" cy="505421"/>
          </a:xfrm>
          <a:prstGeom prst="roundRect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1" tIns="40821" rIns="81641" bIns="40821" anchor="ctr"/>
          <a:lstStyle/>
          <a:p>
            <a:pPr algn="ctr">
              <a:defRPr/>
            </a:pPr>
            <a:endParaRPr lang="en-US" sz="450"/>
          </a:p>
        </p:txBody>
      </p:sp>
      <p:sp>
        <p:nvSpPr>
          <p:cNvPr id="56" name="Alternate Process 55"/>
          <p:cNvSpPr>
            <a:spLocks noChangeArrowheads="1"/>
          </p:cNvSpPr>
          <p:nvPr/>
        </p:nvSpPr>
        <p:spPr bwMode="auto">
          <a:xfrm>
            <a:off x="6802041" y="4695825"/>
            <a:ext cx="381596" cy="264319"/>
          </a:xfrm>
          <a:prstGeom prst="flowChartAlternateProcess">
            <a:avLst/>
          </a:prstGeom>
          <a:gradFill rotWithShape="1">
            <a:gsLst>
              <a:gs pos="0">
                <a:srgbClr val="86C5FF"/>
              </a:gs>
              <a:gs pos="100000">
                <a:srgbClr val="038BE7"/>
              </a:gs>
            </a:gsLst>
            <a:lin ang="5400000"/>
          </a:gradFill>
          <a:ln w="9525">
            <a:solidFill>
              <a:srgbClr val="1884CD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5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57" name="TextBox 128"/>
          <p:cNvSpPr txBox="1">
            <a:spLocks noChangeArrowheads="1"/>
          </p:cNvSpPr>
          <p:nvPr/>
        </p:nvSpPr>
        <p:spPr bwMode="auto">
          <a:xfrm>
            <a:off x="2107406" y="4653558"/>
            <a:ext cx="105054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1650">
                <a:latin typeface="Calibri" panose="020F0502020204030204" pitchFamily="34" charset="0"/>
                <a:cs typeface="Calibri" panose="020F0502020204030204" pitchFamily="34" charset="0"/>
              </a:rPr>
              <a:t>tagCounts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Smart window-based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countByValue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71879" y="21817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1243 -4.44444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9" grpId="0"/>
      <p:bldP spid="48" grpId="0" animBg="1"/>
      <p:bldP spid="49" grpId="0" animBg="1"/>
      <p:bldP spid="52" grpId="0" animBg="1"/>
      <p:bldP spid="52" grpId="1" animBg="1"/>
      <p:bldP spid="56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Stateful Transformation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61B541-54BF-4F86-A294-69CF94C95A67}"/>
              </a:ext>
            </a:extLst>
          </p:cNvPr>
          <p:cNvSpPr/>
          <p:nvPr/>
        </p:nvSpPr>
        <p:spPr>
          <a:xfrm>
            <a:off x="393114" y="191800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1D1F22"/>
                </a:solidFill>
                <a:latin typeface="Helvetica Neue"/>
              </a:rPr>
              <a:t>UpdateStateByKey</a:t>
            </a:r>
            <a:r>
              <a:rPr lang="en-IN" b="1" dirty="0">
                <a:solidFill>
                  <a:srgbClr val="1D1F22"/>
                </a:solidFill>
                <a:latin typeface="Helvetica Neue"/>
              </a:rPr>
              <a:t> Operation</a:t>
            </a:r>
            <a:endParaRPr lang="en-IN" b="1" i="0" dirty="0">
              <a:solidFill>
                <a:srgbClr val="1D1F22"/>
              </a:solidFill>
              <a:effectLst/>
              <a:latin typeface="Helvetica Neu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5AFD48-F075-4515-8598-E1EFBDF96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14" y="2452469"/>
            <a:ext cx="10636920" cy="31367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3767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Calibri(body)"/>
              </a:rPr>
              <a:t>The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Calibri(body)"/>
              </a:rPr>
              <a:t>updateStateByKey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Calibri(body)"/>
              </a:rPr>
              <a:t> operation allows you to maintain arbitrary state while continuously updating it with new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(body)"/>
              </a:rPr>
              <a:t>To use this, you will have to do two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Calibri(body)"/>
              </a:rPr>
              <a:t>Define the state - The state can be an arbitrary data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Calibri(body)"/>
              </a:rPr>
              <a:t>Define the state update function - Specify with a function how to update the state using the previous state and the new values from an input stream.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Calibri(body)"/>
              </a:rPr>
              <a:t>In every batch, Spark will apply the state update function for all existing keys, regardless of whether they have new data in a batch or not. If the update function returns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Calibri(body)"/>
              </a:rPr>
              <a:t>None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D1F22"/>
                </a:solidFill>
                <a:effectLst/>
                <a:latin typeface="Calibri(body)"/>
              </a:rPr>
              <a:t> then the key-value pair will be eliminated.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240685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Stateful Transformation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61B541-54BF-4F86-A294-69CF94C95A67}"/>
              </a:ext>
            </a:extLst>
          </p:cNvPr>
          <p:cNvSpPr/>
          <p:nvPr/>
        </p:nvSpPr>
        <p:spPr>
          <a:xfrm>
            <a:off x="393114" y="191800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1D1F22"/>
                </a:solidFill>
                <a:latin typeface="Helvetica Neue"/>
              </a:rPr>
              <a:t>UpdateStateByKey</a:t>
            </a:r>
            <a:r>
              <a:rPr lang="en-IN" b="1" dirty="0">
                <a:solidFill>
                  <a:srgbClr val="1D1F22"/>
                </a:solidFill>
                <a:latin typeface="Helvetica Neue"/>
              </a:rPr>
              <a:t> Operation</a:t>
            </a:r>
            <a:endParaRPr lang="en-IN" b="1" i="0" dirty="0">
              <a:solidFill>
                <a:srgbClr val="1D1F22"/>
              </a:solidFill>
              <a:effectLst/>
              <a:latin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C8498F-ACC1-4FA6-A642-1C2FB3D5F5EE}"/>
              </a:ext>
            </a:extLst>
          </p:cNvPr>
          <p:cNvSpPr/>
          <p:nvPr/>
        </p:nvSpPr>
        <p:spPr>
          <a:xfrm>
            <a:off x="496710" y="2549674"/>
            <a:ext cx="9335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D1F22"/>
                </a:solidFill>
                <a:latin typeface="Helvetica Neue"/>
              </a:rPr>
              <a:t> </a:t>
            </a:r>
            <a:r>
              <a:rPr lang="en-IN" dirty="0">
                <a:solidFill>
                  <a:srgbClr val="FF0000"/>
                </a:solidFill>
                <a:latin typeface="Helvetica Neue"/>
              </a:rPr>
              <a:t>you want to maintain a running count of each word seen in a text data stream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84677-CE83-48EA-9795-EA188A702E55}"/>
              </a:ext>
            </a:extLst>
          </p:cNvPr>
          <p:cNvSpPr/>
          <p:nvPr/>
        </p:nvSpPr>
        <p:spPr>
          <a:xfrm>
            <a:off x="2059020" y="2967335"/>
            <a:ext cx="5611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is state here?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4E3A7-4497-4DBF-BECB-2250C22AD322}"/>
              </a:ext>
            </a:extLst>
          </p:cNvPr>
          <p:cNvSpPr/>
          <p:nvPr/>
        </p:nvSpPr>
        <p:spPr>
          <a:xfrm>
            <a:off x="496710" y="43750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updateFunction</a:t>
            </a:r>
            <a:r>
              <a:rPr lang="en-IN" dirty="0"/>
              <a:t>(</a:t>
            </a:r>
            <a:r>
              <a:rPr lang="en-IN" dirty="0" err="1"/>
              <a:t>newValues</a:t>
            </a:r>
            <a:r>
              <a:rPr lang="en-IN" dirty="0"/>
              <a:t>, </a:t>
            </a:r>
            <a:r>
              <a:rPr lang="en-IN" dirty="0" err="1"/>
              <a:t>runningCount</a:t>
            </a:r>
            <a:r>
              <a:rPr lang="en-IN" dirty="0"/>
              <a:t>):</a:t>
            </a:r>
          </a:p>
          <a:p>
            <a:r>
              <a:rPr lang="en-IN" dirty="0"/>
              <a:t>    if </a:t>
            </a:r>
            <a:r>
              <a:rPr lang="en-IN" dirty="0" err="1"/>
              <a:t>runningCount</a:t>
            </a:r>
            <a:r>
              <a:rPr lang="en-IN" dirty="0"/>
              <a:t> is None:</a:t>
            </a:r>
          </a:p>
          <a:p>
            <a:r>
              <a:rPr lang="en-IN" dirty="0"/>
              <a:t>        </a:t>
            </a:r>
            <a:r>
              <a:rPr lang="en-IN" dirty="0" err="1"/>
              <a:t>runningCount</a:t>
            </a:r>
            <a:r>
              <a:rPr lang="en-IN" dirty="0"/>
              <a:t> = 0</a:t>
            </a:r>
          </a:p>
          <a:p>
            <a:r>
              <a:rPr lang="en-IN" dirty="0"/>
              <a:t>    return sum(</a:t>
            </a:r>
            <a:r>
              <a:rPr lang="en-IN" dirty="0" err="1"/>
              <a:t>newValues</a:t>
            </a:r>
            <a:r>
              <a:rPr lang="en-IN" dirty="0"/>
              <a:t>, </a:t>
            </a:r>
            <a:r>
              <a:rPr lang="en-IN" dirty="0" err="1"/>
              <a:t>runningCount</a:t>
            </a:r>
            <a:r>
              <a:rPr lang="en-IN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F03FF-A271-47A1-A61E-E458178EB82B}"/>
              </a:ext>
            </a:extLst>
          </p:cNvPr>
          <p:cNvSpPr/>
          <p:nvPr/>
        </p:nvSpPr>
        <p:spPr>
          <a:xfrm>
            <a:off x="5704056" y="4605844"/>
            <a:ext cx="562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runningCounts</a:t>
            </a:r>
            <a:r>
              <a:rPr lang="en-IN" dirty="0"/>
              <a:t> = </a:t>
            </a:r>
            <a:r>
              <a:rPr lang="en-IN" dirty="0" err="1"/>
              <a:t>pairs.updateStateByKey</a:t>
            </a:r>
            <a:r>
              <a:rPr lang="en-IN" dirty="0"/>
              <a:t>(</a:t>
            </a:r>
            <a:r>
              <a:rPr lang="en-IN" dirty="0" err="1"/>
              <a:t>updateFunction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29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Transform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B1599D-6B54-4756-9917-6079D0121902}"/>
              </a:ext>
            </a:extLst>
          </p:cNvPr>
          <p:cNvSpPr/>
          <p:nvPr/>
        </p:nvSpPr>
        <p:spPr>
          <a:xfrm>
            <a:off x="722489" y="2551837"/>
            <a:ext cx="9098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spamInfoRDD</a:t>
            </a:r>
            <a:r>
              <a:rPr lang="en-IN" dirty="0"/>
              <a:t> = </a:t>
            </a:r>
            <a:r>
              <a:rPr lang="en-IN" dirty="0" err="1"/>
              <a:t>sc.pickleFile</a:t>
            </a:r>
            <a:r>
              <a:rPr lang="en-IN" dirty="0"/>
              <a:t>(...)  # RDD containing spam information</a:t>
            </a:r>
          </a:p>
          <a:p>
            <a:endParaRPr lang="en-IN" dirty="0"/>
          </a:p>
          <a:p>
            <a:r>
              <a:rPr lang="en-IN" dirty="0"/>
              <a:t># join data stream with spam information to do data cleaning</a:t>
            </a:r>
          </a:p>
          <a:p>
            <a:r>
              <a:rPr lang="en-IN" dirty="0" err="1"/>
              <a:t>cleanedDStream</a:t>
            </a:r>
            <a:r>
              <a:rPr lang="en-IN" dirty="0"/>
              <a:t> = </a:t>
            </a:r>
            <a:r>
              <a:rPr lang="en-IN" dirty="0" err="1"/>
              <a:t>wordCounts.transform</a:t>
            </a:r>
            <a:r>
              <a:rPr lang="en-IN" dirty="0"/>
              <a:t>(lambda </a:t>
            </a:r>
            <a:r>
              <a:rPr lang="en-IN" dirty="0" err="1"/>
              <a:t>rdd</a:t>
            </a:r>
            <a:r>
              <a:rPr lang="en-IN" dirty="0"/>
              <a:t>: </a:t>
            </a:r>
            <a:r>
              <a:rPr lang="en-IN" dirty="0" err="1"/>
              <a:t>rdd.join</a:t>
            </a:r>
            <a:r>
              <a:rPr lang="en-IN" dirty="0"/>
              <a:t>(</a:t>
            </a:r>
            <a:r>
              <a:rPr lang="en-IN" dirty="0" err="1"/>
              <a:t>spamInfoRDD</a:t>
            </a:r>
            <a:r>
              <a:rPr lang="en-IN" dirty="0"/>
              <a:t>).filter(...))</a:t>
            </a:r>
          </a:p>
        </p:txBody>
      </p:sp>
    </p:spTree>
    <p:extLst>
      <p:ext uri="{BB962C8B-B14F-4D97-AF65-F5344CB8AC3E}">
        <p14:creationId xmlns:p14="http://schemas.microsoft.com/office/powerpoint/2010/main" val="4524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Window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79242-B9B3-4916-82BB-0B7A422B1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533" y="1499235"/>
            <a:ext cx="45781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Join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3C311E-09CF-4273-A3A2-91A577242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4" y="1918004"/>
            <a:ext cx="8134350" cy="904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7E329E-C6BC-4E30-B010-D33BBDC83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92" y="3139772"/>
            <a:ext cx="8181975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DE859-B666-4D20-A3F2-093C6AA7E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42" y="4486275"/>
            <a:ext cx="8201025" cy="933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CCAF6D-B15E-41D6-9157-714AC568ACEF}"/>
                  </a:ext>
                </a:extLst>
              </p14:cNvPr>
              <p14:cNvContentPartPr/>
              <p14:nvPr/>
            </p14:nvContentPartPr>
            <p14:xfrm>
              <a:off x="1857240" y="2652120"/>
              <a:ext cx="4840560" cy="2616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CCAF6D-B15E-41D6-9157-714AC568AC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7880" y="2642760"/>
                <a:ext cx="4859280" cy="26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10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Output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E06A2-86F9-459D-BF3D-0597D7284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15" y="1918004"/>
            <a:ext cx="2676525" cy="4314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5889806-E415-47F7-969E-42BEFD83CCCE}"/>
                  </a:ext>
                </a:extLst>
              </p14:cNvPr>
              <p14:cNvContentPartPr/>
              <p14:nvPr/>
            </p14:nvContentPartPr>
            <p14:xfrm>
              <a:off x="1018080" y="5447160"/>
              <a:ext cx="2197080" cy="62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5889806-E415-47F7-969E-42BEFD83CC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720" y="5437800"/>
                <a:ext cx="221580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55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3"/>
          <p:cNvSpPr txBox="1">
            <a:spLocks noGrp="1"/>
          </p:cNvSpPr>
          <p:nvPr>
            <p:ph type="body" idx="1"/>
          </p:nvPr>
        </p:nvSpPr>
        <p:spPr>
          <a:xfrm>
            <a:off x="371880" y="152597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What happens if there is a failure with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Stateless processing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Stateful processing</a:t>
            </a:r>
            <a:endParaRPr/>
          </a:p>
        </p:txBody>
      </p:sp>
      <p:sp>
        <p:nvSpPr>
          <p:cNvPr id="1126" name="Google Shape;1126;p53"/>
          <p:cNvSpPr txBox="1">
            <a:spLocks noGrp="1"/>
          </p:cNvSpPr>
          <p:nvPr>
            <p:ph type="body" idx="2"/>
          </p:nvPr>
        </p:nvSpPr>
        <p:spPr>
          <a:xfrm>
            <a:off x="5944718" y="152597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Stateless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Previous history is not required.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Processing can just be recomputed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Stateful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State from previous batches required for computation.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How much state to retain?</a:t>
            </a:r>
            <a:endParaRPr/>
          </a:p>
        </p:txBody>
      </p:sp>
      <p:sp>
        <p:nvSpPr>
          <p:cNvPr id="1127" name="Google Shape;1127;p5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Fault Tolerance </a:t>
            </a:r>
            <a:endParaRPr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No:7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38903-2B25-46B2-8686-E2918E99A670}"/>
              </a:ext>
            </a:extLst>
          </p:cNvPr>
          <p:cNvSpPr/>
          <p:nvPr/>
        </p:nvSpPr>
        <p:spPr>
          <a:xfrm>
            <a:off x="182947" y="1553327"/>
            <a:ext cx="99911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Do you understand stateful and stateless transformations in Spark Streaming? If so identify the transformation that needs to be performed for the given scenario. </a:t>
            </a:r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8786E-5951-4189-8689-301AE9FD5F89}"/>
              </a:ext>
            </a:extLst>
          </p:cNvPr>
          <p:cNvSpPr/>
          <p:nvPr/>
        </p:nvSpPr>
        <p:spPr>
          <a:xfrm>
            <a:off x="371880" y="3142038"/>
            <a:ext cx="105106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Consider a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Dstream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on stock quotes that contain a sequence of tuples that contain &lt;company name, stock sold&gt;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What’s the max amount of stock sold across the whole day for a company?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0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4"/>
          <p:cNvSpPr txBox="1">
            <a:spLocks noGrp="1"/>
          </p:cNvSpPr>
          <p:nvPr>
            <p:ph type="body" idx="1"/>
          </p:nvPr>
        </p:nvSpPr>
        <p:spPr>
          <a:xfrm>
            <a:off x="345522" y="166353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Sometimes there may be too much data to be stored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For a streaming algorithm, may have to store all the streams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Checkpointing</a:t>
            </a:r>
            <a:endParaRPr sz="2400">
              <a:solidFill>
                <a:srgbClr val="2E75B5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Stores an RDD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Forgets the lineage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A checkpoint at </a:t>
            </a:r>
            <a:r>
              <a:rPr lang="en-US" i="1">
                <a:solidFill>
                  <a:srgbClr val="2E75B5"/>
                </a:solidFill>
              </a:rPr>
              <a:t>t+2 </a:t>
            </a:r>
            <a:r>
              <a:rPr lang="en-US">
                <a:solidFill>
                  <a:srgbClr val="2E75B5"/>
                </a:solidFill>
              </a:rPr>
              <a:t>will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store the hashTags and tagCounts at t+2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Forget the rest of the lineage</a:t>
            </a:r>
            <a:endParaRPr/>
          </a:p>
        </p:txBody>
      </p:sp>
      <p:grpSp>
        <p:nvGrpSpPr>
          <p:cNvPr id="1136" name="Google Shape;1136;p54"/>
          <p:cNvGrpSpPr/>
          <p:nvPr/>
        </p:nvGrpSpPr>
        <p:grpSpPr>
          <a:xfrm>
            <a:off x="5677467" y="2025805"/>
            <a:ext cx="4175381" cy="1948200"/>
            <a:chOff x="1524000" y="4648200"/>
            <a:chExt cx="16722724" cy="6968407"/>
          </a:xfrm>
        </p:grpSpPr>
        <p:sp>
          <p:nvSpPr>
            <p:cNvPr id="1137" name="Google Shape;1137;p54"/>
            <p:cNvSpPr txBox="1"/>
            <p:nvPr/>
          </p:nvSpPr>
          <p:spPr>
            <a:xfrm>
              <a:off x="1524000" y="5730873"/>
              <a:ext cx="3759020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hashTags</a:t>
              </a:r>
              <a:endParaRPr/>
            </a:p>
          </p:txBody>
        </p:sp>
        <p:sp>
          <p:nvSpPr>
            <p:cNvPr id="1138" name="Google Shape;1138;p54"/>
            <p:cNvSpPr txBox="1"/>
            <p:nvPr/>
          </p:nvSpPr>
          <p:spPr>
            <a:xfrm>
              <a:off x="4846639" y="4648200"/>
              <a:ext cx="1381126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t-1</a:t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8032750" y="5784850"/>
              <a:ext cx="1019175" cy="706438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4"/>
            <p:cNvSpPr txBox="1"/>
            <p:nvPr/>
          </p:nvSpPr>
          <p:spPr>
            <a:xfrm>
              <a:off x="7851777" y="4664074"/>
              <a:ext cx="1379540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11037888" y="5784850"/>
              <a:ext cx="1017587" cy="706438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4"/>
            <p:cNvSpPr txBox="1"/>
            <p:nvPr/>
          </p:nvSpPr>
          <p:spPr>
            <a:xfrm>
              <a:off x="10856910" y="4664074"/>
              <a:ext cx="1379540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t+1</a:t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14041438" y="5784850"/>
              <a:ext cx="1019175" cy="706438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4"/>
            <p:cNvSpPr txBox="1"/>
            <p:nvPr/>
          </p:nvSpPr>
          <p:spPr>
            <a:xfrm>
              <a:off x="13860466" y="4648200"/>
              <a:ext cx="1381126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t+2</a:t>
              </a:r>
              <a:endParaRPr/>
            </a:p>
          </p:txBody>
        </p:sp>
        <p:sp>
          <p:nvSpPr>
            <p:cNvPr id="1145" name="Google Shape;1145;p54"/>
            <p:cNvSpPr txBox="1"/>
            <p:nvPr/>
          </p:nvSpPr>
          <p:spPr>
            <a:xfrm>
              <a:off x="16865598" y="4648200"/>
              <a:ext cx="1381126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t+3</a:t>
              </a:r>
              <a:endParaRPr/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8064500" y="7769225"/>
              <a:ext cx="1019175" cy="704850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14074775" y="7777163"/>
              <a:ext cx="1017588" cy="706437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11069638" y="7769225"/>
              <a:ext cx="1019175" cy="704850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11069638" y="10236200"/>
              <a:ext cx="1019175" cy="706438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8064500" y="10236200"/>
              <a:ext cx="1019175" cy="706438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5059363" y="10236200"/>
              <a:ext cx="1019175" cy="706438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4"/>
            <p:cNvSpPr txBox="1"/>
            <p:nvPr/>
          </p:nvSpPr>
          <p:spPr>
            <a:xfrm>
              <a:off x="1555752" y="10125074"/>
              <a:ext cx="4113532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tagCounts</a:t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17059275" y="10267950"/>
              <a:ext cx="1019175" cy="704850"/>
            </a:xfrm>
            <a:prstGeom prst="flowChartAlternateProcess">
              <a:avLst/>
            </a:prstGeom>
            <a:gradFill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 scaled="0"/>
            </a:gradFill>
            <a:ln w="9525" cap="flat" cmpd="sng">
              <a:solidFill>
                <a:srgbClr val="1884CD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4"/>
            <p:cNvSpPr/>
            <p:nvPr/>
          </p:nvSpPr>
          <p:spPr>
            <a:xfrm flipH="1">
              <a:off x="17526000" y="10134600"/>
              <a:ext cx="304800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155" name="Google Shape;1155;p54"/>
            <p:cNvGrpSpPr/>
            <p:nvPr/>
          </p:nvGrpSpPr>
          <p:grpSpPr>
            <a:xfrm>
              <a:off x="5027613" y="5784850"/>
              <a:ext cx="13050838" cy="5156200"/>
              <a:chOff x="5027635" y="5785370"/>
              <a:chExt cx="13050811" cy="5156446"/>
            </a:xfrm>
          </p:grpSpPr>
          <p:sp>
            <p:nvSpPr>
              <p:cNvPr id="1156" name="Google Shape;1156;p54"/>
              <p:cNvSpPr/>
              <p:nvPr/>
            </p:nvSpPr>
            <p:spPr>
              <a:xfrm>
                <a:off x="5027635" y="5785370"/>
                <a:ext cx="1019173" cy="704884"/>
              </a:xfrm>
              <a:prstGeom prst="flowChartAlternateProcess">
                <a:avLst/>
              </a:prstGeom>
              <a:gradFill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 scaled="0"/>
              </a:gradFill>
              <a:ln w="9525" cap="flat" cmpd="sng">
                <a:solidFill>
                  <a:srgbClr val="289B88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54"/>
              <p:cNvSpPr/>
              <p:nvPr/>
            </p:nvSpPr>
            <p:spPr>
              <a:xfrm>
                <a:off x="17046573" y="5786958"/>
                <a:ext cx="1019173" cy="704884"/>
              </a:xfrm>
              <a:prstGeom prst="flowChartAlternateProcess">
                <a:avLst/>
              </a:prstGeom>
              <a:gradFill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 scaled="0"/>
              </a:gradFill>
              <a:ln w="9525" cap="flat" cmpd="sng">
                <a:solidFill>
                  <a:srgbClr val="289B88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58" name="Google Shape;1158;p54"/>
              <p:cNvCxnSpPr>
                <a:stCxn id="1159" idx="3"/>
                <a:endCxn id="1153" idx="1"/>
              </p:cNvCxnSpPr>
              <p:nvPr/>
            </p:nvCxnSpPr>
            <p:spPr>
              <a:xfrm>
                <a:off x="15092366" y="10589374"/>
                <a:ext cx="1966800" cy="321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160" name="Google Shape;1160;p54"/>
              <p:cNvCxnSpPr>
                <a:stCxn id="1161" idx="2"/>
                <a:endCxn id="1153" idx="0"/>
              </p:cNvCxnSpPr>
              <p:nvPr/>
            </p:nvCxnSpPr>
            <p:spPr>
              <a:xfrm>
                <a:off x="17568860" y="8509650"/>
                <a:ext cx="0" cy="17589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sp>
            <p:nvSpPr>
              <p:cNvPr id="1162" name="Google Shape;1162;p54"/>
              <p:cNvSpPr/>
              <p:nvPr/>
            </p:nvSpPr>
            <p:spPr>
              <a:xfrm>
                <a:off x="5059385" y="7769840"/>
                <a:ext cx="1019173" cy="704884"/>
              </a:xfrm>
              <a:prstGeom prst="flowChartAlternateProcess">
                <a:avLst/>
              </a:prstGeom>
              <a:gradFill>
                <a:gsLst>
                  <a:gs pos="0">
                    <a:srgbClr val="EBFAE7"/>
                  </a:gs>
                  <a:gs pos="64999">
                    <a:srgbClr val="CDEFC2"/>
                  </a:gs>
                  <a:gs pos="100000">
                    <a:srgbClr val="B7EBA7"/>
                  </a:gs>
                </a:gsLst>
                <a:lin ang="5400000" scaled="0"/>
              </a:gradFill>
              <a:ln w="9525" cap="flat" cmpd="sng">
                <a:solidFill>
                  <a:srgbClr val="52982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80808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54"/>
              <p:cNvSpPr/>
              <p:nvPr/>
            </p:nvSpPr>
            <p:spPr>
              <a:xfrm>
                <a:off x="14074780" y="10236932"/>
                <a:ext cx="1017586" cy="704884"/>
              </a:xfrm>
              <a:prstGeom prst="flowChartAlternateProcess">
                <a:avLst/>
              </a:prstGeom>
              <a:gradFill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 scaled="0"/>
              </a:gradFill>
              <a:ln w="9525" cap="flat" cmpd="sng">
                <a:solidFill>
                  <a:srgbClr val="1884CD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54"/>
              <p:cNvSpPr/>
              <p:nvPr/>
            </p:nvSpPr>
            <p:spPr>
              <a:xfrm>
                <a:off x="17059273" y="7803179"/>
                <a:ext cx="1019173" cy="706471"/>
              </a:xfrm>
              <a:prstGeom prst="flowChartAlternateProcess">
                <a:avLst/>
              </a:prstGeom>
              <a:gradFill>
                <a:gsLst>
                  <a:gs pos="0">
                    <a:srgbClr val="EBFAE7"/>
                  </a:gs>
                  <a:gs pos="64999">
                    <a:srgbClr val="CDEFC2"/>
                  </a:gs>
                  <a:gs pos="100000">
                    <a:srgbClr val="B7EBA7"/>
                  </a:gs>
                </a:gsLst>
                <a:lin ang="5400000" scaled="0"/>
              </a:gradFill>
              <a:ln w="9525" cap="flat" cmpd="sng">
                <a:solidFill>
                  <a:srgbClr val="52982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80808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3" name="Google Shape;1163;p54"/>
              <p:cNvCxnSpPr>
                <a:stCxn id="1162" idx="3"/>
              </p:cNvCxnSpPr>
              <p:nvPr/>
            </p:nvCxnSpPr>
            <p:spPr>
              <a:xfrm>
                <a:off x="6078558" y="8122282"/>
                <a:ext cx="11040900" cy="21654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164" name="Google Shape;1164;p54"/>
              <p:cNvCxnSpPr>
                <a:stCxn id="1157" idx="2"/>
                <a:endCxn id="1161" idx="0"/>
              </p:cNvCxnSpPr>
              <p:nvPr/>
            </p:nvCxnSpPr>
            <p:spPr>
              <a:xfrm>
                <a:off x="17556160" y="6491842"/>
                <a:ext cx="13200" cy="13113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1165" name="Google Shape;1165;p54"/>
              <p:cNvCxnSpPr>
                <a:stCxn id="1156" idx="2"/>
                <a:endCxn id="1162" idx="0"/>
              </p:cNvCxnSpPr>
              <p:nvPr/>
            </p:nvCxnSpPr>
            <p:spPr>
              <a:xfrm>
                <a:off x="5537222" y="6490254"/>
                <a:ext cx="31200" cy="12792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</p:grpSp>
      <p:cxnSp>
        <p:nvCxnSpPr>
          <p:cNvPr id="1166" name="Google Shape;1166;p54"/>
          <p:cNvCxnSpPr/>
          <p:nvPr/>
        </p:nvCxnSpPr>
        <p:spPr>
          <a:xfrm>
            <a:off x="9284304" y="1868853"/>
            <a:ext cx="35424" cy="235034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7" name="Google Shape;1167;p54"/>
          <p:cNvSpPr txBox="1"/>
          <p:nvPr/>
        </p:nvSpPr>
        <p:spPr>
          <a:xfrm>
            <a:off x="8930094" y="4219196"/>
            <a:ext cx="1064522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/>
          </a:p>
        </p:txBody>
      </p:sp>
      <p:sp>
        <p:nvSpPr>
          <p:cNvPr id="1168" name="Google Shape;1168;p5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Checkpointing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9" name="Google Shape;1169;p5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p5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171" name="Google Shape;1171;p5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1F2531-A216-4A79-ABD8-700FB2F31092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AA086DD-8E8D-4533-A517-AFABCAF4D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4" y="61931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Stateful and Stateless Stream 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2559A9-9545-4F32-8463-DBE4FA0E3157}"/>
              </a:ext>
            </a:extLst>
          </p:cNvPr>
          <p:cNvCxnSpPr>
            <a:cxnSpLocks/>
          </p:cNvCxnSpPr>
          <p:nvPr/>
        </p:nvCxnSpPr>
        <p:spPr>
          <a:xfrm flipV="1">
            <a:off x="0" y="1091818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2CF69E5-D71B-439A-8B03-20A5890D8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51D565-2B6F-4D69-84A0-100C7283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0" y="2183694"/>
            <a:ext cx="4951614" cy="2772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4F00A-C74D-4B5C-8A5B-5FEA8996E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228" y="2183694"/>
            <a:ext cx="3784896" cy="26550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8E11C8-0A5E-4AFB-B213-D9D8D9F7929D}"/>
              </a:ext>
            </a:extLst>
          </p:cNvPr>
          <p:cNvSpPr/>
          <p:nvPr/>
        </p:nvSpPr>
        <p:spPr>
          <a:xfrm>
            <a:off x="1633048" y="5134790"/>
            <a:ext cx="26662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Stateless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EB8AA-39C4-4232-BC8A-17784209652A}"/>
              </a:ext>
            </a:extLst>
          </p:cNvPr>
          <p:cNvSpPr/>
          <p:nvPr/>
        </p:nvSpPr>
        <p:spPr>
          <a:xfrm>
            <a:off x="8009807" y="5051242"/>
            <a:ext cx="2349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Stateful</a:t>
            </a:r>
          </a:p>
        </p:txBody>
      </p:sp>
    </p:spTree>
    <p:extLst>
      <p:ext uri="{BB962C8B-B14F-4D97-AF65-F5344CB8AC3E}">
        <p14:creationId xmlns:p14="http://schemas.microsoft.com/office/powerpoint/2010/main" val="386327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1F2531-A216-4A79-ABD8-700FB2F31092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AA086DD-8E8D-4533-A517-AFABCAF4D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4" y="61931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Stateless Transformation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2559A9-9545-4F32-8463-DBE4FA0E3157}"/>
              </a:ext>
            </a:extLst>
          </p:cNvPr>
          <p:cNvCxnSpPr>
            <a:cxnSpLocks/>
          </p:cNvCxnSpPr>
          <p:nvPr/>
        </p:nvCxnSpPr>
        <p:spPr>
          <a:xfrm flipV="1">
            <a:off x="0" y="1091818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B2CF69E5-D71B-439A-8B03-20A5890D8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2683A7-2260-4033-B30E-61B45CB0649B}"/>
              </a:ext>
            </a:extLst>
          </p:cNvPr>
          <p:cNvSpPr/>
          <p:nvPr/>
        </p:nvSpPr>
        <p:spPr>
          <a:xfrm>
            <a:off x="113276" y="1939685"/>
            <a:ext cx="2292499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RDD1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2FDAF-10D2-4062-8187-DDBAECC9225F}"/>
              </a:ext>
            </a:extLst>
          </p:cNvPr>
          <p:cNvSpPr/>
          <p:nvPr/>
        </p:nvSpPr>
        <p:spPr>
          <a:xfrm>
            <a:off x="2551118" y="1924756"/>
            <a:ext cx="2156178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RDD2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79C477-663F-45E1-AB29-F2176B74B9C0}"/>
              </a:ext>
            </a:extLst>
          </p:cNvPr>
          <p:cNvSpPr/>
          <p:nvPr/>
        </p:nvSpPr>
        <p:spPr>
          <a:xfrm>
            <a:off x="4988960" y="1917106"/>
            <a:ext cx="2156178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RDD3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63153F-3021-4DC2-BF01-F5839B05AD70}"/>
              </a:ext>
            </a:extLst>
          </p:cNvPr>
          <p:cNvSpPr/>
          <p:nvPr/>
        </p:nvSpPr>
        <p:spPr>
          <a:xfrm>
            <a:off x="7281459" y="1924756"/>
            <a:ext cx="2156178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RDD4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6C2F2-7351-4C67-BC6C-FD84A64F1F6C}"/>
              </a:ext>
            </a:extLst>
          </p:cNvPr>
          <p:cNvSpPr/>
          <p:nvPr/>
        </p:nvSpPr>
        <p:spPr>
          <a:xfrm>
            <a:off x="9582980" y="1924756"/>
            <a:ext cx="2156178" cy="778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E7671-A02A-4D5C-BF51-48C972B4A647}"/>
              </a:ext>
            </a:extLst>
          </p:cNvPr>
          <p:cNvSpPr/>
          <p:nvPr/>
        </p:nvSpPr>
        <p:spPr>
          <a:xfrm>
            <a:off x="232251" y="3167390"/>
            <a:ext cx="679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 need to store any state for transformation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8C585-4C9A-4701-B38E-13F101AC89FA}"/>
              </a:ext>
            </a:extLst>
          </p:cNvPr>
          <p:cNvSpPr/>
          <p:nvPr/>
        </p:nvSpPr>
        <p:spPr>
          <a:xfrm>
            <a:off x="574366" y="4161960"/>
            <a:ext cx="279262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Map()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FlatMap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Filter()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Repartition()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reduceByKey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groupByKey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945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Class Exercise : Stateless stream processing (10 mins)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954" y="1629567"/>
            <a:ext cx="94228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Consider a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Dstream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on stock quotes generated similar to earlier that contains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 sequence of tuples that contain &lt;company name, stock sold&gt;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Need to find total shares sold per company in the last 1 minute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Show Streaming spark design for the same.</a:t>
            </a:r>
          </a:p>
        </p:txBody>
      </p:sp>
    </p:spTree>
    <p:extLst>
      <p:ext uri="{BB962C8B-B14F-4D97-AF65-F5344CB8AC3E}">
        <p14:creationId xmlns:p14="http://schemas.microsoft.com/office/powerpoint/2010/main" val="330587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Solution – count stock in every window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 bwMode="auto">
          <a:xfrm flipH="1">
            <a:off x="3675462" y="3945301"/>
            <a:ext cx="16669" cy="758428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/>
          <p:nvPr/>
        </p:nvCxnSpPr>
        <p:spPr bwMode="auto">
          <a:xfrm flipH="1">
            <a:off x="6312696" y="3945301"/>
            <a:ext cx="16669" cy="758428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/>
          <p:cNvCxnSpPr/>
          <p:nvPr/>
        </p:nvCxnSpPr>
        <p:spPr bwMode="auto">
          <a:xfrm flipH="1">
            <a:off x="8898733" y="3945301"/>
            <a:ext cx="15479" cy="758428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7" name="TextBox 106"/>
          <p:cNvSpPr txBox="1"/>
          <p:nvPr/>
        </p:nvSpPr>
        <p:spPr bwMode="auto">
          <a:xfrm>
            <a:off x="3486152" y="4053647"/>
            <a:ext cx="1407317" cy="369332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count</a:t>
            </a: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6123387" y="4053648"/>
            <a:ext cx="1222772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count</a:t>
            </a: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8708233" y="4053648"/>
            <a:ext cx="1223963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count</a:t>
            </a:r>
          </a:p>
        </p:txBody>
      </p:sp>
      <p:grpSp>
        <p:nvGrpSpPr>
          <p:cNvPr id="110" name="Group 7"/>
          <p:cNvGrpSpPr>
            <a:grpSpLocks/>
          </p:cNvGrpSpPr>
          <p:nvPr/>
        </p:nvGrpSpPr>
        <p:grpSpPr bwMode="auto">
          <a:xfrm>
            <a:off x="2869408" y="2308191"/>
            <a:ext cx="1669256" cy="444104"/>
            <a:chOff x="7918600" y="4832650"/>
            <a:chExt cx="2458447" cy="653855"/>
          </a:xfrm>
        </p:grpSpPr>
        <p:sp>
          <p:nvSpPr>
            <p:cNvPr id="111" name="Alternate Process 8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12" name="Straight Connector 111"/>
            <p:cNvCxnSpPr>
              <a:cxnSpLocks noChangeShapeType="1"/>
              <a:stCxn id="111" idx="0"/>
              <a:endCxn id="111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3" name="Straight Connector 112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4" name="Straight Connector 113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15" name="Group 23"/>
          <p:cNvGrpSpPr>
            <a:grpSpLocks/>
          </p:cNvGrpSpPr>
          <p:nvPr/>
        </p:nvGrpSpPr>
        <p:grpSpPr bwMode="auto">
          <a:xfrm>
            <a:off x="2853931" y="3492865"/>
            <a:ext cx="1668065" cy="444103"/>
            <a:chOff x="7918600" y="4832650"/>
            <a:chExt cx="2458447" cy="653855"/>
          </a:xfrm>
        </p:grpSpPr>
        <p:sp>
          <p:nvSpPr>
            <p:cNvPr id="116" name="Alternate Process 2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17" name="Straight Connector 116"/>
            <p:cNvCxnSpPr>
              <a:cxnSpLocks noChangeShapeType="1"/>
              <a:stCxn id="116" idx="0"/>
              <a:endCxn id="116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8" name="Straight Connector 117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19" name="Straight Connector 118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20" name="TextBox 119"/>
          <p:cNvSpPr txBox="1"/>
          <p:nvPr/>
        </p:nvSpPr>
        <p:spPr bwMode="auto">
          <a:xfrm>
            <a:off x="3669506" y="2965418"/>
            <a:ext cx="1223963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map</a:t>
            </a:r>
          </a:p>
        </p:txBody>
      </p:sp>
      <p:cxnSp>
        <p:nvCxnSpPr>
          <p:cNvPr id="121" name="Straight Arrow Connector 120"/>
          <p:cNvCxnSpPr>
            <a:stCxn id="111" idx="2"/>
            <a:endCxn id="116" idx="0"/>
          </p:cNvCxnSpPr>
          <p:nvPr/>
        </p:nvCxnSpPr>
        <p:spPr bwMode="auto">
          <a:xfrm flipH="1">
            <a:off x="3687368" y="2745153"/>
            <a:ext cx="16669" cy="758428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22" name="Group 111"/>
          <p:cNvGrpSpPr>
            <a:grpSpLocks/>
          </p:cNvGrpSpPr>
          <p:nvPr/>
        </p:nvGrpSpPr>
        <p:grpSpPr bwMode="auto">
          <a:xfrm>
            <a:off x="5506643" y="2308191"/>
            <a:ext cx="1669256" cy="444104"/>
            <a:chOff x="7918600" y="4832650"/>
            <a:chExt cx="2458447" cy="653855"/>
          </a:xfrm>
        </p:grpSpPr>
        <p:sp>
          <p:nvSpPr>
            <p:cNvPr id="123" name="Alternate Process 112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24" name="Straight Connector 123"/>
            <p:cNvCxnSpPr>
              <a:cxnSpLocks noChangeShapeType="1"/>
              <a:stCxn id="123" idx="0"/>
              <a:endCxn id="123" idx="2"/>
            </p:cNvCxnSpPr>
            <p:nvPr/>
          </p:nvCxnSpPr>
          <p:spPr bwMode="auto">
            <a:xfrm>
              <a:off x="9147823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25" name="Straight Connector 124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26" name="Straight Connector 125"/>
            <p:cNvCxnSpPr>
              <a:cxnSpLocks noChangeShapeType="1"/>
            </p:cNvCxnSpPr>
            <p:nvPr/>
          </p:nvCxnSpPr>
          <p:spPr bwMode="auto">
            <a:xfrm>
              <a:off x="854811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5491163" y="3492865"/>
            <a:ext cx="1668066" cy="444103"/>
            <a:chOff x="7918600" y="4832650"/>
            <a:chExt cx="2458447" cy="653855"/>
          </a:xfrm>
        </p:grpSpPr>
        <p:sp>
          <p:nvSpPr>
            <p:cNvPr id="128" name="Alternate Process 127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29" name="Straight Connector 128"/>
            <p:cNvCxnSpPr>
              <a:cxnSpLocks noChangeShapeType="1"/>
              <a:stCxn id="128" idx="0"/>
              <a:endCxn id="128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0" name="Straight Connector 129"/>
            <p:cNvCxnSpPr>
              <a:cxnSpLocks noChangeShapeType="1"/>
            </p:cNvCxnSpPr>
            <p:nvPr/>
          </p:nvCxnSpPr>
          <p:spPr bwMode="auto">
            <a:xfrm>
              <a:off x="9785686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1" name="Straight Connector 130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32" name="TextBox 131"/>
          <p:cNvSpPr txBox="1"/>
          <p:nvPr/>
        </p:nvSpPr>
        <p:spPr bwMode="auto">
          <a:xfrm>
            <a:off x="6306741" y="2965418"/>
            <a:ext cx="1223963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map</a:t>
            </a:r>
          </a:p>
        </p:txBody>
      </p:sp>
      <p:cxnSp>
        <p:nvCxnSpPr>
          <p:cNvPr id="133" name="Straight Arrow Connector 132"/>
          <p:cNvCxnSpPr>
            <a:stCxn id="123" idx="2"/>
            <a:endCxn id="128" idx="0"/>
          </p:cNvCxnSpPr>
          <p:nvPr/>
        </p:nvCxnSpPr>
        <p:spPr bwMode="auto">
          <a:xfrm flipH="1">
            <a:off x="6324602" y="2745153"/>
            <a:ext cx="16669" cy="758428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34" name="Group 133"/>
          <p:cNvGrpSpPr>
            <a:grpSpLocks/>
          </p:cNvGrpSpPr>
          <p:nvPr/>
        </p:nvGrpSpPr>
        <p:grpSpPr bwMode="auto">
          <a:xfrm>
            <a:off x="8092681" y="2308191"/>
            <a:ext cx="1668065" cy="444104"/>
            <a:chOff x="7918600" y="4832650"/>
            <a:chExt cx="2458447" cy="653855"/>
          </a:xfrm>
        </p:grpSpPr>
        <p:sp>
          <p:nvSpPr>
            <p:cNvPr id="135" name="Alternate Process 13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36" name="Straight Connector 135"/>
            <p:cNvCxnSpPr>
              <a:cxnSpLocks noChangeShapeType="1"/>
              <a:stCxn id="135" idx="0"/>
              <a:endCxn id="135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7" name="Straight Connector 136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38" name="Straight Connector 137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139" name="Group 148"/>
          <p:cNvGrpSpPr>
            <a:grpSpLocks/>
          </p:cNvGrpSpPr>
          <p:nvPr/>
        </p:nvGrpSpPr>
        <p:grpSpPr bwMode="auto">
          <a:xfrm>
            <a:off x="8076012" y="3492865"/>
            <a:ext cx="1668065" cy="444103"/>
            <a:chOff x="7918600" y="4832650"/>
            <a:chExt cx="2458447" cy="653855"/>
          </a:xfrm>
        </p:grpSpPr>
        <p:sp>
          <p:nvSpPr>
            <p:cNvPr id="140" name="Alternate Process 149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141" name="Straight Connector 140"/>
            <p:cNvCxnSpPr>
              <a:cxnSpLocks noChangeShapeType="1"/>
              <a:stCxn id="140" idx="0"/>
              <a:endCxn id="140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42" name="Straight Connector 141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143" name="Straight Connector 142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144" name="TextBox 143"/>
          <p:cNvSpPr txBox="1"/>
          <p:nvPr/>
        </p:nvSpPr>
        <p:spPr bwMode="auto">
          <a:xfrm>
            <a:off x="8891587" y="2965418"/>
            <a:ext cx="1223963" cy="36933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map</a:t>
            </a:r>
          </a:p>
        </p:txBody>
      </p:sp>
      <p:cxnSp>
        <p:nvCxnSpPr>
          <p:cNvPr id="145" name="Straight Arrow Connector 144"/>
          <p:cNvCxnSpPr>
            <a:stCxn id="135" idx="2"/>
            <a:endCxn id="140" idx="0"/>
          </p:cNvCxnSpPr>
          <p:nvPr/>
        </p:nvCxnSpPr>
        <p:spPr bwMode="auto">
          <a:xfrm flipH="1">
            <a:off x="8910637" y="2745153"/>
            <a:ext cx="15479" cy="758428"/>
          </a:xfrm>
          <a:prstGeom prst="straightConnector1">
            <a:avLst/>
          </a:prstGeom>
          <a:solidFill>
            <a:srgbClr val="000000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6" name="Rectangle 145"/>
          <p:cNvSpPr/>
          <p:nvPr/>
        </p:nvSpPr>
        <p:spPr bwMode="auto">
          <a:xfrm>
            <a:off x="5300664" y="1868853"/>
            <a:ext cx="2007394" cy="3738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kern="0" dirty="0">
                <a:solidFill>
                  <a:schemeClr val="tx1"/>
                </a:solidFill>
                <a:latin typeface="Calibri"/>
              </a:rPr>
              <a:t>batch @ t+1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2686052" y="1877187"/>
            <a:ext cx="2007394" cy="3738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kern="0" dirty="0">
                <a:solidFill>
                  <a:schemeClr val="tx1"/>
                </a:solidFill>
                <a:latin typeface="Calibri"/>
              </a:rPr>
              <a:t>b</a:t>
            </a:r>
            <a:r>
              <a:rPr lang="en-US" sz="2700" kern="0" dirty="0" err="1">
                <a:solidFill>
                  <a:schemeClr val="tx1"/>
                </a:solidFill>
                <a:latin typeface="Calibri"/>
              </a:rPr>
              <a:t>atch</a:t>
            </a:r>
            <a:r>
              <a:rPr lang="en-US" sz="2700" kern="0" dirty="0">
                <a:solidFill>
                  <a:schemeClr val="tx1"/>
                </a:solidFill>
                <a:latin typeface="Calibri"/>
              </a:rPr>
              <a:t> @ t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7912896" y="1877187"/>
            <a:ext cx="2007394" cy="3738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kern="0" dirty="0">
                <a:solidFill>
                  <a:schemeClr val="tx1"/>
                </a:solidFill>
                <a:latin typeface="Calibri"/>
              </a:rPr>
              <a:t>batch @ t+2</a:t>
            </a:r>
          </a:p>
        </p:txBody>
      </p:sp>
      <p:sp>
        <p:nvSpPr>
          <p:cNvPr id="149" name="Rounded Rectangular Callout 148"/>
          <p:cNvSpPr/>
          <p:nvPr/>
        </p:nvSpPr>
        <p:spPr>
          <a:xfrm>
            <a:off x="393111" y="5141876"/>
            <a:ext cx="3638942" cy="638438"/>
          </a:xfrm>
          <a:prstGeom prst="wedgeRoundRectCallout">
            <a:avLst>
              <a:gd name="adj1" fmla="val 76160"/>
              <a:gd name="adj2" fmla="val 308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every batch processed independently, so no state across time</a:t>
            </a:r>
          </a:p>
        </p:txBody>
      </p:sp>
      <p:sp>
        <p:nvSpPr>
          <p:cNvPr id="150" name="Rectangle 155"/>
          <p:cNvSpPr>
            <a:spLocks noChangeArrowheads="1"/>
          </p:cNvSpPr>
          <p:nvPr/>
        </p:nvSpPr>
        <p:spPr bwMode="auto">
          <a:xfrm>
            <a:off x="257009" y="2157133"/>
            <a:ext cx="26493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Stocks sold Stream</a:t>
            </a:r>
          </a:p>
        </p:txBody>
      </p:sp>
      <p:sp>
        <p:nvSpPr>
          <p:cNvPr id="151" name="Rectangle 155"/>
          <p:cNvSpPr>
            <a:spLocks noChangeArrowheads="1"/>
          </p:cNvSpPr>
          <p:nvPr/>
        </p:nvSpPr>
        <p:spPr bwMode="auto">
          <a:xfrm>
            <a:off x="260153" y="3468160"/>
            <a:ext cx="377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DStream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Example 1 – Get hashtags from Twitter 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4" name="Group 84"/>
          <p:cNvGrpSpPr>
            <a:grpSpLocks/>
          </p:cNvGrpSpPr>
          <p:nvPr/>
        </p:nvGrpSpPr>
        <p:grpSpPr bwMode="auto">
          <a:xfrm>
            <a:off x="2823648" y="3625487"/>
            <a:ext cx="1669256" cy="576466"/>
            <a:chOff x="7918600" y="4832650"/>
            <a:chExt cx="2458447" cy="653855"/>
          </a:xfrm>
        </p:grpSpPr>
        <p:sp>
          <p:nvSpPr>
            <p:cNvPr id="45" name="Alternate Process 85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46" name="Straight Connector 45"/>
            <p:cNvCxnSpPr>
              <a:cxnSpLocks noChangeShapeType="1"/>
              <a:stCxn id="45" idx="0"/>
              <a:endCxn id="45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49" name="Group 84"/>
          <p:cNvGrpSpPr>
            <a:grpSpLocks/>
          </p:cNvGrpSpPr>
          <p:nvPr/>
        </p:nvGrpSpPr>
        <p:grpSpPr bwMode="auto">
          <a:xfrm>
            <a:off x="5056709" y="3625487"/>
            <a:ext cx="1669256" cy="546098"/>
            <a:chOff x="7918600" y="4832650"/>
            <a:chExt cx="2458447" cy="653855"/>
          </a:xfrm>
        </p:grpSpPr>
        <p:sp>
          <p:nvSpPr>
            <p:cNvPr id="50" name="Alternate Process 42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51" name="Straight Connector 50"/>
            <p:cNvCxnSpPr>
              <a:cxnSpLocks noChangeShapeType="1"/>
              <a:stCxn id="50" idx="0"/>
              <a:endCxn id="50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2" name="Straight Connector 51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3" name="Straight Connector 52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54" name="Group 84"/>
          <p:cNvGrpSpPr>
            <a:grpSpLocks/>
          </p:cNvGrpSpPr>
          <p:nvPr/>
        </p:nvGrpSpPr>
        <p:grpSpPr bwMode="auto">
          <a:xfrm>
            <a:off x="7310011" y="3619150"/>
            <a:ext cx="1669256" cy="546831"/>
            <a:chOff x="7918600" y="4832650"/>
            <a:chExt cx="2458447" cy="653855"/>
          </a:xfrm>
        </p:grpSpPr>
        <p:sp>
          <p:nvSpPr>
            <p:cNvPr id="55" name="Alternate Process 47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/>
            </a:gradFill>
            <a:ln w="38100">
              <a:solidFill>
                <a:srgbClr val="289B8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56" name="Straight Connector 55"/>
            <p:cNvCxnSpPr>
              <a:cxnSpLocks noChangeShapeType="1"/>
              <a:stCxn id="55" idx="0"/>
              <a:endCxn id="55" idx="2"/>
            </p:cNvCxnSpPr>
            <p:nvPr/>
          </p:nvCxnSpPr>
          <p:spPr bwMode="auto">
            <a:xfrm>
              <a:off x="9147824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>
              <a:off x="9784354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>
              <a:off x="8548117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289B88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59" name="Group 23"/>
          <p:cNvGrpSpPr>
            <a:grpSpLocks/>
          </p:cNvGrpSpPr>
          <p:nvPr/>
        </p:nvGrpSpPr>
        <p:grpSpPr bwMode="auto">
          <a:xfrm>
            <a:off x="2803082" y="4671953"/>
            <a:ext cx="1668065" cy="444103"/>
            <a:chOff x="7918600" y="4832650"/>
            <a:chExt cx="2458447" cy="653855"/>
          </a:xfrm>
        </p:grpSpPr>
        <p:sp>
          <p:nvSpPr>
            <p:cNvPr id="60" name="Alternate Process 24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61" name="Straight Connector 60"/>
            <p:cNvCxnSpPr>
              <a:cxnSpLocks noChangeShapeType="1"/>
              <a:stCxn id="60" idx="0"/>
              <a:endCxn id="60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62" name="Straight Connector 61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63" name="Straight Connector 62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64" name="Group 126"/>
          <p:cNvGrpSpPr>
            <a:grpSpLocks/>
          </p:cNvGrpSpPr>
          <p:nvPr/>
        </p:nvGrpSpPr>
        <p:grpSpPr bwMode="auto">
          <a:xfrm>
            <a:off x="5075033" y="4698896"/>
            <a:ext cx="1668066" cy="444103"/>
            <a:chOff x="7918600" y="4832650"/>
            <a:chExt cx="2458447" cy="653855"/>
          </a:xfrm>
        </p:grpSpPr>
        <p:sp>
          <p:nvSpPr>
            <p:cNvPr id="65" name="Alternate Process 127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66" name="Straight Connector 65"/>
            <p:cNvCxnSpPr>
              <a:cxnSpLocks noChangeShapeType="1"/>
              <a:stCxn id="65" idx="0"/>
              <a:endCxn id="65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67" name="Straight Connector 66"/>
            <p:cNvCxnSpPr>
              <a:cxnSpLocks noChangeShapeType="1"/>
            </p:cNvCxnSpPr>
            <p:nvPr/>
          </p:nvCxnSpPr>
          <p:spPr bwMode="auto">
            <a:xfrm>
              <a:off x="9785686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68" name="Straight Connector 67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69" name="Group 148"/>
          <p:cNvGrpSpPr>
            <a:grpSpLocks/>
          </p:cNvGrpSpPr>
          <p:nvPr/>
        </p:nvGrpSpPr>
        <p:grpSpPr bwMode="auto">
          <a:xfrm>
            <a:off x="7265841" y="4682228"/>
            <a:ext cx="1668065" cy="444103"/>
            <a:chOff x="7918600" y="4832650"/>
            <a:chExt cx="2458447" cy="653855"/>
          </a:xfrm>
        </p:grpSpPr>
        <p:sp>
          <p:nvSpPr>
            <p:cNvPr id="70" name="Alternate Process 149"/>
            <p:cNvSpPr>
              <a:spLocks noChangeArrowheads="1"/>
            </p:cNvSpPr>
            <p:nvPr/>
          </p:nvSpPr>
          <p:spPr bwMode="auto"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/>
            </a:gradFill>
            <a:ln w="38100">
              <a:solidFill>
                <a:srgbClr val="1884CD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900">
                <a:solidFill>
                  <a:prstClr val="black"/>
                </a:solidFill>
                <a:latin typeface="+mj-lt"/>
                <a:ea typeface="+mn-ea"/>
              </a:endParaRPr>
            </a:p>
          </p:txBody>
        </p:sp>
        <p:cxnSp>
          <p:nvCxnSpPr>
            <p:cNvPr id="71" name="Straight Connector 70"/>
            <p:cNvCxnSpPr>
              <a:cxnSpLocks noChangeShapeType="1"/>
              <a:stCxn id="70" idx="0"/>
              <a:endCxn id="70" idx="2"/>
            </p:cNvCxnSpPr>
            <p:nvPr/>
          </p:nvCxnSpPr>
          <p:spPr bwMode="auto">
            <a:xfrm>
              <a:off x="9148701" y="4846674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72" name="Straight Connector 71"/>
            <p:cNvCxnSpPr>
              <a:cxnSpLocks noChangeShapeType="1"/>
            </p:cNvCxnSpPr>
            <p:nvPr/>
          </p:nvCxnSpPr>
          <p:spPr bwMode="auto">
            <a:xfrm>
              <a:off x="9785687" y="4832650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  <p:cxnSp>
          <p:nvCxnSpPr>
            <p:cNvPr id="73" name="Straight Connector 72"/>
            <p:cNvCxnSpPr>
              <a:cxnSpLocks noChangeShapeType="1"/>
            </p:cNvCxnSpPr>
            <p:nvPr/>
          </p:nvCxnSpPr>
          <p:spPr bwMode="auto">
            <a:xfrm>
              <a:off x="8548566" y="4857191"/>
              <a:ext cx="0" cy="629314"/>
            </a:xfrm>
            <a:prstGeom prst="line">
              <a:avLst/>
            </a:prstGeom>
            <a:noFill/>
            <a:ln w="38100">
              <a:solidFill>
                <a:srgbClr val="1884CD"/>
              </a:solidFill>
              <a:round/>
              <a:headEnd/>
              <a:tailEnd type="none" w="sm" len="med"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2944371" y="5233177"/>
            <a:ext cx="6210948" cy="1476143"/>
            <a:chOff x="8001000" y="9802813"/>
            <a:chExt cx="9204325" cy="2278062"/>
          </a:xfrm>
        </p:grpSpPr>
        <p:cxnSp>
          <p:nvCxnSpPr>
            <p:cNvPr id="75" name="Straight Arrow Connector 74"/>
            <p:cNvCxnSpPr/>
            <p:nvPr/>
          </p:nvCxnSpPr>
          <p:spPr bwMode="auto">
            <a:xfrm flipH="1">
              <a:off x="8863013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Arrow Connector 75"/>
            <p:cNvCxnSpPr/>
            <p:nvPr/>
          </p:nvCxnSpPr>
          <p:spPr bwMode="auto">
            <a:xfrm flipH="1">
              <a:off x="12379325" y="9802813"/>
              <a:ext cx="22225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H="1">
              <a:off x="15827375" y="9802813"/>
              <a:ext cx="20638" cy="1011237"/>
            </a:xfrm>
            <a:prstGeom prst="straightConnector1">
              <a:avLst/>
            </a:prstGeom>
            <a:solidFill>
              <a:srgbClr val="000000"/>
            </a:solidFill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8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0820400"/>
              <a:ext cx="175260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6200" y="10820400"/>
              <a:ext cx="175260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1400" y="10820400"/>
              <a:ext cx="175260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80"/>
            <p:cNvSpPr txBox="1"/>
            <p:nvPr/>
          </p:nvSpPr>
          <p:spPr bwMode="auto">
            <a:xfrm>
              <a:off x="8610599" y="9947275"/>
              <a:ext cx="1631950" cy="492443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save</a:t>
              </a:r>
            </a:p>
          </p:txBody>
        </p:sp>
        <p:sp>
          <p:nvSpPr>
            <p:cNvPr id="82" name="TextBox 81"/>
            <p:cNvSpPr txBox="1"/>
            <p:nvPr/>
          </p:nvSpPr>
          <p:spPr bwMode="auto">
            <a:xfrm>
              <a:off x="12126914" y="9947275"/>
              <a:ext cx="1630363" cy="492443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save</a:t>
              </a:r>
            </a:p>
          </p:txBody>
        </p:sp>
        <p:sp>
          <p:nvSpPr>
            <p:cNvPr id="83" name="TextBox 82"/>
            <p:cNvSpPr txBox="1"/>
            <p:nvPr/>
          </p:nvSpPr>
          <p:spPr bwMode="auto">
            <a:xfrm>
              <a:off x="15573375" y="9947275"/>
              <a:ext cx="1631950" cy="492443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prstClr val="black"/>
                  </a:solidFill>
                  <a:latin typeface="+mj-lt"/>
                  <a:ea typeface="ヒラギノ角ゴ ProN W3" charset="0"/>
                  <a:cs typeface="Tw Cen MT"/>
                </a:rPr>
                <a:t>save</a:t>
              </a:r>
            </a:p>
          </p:txBody>
        </p:sp>
      </p:grpSp>
      <p:sp>
        <p:nvSpPr>
          <p:cNvPr id="84" name="Rounded Rectangular Callout 83"/>
          <p:cNvSpPr/>
          <p:nvPr/>
        </p:nvSpPr>
        <p:spPr>
          <a:xfrm>
            <a:off x="195942" y="5341434"/>
            <a:ext cx="2417749" cy="638803"/>
          </a:xfrm>
          <a:prstGeom prst="wedgeRoundRectCallout">
            <a:avLst>
              <a:gd name="adj1" fmla="val 69775"/>
              <a:gd name="adj2" fmla="val -27611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Every batch saved to HDFS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3355720" y="4261217"/>
            <a:ext cx="1301183" cy="276999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flatMap</a:t>
            </a:r>
            <a:endParaRPr lang="en-US" b="1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5627960" y="4248612"/>
            <a:ext cx="1301183" cy="276999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flatMap</a:t>
            </a:r>
            <a:endParaRPr lang="en-US" b="1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7954118" y="4221704"/>
            <a:ext cx="1301183" cy="276999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prstClr val="black"/>
                </a:solidFill>
                <a:latin typeface="+mj-lt"/>
                <a:ea typeface="ヒラギノ角ゴ ProN W3" charset="0"/>
                <a:cs typeface="Tw Cen MT"/>
              </a:rPr>
              <a:t>flatMap</a:t>
            </a:r>
            <a:endParaRPr lang="en-US" b="1" dirty="0">
              <a:solidFill>
                <a:prstClr val="black"/>
              </a:solidFill>
              <a:latin typeface="+mj-lt"/>
              <a:ea typeface="ヒラギノ角ゴ ProN W3" charset="0"/>
              <a:cs typeface="Tw Cen MT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3574286" y="4131651"/>
            <a:ext cx="1" cy="606028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5930225" y="4154001"/>
            <a:ext cx="1" cy="606028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8180419" y="4124945"/>
            <a:ext cx="1" cy="606028"/>
          </a:xfrm>
          <a:prstGeom prst="straightConnector1">
            <a:avLst/>
          </a:prstGeom>
          <a:solidFill>
            <a:srgbClr val="00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 useBgFill="1">
        <p:nvSpPr>
          <p:cNvPr id="98" name="Rectangle 97"/>
          <p:cNvSpPr>
            <a:spLocks noChangeArrowheads="1"/>
          </p:cNvSpPr>
          <p:nvPr/>
        </p:nvSpPr>
        <p:spPr bwMode="auto">
          <a:xfrm>
            <a:off x="2833916" y="3787054"/>
            <a:ext cx="1675129" cy="18594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tx1"/>
                </a:solidFill>
                <a:latin typeface="Calibri"/>
                <a:ea typeface="+mn-ea"/>
              </a:rPr>
              <a:t>b</a:t>
            </a:r>
            <a:r>
              <a:rPr lang="en-US" sz="2000" b="1" kern="0" dirty="0" err="1">
                <a:solidFill>
                  <a:schemeClr val="tx1"/>
                </a:solidFill>
                <a:latin typeface="Calibri"/>
                <a:ea typeface="+mn-ea"/>
              </a:rPr>
              <a:t>atch</a:t>
            </a:r>
            <a:r>
              <a:rPr lang="en-US" sz="2000" b="1" kern="0" dirty="0">
                <a:solidFill>
                  <a:schemeClr val="tx1"/>
                </a:solidFill>
                <a:latin typeface="Calibri"/>
                <a:ea typeface="+mn-ea"/>
              </a:rPr>
              <a:t> @ t</a:t>
            </a:r>
          </a:p>
        </p:txBody>
      </p:sp>
      <p:sp useBgFill="1">
        <p:nvSpPr>
          <p:cNvPr id="99" name="Rectangle 98"/>
          <p:cNvSpPr>
            <a:spLocks noChangeArrowheads="1"/>
          </p:cNvSpPr>
          <p:nvPr/>
        </p:nvSpPr>
        <p:spPr bwMode="auto">
          <a:xfrm>
            <a:off x="5083119" y="3791091"/>
            <a:ext cx="1675129" cy="18594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tx1"/>
                </a:solidFill>
                <a:latin typeface="Calibri"/>
                <a:ea typeface="+mn-ea"/>
              </a:rPr>
              <a:t>batch @ t+1</a:t>
            </a:r>
          </a:p>
        </p:txBody>
      </p:sp>
      <p:sp useBgFill="1">
        <p:nvSpPr>
          <p:cNvPr id="100" name="Rectangle 99"/>
          <p:cNvSpPr>
            <a:spLocks noChangeArrowheads="1"/>
          </p:cNvSpPr>
          <p:nvPr/>
        </p:nvSpPr>
        <p:spPr bwMode="auto">
          <a:xfrm>
            <a:off x="7454179" y="3784941"/>
            <a:ext cx="1675129" cy="18594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tx1"/>
                </a:solidFill>
                <a:latin typeface="Calibri"/>
                <a:ea typeface="+mn-ea"/>
              </a:rPr>
              <a:t>batch @ t+2</a:t>
            </a:r>
          </a:p>
        </p:txBody>
      </p:sp>
      <p:sp>
        <p:nvSpPr>
          <p:cNvPr id="101" name="Rectangle 155"/>
          <p:cNvSpPr>
            <a:spLocks noChangeArrowheads="1"/>
          </p:cNvSpPr>
          <p:nvPr/>
        </p:nvSpPr>
        <p:spPr bwMode="auto">
          <a:xfrm>
            <a:off x="680112" y="4677745"/>
            <a:ext cx="1899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DStream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5678" y="3715334"/>
            <a:ext cx="1686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tweets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DStream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954" y="1723158"/>
            <a:ext cx="9221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b="1" dirty="0">
                <a:latin typeface="Consolas"/>
                <a:cs typeface="Consolas"/>
                <a:sym typeface="Arial" charset="0"/>
              </a:rPr>
              <a:t> tweets = </a:t>
            </a:r>
            <a:r>
              <a:rPr lang="en-US" b="1" dirty="0" err="1">
                <a:latin typeface="Consolas"/>
                <a:cs typeface="Consolas"/>
                <a:sym typeface="Arial" charset="0"/>
              </a:rPr>
              <a:t>ssc.twitterStream</a:t>
            </a:r>
            <a:r>
              <a:rPr lang="en-US" b="1" dirty="0">
                <a:latin typeface="Consolas"/>
                <a:cs typeface="Consolas"/>
                <a:sym typeface="Arial" charset="0"/>
              </a:rPr>
              <a:t>(&lt;Twitter username&gt;, &lt;Twitter password&gt;)</a:t>
            </a:r>
          </a:p>
          <a:p>
            <a:pPr>
              <a:defRPr/>
            </a:pPr>
            <a:r>
              <a:rPr lang="en-US" b="1" dirty="0" err="1">
                <a:latin typeface="Consolas"/>
                <a:cs typeface="Consolas"/>
                <a:sym typeface="Arial" charset="0"/>
              </a:rPr>
              <a:t>val</a:t>
            </a:r>
            <a:r>
              <a:rPr lang="en-US" b="1" dirty="0">
                <a:latin typeface="Consolas"/>
                <a:cs typeface="Consolas"/>
                <a:sym typeface="Arial" charset="0"/>
              </a:rPr>
              <a:t> </a:t>
            </a:r>
            <a:r>
              <a:rPr lang="en-US" b="1" dirty="0" err="1">
                <a:latin typeface="Consolas"/>
                <a:cs typeface="Consolas"/>
                <a:sym typeface="Arial" charset="0"/>
              </a:rPr>
              <a:t>hashTags</a:t>
            </a:r>
            <a:r>
              <a:rPr lang="en-US" b="1" dirty="0">
                <a:latin typeface="Consolas"/>
                <a:cs typeface="Consolas"/>
                <a:sym typeface="Arial" charset="0"/>
              </a:rPr>
              <a:t> = </a:t>
            </a:r>
            <a:r>
              <a:rPr lang="en-US" b="1" dirty="0" err="1">
                <a:latin typeface="Consolas"/>
                <a:cs typeface="Consolas"/>
                <a:sym typeface="Arial" charset="0"/>
              </a:rPr>
              <a:t>tweets.flatMap</a:t>
            </a:r>
            <a:r>
              <a:rPr lang="en-US" b="1" dirty="0">
                <a:latin typeface="Consolas"/>
                <a:cs typeface="Consolas"/>
                <a:sym typeface="Arial" charset="0"/>
              </a:rPr>
              <a:t> (status =&gt; </a:t>
            </a:r>
            <a:r>
              <a:rPr lang="en-US" b="1" dirty="0" err="1">
                <a:latin typeface="Consolas"/>
                <a:cs typeface="Consolas"/>
                <a:sym typeface="Arial" charset="0"/>
              </a:rPr>
              <a:t>getTags</a:t>
            </a:r>
            <a:r>
              <a:rPr lang="en-US" b="1" dirty="0">
                <a:latin typeface="Consolas"/>
                <a:cs typeface="Consolas"/>
                <a:sym typeface="Arial" charset="0"/>
              </a:rPr>
              <a:t>(status))</a:t>
            </a:r>
          </a:p>
          <a:p>
            <a:pPr>
              <a:defRPr/>
            </a:pPr>
            <a:r>
              <a:rPr lang="en-US" b="1" dirty="0">
                <a:latin typeface="Consolas"/>
                <a:cs typeface="Consolas"/>
                <a:sym typeface="Arial" charset="0"/>
              </a:rPr>
              <a:t>                  </a:t>
            </a:r>
          </a:p>
          <a:p>
            <a:pPr>
              <a:defRPr/>
            </a:pPr>
            <a:r>
              <a:rPr lang="en-US" b="1" dirty="0" err="1">
                <a:solidFill>
                  <a:srgbClr val="0070C0"/>
                </a:solidFill>
                <a:latin typeface="Consolas"/>
                <a:cs typeface="Consolas"/>
                <a:sym typeface="Arial" charset="0"/>
              </a:rPr>
              <a:t>hashTags</a:t>
            </a:r>
            <a:r>
              <a:rPr lang="en-US" b="1" dirty="0" err="1">
                <a:latin typeface="Consolas"/>
                <a:cs typeface="Consolas"/>
                <a:sym typeface="Arial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Consolas"/>
                <a:cs typeface="Consolas"/>
                <a:sym typeface="Arial" charset="0"/>
              </a:rPr>
              <a:t>saveAsHadoopFiles</a:t>
            </a:r>
            <a:r>
              <a:rPr lang="en-US" b="1" dirty="0">
                <a:latin typeface="Consolas"/>
                <a:cs typeface="Consolas"/>
                <a:sym typeface="Arial" charset="0"/>
              </a:rPr>
              <a:t>("</a:t>
            </a:r>
            <a:r>
              <a:rPr lang="en-US" b="1" dirty="0" err="1">
                <a:latin typeface="Consolas"/>
                <a:cs typeface="Consolas"/>
                <a:sym typeface="Arial" charset="0"/>
              </a:rPr>
              <a:t>hdfs</a:t>
            </a:r>
            <a:r>
              <a:rPr lang="en-US" b="1" dirty="0">
                <a:latin typeface="Consolas"/>
                <a:cs typeface="Consolas"/>
                <a:sym typeface="Arial" charset="0"/>
              </a:rPr>
              <a:t>://...")</a:t>
            </a:r>
          </a:p>
        </p:txBody>
      </p:sp>
      <p:sp>
        <p:nvSpPr>
          <p:cNvPr id="104" name="Rounded Rectangular Callout 103"/>
          <p:cNvSpPr/>
          <p:nvPr/>
        </p:nvSpPr>
        <p:spPr>
          <a:xfrm>
            <a:off x="5327532" y="3053763"/>
            <a:ext cx="4796182" cy="421991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571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output operation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: to push data to external storage</a:t>
            </a:r>
          </a:p>
        </p:txBody>
      </p:sp>
    </p:spTree>
    <p:extLst>
      <p:ext uri="{BB962C8B-B14F-4D97-AF65-F5344CB8AC3E}">
        <p14:creationId xmlns:p14="http://schemas.microsoft.com/office/powerpoint/2010/main" val="20074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How does the code works?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992F2-DFEC-46FC-94DD-C8A60003B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" y="2071687"/>
            <a:ext cx="8473464" cy="40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Stateful Transformation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E8C2C4-C5F9-4D2A-A18E-2BF5A36EBA96}"/>
              </a:ext>
            </a:extLst>
          </p:cNvPr>
          <p:cNvSpPr/>
          <p:nvPr/>
        </p:nvSpPr>
        <p:spPr>
          <a:xfrm>
            <a:off x="67247" y="1727986"/>
            <a:ext cx="84462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Let's consider the traditio</a:t>
            </a:r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nal word count problem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697C4-22DF-401E-B32A-A861D6443264}"/>
              </a:ext>
            </a:extLst>
          </p:cNvPr>
          <p:cNvSpPr/>
          <p:nvPr/>
        </p:nvSpPr>
        <p:spPr>
          <a:xfrm>
            <a:off x="67247" y="2415859"/>
            <a:ext cx="79680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was the count of words in last one hour?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4B59C8-1230-48A5-B4EA-F51E9E27066F}"/>
              </a:ext>
            </a:extLst>
          </p:cNvPr>
          <p:cNvSpPr/>
          <p:nvPr/>
        </p:nvSpPr>
        <p:spPr>
          <a:xfrm>
            <a:off x="1162756" y="3103732"/>
            <a:ext cx="8365066" cy="18654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D9D9A7-EE87-400D-BA20-2C1127DAD3D9}"/>
              </a:ext>
            </a:extLst>
          </p:cNvPr>
          <p:cNvSpPr/>
          <p:nvPr/>
        </p:nvSpPr>
        <p:spPr>
          <a:xfrm>
            <a:off x="1309511" y="3702756"/>
            <a:ext cx="1354667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 1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C56344-8B98-4575-B632-B75BB396D310}"/>
              </a:ext>
            </a:extLst>
          </p:cNvPr>
          <p:cNvSpPr/>
          <p:nvPr/>
        </p:nvSpPr>
        <p:spPr>
          <a:xfrm>
            <a:off x="2990964" y="3741503"/>
            <a:ext cx="1354667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 2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5368D-64F5-458D-818A-59B8BCCAD790}"/>
              </a:ext>
            </a:extLst>
          </p:cNvPr>
          <p:cNvSpPr/>
          <p:nvPr/>
        </p:nvSpPr>
        <p:spPr>
          <a:xfrm>
            <a:off x="4672418" y="3741503"/>
            <a:ext cx="1354667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 3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84941C-E8EF-4778-ACB8-D6822B453F8B}"/>
              </a:ext>
            </a:extLst>
          </p:cNvPr>
          <p:cNvSpPr/>
          <p:nvPr/>
        </p:nvSpPr>
        <p:spPr>
          <a:xfrm>
            <a:off x="6308125" y="3745788"/>
            <a:ext cx="1354667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 4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8FC168-6966-496D-BD83-5D565B961A39}"/>
              </a:ext>
            </a:extLst>
          </p:cNvPr>
          <p:cNvSpPr/>
          <p:nvPr/>
        </p:nvSpPr>
        <p:spPr>
          <a:xfrm>
            <a:off x="8035326" y="3744088"/>
            <a:ext cx="1354667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RDD 5 </a:t>
            </a:r>
          </a:p>
        </p:txBody>
      </p:sp>
    </p:spTree>
    <p:extLst>
      <p:ext uri="{BB962C8B-B14F-4D97-AF65-F5344CB8AC3E}">
        <p14:creationId xmlns:p14="http://schemas.microsoft.com/office/powerpoint/2010/main" val="119043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859</Words>
  <Application>Microsoft Office PowerPoint</Application>
  <PresentationFormat>Widescreen</PresentationFormat>
  <Paragraphs>186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Calibri(body)</vt:lpstr>
      <vt:lpstr>Consolas</vt:lpstr>
      <vt:lpstr>Gill Sans</vt:lpstr>
      <vt:lpstr>Helvetica Neue</vt:lpstr>
      <vt:lpstr>Wingdings</vt:lpstr>
      <vt:lpstr>Office Theme</vt:lpstr>
      <vt:lpstr>PowerPoint Presentation</vt:lpstr>
      <vt:lpstr>PowerPoint Presentation</vt:lpstr>
      <vt:lpstr>Stateful and Stateless Stream Processing</vt:lpstr>
      <vt:lpstr>Stateless Transformation</vt:lpstr>
      <vt:lpstr>PowerPoint Presentation</vt:lpstr>
      <vt:lpstr>PowerPoint Presentation</vt:lpstr>
      <vt:lpstr>PowerPoint Presentation</vt:lpstr>
      <vt:lpstr>How does the code works?</vt:lpstr>
      <vt:lpstr>Stateful Transformation</vt:lpstr>
      <vt:lpstr>PowerPoint Presentation</vt:lpstr>
      <vt:lpstr>PowerPoint Presentation</vt:lpstr>
      <vt:lpstr>PowerPoint Presentation</vt:lpstr>
      <vt:lpstr>Stateful Transformation Operations</vt:lpstr>
      <vt:lpstr>Stateful Transformation Operations</vt:lpstr>
      <vt:lpstr>Transform Operation</vt:lpstr>
      <vt:lpstr>Window Operations</vt:lpstr>
      <vt:lpstr>Join Operations</vt:lpstr>
      <vt:lpstr>Output Operations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32</cp:revision>
  <dcterms:created xsi:type="dcterms:W3CDTF">2020-10-20T05:10:50Z</dcterms:created>
  <dcterms:modified xsi:type="dcterms:W3CDTF">2020-10-21T04:52:32Z</dcterms:modified>
</cp:coreProperties>
</file>