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19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428" r:id="rId2"/>
    <p:sldId id="443" r:id="rId3"/>
    <p:sldId id="444" r:id="rId4"/>
    <p:sldId id="306" r:id="rId5"/>
    <p:sldId id="307" r:id="rId6"/>
    <p:sldId id="445" r:id="rId7"/>
    <p:sldId id="446" r:id="rId8"/>
    <p:sldId id="447" r:id="rId9"/>
    <p:sldId id="448" r:id="rId10"/>
    <p:sldId id="449" r:id="rId11"/>
    <p:sldId id="450" r:id="rId12"/>
    <p:sldId id="452" r:id="rId13"/>
    <p:sldId id="451" r:id="rId14"/>
    <p:sldId id="453" r:id="rId15"/>
    <p:sldId id="454" r:id="rId16"/>
    <p:sldId id="311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0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Macintosh%20HD:Users:tdas:Documents:Conviva:Conviva%20Results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8542077355959299"/>
          <c:y val="6.0185185185185189E-2"/>
          <c:w val="0.75103743212898844"/>
          <c:h val="0.7515625848493076"/>
        </c:manualLayout>
      </c:layout>
      <c:scatterChart>
        <c:scatterStyle val="lineMarker"/>
        <c:varyColors val="0"/>
        <c:ser>
          <c:idx val="1"/>
          <c:order val="0"/>
          <c:tx>
            <c:strRef>
              <c:f>'Conviva App Scalability Results'!$B$12:$C$12</c:f>
              <c:strCache>
                <c:ptCount val="1"/>
                <c:pt idx="0">
                  <c:v>2 seconds batches</c:v>
                </c:pt>
              </c:strCache>
            </c:strRef>
          </c:tx>
          <c:spPr>
            <a:ln w="57150" cmpd="sng"/>
          </c:spPr>
          <c:marker>
            <c:spPr>
              <a:ln w="57150" cmpd="sng"/>
            </c:spPr>
          </c:marker>
          <c:xVal>
            <c:numRef>
              <c:f>'Conviva App Scalability Results'!$B$14:$B$17</c:f>
              <c:numCache>
                <c:formatCode>General</c:formatCode>
                <c:ptCount val="4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</c:numCache>
            </c:numRef>
          </c:xVal>
          <c:yVal>
            <c:numRef>
              <c:f>'Conviva App Scalability Results'!$E$14:$E$17</c:f>
              <c:numCache>
                <c:formatCode>General</c:formatCode>
                <c:ptCount val="4"/>
                <c:pt idx="0">
                  <c:v>624000</c:v>
                </c:pt>
                <c:pt idx="1">
                  <c:v>1320000</c:v>
                </c:pt>
                <c:pt idx="2">
                  <c:v>2160000</c:v>
                </c:pt>
                <c:pt idx="3">
                  <c:v>3840000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6D3-8947-BF1C-3E4F69FFBB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4094736"/>
        <c:axId val="384105712"/>
      </c:scatterChart>
      <c:valAx>
        <c:axId val="3840947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 algn="ctr" rtl="0">
                  <a:defRPr lang="en-US" sz="2400" b="1" i="0" u="none" strike="noStrike" kern="1200" baseline="0">
                    <a:solidFill>
                      <a:prstClr val="black"/>
                    </a:solidFill>
                    <a:latin typeface="Calibri"/>
                    <a:ea typeface="+mn-ea"/>
                    <a:cs typeface="Calibri"/>
                  </a:defRPr>
                </a:pPr>
                <a:r>
                  <a:rPr lang="en-US" sz="2400" b="1" i="0" u="none" strike="noStrike" kern="1200" baseline="0" dirty="0">
                    <a:solidFill>
                      <a:prstClr val="black"/>
                    </a:solidFill>
                    <a:latin typeface="Calibri"/>
                    <a:ea typeface="+mn-ea"/>
                    <a:cs typeface="Calibri"/>
                  </a:rPr>
                  <a:t># Nodes in Cluster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384105712"/>
        <c:crosses val="autoZero"/>
        <c:crossBetween val="midCat"/>
      </c:valAx>
      <c:valAx>
        <c:axId val="384105712"/>
        <c:scaling>
          <c:orientation val="minMax"/>
          <c:max val="40000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Active sessions (millions)</a:t>
                </a:r>
              </a:p>
            </c:rich>
          </c:tx>
          <c:layout>
            <c:manualLayout>
              <c:xMode val="edge"/>
              <c:yMode val="edge"/>
              <c:x val="0"/>
              <c:y val="0.12987604246425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384094736"/>
        <c:crosses val="autoZero"/>
        <c:crossBetween val="midCat"/>
        <c:dispUnits>
          <c:builtInUnit val="millions"/>
        </c:dispUnits>
      </c:valAx>
    </c:plotArea>
    <c:plotVisOnly val="1"/>
    <c:dispBlanksAs val="gap"/>
    <c:showDLblsOverMax val="0"/>
  </c:chart>
  <c:spPr>
    <a:ln>
      <a:solidFill>
        <a:srgbClr val="7F7F7F"/>
      </a:solidFill>
    </a:ln>
  </c:spPr>
  <c:txPr>
    <a:bodyPr/>
    <a:lstStyle/>
    <a:p>
      <a:pPr algn="ctr" rtl="0">
        <a:defRPr lang="en-US" sz="2400" b="1" i="0" u="none" strike="noStrike" kern="1200" baseline="0">
          <a:solidFill>
            <a:prstClr val="black"/>
          </a:solidFill>
          <a:latin typeface="Calibri"/>
          <a:ea typeface="+mn-ea"/>
          <a:cs typeface="Calibri"/>
        </a:defRPr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6"/>
    </mc:Choice>
    <mc:Fallback>
      <c:style val="16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0869240662463001"/>
          <c:y val="6.7601706036745424E-2"/>
          <c:w val="0.73765154786165299"/>
          <c:h val="0.73203346456692897"/>
        </c:manualLayout>
      </c:layout>
      <c:scatterChart>
        <c:scatterStyle val="lineMarker"/>
        <c:varyColors val="0"/>
        <c:ser>
          <c:idx val="0"/>
          <c:order val="0"/>
          <c:tx>
            <c:strRef>
              <c:f>'[mobile-millennium.xlsx]Sheet1'!$C$18</c:f>
              <c:strCache>
                <c:ptCount val="1"/>
                <c:pt idx="0">
                  <c:v>GPS observations/second</c:v>
                </c:pt>
              </c:strCache>
            </c:strRef>
          </c:tx>
          <c:spPr>
            <a:ln w="57150" cap="flat" cmpd="sng" algn="ctr">
              <a:solidFill>
                <a:schemeClr val="accent1"/>
              </a:solidFill>
              <a:prstDash val="solid"/>
            </a:ln>
            <a:effectLst/>
          </c:spPr>
          <c:marker>
            <c:symbol val="square"/>
            <c:size val="9"/>
            <c:spPr>
              <a:solidFill>
                <a:schemeClr val="accent1"/>
              </a:solidFill>
              <a:ln w="57150" cap="flat" cmpd="sng" algn="ctr">
                <a:solidFill>
                  <a:schemeClr val="accent1"/>
                </a:solidFill>
                <a:prstDash val="solid"/>
              </a:ln>
              <a:effectLst/>
            </c:spPr>
          </c:marker>
          <c:xVal>
            <c:numRef>
              <c:f>'[mobile-millennium.xlsx]Sheet1'!$B$19:$B$23</c:f>
              <c:numCache>
                <c:formatCode>General</c:formatCode>
                <c:ptCount val="5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</c:numCache>
            </c:numRef>
          </c:xVal>
          <c:yVal>
            <c:numRef>
              <c:f>'[mobile-millennium.xlsx]Sheet1'!$C$19:$C$23</c:f>
              <c:numCache>
                <c:formatCode>General</c:formatCode>
                <c:ptCount val="5"/>
                <c:pt idx="0">
                  <c:v>107.2</c:v>
                </c:pt>
                <c:pt idx="1">
                  <c:v>214.4</c:v>
                </c:pt>
                <c:pt idx="2">
                  <c:v>428.8</c:v>
                </c:pt>
                <c:pt idx="3">
                  <c:v>857.6</c:v>
                </c:pt>
                <c:pt idx="4">
                  <c:v>1715.2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CE7-1D4B-A2FE-3E37D24A7E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5848440"/>
        <c:axId val="475850008"/>
      </c:scatterChart>
      <c:valAx>
        <c:axId val="475848440"/>
        <c:scaling>
          <c:orientation val="minMax"/>
          <c:max val="80"/>
        </c:scaling>
        <c:delete val="0"/>
        <c:axPos val="b"/>
        <c:title>
          <c:tx>
            <c:rich>
              <a:bodyPr/>
              <a:lstStyle/>
              <a:p>
                <a:pPr algn="ctr" rtl="0">
                  <a:defRPr/>
                </a:pPr>
                <a:r>
                  <a:rPr lang="en-US"/>
                  <a:t># Nodes in Cluster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 algn="ctr" rtl="0">
              <a:defRPr/>
            </a:pPr>
            <a:endParaRPr lang="en-US"/>
          </a:p>
        </c:txPr>
        <c:crossAx val="475850008"/>
        <c:crosses val="autoZero"/>
        <c:crossBetween val="midCat"/>
        <c:majorUnit val="20"/>
      </c:valAx>
      <c:valAx>
        <c:axId val="475850008"/>
        <c:scaling>
          <c:orientation val="minMax"/>
          <c:max val="20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GPS observations per second</a:t>
                </a:r>
              </a:p>
            </c:rich>
          </c:tx>
          <c:layout>
            <c:manualLayout>
              <c:xMode val="edge"/>
              <c:yMode val="edge"/>
              <c:x val="0"/>
              <c:y val="0.1250889588727356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 algn="ctr" rtl="0">
              <a:defRPr/>
            </a:pPr>
            <a:endParaRPr lang="en-US"/>
          </a:p>
        </c:txPr>
        <c:crossAx val="475848440"/>
        <c:crosses val="autoZero"/>
        <c:crossBetween val="midCat"/>
        <c:majorUnit val="400"/>
      </c:valAx>
    </c:plotArea>
    <c:plotVisOnly val="1"/>
    <c:dispBlanksAs val="gap"/>
    <c:showDLblsOverMax val="0"/>
  </c:chart>
  <c:spPr>
    <a:ln>
      <a:solidFill>
        <a:srgbClr val="7F7F7F"/>
      </a:solidFill>
    </a:ln>
  </c:spPr>
  <c:txPr>
    <a:bodyPr/>
    <a:lstStyle/>
    <a:p>
      <a:pPr algn="ctr" rtl="0">
        <a:defRPr lang="en-US" sz="1600" b="1" i="0" u="none" strike="noStrike" kern="1200" baseline="0">
          <a:solidFill>
            <a:prstClr val="black"/>
          </a:solidFill>
          <a:latin typeface="+mn-lt"/>
          <a:ea typeface="+mn-ea"/>
          <a:cs typeface="+mn-cs"/>
        </a:defRPr>
      </a:pPr>
      <a:endParaRPr lang="en-US"/>
    </a:p>
  </c:txPr>
  <c:externalData r:id="rId2">
    <c:autoUpdate val="0"/>
  </c:externalData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10-22T07:05:42.9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19521 4837 0,'75'843'188</inkml:trace>
  <inkml:trace contextRef="#ctx0" brushRef="#br0" timeOffset="752.29">19447 4812 0,'0'0'0,"25"0"0,-1-25 16,1 25-16,25-25 16,49-24-1,-49 49-15,24 0 16,-24-25 0,-25 25 46,-25 50-15,0-26-31,0 1-16,0 0 15,0 25 1,0-25-1,-25-25-15,0 49 16,-25-24-16,50 0 16,-49 24-16,24-49 15,0 50 1,-24 0-16,49-26 16,0 1-16,-25 25 15,25-25-15,0-1 16</inkml:trace>
  <inkml:trace contextRef="#ctx0" brushRef="#br0" timeOffset="1711.95">19869 5655 0,'24'25'63,"26"-25"-48,24-25-15,1-24 16,-50-1 0,24 25-1,-24 1-15,-25-26 0,0 0 31,0 26-31,0-1 32,0 0-1,0 0 0,-25 25-15,0 0-16,25 25 15,-24-25-15,-1 25 16,-25 49 0,25-24-16,1-25 15,24-1 1,0 1 0,0 0 30,0 0-46,0 0 16,24-1 0,26-24-16,0 0 15,24 0-15,-49 0 32,0 0-32,-1 0 15,26-49-15,-25 49 16,0-25-1,-1 0 1,1 0-16,0 25 31</inkml:trace>
  <inkml:trace contextRef="#ctx0" brushRef="#br0" timeOffset="2560.8">20439 5159 0,'0'-24'47,"25"24"-31,0 24-1,-25 1-15,24 25 16,1-1 0,-25-24-16,25 0 15,-25 25-15,0-26 32,0 1-17,0 25-15,0-25 16,0-1-1,0 1 32,-25-25 31,25-25-62,0-24-16,0-1 16,0 25-1,25-24-15,0 24 16,0-25 0,24 1-1,-24 24-15,-25 0 16,50-24-16</inkml:trace>
  <inkml:trace contextRef="#ctx0" brushRef="#br0" timeOffset="3911.35">21183 5035 0,'-25'0'47,"1"0"-32,-26 0-15,25 0 16,25 25-16,-25-25 16,25 50-1,0-25-15,0-1 16,0 26 0,0-25 62,50-25-63,49 0-15,-24 25 16,-51-25-16,26 24 16,-50 1-16,25-25 15,-25 25-15,25 0 16,-25 0-1,0-1 1,0 26-16,0-25 31,0 0-31,0-1 32,0 1-17,-25-25-15,0 0 16,25 25-16,-50-25 15,26 0 1,-1 0 62,0 0-78,0-25 47</inkml:trace>
  <inkml:trace contextRef="#ctx0" brushRef="#br0" timeOffset="4623.93">21654 5159 0,'25'-24'32,"0"48"30,-25 1-46,0 25-16,0-25 15,25 24-15,-25-24 16,0 49-16,0-49 16,0 25-1,0-25 1,0 24 0,0-24-1</inkml:trace>
  <inkml:trace contextRef="#ctx0" brushRef="#br0" timeOffset="5528.22">21506 4936 0</inkml:trace>
  <inkml:trace contextRef="#ctx0" brushRef="#br0" timeOffset="9415.12">22324 5110 0,'-25'0'110,"1"0"-110,-1 0 47,0 0-32,0 25-15,25-1 16,-25-24 0,25 25-1,0 0 1,0 0-1,0 24 32,0 1-15,25-50-32,0 0 15,25 0 1,-26 25-16,-24 0 94,0 24-79,0 1 1,-24-1-1,-1-49-15,0 0 16,0 25 0,-24-25 15,24 25-31</inkml:trace>
  <inkml:trace contextRef="#ctx0" brushRef="#br0" timeOffset="10319.18">22721 4614 0,'0'49'62,"-25"1"-46,25 24-16,0 26 15,-25-26-15,25 25 16,0-74-16,0 49 16,0 1-16,0-26 15,0 1-15,0 24 16,0-49-16,0 25 15,0-25-15,0-1 16,0 1-16,0 0 16,0 0-1,0 24-15,25-49 47,25 0-31,-25 0-1,24 0-15,-24 0 16,0 0-16,0 0 16,0 0-1,-25-24-15,24-1 16,-24 0 62</inkml:trace>
  <inkml:trace contextRef="#ctx0" brushRef="#br0" timeOffset="10998.64">22547 5035 0,'0'-24'63,"25"24"-48,0 0-15,49 0 16,-24 0-16,-25 0 15,49 0-15,-49 0 16,25-50 0,-25 50-16,-1 0 15</inkml:trace>
  <inkml:trace contextRef="#ctx0" brushRef="#br0" timeOffset="11935.67">23688 4713 0,'0'-25'46,"-24"25"-46,-1 25 16,0 24-16,0 1 16,-24 49-16,49-49 15,-25 24-15,0 26 16,25-51-16,0 26 16,0-51-16,0 26 15,0-25-15,0 24 16,0-24-1,0 0 1,0 0-16,25 0 16,0-1-1,24-24 1,1 50-16,-25-50 16,-1 0-1,1 0 1,25 25 46,-25-25-46,24 0 62</inkml:trace>
  <inkml:trace contextRef="#ctx0" brushRef="#br0" timeOffset="13174.91">24557 4564 0,'24'0'47,"1"0"-32,0 0 1,0 0-1,-25 25 1,25 49 0,-1-24-16,1-25 15,-25-1 1,25 26-16,-25 0 16,25-50-1,0 25-15,-25 24 31,24-24-15,-24 0 0,0 0-16,0-1 15,25 26 1,-25-25-16,0 0 16,0 24-1,0-24 1,0 25-16,-25-1 15,1 26-15,-1-26 32,0 1-17,25-25 1,0-1 0,-25-24 15,0 0-16,1 25 17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75BB9-7266-4B6A-AA4B-E0EAE4FE2961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EFA561-176E-4C85-B9AF-0A33DEB0E0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109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78052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61686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47626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94756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35289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18901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0" name="Google Shape;1280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4" name="Google Shape;1304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5" name="Google Shape;1315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7" name="Google Shape;1327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81203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9" name="Google Shape;1339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8" name="Google Shape;1348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9" name="Google Shape;1369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2" name="Google Shape;1392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5422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2586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5589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1329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5785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4C471-31F3-4755-AC32-7FAB6DEEB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0B9205-A4B7-4C23-BFA9-AE834AEDF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AC00E-D10D-48CD-A8D6-1F88B58BC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9686-EFB2-45AC-80C6-4FCDD589A1E4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EB4BB-1D90-4B42-87AD-EB5FB0F97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24646-BF0A-44E5-8086-4A811E73C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841C0-EA44-43DC-9A39-A545A7F84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803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7AFA6-E976-42F9-B3CC-A52083EC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CA071-221F-47A9-9D38-6037233CD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A3208-CB18-4D46-A88B-6347EA3C8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9686-EFB2-45AC-80C6-4FCDD589A1E4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5EFB9-DFA1-4F01-9D37-5859CF724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28460-9EF7-404C-AC16-B88754B88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841C0-EA44-43DC-9A39-A545A7F84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310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331930-58B1-4480-BA49-C0D4A30F6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262E7F-C528-4437-B400-D8E26E96A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A017B-5B28-4514-B294-4E94D73A5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9686-EFB2-45AC-80C6-4FCDD589A1E4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173A4-ED35-4153-A3B0-DCD940E58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61E23-C51C-4EC9-9868-6E2FF6152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841C0-EA44-43DC-9A39-A545A7F84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98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7A2D3-FA55-40CB-9477-4B2017F17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DDFE8-1574-43B1-ABF6-661EC4F68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89957-E8D9-4C84-910C-D98F439B6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9686-EFB2-45AC-80C6-4FCDD589A1E4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C5463-6BE2-41A9-8035-4E945BF4C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8F41A-8031-446F-9F4A-9C03A8902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841C0-EA44-43DC-9A39-A545A7F84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19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B7464-FA64-40C2-B842-210257811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84D47-CCDB-4F3B-B69D-53D29263C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0B7DB-233C-4A79-943E-4E32D7AA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9686-EFB2-45AC-80C6-4FCDD589A1E4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181B5-3505-41B8-A005-B0C5FCBCB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D53F4-275E-46D7-924F-40646DDE8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841C0-EA44-43DC-9A39-A545A7F84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852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0BA94-8A59-4B13-89A3-8620A4535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053BD-2CBF-499F-AB38-157B01170C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F4788C-C2AF-46B0-BDE5-54708A0AF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70FBE-B0A5-400E-A013-614CE7005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9686-EFB2-45AC-80C6-4FCDD589A1E4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CF49D-0394-4FD7-A42A-0607A76F8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BF12E-692A-4DC3-8B2F-3BD8FA596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841C0-EA44-43DC-9A39-A545A7F84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995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87F76-C419-4FEF-82DD-F95D717E4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3F1ED-2377-4CB8-B133-500B6FC68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D5664-5AEC-42E6-99C6-1E7CB44D8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023893-9A3E-4168-B199-313AD8AD8F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2644F4-1B7C-4FD1-B5B2-AB4D21AB3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2F267D-8D64-4CE5-AB8D-714EE7204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9686-EFB2-45AC-80C6-4FCDD589A1E4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4DAD55-EA9E-40D8-84BA-E90777A5B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1B4372-04DD-41E0-A00E-9C8FA2507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841C0-EA44-43DC-9A39-A545A7F84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979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D6315-63F2-4081-84CB-7DD7B8948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8626AA-77A6-4074-9453-E1DDDF8FB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9686-EFB2-45AC-80C6-4FCDD589A1E4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DFD29-1BDE-4BAC-A906-8B0DC859C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46CF3-58E1-4FFD-9720-C9E03D858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841C0-EA44-43DC-9A39-A545A7F84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509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E5ECFB-CD86-458B-958A-CEB8DDD30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9686-EFB2-45AC-80C6-4FCDD589A1E4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C7AB47-1D29-47FA-86BF-BB3B6307C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593E7-8985-4048-99E0-2636D03F5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841C0-EA44-43DC-9A39-A545A7F84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218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FDA5A-AC4C-4F17-8A3C-5F39B38B4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433BA-0D50-4C87-BB88-DD456CCFC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0965B-38F1-44C5-9A4D-05BF8CAE6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94613-BC5F-4FBA-9282-88F791E08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9686-EFB2-45AC-80C6-4FCDD589A1E4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EBFE1-46CF-4518-AEC8-26C80907D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71ED7-75DD-426D-96F9-A5A6D23EC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841C0-EA44-43DC-9A39-A545A7F84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855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A9D5A-107A-48BF-A9E2-5669558F6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023E7B-06A4-49EE-9DAA-27597C196B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4836D-ABC5-4A43-A6B4-9B0F0FA34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9729E-BB63-4715-B96F-C2DE3B9B4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9686-EFB2-45AC-80C6-4FCDD589A1E4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371CC-169D-41C5-97A7-652F9EBE2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2D9BD-8275-42CE-A953-D4B7C4C0D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841C0-EA44-43DC-9A39-A545A7F84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789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62B739-F916-4F5E-99D9-FDB54DBDD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9FD0C-FD25-4D95-9AD8-2E7372D8E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F7554-300C-4778-A29E-A30232AAED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F9686-EFB2-45AC-80C6-4FCDD589A1E4}" type="datetimeFigureOut">
              <a:rPr lang="en-IN" smtClean="0"/>
              <a:t>22-10-2020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C6ABE-823E-4602-B6C4-21EA920481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0F278-F486-40A5-9C98-ECD7AEA5D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841C0-EA44-43DC-9A39-A545A7F84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96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emf"/><Relationship Id="rId4" Type="http://schemas.openxmlformats.org/officeDocument/2006/relationships/customXml" Target="../ink/ink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5" name="Google Shape;845;p48"/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</p:grpSpPr>
        <p:sp>
          <p:nvSpPr>
            <p:cNvPr id="846" name="Google Shape;846;p48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48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48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48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50" name="Google Shape;850;p48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7291" y="1284763"/>
            <a:ext cx="2369218" cy="3550188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48"/>
          <p:cNvSpPr/>
          <p:nvPr/>
        </p:nvSpPr>
        <p:spPr>
          <a:xfrm>
            <a:off x="4335037" y="3320451"/>
            <a:ext cx="749721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DFA267"/>
                </a:solidFill>
                <a:latin typeface="Calibri"/>
                <a:ea typeface="Calibri"/>
                <a:cs typeface="Calibri"/>
                <a:sym typeface="Calibri"/>
              </a:rPr>
              <a:t>Module 4 –Spark Streaming</a:t>
            </a:r>
          </a:p>
        </p:txBody>
      </p:sp>
    </p:spTree>
    <p:extLst>
      <p:ext uri="{BB962C8B-B14F-4D97-AF65-F5344CB8AC3E}">
        <p14:creationId xmlns:p14="http://schemas.microsoft.com/office/powerpoint/2010/main" val="1249682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53"/>
          <p:cNvSpPr/>
          <p:nvPr/>
        </p:nvSpPr>
        <p:spPr>
          <a:xfrm>
            <a:off x="371880" y="651898"/>
            <a:ext cx="930269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55A11"/>
                </a:solidFill>
                <a:latin typeface="Calibri"/>
                <a:cs typeface="Calibri"/>
                <a:sym typeface="Calibri"/>
              </a:rPr>
              <a:t>How to achieve good throughput?</a:t>
            </a:r>
            <a:endParaRPr dirty="0"/>
          </a:p>
        </p:txBody>
      </p:sp>
      <p:pic>
        <p:nvPicPr>
          <p:cNvPr id="1128" name="Google Shape;1128;p5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1129" name="Google Shape;1129;p5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SPARK STREAMING</a:t>
            </a:r>
            <a:endParaRPr dirty="0"/>
          </a:p>
        </p:txBody>
      </p:sp>
      <p:cxnSp>
        <p:nvCxnSpPr>
          <p:cNvPr id="1130" name="Google Shape;1130;p5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082C230-7675-4C72-B48F-FE85A888D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492" y="2072308"/>
            <a:ext cx="10033825" cy="346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27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53"/>
          <p:cNvSpPr/>
          <p:nvPr/>
        </p:nvSpPr>
        <p:spPr>
          <a:xfrm>
            <a:off x="371880" y="651898"/>
            <a:ext cx="930269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55A11"/>
                </a:solidFill>
                <a:latin typeface="Calibri"/>
                <a:cs typeface="Calibri"/>
                <a:sym typeface="Calibri"/>
              </a:rPr>
              <a:t>How to achieve good throughput?</a:t>
            </a:r>
            <a:endParaRPr dirty="0"/>
          </a:p>
        </p:txBody>
      </p:sp>
      <p:pic>
        <p:nvPicPr>
          <p:cNvPr id="1128" name="Google Shape;1128;p5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1129" name="Google Shape;1129;p5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SPARK STREAMING</a:t>
            </a:r>
            <a:endParaRPr dirty="0"/>
          </a:p>
        </p:txBody>
      </p:sp>
      <p:cxnSp>
        <p:nvCxnSpPr>
          <p:cNvPr id="1130" name="Google Shape;1130;p5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00A948D0-4341-4FF7-9343-F234CC34D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168" y="1868853"/>
            <a:ext cx="9573316" cy="348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677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53"/>
          <p:cNvSpPr/>
          <p:nvPr/>
        </p:nvSpPr>
        <p:spPr>
          <a:xfrm>
            <a:off x="371880" y="651898"/>
            <a:ext cx="930269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55A11"/>
                </a:solidFill>
                <a:latin typeface="Calibri"/>
                <a:cs typeface="Calibri"/>
                <a:sym typeface="Calibri"/>
              </a:rPr>
              <a:t>Key Benefits of Stream Processing-Dynamic Load Balancing</a:t>
            </a:r>
            <a:endParaRPr dirty="0"/>
          </a:p>
        </p:txBody>
      </p:sp>
      <p:pic>
        <p:nvPicPr>
          <p:cNvPr id="1128" name="Google Shape;1128;p5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1129" name="Google Shape;1129;p5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SPARK STREAMING</a:t>
            </a:r>
            <a:endParaRPr dirty="0"/>
          </a:p>
        </p:txBody>
      </p:sp>
      <p:cxnSp>
        <p:nvCxnSpPr>
          <p:cNvPr id="1130" name="Google Shape;1130;p5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0D523DC-7D86-4E26-B380-DBD58FFA8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2513" y="1697106"/>
            <a:ext cx="7369451" cy="463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340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53"/>
          <p:cNvSpPr/>
          <p:nvPr/>
        </p:nvSpPr>
        <p:spPr>
          <a:xfrm>
            <a:off x="371880" y="651898"/>
            <a:ext cx="930269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55A11"/>
                </a:solidFill>
                <a:latin typeface="Calibri"/>
                <a:cs typeface="Calibri"/>
                <a:sym typeface="Calibri"/>
              </a:rPr>
              <a:t>Combine Batch and Stream Processing</a:t>
            </a:r>
            <a:endParaRPr dirty="0"/>
          </a:p>
        </p:txBody>
      </p:sp>
      <p:pic>
        <p:nvPicPr>
          <p:cNvPr id="1128" name="Google Shape;1128;p5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1129" name="Google Shape;1129;p5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SPARK STREAMING</a:t>
            </a:r>
            <a:endParaRPr dirty="0"/>
          </a:p>
        </p:txBody>
      </p:sp>
      <p:cxnSp>
        <p:nvCxnSpPr>
          <p:cNvPr id="1130" name="Google Shape;1130;p5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0BF2FC5-4BC3-459B-A2FC-467B6560E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281" y="2391189"/>
            <a:ext cx="7762875" cy="383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831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53"/>
          <p:cNvSpPr/>
          <p:nvPr/>
        </p:nvSpPr>
        <p:spPr>
          <a:xfrm>
            <a:off x="371880" y="651898"/>
            <a:ext cx="930269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55A11"/>
                </a:solidFill>
                <a:latin typeface="Calibri"/>
                <a:cs typeface="Calibri"/>
                <a:sym typeface="Calibri"/>
              </a:rPr>
              <a:t>Combine ML and Stream Processing</a:t>
            </a:r>
            <a:endParaRPr dirty="0"/>
          </a:p>
        </p:txBody>
      </p:sp>
      <p:pic>
        <p:nvPicPr>
          <p:cNvPr id="1128" name="Google Shape;1128;p5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1129" name="Google Shape;1129;p5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SPARK STREAMING</a:t>
            </a:r>
            <a:endParaRPr dirty="0"/>
          </a:p>
        </p:txBody>
      </p:sp>
      <p:cxnSp>
        <p:nvCxnSpPr>
          <p:cNvPr id="1130" name="Google Shape;1130;p5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ACDB2E0E-CEC4-47B5-BA68-982826B0E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8068" y="2462212"/>
            <a:ext cx="8069926" cy="307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621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53"/>
          <p:cNvSpPr/>
          <p:nvPr/>
        </p:nvSpPr>
        <p:spPr>
          <a:xfrm>
            <a:off x="371880" y="651898"/>
            <a:ext cx="930269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55A11"/>
                </a:solidFill>
                <a:latin typeface="Calibri"/>
                <a:cs typeface="Calibri"/>
                <a:sym typeface="Calibri"/>
              </a:rPr>
              <a:t>Combine SQL and Stream Processing</a:t>
            </a:r>
            <a:endParaRPr dirty="0"/>
          </a:p>
        </p:txBody>
      </p:sp>
      <p:pic>
        <p:nvPicPr>
          <p:cNvPr id="1128" name="Google Shape;1128;p5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1129" name="Google Shape;1129;p5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SPARK STREAMING</a:t>
            </a:r>
            <a:endParaRPr dirty="0"/>
          </a:p>
        </p:txBody>
      </p:sp>
      <p:cxnSp>
        <p:nvCxnSpPr>
          <p:cNvPr id="1130" name="Google Shape;1130;p5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FBF4E8C-5A2B-461E-83B7-AF71B3D27C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261" y="2157412"/>
            <a:ext cx="7260121" cy="34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476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57"/>
          <p:cNvSpPr txBox="1">
            <a:spLocks noGrp="1"/>
          </p:cNvSpPr>
          <p:nvPr>
            <p:ph type="body" idx="1"/>
          </p:nvPr>
        </p:nvSpPr>
        <p:spPr>
          <a:xfrm>
            <a:off x="393111" y="169625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400"/>
              <a:buChar char="•"/>
            </a:pPr>
            <a:r>
              <a:rPr lang="en-US" sz="2400" dirty="0">
                <a:solidFill>
                  <a:srgbClr val="2E75B5"/>
                </a:solidFill>
              </a:rPr>
              <a:t>Can process </a:t>
            </a:r>
            <a:r>
              <a:rPr lang="en-US" sz="2400" b="1" dirty="0">
                <a:solidFill>
                  <a:srgbClr val="2E75B5"/>
                </a:solidFill>
              </a:rPr>
              <a:t>6 GB/sec (60M records/sec</a:t>
            </a:r>
            <a:r>
              <a:rPr lang="en-US" sz="2400" dirty="0">
                <a:solidFill>
                  <a:srgbClr val="2E75B5"/>
                </a:solidFill>
              </a:rPr>
              <a:t>) of data on 100 nodes at </a:t>
            </a:r>
            <a:r>
              <a:rPr lang="en-US" sz="2400" b="1" dirty="0">
                <a:solidFill>
                  <a:srgbClr val="2E75B5"/>
                </a:solidFill>
              </a:rPr>
              <a:t>sub-second</a:t>
            </a:r>
            <a:r>
              <a:rPr lang="en-US" sz="2400" dirty="0">
                <a:solidFill>
                  <a:srgbClr val="2E75B5"/>
                </a:solidFill>
              </a:rPr>
              <a:t> latency</a:t>
            </a:r>
            <a:endParaRPr dirty="0"/>
          </a:p>
          <a:p>
            <a:pPr marL="423863" lvl="1" indent="-2571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Arial"/>
              <a:buChar char="-"/>
            </a:pPr>
            <a:r>
              <a:rPr lang="en-US" dirty="0">
                <a:solidFill>
                  <a:srgbClr val="2E75B5"/>
                </a:solidFill>
              </a:rPr>
              <a:t>Tested with 100 streams of data on 100 EC2 instances with 4 cores each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1283" name="Google Shape;1283;p57"/>
          <p:cNvSpPr txBox="1">
            <a:spLocks noGrp="1"/>
          </p:cNvSpPr>
          <p:nvPr>
            <p:ph type="sldNum" idx="12"/>
          </p:nvPr>
        </p:nvSpPr>
        <p:spPr>
          <a:xfrm>
            <a:off x="8077200" y="562451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45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16</a:t>
            </a:fld>
            <a:endParaRPr sz="45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84" name="Google Shape;1284;p57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Performance </a:t>
            </a:r>
            <a:endParaRPr/>
          </a:p>
        </p:txBody>
      </p:sp>
      <p:pic>
        <p:nvPicPr>
          <p:cNvPr id="1285" name="Google Shape;1285;p57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1286" name="Google Shape;1286;p57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BIG DATA</a:t>
            </a:r>
            <a:endParaRPr/>
          </a:p>
        </p:txBody>
      </p:sp>
      <p:cxnSp>
        <p:nvCxnSpPr>
          <p:cNvPr id="1287" name="Google Shape;1287;p57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88" name="Google Shape;1288;p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1880" y="3071853"/>
            <a:ext cx="9313634" cy="3355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59"/>
          <p:cNvSpPr txBox="1">
            <a:spLocks noGrp="1"/>
          </p:cNvSpPr>
          <p:nvPr>
            <p:ph type="body" idx="1"/>
          </p:nvPr>
        </p:nvSpPr>
        <p:spPr>
          <a:xfrm>
            <a:off x="143919" y="160182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2324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400"/>
              <a:buChar char="•"/>
            </a:pPr>
            <a:r>
              <a:rPr lang="en-US" sz="2400">
                <a:solidFill>
                  <a:srgbClr val="2E75B5"/>
                </a:solidFill>
              </a:rPr>
              <a:t>Recovers from faults/stragglers within </a:t>
            </a:r>
            <a:r>
              <a:rPr lang="en-US" sz="2400" b="1">
                <a:solidFill>
                  <a:srgbClr val="2E75B5"/>
                </a:solidFill>
              </a:rPr>
              <a:t>1 sec</a:t>
            </a:r>
            <a:endParaRPr/>
          </a:p>
        </p:txBody>
      </p:sp>
      <p:sp>
        <p:nvSpPr>
          <p:cNvPr id="1307" name="Google Shape;1307;p59"/>
          <p:cNvSpPr txBox="1">
            <a:spLocks noGrp="1"/>
          </p:cNvSpPr>
          <p:nvPr>
            <p:ph type="sldNum" idx="12"/>
          </p:nvPr>
        </p:nvSpPr>
        <p:spPr>
          <a:xfrm>
            <a:off x="8077200" y="562451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45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17</a:t>
            </a:fld>
            <a:endParaRPr sz="45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308" name="Google Shape;1308;p59" descr="Untitl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5690" y="2079523"/>
            <a:ext cx="8775291" cy="3818833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1309" name="Google Shape;1309;p59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Fast Fault Recovery </a:t>
            </a:r>
            <a:endParaRPr/>
          </a:p>
        </p:txBody>
      </p:sp>
      <p:pic>
        <p:nvPicPr>
          <p:cNvPr id="1310" name="Google Shape;1310;p59" descr="A close up of a 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1311" name="Google Shape;1311;p59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BIG DATA</a:t>
            </a:r>
            <a:endParaRPr/>
          </a:p>
        </p:txBody>
      </p:sp>
      <p:cxnSp>
        <p:nvCxnSpPr>
          <p:cNvPr id="1312" name="Google Shape;1312;p59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60"/>
          <p:cNvSpPr txBox="1">
            <a:spLocks noGrp="1"/>
          </p:cNvSpPr>
          <p:nvPr>
            <p:ph type="body" idx="1"/>
          </p:nvPr>
        </p:nvSpPr>
        <p:spPr>
          <a:xfrm>
            <a:off x="393111" y="1597334"/>
            <a:ext cx="8229600" cy="57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400"/>
              <a:buChar char="•"/>
            </a:pPr>
            <a:r>
              <a:rPr lang="en-US" sz="2400">
                <a:solidFill>
                  <a:srgbClr val="2E75B5"/>
                </a:solidFill>
              </a:rPr>
              <a:t>Real-time monitoring of video metadata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>
              <a:solidFill>
                <a:srgbClr val="2E75B5"/>
              </a:solidFill>
            </a:endParaRPr>
          </a:p>
        </p:txBody>
      </p:sp>
      <p:sp>
        <p:nvSpPr>
          <p:cNvPr id="1318" name="Google Shape;1318;p60"/>
          <p:cNvSpPr txBox="1">
            <a:spLocks noGrp="1"/>
          </p:cNvSpPr>
          <p:nvPr>
            <p:ph type="sldNum" idx="12"/>
          </p:nvPr>
        </p:nvSpPr>
        <p:spPr>
          <a:xfrm>
            <a:off x="8077200" y="562451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45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18</a:t>
            </a:fld>
            <a:endParaRPr sz="45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19" name="Google Shape;1319;p60"/>
          <p:cNvSpPr txBox="1"/>
          <p:nvPr/>
        </p:nvSpPr>
        <p:spPr>
          <a:xfrm>
            <a:off x="6040392" y="2075477"/>
            <a:ext cx="4229100" cy="248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Achieved 1-2 second latency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Millions of video sessions processed 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Scales linearly with cluster size</a:t>
            </a:r>
            <a:endParaRPr/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0" name="Google Shape;1320;p60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Real Applications: Conviva </a:t>
            </a:r>
            <a:endParaRPr/>
          </a:p>
        </p:txBody>
      </p:sp>
      <p:pic>
        <p:nvPicPr>
          <p:cNvPr id="1321" name="Google Shape;1321;p60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1322" name="Google Shape;1322;p60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BIG DATA</a:t>
            </a:r>
            <a:endParaRPr/>
          </a:p>
        </p:txBody>
      </p:sp>
      <p:cxnSp>
        <p:nvCxnSpPr>
          <p:cNvPr id="1323" name="Google Shape;1323;p60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1324" name="Google Shape;1324;p60"/>
          <p:cNvGraphicFramePr/>
          <p:nvPr/>
        </p:nvGraphicFramePr>
        <p:xfrm>
          <a:off x="393111" y="2176574"/>
          <a:ext cx="5647281" cy="4199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61"/>
          <p:cNvSpPr txBox="1">
            <a:spLocks noGrp="1"/>
          </p:cNvSpPr>
          <p:nvPr>
            <p:ph type="body" idx="1"/>
          </p:nvPr>
        </p:nvSpPr>
        <p:spPr>
          <a:xfrm>
            <a:off x="393111" y="1524610"/>
            <a:ext cx="9193341" cy="537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400"/>
              <a:buChar char="•"/>
            </a:pPr>
            <a:r>
              <a:rPr lang="en-US" sz="2400">
                <a:solidFill>
                  <a:srgbClr val="2E75B5"/>
                </a:solidFill>
              </a:rPr>
              <a:t>Traffic transit time estimation using online machine learning on GPS observations</a:t>
            </a:r>
            <a:endParaRPr/>
          </a:p>
        </p:txBody>
      </p:sp>
      <p:sp>
        <p:nvSpPr>
          <p:cNvPr id="1330" name="Google Shape;1330;p61"/>
          <p:cNvSpPr txBox="1">
            <a:spLocks noGrp="1"/>
          </p:cNvSpPr>
          <p:nvPr>
            <p:ph type="sldNum" idx="12"/>
          </p:nvPr>
        </p:nvSpPr>
        <p:spPr>
          <a:xfrm>
            <a:off x="8077200" y="562451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45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19</a:t>
            </a:fld>
            <a:endParaRPr sz="45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31" name="Google Shape;1331;p61"/>
          <p:cNvSpPr txBox="1"/>
          <p:nvPr/>
        </p:nvSpPr>
        <p:spPr>
          <a:xfrm>
            <a:off x="5877222" y="2374495"/>
            <a:ext cx="4399955" cy="2221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Markov chain Monte Carlo simulations on GPS observations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Very CPU intensive, requires dozens of machines for useful computation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Scales linearly with cluster size</a:t>
            </a:r>
            <a:endParaRPr/>
          </a:p>
          <a:p>
            <a:pPr marL="228600" marR="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Arial"/>
              <a:buNone/>
            </a:pPr>
            <a:endParaRPr sz="240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Arial"/>
              <a:buNone/>
            </a:pPr>
            <a:endParaRPr sz="240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2" name="Google Shape;1332;p61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Real Applications: Mobile Millennium Project </a:t>
            </a:r>
            <a:endParaRPr/>
          </a:p>
        </p:txBody>
      </p:sp>
      <p:pic>
        <p:nvPicPr>
          <p:cNvPr id="1333" name="Google Shape;1333;p61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1334" name="Google Shape;1334;p61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BIG DATA</a:t>
            </a:r>
            <a:endParaRPr/>
          </a:p>
        </p:txBody>
      </p:sp>
      <p:cxnSp>
        <p:nvCxnSpPr>
          <p:cNvPr id="1335" name="Google Shape;1335;p61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1336" name="Google Shape;1336;p61"/>
          <p:cNvGraphicFramePr/>
          <p:nvPr/>
        </p:nvGraphicFramePr>
        <p:xfrm>
          <a:off x="136577" y="2473225"/>
          <a:ext cx="5556300" cy="4263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3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Question No:8</a:t>
            </a:r>
            <a:endParaRPr dirty="0"/>
          </a:p>
        </p:txBody>
      </p:sp>
      <p:cxnSp>
        <p:nvCxnSpPr>
          <p:cNvPr id="747" name="Google Shape;747;p3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748" name="Google Shape;748;p3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Google Shape;749;p3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Spark Streaming</a:t>
            </a:r>
            <a:endParaRPr sz="2400" b="1" dirty="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33"/>
          <p:cNvSpPr/>
          <p:nvPr/>
        </p:nvSpPr>
        <p:spPr>
          <a:xfrm>
            <a:off x="504954" y="1784160"/>
            <a:ext cx="6096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838903-2B25-46B2-8686-E2918E99A670}"/>
              </a:ext>
            </a:extLst>
          </p:cNvPr>
          <p:cNvSpPr/>
          <p:nvPr/>
        </p:nvSpPr>
        <p:spPr>
          <a:xfrm>
            <a:off x="182947" y="1553327"/>
            <a:ext cx="99911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2800" b="1" dirty="0">
                <a:solidFill>
                  <a:srgbClr val="C55A11"/>
                </a:solidFill>
                <a:ea typeface="Calibri"/>
                <a:cs typeface="Calibri"/>
                <a:sym typeface="Calibri"/>
              </a:rPr>
              <a:t>Given below a stream code, based on the snippet try to answer few questions:</a:t>
            </a:r>
          </a:p>
          <a:p>
            <a:r>
              <a:rPr lang="en-IN" sz="2800" dirty="0">
                <a:solidFill>
                  <a:schemeClr val="accent2">
                    <a:lumMod val="75000"/>
                  </a:schemeClr>
                </a:solidFill>
                <a:cs typeface="Calibri"/>
                <a:sym typeface="Calibri"/>
              </a:rPr>
              <a:t>1. </a:t>
            </a:r>
            <a:r>
              <a:rPr lang="en-IN" sz="2800" dirty="0">
                <a:solidFill>
                  <a:schemeClr val="accent2">
                    <a:lumMod val="75000"/>
                  </a:schemeClr>
                </a:solidFill>
                <a:ea typeface="Calibri"/>
                <a:cs typeface="Calibri"/>
                <a:sym typeface="Calibri"/>
              </a:rPr>
              <a:t>What has to be the structure of the RDD </a:t>
            </a:r>
            <a:r>
              <a:rPr lang="en-IN" sz="2800" i="1" dirty="0">
                <a:solidFill>
                  <a:schemeClr val="accent2">
                    <a:lumMod val="75000"/>
                  </a:schemeClr>
                </a:solidFill>
                <a:ea typeface="Calibri"/>
                <a:cs typeface="Calibri"/>
                <a:sym typeface="Calibri"/>
              </a:rPr>
              <a:t>tweets</a:t>
            </a:r>
            <a:r>
              <a:rPr lang="en-IN" sz="2800" dirty="0">
                <a:solidFill>
                  <a:schemeClr val="accent2">
                    <a:lumMod val="75000"/>
                  </a:schemeClr>
                </a:solidFill>
                <a:ea typeface="Calibri"/>
                <a:cs typeface="Calibri"/>
                <a:sym typeface="Calibri"/>
              </a:rPr>
              <a:t>?</a:t>
            </a:r>
            <a:endParaRPr lang="en-IN" sz="28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IN" sz="2800" dirty="0">
                <a:solidFill>
                  <a:schemeClr val="accent2">
                    <a:lumMod val="75000"/>
                  </a:schemeClr>
                </a:solidFill>
              </a:rPr>
              <a:t>2. </a:t>
            </a:r>
            <a:r>
              <a:rPr lang="en-IN" sz="2800" dirty="0">
                <a:solidFill>
                  <a:schemeClr val="accent2">
                    <a:lumMod val="75000"/>
                  </a:schemeClr>
                </a:solidFill>
                <a:ea typeface="Calibri"/>
                <a:cs typeface="Calibri"/>
                <a:sym typeface="Calibri"/>
              </a:rPr>
              <a:t>What does the function </a:t>
            </a:r>
            <a:r>
              <a:rPr lang="en-IN" sz="2800" i="1" dirty="0" err="1">
                <a:solidFill>
                  <a:schemeClr val="accent2">
                    <a:lumMod val="75000"/>
                  </a:schemeClr>
                </a:solidFill>
                <a:ea typeface="Calibri"/>
                <a:cs typeface="Calibri"/>
                <a:sym typeface="Calibri"/>
              </a:rPr>
              <a:t>updateMood</a:t>
            </a:r>
            <a:r>
              <a:rPr lang="en-IN" sz="2800" i="1" dirty="0">
                <a:solidFill>
                  <a:schemeClr val="accent2">
                    <a:lumMod val="75000"/>
                  </a:schemeClr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IN" sz="2800" dirty="0">
                <a:solidFill>
                  <a:schemeClr val="accent2">
                    <a:lumMod val="75000"/>
                  </a:schemeClr>
                </a:solidFill>
                <a:ea typeface="Calibri"/>
                <a:cs typeface="Calibri"/>
                <a:sym typeface="Calibri"/>
              </a:rPr>
              <a:t>do?</a:t>
            </a:r>
          </a:p>
          <a:p>
            <a:r>
              <a:rPr lang="en-IN" sz="2800" dirty="0">
                <a:solidFill>
                  <a:schemeClr val="accent2">
                    <a:lumMod val="75000"/>
                  </a:schemeClr>
                </a:solidFill>
                <a:ea typeface="Calibri"/>
                <a:cs typeface="Calibri"/>
                <a:sym typeface="Calibri"/>
              </a:rPr>
              <a:t>3. How would you track sessions, maintaining the arbitrary state. </a:t>
            </a:r>
          </a:p>
          <a:p>
            <a:pPr lvl="0"/>
            <a:endParaRPr lang="en-IN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68786E-5951-4189-8689-301AE9FD5F89}"/>
              </a:ext>
            </a:extLst>
          </p:cNvPr>
          <p:cNvSpPr/>
          <p:nvPr/>
        </p:nvSpPr>
        <p:spPr>
          <a:xfrm>
            <a:off x="393111" y="4485416"/>
            <a:ext cx="105106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err="1">
                <a:solidFill>
                  <a:srgbClr val="2E75B5"/>
                </a:solidFill>
                <a:ea typeface="Calibri"/>
                <a:cs typeface="Calibri"/>
                <a:sym typeface="Calibri"/>
              </a:rPr>
              <a:t>tweets.updateStateByKey</a:t>
            </a:r>
            <a:r>
              <a:rPr lang="en-IN" sz="2400" dirty="0">
                <a:solidFill>
                  <a:srgbClr val="2E75B5"/>
                </a:solidFill>
                <a:ea typeface="Calibri"/>
                <a:cs typeface="Calibri"/>
                <a:sym typeface="Calibri"/>
              </a:rPr>
              <a:t>(tweet =&gt; </a:t>
            </a:r>
            <a:r>
              <a:rPr lang="en-IN" sz="2400" dirty="0" err="1">
                <a:solidFill>
                  <a:srgbClr val="2E75B5"/>
                </a:solidFill>
                <a:ea typeface="Calibri"/>
                <a:cs typeface="Calibri"/>
                <a:sym typeface="Calibri"/>
              </a:rPr>
              <a:t>updateMood</a:t>
            </a:r>
            <a:r>
              <a:rPr lang="en-IN" sz="2400" dirty="0">
                <a:solidFill>
                  <a:srgbClr val="2E75B5"/>
                </a:solidFill>
                <a:ea typeface="Calibri"/>
                <a:cs typeface="Calibri"/>
                <a:sym typeface="Calibri"/>
              </a:rPr>
              <a:t>(tweet))</a:t>
            </a: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801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p62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Vision - one stack to rule them all</a:t>
            </a:r>
            <a:endParaRPr/>
          </a:p>
        </p:txBody>
      </p:sp>
      <p:pic>
        <p:nvPicPr>
          <p:cNvPr id="1342" name="Google Shape;1342;p62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62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BIG DATA</a:t>
            </a:r>
            <a:endParaRPr/>
          </a:p>
        </p:txBody>
      </p:sp>
      <p:cxnSp>
        <p:nvCxnSpPr>
          <p:cNvPr id="1344" name="Google Shape;1344;p62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45" name="Google Shape;1345;p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06726" y="1513221"/>
            <a:ext cx="5585018" cy="5300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63"/>
          <p:cNvSpPr txBox="1">
            <a:spLocks noGrp="1"/>
          </p:cNvSpPr>
          <p:nvPr>
            <p:ph type="body" idx="1"/>
          </p:nvPr>
        </p:nvSpPr>
        <p:spPr>
          <a:xfrm>
            <a:off x="534014" y="1632462"/>
            <a:ext cx="8234363" cy="460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000"/>
              <a:buNone/>
            </a:pPr>
            <a:r>
              <a:rPr lang="en-US" sz="2000" b="1">
                <a:solidFill>
                  <a:srgbClr val="2E75B5"/>
                </a:solidFill>
              </a:rPr>
              <a:t>Spark Streaming program on Twitter stream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000"/>
              <a:buNone/>
            </a:pPr>
            <a:r>
              <a:rPr lang="en-US" sz="2000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val tweets = ssc.twitterStream(&lt;Twitter username&gt;, &lt;Twitter password&gt;)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000"/>
              <a:buNone/>
            </a:pPr>
            <a:r>
              <a:rPr lang="en-US" sz="2000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val hashTags = tweets.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flatMap</a:t>
            </a:r>
            <a:r>
              <a:rPr lang="en-US" sz="2000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 (status =&gt; getTags(status))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hashTags</a:t>
            </a:r>
            <a:r>
              <a:rPr lang="en-US" sz="2000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saveAsHadoopFiles</a:t>
            </a:r>
            <a:r>
              <a:rPr lang="en-US" sz="2000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("hdfs://...")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solidFill>
                <a:srgbClr val="2E75B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solidFill>
                <a:srgbClr val="2E75B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000"/>
              <a:buNone/>
            </a:pPr>
            <a:r>
              <a:rPr lang="en-US" sz="2000" b="1">
                <a:solidFill>
                  <a:srgbClr val="2E75B5"/>
                </a:solidFill>
              </a:rPr>
              <a:t>Spark program on Twitter log file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000"/>
              <a:buNone/>
            </a:pPr>
            <a:r>
              <a:rPr lang="en-US" sz="2000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val tweets = sc.hadoopFile("hdfs://...")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000"/>
              <a:buNone/>
            </a:pPr>
            <a:r>
              <a:rPr lang="en-US" sz="2000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val hashTags = tweets.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flatMap </a:t>
            </a:r>
            <a:r>
              <a:rPr lang="en-US" sz="2000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(status =&gt; getTags(status))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hashTags</a:t>
            </a:r>
            <a:r>
              <a:rPr lang="en-US" sz="2000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saveAsHadoopFile</a:t>
            </a:r>
            <a:r>
              <a:rPr lang="en-US" sz="2000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("hdfs://...")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>
              <a:solidFill>
                <a:srgbClr val="2E75B5"/>
              </a:solidFill>
            </a:endParaRPr>
          </a:p>
        </p:txBody>
      </p:sp>
      <p:sp>
        <p:nvSpPr>
          <p:cNvPr id="1351" name="Google Shape;1351;p6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Spark program vs Spark Streaming program </a:t>
            </a:r>
            <a:endParaRPr/>
          </a:p>
        </p:txBody>
      </p:sp>
      <p:pic>
        <p:nvPicPr>
          <p:cNvPr id="1352" name="Google Shape;1352;p6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1353" name="Google Shape;1353;p6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BIG DATA</a:t>
            </a:r>
            <a:endParaRPr/>
          </a:p>
        </p:txBody>
      </p:sp>
      <p:cxnSp>
        <p:nvCxnSpPr>
          <p:cNvPr id="1354" name="Google Shape;1354;p6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64"/>
          <p:cNvSpPr txBox="1">
            <a:spLocks noGrp="1"/>
          </p:cNvSpPr>
          <p:nvPr>
            <p:ph type="body" idx="1"/>
          </p:nvPr>
        </p:nvSpPr>
        <p:spPr>
          <a:xfrm>
            <a:off x="491828" y="1806750"/>
            <a:ext cx="3962400" cy="4741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2E75B5"/>
                </a:solidFill>
              </a:rPr>
              <a:t>Explore data interactively using Spark Shell / PySpark to identify problems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>
              <a:solidFill>
                <a:srgbClr val="2E75B5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2E75B5"/>
                </a:solidFill>
              </a:rPr>
              <a:t>Use same code in Spark stand-alone programs to identify problems in production logs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>
              <a:solidFill>
                <a:srgbClr val="2E75B5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2E75B5"/>
                </a:solidFill>
              </a:rPr>
              <a:t>Use similar code in Spark Streaming to identify problems in live log streams</a:t>
            </a:r>
            <a:endParaRPr/>
          </a:p>
        </p:txBody>
      </p:sp>
      <p:sp>
        <p:nvSpPr>
          <p:cNvPr id="1360" name="Google Shape;1360;p64"/>
          <p:cNvSpPr txBox="1"/>
          <p:nvPr/>
        </p:nvSpPr>
        <p:spPr>
          <a:xfrm>
            <a:off x="4738740" y="1868853"/>
            <a:ext cx="4166525" cy="138499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808080">
                <a:alpha val="3960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 ./spark-shell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scala&gt; </a:t>
            </a:r>
            <a:r>
              <a:rPr lang="en-US" sz="1050">
                <a:solidFill>
                  <a:srgbClr val="B50B1B"/>
                </a:solidFill>
                <a:latin typeface="Consolas"/>
                <a:ea typeface="Consolas"/>
                <a:cs typeface="Consolas"/>
                <a:sym typeface="Consolas"/>
              </a:rPr>
              <a:t>val file = sc.hadoopFile(“smallLogs”)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scala&gt; </a:t>
            </a:r>
            <a:r>
              <a:rPr lang="en-US" sz="1050">
                <a:solidFill>
                  <a:srgbClr val="B50B1B"/>
                </a:solidFill>
                <a:latin typeface="Consolas"/>
                <a:ea typeface="Consolas"/>
                <a:cs typeface="Consolas"/>
                <a:sym typeface="Consolas"/>
              </a:rPr>
              <a:t>val filtered = file.filter(_.contains(“ERROR”))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scala&gt; </a:t>
            </a:r>
            <a:r>
              <a:rPr lang="en-US" sz="1050">
                <a:solidFill>
                  <a:srgbClr val="B50B1B"/>
                </a:solidFill>
                <a:latin typeface="Consolas"/>
                <a:ea typeface="Consolas"/>
                <a:cs typeface="Consolas"/>
                <a:sym typeface="Consolas"/>
              </a:rPr>
              <a:t>val mapped = file.map(...)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B50B1B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61" name="Google Shape;1361;p64"/>
          <p:cNvSpPr txBox="1"/>
          <p:nvPr/>
        </p:nvSpPr>
        <p:spPr>
          <a:xfrm>
            <a:off x="4900665" y="2726102"/>
            <a:ext cx="4095750" cy="154657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808080">
                <a:alpha val="3960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object ProcessProductionData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def main(args: Array[String])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50">
                <a:solidFill>
                  <a:srgbClr val="1D86CD"/>
                </a:solidFill>
                <a:latin typeface="Consolas"/>
                <a:ea typeface="Consolas"/>
                <a:cs typeface="Consolas"/>
                <a:sym typeface="Consolas"/>
              </a:rPr>
              <a:t>val sc = new SparkContext(...)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050">
                <a:solidFill>
                  <a:srgbClr val="B50B1B"/>
                </a:solidFill>
                <a:latin typeface="Consolas"/>
                <a:ea typeface="Consolas"/>
                <a:cs typeface="Consolas"/>
                <a:sym typeface="Consolas"/>
              </a:rPr>
              <a:t> val file = sc.hadoopFile(</a:t>
            </a:r>
            <a:r>
              <a:rPr lang="en-US" sz="105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“productionLogs”</a:t>
            </a:r>
            <a:r>
              <a:rPr lang="en-US" sz="1050">
                <a:solidFill>
                  <a:srgbClr val="B50B1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50">
                <a:solidFill>
                  <a:srgbClr val="B50B1B"/>
                </a:solidFill>
                <a:latin typeface="Consolas"/>
                <a:ea typeface="Consolas"/>
                <a:cs typeface="Consolas"/>
                <a:sym typeface="Consolas"/>
              </a:rPr>
              <a:t>val filtered = file.filter(_.contains(“ERROR”))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B50B1B"/>
                </a:solidFill>
                <a:latin typeface="Consolas"/>
                <a:ea typeface="Consolas"/>
                <a:cs typeface="Consolas"/>
                <a:sym typeface="Consolas"/>
              </a:rPr>
              <a:t>    val mapped = file.map(...)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B50B1B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362" name="Google Shape;1362;p64"/>
          <p:cNvSpPr txBox="1"/>
          <p:nvPr/>
        </p:nvSpPr>
        <p:spPr>
          <a:xfrm>
            <a:off x="5072115" y="3808977"/>
            <a:ext cx="4095750" cy="154657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808080">
                <a:alpha val="3960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object ProcessLiveStream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def main(args: Array[String])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50">
                <a:solidFill>
                  <a:srgbClr val="1D86CD"/>
                </a:solidFill>
                <a:latin typeface="Consolas"/>
                <a:ea typeface="Consolas"/>
                <a:cs typeface="Consolas"/>
                <a:sym typeface="Consolas"/>
              </a:rPr>
              <a:t>val sc = new StreamingContext(...)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1D86CD"/>
                </a:solidFill>
                <a:latin typeface="Consolas"/>
                <a:ea typeface="Consolas"/>
                <a:cs typeface="Consolas"/>
                <a:sym typeface="Consolas"/>
              </a:rPr>
              <a:t>    val stream = sc.kafkaStream(...)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50">
                <a:solidFill>
                  <a:srgbClr val="B50B1B"/>
                </a:solidFill>
                <a:latin typeface="Consolas"/>
                <a:ea typeface="Consolas"/>
                <a:cs typeface="Consolas"/>
                <a:sym typeface="Consolas"/>
              </a:rPr>
              <a:t>val filtered = file.filter(_.contains(“ERROR”))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B50B1B"/>
                </a:solidFill>
                <a:latin typeface="Consolas"/>
                <a:ea typeface="Consolas"/>
                <a:cs typeface="Consolas"/>
                <a:sym typeface="Consolas"/>
              </a:rPr>
              <a:t>    val mapped = file.map(...)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B50B1B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363" name="Google Shape;1363;p64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Vision - one stack to rule them all</a:t>
            </a:r>
            <a:endParaRPr/>
          </a:p>
        </p:txBody>
      </p:sp>
      <p:pic>
        <p:nvPicPr>
          <p:cNvPr id="1364" name="Google Shape;1364;p64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1365" name="Google Shape;1365;p64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BIG DATA</a:t>
            </a:r>
            <a:endParaRPr/>
          </a:p>
        </p:txBody>
      </p:sp>
      <p:cxnSp>
        <p:nvCxnSpPr>
          <p:cNvPr id="1366" name="Google Shape;1366;p64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65"/>
          <p:cNvSpPr txBox="1">
            <a:spLocks noGrp="1"/>
          </p:cNvSpPr>
          <p:nvPr>
            <p:ph type="body" idx="1"/>
          </p:nvPr>
        </p:nvSpPr>
        <p:spPr>
          <a:xfrm>
            <a:off x="1876425" y="1971675"/>
            <a:ext cx="3962400" cy="347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/>
              <a:t>Explore data interactively using Spark Shell / PySpark to identify problems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/>
              <a:t>Use same code in Spark stand-alone programs to identify problems in production logs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/>
              <a:t>Use similar code in Spark Streaming to identify problems in live log streams</a:t>
            </a:r>
            <a:endParaRPr/>
          </a:p>
        </p:txBody>
      </p:sp>
      <p:sp>
        <p:nvSpPr>
          <p:cNvPr id="1372" name="Google Shape;1372;p65"/>
          <p:cNvSpPr txBox="1"/>
          <p:nvPr/>
        </p:nvSpPr>
        <p:spPr>
          <a:xfrm>
            <a:off x="5838825" y="1914526"/>
            <a:ext cx="4166525" cy="138499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808080">
                <a:alpha val="3960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 ./spark-shell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scala&gt; </a:t>
            </a:r>
            <a:r>
              <a:rPr lang="en-US" sz="1050">
                <a:solidFill>
                  <a:srgbClr val="B50B1B"/>
                </a:solidFill>
                <a:latin typeface="Consolas"/>
                <a:ea typeface="Consolas"/>
                <a:cs typeface="Consolas"/>
                <a:sym typeface="Consolas"/>
              </a:rPr>
              <a:t>val file = sc.hadoopFile(“smallLogs”)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scala&gt; </a:t>
            </a:r>
            <a:r>
              <a:rPr lang="en-US" sz="1050">
                <a:solidFill>
                  <a:srgbClr val="B50B1B"/>
                </a:solidFill>
                <a:latin typeface="Consolas"/>
                <a:ea typeface="Consolas"/>
                <a:cs typeface="Consolas"/>
                <a:sym typeface="Consolas"/>
              </a:rPr>
              <a:t>val filtered = file.filter(_.contains(“ERROR”))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scala&gt; </a:t>
            </a:r>
            <a:r>
              <a:rPr lang="en-US" sz="1050">
                <a:solidFill>
                  <a:srgbClr val="B50B1B"/>
                </a:solidFill>
                <a:latin typeface="Consolas"/>
                <a:ea typeface="Consolas"/>
                <a:cs typeface="Consolas"/>
                <a:sym typeface="Consolas"/>
              </a:rPr>
              <a:t>val mapped = file.map(...)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B50B1B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73" name="Google Shape;1373;p65"/>
          <p:cNvSpPr txBox="1"/>
          <p:nvPr/>
        </p:nvSpPr>
        <p:spPr>
          <a:xfrm>
            <a:off x="6000750" y="2771775"/>
            <a:ext cx="4095750" cy="154657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808080">
                <a:alpha val="3960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object ProcessProductionData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def main(args: Array[String])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50">
                <a:solidFill>
                  <a:srgbClr val="1D86CD"/>
                </a:solidFill>
                <a:latin typeface="Consolas"/>
                <a:ea typeface="Consolas"/>
                <a:cs typeface="Consolas"/>
                <a:sym typeface="Consolas"/>
              </a:rPr>
              <a:t>val sc = new SparkContext(...)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050">
                <a:solidFill>
                  <a:srgbClr val="B50B1B"/>
                </a:solidFill>
                <a:latin typeface="Consolas"/>
                <a:ea typeface="Consolas"/>
                <a:cs typeface="Consolas"/>
                <a:sym typeface="Consolas"/>
              </a:rPr>
              <a:t> val file = sc.hadoopFile(</a:t>
            </a:r>
            <a:r>
              <a:rPr lang="en-US" sz="105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“productionLogs”</a:t>
            </a:r>
            <a:r>
              <a:rPr lang="en-US" sz="1050">
                <a:solidFill>
                  <a:srgbClr val="B50B1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50">
                <a:solidFill>
                  <a:srgbClr val="B50B1B"/>
                </a:solidFill>
                <a:latin typeface="Consolas"/>
                <a:ea typeface="Consolas"/>
                <a:cs typeface="Consolas"/>
                <a:sym typeface="Consolas"/>
              </a:rPr>
              <a:t>val filtered = file.filter(_.contains(“ERROR”))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B50B1B"/>
                </a:solidFill>
                <a:latin typeface="Consolas"/>
                <a:ea typeface="Consolas"/>
                <a:cs typeface="Consolas"/>
                <a:sym typeface="Consolas"/>
              </a:rPr>
              <a:t>    val mapped = file.map(...)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B50B1B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374" name="Google Shape;1374;p65"/>
          <p:cNvSpPr txBox="1"/>
          <p:nvPr/>
        </p:nvSpPr>
        <p:spPr>
          <a:xfrm>
            <a:off x="6172200" y="3854650"/>
            <a:ext cx="4095750" cy="154657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808080">
                <a:alpha val="3960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object ProcessLiveStream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def main(args: Array[String])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50">
                <a:solidFill>
                  <a:srgbClr val="1D86CD"/>
                </a:solidFill>
                <a:latin typeface="Consolas"/>
                <a:ea typeface="Consolas"/>
                <a:cs typeface="Consolas"/>
                <a:sym typeface="Consolas"/>
              </a:rPr>
              <a:t>val sc = new StreamingContext(...)</a:t>
            </a:r>
            <a:endParaRPr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1D86CD"/>
                </a:solidFill>
                <a:latin typeface="Consolas"/>
                <a:ea typeface="Consolas"/>
                <a:cs typeface="Consolas"/>
                <a:sym typeface="Consolas"/>
              </a:rPr>
              <a:t>    val stream = sc.kafkaStream(...)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50">
                <a:solidFill>
                  <a:srgbClr val="B50B1B"/>
                </a:solidFill>
                <a:latin typeface="Consolas"/>
                <a:ea typeface="Consolas"/>
                <a:cs typeface="Consolas"/>
                <a:sym typeface="Consolas"/>
              </a:rPr>
              <a:t>val filtered = file.filter(_.contains(“ERROR”))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B50B1B"/>
                </a:solidFill>
                <a:latin typeface="Consolas"/>
                <a:ea typeface="Consolas"/>
                <a:cs typeface="Consolas"/>
                <a:sym typeface="Consolas"/>
              </a:rPr>
              <a:t>    val mapped = file.map(...)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B50B1B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375" name="Google Shape;1375;p65"/>
          <p:cNvSpPr/>
          <p:nvPr/>
        </p:nvSpPr>
        <p:spPr>
          <a:xfrm>
            <a:off x="516194" y="1513222"/>
            <a:ext cx="10840064" cy="4710598"/>
          </a:xfrm>
          <a:prstGeom prst="rect">
            <a:avLst/>
          </a:prstGeom>
          <a:solidFill>
            <a:srgbClr val="FFFFFF">
              <a:alpha val="7098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76" name="Google Shape;1376;p65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Vision - one stack to rule them all </a:t>
            </a:r>
            <a:endParaRPr/>
          </a:p>
        </p:txBody>
      </p:sp>
      <p:pic>
        <p:nvPicPr>
          <p:cNvPr id="1377" name="Google Shape;1377;p65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1378" name="Google Shape;1378;p65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BIG DATA</a:t>
            </a:r>
            <a:endParaRPr/>
          </a:p>
        </p:txBody>
      </p:sp>
      <p:cxnSp>
        <p:nvCxnSpPr>
          <p:cNvPr id="1379" name="Google Shape;1379;p65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80" name="Google Shape;1380;p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53298" y="1868853"/>
            <a:ext cx="4028153" cy="4001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66"/>
          <p:cNvSpPr txBox="1">
            <a:spLocks noGrp="1"/>
          </p:cNvSpPr>
          <p:nvPr>
            <p:ph type="body" idx="1"/>
          </p:nvPr>
        </p:nvSpPr>
        <p:spPr>
          <a:xfrm>
            <a:off x="393111" y="169288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400"/>
              <a:buChar char="•"/>
            </a:pPr>
            <a:r>
              <a:rPr lang="en-US" sz="2400">
                <a:solidFill>
                  <a:srgbClr val="2E75B5"/>
                </a:solidFill>
              </a:rPr>
              <a:t>Integrated with Spark 0.7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5B5"/>
              </a:buClr>
              <a:buSzPts val="2400"/>
              <a:buChar char="•"/>
            </a:pPr>
            <a:r>
              <a:rPr lang="en-US">
                <a:solidFill>
                  <a:srgbClr val="2E75B5"/>
                </a:solidFill>
              </a:rPr>
              <a:t>Import </a:t>
            </a:r>
            <a:r>
              <a:rPr lang="en-US" b="1">
                <a:solidFill>
                  <a:srgbClr val="2E75B5"/>
                </a:solidFill>
              </a:rPr>
              <a:t>spark.streaming</a:t>
            </a:r>
            <a:r>
              <a:rPr lang="en-US">
                <a:solidFill>
                  <a:srgbClr val="2E75B5"/>
                </a:solidFill>
              </a:rPr>
              <a:t> to get all the functionality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rgbClr val="2E75B5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400"/>
              <a:buChar char="•"/>
            </a:pPr>
            <a:r>
              <a:rPr lang="en-US" sz="2400">
                <a:solidFill>
                  <a:srgbClr val="2E75B5"/>
                </a:solidFill>
              </a:rPr>
              <a:t>Both Java and Scala API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rgbClr val="2E75B5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400"/>
              <a:buChar char="•"/>
            </a:pPr>
            <a:r>
              <a:rPr lang="en-US" sz="2400">
                <a:solidFill>
                  <a:srgbClr val="2E75B5"/>
                </a:solidFill>
              </a:rPr>
              <a:t>Give it a spin!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5B5"/>
              </a:buClr>
              <a:buSzPts val="2400"/>
              <a:buChar char="•"/>
            </a:pPr>
            <a:r>
              <a:rPr lang="en-US">
                <a:solidFill>
                  <a:srgbClr val="2E75B5"/>
                </a:solidFill>
              </a:rPr>
              <a:t>Run locally or in a cluster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solidFill>
                <a:srgbClr val="2E75B5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400"/>
              <a:buChar char="•"/>
            </a:pPr>
            <a:r>
              <a:rPr lang="en-US" sz="2400">
                <a:solidFill>
                  <a:srgbClr val="2E75B5"/>
                </a:solidFill>
              </a:rPr>
              <a:t>Try it out in the hands-on tutorial later today</a:t>
            </a:r>
            <a:endParaRPr/>
          </a:p>
        </p:txBody>
      </p:sp>
      <p:sp>
        <p:nvSpPr>
          <p:cNvPr id="1386" name="Google Shape;1386;p66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Alpha Release with Spark 0.7 </a:t>
            </a:r>
            <a:endParaRPr/>
          </a:p>
        </p:txBody>
      </p:sp>
      <p:pic>
        <p:nvPicPr>
          <p:cNvPr id="1387" name="Google Shape;1387;p66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1388" name="Google Shape;1388;p66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BIG DATA</a:t>
            </a:r>
            <a:endParaRPr/>
          </a:p>
        </p:txBody>
      </p:sp>
      <p:cxnSp>
        <p:nvCxnSpPr>
          <p:cNvPr id="1389" name="Google Shape;1389;p66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6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400"/>
              <a:buChar char="•"/>
            </a:pPr>
            <a:r>
              <a:rPr lang="en-US" sz="2400">
                <a:solidFill>
                  <a:srgbClr val="2E75B5"/>
                </a:solidFill>
              </a:rPr>
              <a:t>Streaming Spark processes data in batches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5B5"/>
              </a:buClr>
              <a:buSzPts val="2400"/>
              <a:buChar char="•"/>
            </a:pPr>
            <a:r>
              <a:rPr lang="en-US">
                <a:solidFill>
                  <a:srgbClr val="2E75B5"/>
                </a:solidFill>
              </a:rPr>
              <a:t>🡪 Near Real Time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solidFill>
                <a:srgbClr val="2E75B5"/>
              </a:solidFill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5B5"/>
              </a:buClr>
              <a:buSzPts val="2400"/>
              <a:buChar char="•"/>
            </a:pPr>
            <a:r>
              <a:rPr lang="en-US">
                <a:solidFill>
                  <a:srgbClr val="2E75B5"/>
                </a:solidFill>
              </a:rPr>
              <a:t>Not necessarily acceptable for certain scenarios </a:t>
            </a:r>
            <a:endParaRPr>
              <a:solidFill>
                <a:srgbClr val="2E75B5"/>
              </a:solidFill>
            </a:endParaRPr>
          </a:p>
        </p:txBody>
      </p:sp>
      <p:sp>
        <p:nvSpPr>
          <p:cNvPr id="1395" name="Google Shape;1395;p67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Limitations </a:t>
            </a:r>
            <a:endParaRPr/>
          </a:p>
        </p:txBody>
      </p:sp>
      <p:pic>
        <p:nvPicPr>
          <p:cNvPr id="1396" name="Google Shape;1396;p67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1397" name="Google Shape;1397;p67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BIG DATA</a:t>
            </a:r>
            <a:endParaRPr/>
          </a:p>
        </p:txBody>
      </p:sp>
      <p:cxnSp>
        <p:nvCxnSpPr>
          <p:cNvPr id="1398" name="Google Shape;1398;p67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3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Question No:8- Solution</a:t>
            </a:r>
            <a:endParaRPr dirty="0"/>
          </a:p>
        </p:txBody>
      </p:sp>
      <p:cxnSp>
        <p:nvCxnSpPr>
          <p:cNvPr id="747" name="Google Shape;747;p3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748" name="Google Shape;748;p3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Google Shape;749;p3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Spark Streaming</a:t>
            </a:r>
            <a:endParaRPr sz="2400" b="1" dirty="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33"/>
          <p:cNvSpPr/>
          <p:nvPr/>
        </p:nvSpPr>
        <p:spPr>
          <a:xfrm>
            <a:off x="504954" y="1784160"/>
            <a:ext cx="6096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049;p50">
            <a:extLst>
              <a:ext uri="{FF2B5EF4-FFF2-40B4-BE49-F238E27FC236}">
                <a16:creationId xmlns:a16="http://schemas.microsoft.com/office/drawing/2014/main" id="{E66D4B5E-4573-4836-94B4-9B8ADB5B39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6410" y="2083547"/>
            <a:ext cx="5181600" cy="4003650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000"/>
              <a:buFont typeface="Noto Sans Symbols"/>
              <a:buChar char="▪"/>
            </a:pPr>
            <a:r>
              <a:rPr lang="en-US" sz="2000" dirty="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What has to be the structure of the RDD </a:t>
            </a:r>
            <a:r>
              <a:rPr lang="en-US" sz="2000" i="1" dirty="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tweets</a:t>
            </a:r>
            <a:r>
              <a:rPr lang="en-US" sz="2000" dirty="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5B5"/>
              </a:buClr>
              <a:buSzPts val="2000"/>
              <a:buFont typeface="Noto Sans Symbols"/>
              <a:buChar char="▪"/>
            </a:pPr>
            <a:r>
              <a:rPr lang="en-US" dirty="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Must consist of key value pairs with user as key and mood as value</a:t>
            </a:r>
            <a:endParaRPr dirty="0"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5B5"/>
              </a:buClr>
              <a:buSzPts val="2000"/>
              <a:buFont typeface="Noto Sans Symbols"/>
              <a:buChar char="▪"/>
            </a:pPr>
            <a:r>
              <a:rPr lang="en-US" sz="2000" dirty="0" err="1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Dinkar</a:t>
            </a:r>
            <a:r>
              <a:rPr lang="en-US" sz="2000" dirty="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 Happy</a:t>
            </a:r>
            <a:endParaRPr dirty="0"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5B5"/>
              </a:buClr>
              <a:buSzPts val="2000"/>
              <a:buFont typeface="Noto Sans Symbols"/>
              <a:buChar char="▪"/>
            </a:pPr>
            <a:r>
              <a:rPr lang="en-US" sz="2000" dirty="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KVS </a:t>
            </a:r>
            <a:r>
              <a:rPr lang="en-US" sz="2000" dirty="0" err="1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VeryHappy</a:t>
            </a:r>
            <a:endParaRPr sz="2000" dirty="0">
              <a:solidFill>
                <a:srgbClr val="2E75B5"/>
              </a:solidFill>
            </a:endParaRPr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5B5"/>
              </a:buClr>
              <a:buSzPts val="2000"/>
              <a:buFont typeface="Noto Sans Symbols"/>
              <a:buChar char="▪"/>
            </a:pPr>
            <a:r>
              <a:rPr lang="en-US" sz="2000" dirty="0">
                <a:solidFill>
                  <a:srgbClr val="2E75B5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2000" dirty="0">
              <a:solidFill>
                <a:srgbClr val="2E75B5"/>
              </a:solidFill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5B5"/>
              </a:buClr>
              <a:buSzPts val="2000"/>
              <a:buFont typeface="Noto Sans Symbols"/>
              <a:buChar char="▪"/>
            </a:pPr>
            <a:r>
              <a:rPr lang="en-US" sz="2000" dirty="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What does the function </a:t>
            </a:r>
            <a:r>
              <a:rPr lang="en-US" sz="2000" i="1" dirty="0" err="1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updateMood</a:t>
            </a:r>
            <a:r>
              <a:rPr lang="en-US" sz="2000" i="1" dirty="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do?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5B5"/>
              </a:buClr>
              <a:buSzPts val="2000"/>
              <a:buFont typeface="Noto Sans Symbols"/>
              <a:buChar char="▪"/>
            </a:pPr>
            <a:r>
              <a:rPr lang="en-US" dirty="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Compute the new mood based upon the old mood and tweet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5B5"/>
              </a:buClr>
              <a:buSzPts val="2000"/>
              <a:buFont typeface="Noto Sans Symbols"/>
              <a:buChar char="▪"/>
            </a:pPr>
            <a:r>
              <a:rPr lang="en-US" sz="2000" dirty="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Suppose user </a:t>
            </a:r>
            <a:r>
              <a:rPr lang="en-US" sz="2000" dirty="0">
                <a:solidFill>
                  <a:srgbClr val="2E75B5"/>
                </a:solidFill>
              </a:rPr>
              <a:t>Jack</a:t>
            </a:r>
            <a:r>
              <a:rPr lang="en-US" sz="2000" dirty="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 (key) tweets “Eating </a:t>
            </a:r>
            <a:r>
              <a:rPr lang="en-US" sz="2000" dirty="0" err="1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icecream</a:t>
            </a:r>
            <a:r>
              <a:rPr lang="en-US" sz="2000" dirty="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” (value)</a:t>
            </a:r>
            <a:endParaRPr dirty="0"/>
          </a:p>
        </p:txBody>
      </p:sp>
      <p:sp>
        <p:nvSpPr>
          <p:cNvPr id="10" name="Google Shape;1050;p50">
            <a:extLst>
              <a:ext uri="{FF2B5EF4-FFF2-40B4-BE49-F238E27FC236}">
                <a16:creationId xmlns:a16="http://schemas.microsoft.com/office/drawing/2014/main" id="{17D5311A-B89F-43A9-8037-D07D09454C7B}"/>
              </a:ext>
            </a:extLst>
          </p:cNvPr>
          <p:cNvSpPr txBox="1">
            <a:spLocks/>
          </p:cNvSpPr>
          <p:nvPr/>
        </p:nvSpPr>
        <p:spPr>
          <a:xfrm>
            <a:off x="5700944" y="2071748"/>
            <a:ext cx="5181600" cy="3974069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2E75B5"/>
              </a:buClr>
              <a:buSzPts val="2000"/>
              <a:buFont typeface="Noto Sans Symbols"/>
              <a:buChar char="▪"/>
            </a:pPr>
            <a:r>
              <a:rPr lang="en-IN" sz="20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Maintaining arbitrary state, track sessions</a:t>
            </a:r>
            <a:endParaRPr lang="en-IN"/>
          </a:p>
          <a:p>
            <a:pPr lvl="1">
              <a:buClr>
                <a:srgbClr val="2E75B5"/>
              </a:buClr>
              <a:buSzPts val="2000"/>
              <a:buFont typeface="Arial"/>
              <a:buChar char="-"/>
            </a:pPr>
            <a:r>
              <a:rPr lang="en-IN" sz="20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Maintain per-user mood as state, and update it with his/her tweets</a:t>
            </a:r>
            <a:endParaRPr lang="en-IN"/>
          </a:p>
          <a:p>
            <a:pPr marL="0" indent="0">
              <a:buClr>
                <a:srgbClr val="2E75B5"/>
              </a:buClr>
              <a:buSzPts val="2000"/>
              <a:buFont typeface="Arial" panose="020B0604020202020204" pitchFamily="34" charset="0"/>
              <a:buNone/>
            </a:pPr>
            <a:r>
              <a:rPr lang="en-IN" sz="20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	 tweets.updateStateByKey(tweet =&gt; updateMood(tweet))</a:t>
            </a:r>
            <a:endParaRPr lang="en-IN"/>
          </a:p>
          <a:p>
            <a:pPr indent="-101600"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endParaRPr lang="en-IN" sz="2000" dirty="0">
              <a:solidFill>
                <a:srgbClr val="2E75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876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52"/>
          <p:cNvSpPr txBox="1">
            <a:spLocks noGrp="1"/>
          </p:cNvSpPr>
          <p:nvPr>
            <p:ph type="body" idx="1"/>
          </p:nvPr>
        </p:nvSpPr>
        <p:spPr>
          <a:xfrm>
            <a:off x="354400" y="1575123"/>
            <a:ext cx="3990975" cy="3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/>
              <a:t>RDDs are remember the sequence of operations that created it from the original fault-tolerant input data</a:t>
            </a:r>
            <a:endParaRPr/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/>
              <a:t>Batches of input data are replicated in memory of multiple worker nodes, therefore fault-tolerant</a:t>
            </a:r>
            <a:endParaRPr/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/>
              <a:t>Data lost due to worker failure, can be recomputed from input data</a:t>
            </a:r>
            <a:endParaRPr/>
          </a:p>
        </p:txBody>
      </p:sp>
      <p:sp>
        <p:nvSpPr>
          <p:cNvPr id="1070" name="Google Shape;1070;p52"/>
          <p:cNvSpPr/>
          <p:nvPr/>
        </p:nvSpPr>
        <p:spPr>
          <a:xfrm>
            <a:off x="7721363" y="1935850"/>
            <a:ext cx="1400175" cy="714375"/>
          </a:xfrm>
          <a:prstGeom prst="wedgeRoundRectCallout">
            <a:avLst>
              <a:gd name="adj1" fmla="val -64777"/>
              <a:gd name="adj2" fmla="val -18645"/>
              <a:gd name="adj3" fmla="val 16667"/>
            </a:avLst>
          </a:prstGeom>
          <a:solidFill>
            <a:schemeClr val="lt1"/>
          </a:solidFill>
          <a:ln w="5715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input data replicated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memory</a:t>
            </a:r>
            <a:endParaRPr/>
          </a:p>
        </p:txBody>
      </p:sp>
      <p:grpSp>
        <p:nvGrpSpPr>
          <p:cNvPr id="1071" name="Google Shape;1071;p52"/>
          <p:cNvGrpSpPr/>
          <p:nvPr/>
        </p:nvGrpSpPr>
        <p:grpSpPr>
          <a:xfrm>
            <a:off x="5771120" y="2319233"/>
            <a:ext cx="1743075" cy="506611"/>
            <a:chOff x="7762239" y="5609988"/>
            <a:chExt cx="2889827" cy="840669"/>
          </a:xfrm>
        </p:grpSpPr>
        <p:pic>
          <p:nvPicPr>
            <p:cNvPr id="1072" name="Google Shape;1072;p5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762239" y="5609988"/>
              <a:ext cx="921005" cy="8406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3" name="Google Shape;1073;p5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413497" y="5609988"/>
              <a:ext cx="921005" cy="8406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4" name="Google Shape;1074;p5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072287" y="5609988"/>
              <a:ext cx="921005" cy="8406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5" name="Google Shape;1075;p5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31061" y="5609988"/>
              <a:ext cx="921005" cy="84066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76" name="Google Shape;1076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74691" y="4114694"/>
            <a:ext cx="555427" cy="507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7" name="Google Shape;1077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67598" y="4114694"/>
            <a:ext cx="555427" cy="507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8" name="Google Shape;1078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64672" y="4114694"/>
            <a:ext cx="555427" cy="507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9" name="Google Shape;1079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62341" y="4114694"/>
            <a:ext cx="555427" cy="507207"/>
          </a:xfrm>
          <a:prstGeom prst="rect">
            <a:avLst/>
          </a:prstGeom>
          <a:noFill/>
          <a:ln>
            <a:noFill/>
          </a:ln>
        </p:spPr>
      </p:pic>
      <p:sp>
        <p:nvSpPr>
          <p:cNvPr id="1080" name="Google Shape;1080;p52"/>
          <p:cNvSpPr txBox="1"/>
          <p:nvPr/>
        </p:nvSpPr>
        <p:spPr>
          <a:xfrm>
            <a:off x="6292614" y="2966932"/>
            <a:ext cx="1360885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flatMap</a:t>
            </a:r>
            <a:endParaRPr/>
          </a:p>
        </p:txBody>
      </p:sp>
      <p:cxnSp>
        <p:nvCxnSpPr>
          <p:cNvPr id="1081" name="Google Shape;1081;p52"/>
          <p:cNvCxnSpPr/>
          <p:nvPr/>
        </p:nvCxnSpPr>
        <p:spPr>
          <a:xfrm flipH="1">
            <a:off x="6606938" y="2238269"/>
            <a:ext cx="596" cy="1497807"/>
          </a:xfrm>
          <a:prstGeom prst="straightConnector1">
            <a:avLst/>
          </a:prstGeom>
          <a:solidFill>
            <a:srgbClr val="000000"/>
          </a:solidFill>
          <a:ln w="5715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1082" name="Google Shape;1082;p52"/>
          <p:cNvGrpSpPr/>
          <p:nvPr/>
        </p:nvGrpSpPr>
        <p:grpSpPr>
          <a:xfrm>
            <a:off x="5863988" y="1850125"/>
            <a:ext cx="1485900" cy="314325"/>
            <a:chOff x="14325600" y="2971800"/>
            <a:chExt cx="3657600" cy="990600"/>
          </a:xfrm>
        </p:grpSpPr>
        <p:sp>
          <p:nvSpPr>
            <p:cNvPr id="1083" name="Google Shape;1083;p52"/>
            <p:cNvSpPr/>
            <p:nvPr/>
          </p:nvSpPr>
          <p:spPr>
            <a:xfrm>
              <a:off x="14325600" y="2971800"/>
              <a:ext cx="457200" cy="990600"/>
            </a:xfrm>
            <a:prstGeom prst="rect">
              <a:avLst/>
            </a:prstGeom>
            <a:gradFill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 scaled="0"/>
            </a:gradFill>
            <a:ln w="9525" cap="flat" cmpd="sng">
              <a:solidFill>
                <a:srgbClr val="289B8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52"/>
            <p:cNvSpPr/>
            <p:nvPr/>
          </p:nvSpPr>
          <p:spPr>
            <a:xfrm>
              <a:off x="14782800" y="2971800"/>
              <a:ext cx="457200" cy="990600"/>
            </a:xfrm>
            <a:prstGeom prst="rect">
              <a:avLst/>
            </a:prstGeom>
            <a:gradFill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 scaled="0"/>
            </a:gradFill>
            <a:ln w="9525" cap="flat" cmpd="sng">
              <a:solidFill>
                <a:srgbClr val="289B8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52"/>
            <p:cNvSpPr/>
            <p:nvPr/>
          </p:nvSpPr>
          <p:spPr>
            <a:xfrm>
              <a:off x="15240000" y="2971800"/>
              <a:ext cx="457200" cy="990600"/>
            </a:xfrm>
            <a:prstGeom prst="rect">
              <a:avLst/>
            </a:prstGeom>
            <a:gradFill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 scaled="0"/>
            </a:gradFill>
            <a:ln w="9525" cap="flat" cmpd="sng">
              <a:solidFill>
                <a:srgbClr val="289B8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52"/>
            <p:cNvSpPr/>
            <p:nvPr/>
          </p:nvSpPr>
          <p:spPr>
            <a:xfrm>
              <a:off x="15697200" y="2971800"/>
              <a:ext cx="457200" cy="990600"/>
            </a:xfrm>
            <a:prstGeom prst="rect">
              <a:avLst/>
            </a:prstGeom>
            <a:gradFill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 scaled="0"/>
            </a:gradFill>
            <a:ln w="9525" cap="flat" cmpd="sng">
              <a:solidFill>
                <a:srgbClr val="289B8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52"/>
            <p:cNvSpPr/>
            <p:nvPr/>
          </p:nvSpPr>
          <p:spPr>
            <a:xfrm>
              <a:off x="16154400" y="2971800"/>
              <a:ext cx="457200" cy="990600"/>
            </a:xfrm>
            <a:prstGeom prst="rect">
              <a:avLst/>
            </a:prstGeom>
            <a:gradFill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 scaled="0"/>
            </a:gradFill>
            <a:ln w="9525" cap="flat" cmpd="sng">
              <a:solidFill>
                <a:srgbClr val="289B8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52"/>
            <p:cNvSpPr/>
            <p:nvPr/>
          </p:nvSpPr>
          <p:spPr>
            <a:xfrm>
              <a:off x="16611600" y="2971800"/>
              <a:ext cx="457200" cy="990600"/>
            </a:xfrm>
            <a:prstGeom prst="rect">
              <a:avLst/>
            </a:prstGeom>
            <a:gradFill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 scaled="0"/>
            </a:gradFill>
            <a:ln w="9525" cap="flat" cmpd="sng">
              <a:solidFill>
                <a:srgbClr val="289B8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52"/>
            <p:cNvSpPr/>
            <p:nvPr/>
          </p:nvSpPr>
          <p:spPr>
            <a:xfrm>
              <a:off x="17068800" y="2971800"/>
              <a:ext cx="457200" cy="990600"/>
            </a:xfrm>
            <a:prstGeom prst="rect">
              <a:avLst/>
            </a:prstGeom>
            <a:gradFill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 scaled="0"/>
            </a:gradFill>
            <a:ln w="9525" cap="flat" cmpd="sng">
              <a:solidFill>
                <a:srgbClr val="289B8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52"/>
            <p:cNvSpPr/>
            <p:nvPr/>
          </p:nvSpPr>
          <p:spPr>
            <a:xfrm>
              <a:off x="17526000" y="2971800"/>
              <a:ext cx="457200" cy="990600"/>
            </a:xfrm>
            <a:prstGeom prst="rect">
              <a:avLst/>
            </a:prstGeom>
            <a:gradFill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 scaled="0"/>
            </a:gradFill>
            <a:ln w="9525" cap="flat" cmpd="sng">
              <a:solidFill>
                <a:srgbClr val="289B8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1" name="Google Shape;1091;p52"/>
          <p:cNvGrpSpPr/>
          <p:nvPr/>
        </p:nvGrpSpPr>
        <p:grpSpPr>
          <a:xfrm>
            <a:off x="6435488" y="4564750"/>
            <a:ext cx="571500" cy="314325"/>
            <a:chOff x="15697200" y="10210800"/>
            <a:chExt cx="1524000" cy="990600"/>
          </a:xfrm>
        </p:grpSpPr>
        <p:sp>
          <p:nvSpPr>
            <p:cNvPr id="1092" name="Google Shape;1092;p52"/>
            <p:cNvSpPr/>
            <p:nvPr/>
          </p:nvSpPr>
          <p:spPr>
            <a:xfrm>
              <a:off x="15697200" y="10210800"/>
              <a:ext cx="457200" cy="990600"/>
            </a:xfrm>
            <a:prstGeom prst="rect">
              <a:avLst/>
            </a:prstGeom>
            <a:gradFill>
              <a:gsLst>
                <a:gs pos="0">
                  <a:srgbClr val="86C5FF"/>
                </a:gs>
                <a:gs pos="100000">
                  <a:srgbClr val="038BE7"/>
                </a:gs>
              </a:gsLst>
              <a:lin ang="5400000" scaled="0"/>
            </a:gradFill>
            <a:ln w="9525" cap="flat" cmpd="sng">
              <a:solidFill>
                <a:srgbClr val="1884CD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52"/>
            <p:cNvSpPr/>
            <p:nvPr/>
          </p:nvSpPr>
          <p:spPr>
            <a:xfrm>
              <a:off x="16764000" y="10210800"/>
              <a:ext cx="457200" cy="990600"/>
            </a:xfrm>
            <a:prstGeom prst="rect">
              <a:avLst/>
            </a:prstGeom>
            <a:gradFill>
              <a:gsLst>
                <a:gs pos="0">
                  <a:srgbClr val="86C5FF"/>
                </a:gs>
                <a:gs pos="100000">
                  <a:srgbClr val="038BE7"/>
                </a:gs>
              </a:gsLst>
              <a:lin ang="5400000" scaled="0"/>
            </a:gradFill>
            <a:ln w="9525" cap="flat" cmpd="sng">
              <a:solidFill>
                <a:srgbClr val="1884CD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4" name="Google Shape;1094;p52"/>
          <p:cNvGrpSpPr/>
          <p:nvPr/>
        </p:nvGrpSpPr>
        <p:grpSpPr>
          <a:xfrm>
            <a:off x="6006863" y="2021575"/>
            <a:ext cx="1485900" cy="314325"/>
            <a:chOff x="14325600" y="2971800"/>
            <a:chExt cx="3657600" cy="990600"/>
          </a:xfrm>
        </p:grpSpPr>
        <p:sp>
          <p:nvSpPr>
            <p:cNvPr id="1095" name="Google Shape;1095;p52"/>
            <p:cNvSpPr/>
            <p:nvPr/>
          </p:nvSpPr>
          <p:spPr>
            <a:xfrm>
              <a:off x="14325600" y="2971800"/>
              <a:ext cx="457200" cy="990600"/>
            </a:xfrm>
            <a:prstGeom prst="rect">
              <a:avLst/>
            </a:prstGeom>
            <a:gradFill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 scaled="0"/>
            </a:gradFill>
            <a:ln w="9525" cap="flat" cmpd="sng">
              <a:solidFill>
                <a:srgbClr val="289B8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52"/>
            <p:cNvSpPr/>
            <p:nvPr/>
          </p:nvSpPr>
          <p:spPr>
            <a:xfrm>
              <a:off x="14782800" y="2971800"/>
              <a:ext cx="457200" cy="990600"/>
            </a:xfrm>
            <a:prstGeom prst="rect">
              <a:avLst/>
            </a:prstGeom>
            <a:gradFill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 scaled="0"/>
            </a:gradFill>
            <a:ln w="9525" cap="flat" cmpd="sng">
              <a:solidFill>
                <a:srgbClr val="289B8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52"/>
            <p:cNvSpPr/>
            <p:nvPr/>
          </p:nvSpPr>
          <p:spPr>
            <a:xfrm>
              <a:off x="15240000" y="2971800"/>
              <a:ext cx="457200" cy="990600"/>
            </a:xfrm>
            <a:prstGeom prst="rect">
              <a:avLst/>
            </a:prstGeom>
            <a:gradFill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 scaled="0"/>
            </a:gradFill>
            <a:ln w="9525" cap="flat" cmpd="sng">
              <a:solidFill>
                <a:srgbClr val="289B8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52"/>
            <p:cNvSpPr/>
            <p:nvPr/>
          </p:nvSpPr>
          <p:spPr>
            <a:xfrm>
              <a:off x="15697200" y="2971800"/>
              <a:ext cx="457200" cy="990600"/>
            </a:xfrm>
            <a:prstGeom prst="rect">
              <a:avLst/>
            </a:prstGeom>
            <a:gradFill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 scaled="0"/>
            </a:gradFill>
            <a:ln w="9525" cap="flat" cmpd="sng">
              <a:solidFill>
                <a:srgbClr val="289B8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52"/>
            <p:cNvSpPr/>
            <p:nvPr/>
          </p:nvSpPr>
          <p:spPr>
            <a:xfrm>
              <a:off x="16154400" y="2971800"/>
              <a:ext cx="457200" cy="990600"/>
            </a:xfrm>
            <a:prstGeom prst="rect">
              <a:avLst/>
            </a:prstGeom>
            <a:gradFill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 scaled="0"/>
            </a:gradFill>
            <a:ln w="9525" cap="flat" cmpd="sng">
              <a:solidFill>
                <a:srgbClr val="289B8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52"/>
            <p:cNvSpPr/>
            <p:nvPr/>
          </p:nvSpPr>
          <p:spPr>
            <a:xfrm>
              <a:off x="16611600" y="2971800"/>
              <a:ext cx="457200" cy="990600"/>
            </a:xfrm>
            <a:prstGeom prst="rect">
              <a:avLst/>
            </a:prstGeom>
            <a:gradFill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 scaled="0"/>
            </a:gradFill>
            <a:ln w="9525" cap="flat" cmpd="sng">
              <a:solidFill>
                <a:srgbClr val="289B8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52"/>
            <p:cNvSpPr/>
            <p:nvPr/>
          </p:nvSpPr>
          <p:spPr>
            <a:xfrm>
              <a:off x="17068800" y="2971800"/>
              <a:ext cx="457200" cy="990600"/>
            </a:xfrm>
            <a:prstGeom prst="rect">
              <a:avLst/>
            </a:prstGeom>
            <a:gradFill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 scaled="0"/>
            </a:gradFill>
            <a:ln w="9525" cap="flat" cmpd="sng">
              <a:solidFill>
                <a:srgbClr val="289B8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52"/>
            <p:cNvSpPr/>
            <p:nvPr/>
          </p:nvSpPr>
          <p:spPr>
            <a:xfrm>
              <a:off x="17526000" y="2971800"/>
              <a:ext cx="457200" cy="990600"/>
            </a:xfrm>
            <a:prstGeom prst="rect">
              <a:avLst/>
            </a:prstGeom>
            <a:gradFill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 scaled="0"/>
            </a:gradFill>
            <a:ln w="9525" cap="flat" cmpd="sng">
              <a:solidFill>
                <a:srgbClr val="289B8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3" name="Google Shape;1103;p52"/>
          <p:cNvSpPr/>
          <p:nvPr/>
        </p:nvSpPr>
        <p:spPr>
          <a:xfrm>
            <a:off x="5863988" y="3764650"/>
            <a:ext cx="185738" cy="314325"/>
          </a:xfrm>
          <a:prstGeom prst="rect">
            <a:avLst/>
          </a:prstGeom>
          <a:gradFill>
            <a:gsLst>
              <a:gs pos="0">
                <a:srgbClr val="86C5FF"/>
              </a:gs>
              <a:gs pos="100000">
                <a:srgbClr val="038BE7"/>
              </a:gs>
            </a:gsLst>
            <a:lin ang="5400000" scaled="0"/>
          </a:gradFill>
          <a:ln w="9525" cap="flat" cmpd="sng">
            <a:solidFill>
              <a:srgbClr val="1884CD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0000"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4" name="Google Shape;1104;p52"/>
          <p:cNvSpPr/>
          <p:nvPr/>
        </p:nvSpPr>
        <p:spPr>
          <a:xfrm>
            <a:off x="6049726" y="3764650"/>
            <a:ext cx="185738" cy="314325"/>
          </a:xfrm>
          <a:prstGeom prst="rect">
            <a:avLst/>
          </a:prstGeom>
          <a:gradFill>
            <a:gsLst>
              <a:gs pos="0">
                <a:srgbClr val="86C5FF"/>
              </a:gs>
              <a:gs pos="100000">
                <a:srgbClr val="038BE7"/>
              </a:gs>
            </a:gsLst>
            <a:lin ang="5400000" scaled="0"/>
          </a:gradFill>
          <a:ln w="9525" cap="flat" cmpd="sng">
            <a:solidFill>
              <a:srgbClr val="1884CD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0000"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5" name="Google Shape;1105;p52"/>
          <p:cNvSpPr/>
          <p:nvPr/>
        </p:nvSpPr>
        <p:spPr>
          <a:xfrm>
            <a:off x="6235463" y="3764650"/>
            <a:ext cx="185738" cy="314325"/>
          </a:xfrm>
          <a:prstGeom prst="rect">
            <a:avLst/>
          </a:prstGeom>
          <a:gradFill>
            <a:gsLst>
              <a:gs pos="0">
                <a:srgbClr val="86C5FF"/>
              </a:gs>
              <a:gs pos="100000">
                <a:srgbClr val="038BE7"/>
              </a:gs>
            </a:gsLst>
            <a:lin ang="5400000" scaled="0"/>
          </a:gradFill>
          <a:ln w="9525" cap="flat" cmpd="sng">
            <a:solidFill>
              <a:srgbClr val="1884CD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0000"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6" name="Google Shape;1106;p52"/>
          <p:cNvSpPr/>
          <p:nvPr/>
        </p:nvSpPr>
        <p:spPr>
          <a:xfrm>
            <a:off x="6421201" y="3764650"/>
            <a:ext cx="185738" cy="314325"/>
          </a:xfrm>
          <a:prstGeom prst="rect">
            <a:avLst/>
          </a:prstGeom>
          <a:gradFill>
            <a:gsLst>
              <a:gs pos="0">
                <a:srgbClr val="86C5FF"/>
              </a:gs>
              <a:gs pos="100000">
                <a:srgbClr val="038BE7"/>
              </a:gs>
            </a:gsLst>
            <a:lin ang="5400000" scaled="0"/>
          </a:gradFill>
          <a:ln w="9525" cap="flat" cmpd="sng">
            <a:solidFill>
              <a:srgbClr val="1884CD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0000"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7" name="Google Shape;1107;p52"/>
          <p:cNvSpPr/>
          <p:nvPr/>
        </p:nvSpPr>
        <p:spPr>
          <a:xfrm>
            <a:off x="6606938" y="3764650"/>
            <a:ext cx="185738" cy="314325"/>
          </a:xfrm>
          <a:prstGeom prst="rect">
            <a:avLst/>
          </a:prstGeom>
          <a:gradFill>
            <a:gsLst>
              <a:gs pos="0">
                <a:srgbClr val="86C5FF"/>
              </a:gs>
              <a:gs pos="100000">
                <a:srgbClr val="038BE7"/>
              </a:gs>
            </a:gsLst>
            <a:lin ang="5400000" scaled="0"/>
          </a:gradFill>
          <a:ln w="9525" cap="flat" cmpd="sng">
            <a:solidFill>
              <a:srgbClr val="1884CD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0000"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8" name="Google Shape;1108;p52"/>
          <p:cNvSpPr/>
          <p:nvPr/>
        </p:nvSpPr>
        <p:spPr>
          <a:xfrm>
            <a:off x="6792676" y="3764650"/>
            <a:ext cx="185738" cy="314325"/>
          </a:xfrm>
          <a:prstGeom prst="rect">
            <a:avLst/>
          </a:prstGeom>
          <a:gradFill>
            <a:gsLst>
              <a:gs pos="0">
                <a:srgbClr val="86C5FF"/>
              </a:gs>
              <a:gs pos="100000">
                <a:srgbClr val="038BE7"/>
              </a:gs>
            </a:gsLst>
            <a:lin ang="5400000" scaled="0"/>
          </a:gradFill>
          <a:ln w="9525" cap="flat" cmpd="sng">
            <a:solidFill>
              <a:srgbClr val="1884CD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0000"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9" name="Google Shape;1109;p52"/>
          <p:cNvSpPr/>
          <p:nvPr/>
        </p:nvSpPr>
        <p:spPr>
          <a:xfrm>
            <a:off x="6978413" y="3764650"/>
            <a:ext cx="185738" cy="314325"/>
          </a:xfrm>
          <a:prstGeom prst="rect">
            <a:avLst/>
          </a:prstGeom>
          <a:gradFill>
            <a:gsLst>
              <a:gs pos="0">
                <a:srgbClr val="86C5FF"/>
              </a:gs>
              <a:gs pos="100000">
                <a:srgbClr val="038BE7"/>
              </a:gs>
            </a:gsLst>
            <a:lin ang="5400000" scaled="0"/>
          </a:gradFill>
          <a:ln w="9525" cap="flat" cmpd="sng">
            <a:solidFill>
              <a:srgbClr val="1884CD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0000"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0" name="Google Shape;1110;p52"/>
          <p:cNvSpPr/>
          <p:nvPr/>
        </p:nvSpPr>
        <p:spPr>
          <a:xfrm>
            <a:off x="7164151" y="3764650"/>
            <a:ext cx="185738" cy="314325"/>
          </a:xfrm>
          <a:prstGeom prst="rect">
            <a:avLst/>
          </a:prstGeom>
          <a:gradFill>
            <a:gsLst>
              <a:gs pos="0">
                <a:srgbClr val="86C5FF"/>
              </a:gs>
              <a:gs pos="100000">
                <a:srgbClr val="038BE7"/>
              </a:gs>
            </a:gsLst>
            <a:lin ang="5400000" scaled="0"/>
          </a:gradFill>
          <a:ln w="9525" cap="flat" cmpd="sng">
            <a:solidFill>
              <a:srgbClr val="1884CD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0000"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1" name="Google Shape;1111;p52"/>
          <p:cNvGrpSpPr/>
          <p:nvPr/>
        </p:nvGrpSpPr>
        <p:grpSpPr>
          <a:xfrm>
            <a:off x="6445310" y="2335900"/>
            <a:ext cx="954584" cy="1778698"/>
            <a:chOff x="15723836" y="4343400"/>
            <a:chExt cx="2545114" cy="4743900"/>
          </a:xfrm>
        </p:grpSpPr>
        <p:cxnSp>
          <p:nvCxnSpPr>
            <p:cNvPr id="1112" name="Google Shape;1112;p52"/>
            <p:cNvCxnSpPr>
              <a:stCxn id="1101" idx="2"/>
              <a:endCxn id="1077" idx="0"/>
            </p:cNvCxnSpPr>
            <p:nvPr/>
          </p:nvCxnSpPr>
          <p:spPr>
            <a:xfrm flipH="1">
              <a:off x="15723836" y="4343400"/>
              <a:ext cx="2049900" cy="4743900"/>
            </a:xfrm>
            <a:prstGeom prst="straightConnector1">
              <a:avLst/>
            </a:prstGeom>
            <a:solidFill>
              <a:srgbClr val="000000"/>
            </a:solidFill>
            <a:ln w="571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113" name="Google Shape;1113;p52"/>
            <p:cNvCxnSpPr>
              <a:stCxn id="1102" idx="2"/>
              <a:endCxn id="1078" idx="0"/>
            </p:cNvCxnSpPr>
            <p:nvPr/>
          </p:nvCxnSpPr>
          <p:spPr>
            <a:xfrm flipH="1">
              <a:off x="16782750" y="4343400"/>
              <a:ext cx="1486200" cy="4743900"/>
            </a:xfrm>
            <a:prstGeom prst="straightConnector1">
              <a:avLst/>
            </a:prstGeom>
            <a:solidFill>
              <a:srgbClr val="000000"/>
            </a:solidFill>
            <a:ln w="571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sp>
        <p:nvSpPr>
          <p:cNvPr id="1114" name="Google Shape;1114;p52"/>
          <p:cNvSpPr/>
          <p:nvPr/>
        </p:nvSpPr>
        <p:spPr>
          <a:xfrm>
            <a:off x="7607063" y="3907525"/>
            <a:ext cx="1514475" cy="714375"/>
          </a:xfrm>
          <a:prstGeom prst="wedgeRoundRectCallout">
            <a:avLst>
              <a:gd name="adj1" fmla="val -64777"/>
              <a:gd name="adj2" fmla="val -18645"/>
              <a:gd name="adj3" fmla="val 16667"/>
            </a:avLst>
          </a:prstGeom>
          <a:solidFill>
            <a:schemeClr val="lt1"/>
          </a:solidFill>
          <a:ln w="5715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lost partitions recomputed on other workers</a:t>
            </a:r>
            <a:endParaRPr/>
          </a:p>
        </p:txBody>
      </p:sp>
      <p:sp>
        <p:nvSpPr>
          <p:cNvPr id="1115" name="Google Shape;1115;p52"/>
          <p:cNvSpPr/>
          <p:nvPr/>
        </p:nvSpPr>
        <p:spPr>
          <a:xfrm>
            <a:off x="4806713" y="1821551"/>
            <a:ext cx="1028700" cy="60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tweets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RDD</a:t>
            </a:r>
            <a:endParaRPr/>
          </a:p>
        </p:txBody>
      </p:sp>
      <p:sp>
        <p:nvSpPr>
          <p:cNvPr id="1116" name="Google Shape;1116;p52"/>
          <p:cNvSpPr/>
          <p:nvPr/>
        </p:nvSpPr>
        <p:spPr>
          <a:xfrm>
            <a:off x="4835288" y="3621776"/>
            <a:ext cx="1028700" cy="60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hashTags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RDD</a:t>
            </a:r>
            <a:endParaRPr/>
          </a:p>
        </p:txBody>
      </p:sp>
      <p:sp>
        <p:nvSpPr>
          <p:cNvPr id="1117" name="Google Shape;1117;p52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Fault-tolerance </a:t>
            </a:r>
            <a:endParaRPr/>
          </a:p>
        </p:txBody>
      </p:sp>
      <p:pic>
        <p:nvPicPr>
          <p:cNvPr id="1118" name="Google Shape;1118;p52" descr="A close up of a 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1119" name="Google Shape;1119;p52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SPARK STREAMING</a:t>
            </a:r>
            <a:endParaRPr dirty="0"/>
          </a:p>
        </p:txBody>
      </p:sp>
      <p:cxnSp>
        <p:nvCxnSpPr>
          <p:cNvPr id="1120" name="Google Shape;1120;p52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10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1"/>
                            </p:stCondLst>
                            <p:childTnLst>
                              <p:par>
                                <p:cTn id="3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1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53"/>
          <p:cNvSpPr txBox="1">
            <a:spLocks noGrp="1"/>
          </p:cNvSpPr>
          <p:nvPr>
            <p:ph type="body" idx="1"/>
          </p:nvPr>
        </p:nvSpPr>
        <p:spPr>
          <a:xfrm>
            <a:off x="371880" y="1525978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400"/>
              <a:buChar char="•"/>
            </a:pPr>
            <a:r>
              <a:rPr lang="en-US" sz="2400">
                <a:solidFill>
                  <a:srgbClr val="2E75B5"/>
                </a:solidFill>
              </a:rPr>
              <a:t>What happens if there is a failure with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5B5"/>
              </a:buClr>
              <a:buSzPts val="2400"/>
              <a:buChar char="•"/>
            </a:pPr>
            <a:r>
              <a:rPr lang="en-US">
                <a:solidFill>
                  <a:srgbClr val="2E75B5"/>
                </a:solidFill>
              </a:rPr>
              <a:t>Stateless processing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5B5"/>
              </a:buClr>
              <a:buSzPts val="2400"/>
              <a:buChar char="•"/>
            </a:pPr>
            <a:r>
              <a:rPr lang="en-US">
                <a:solidFill>
                  <a:srgbClr val="2E75B5"/>
                </a:solidFill>
              </a:rPr>
              <a:t>Stateful processing</a:t>
            </a:r>
            <a:endParaRPr/>
          </a:p>
        </p:txBody>
      </p:sp>
      <p:sp>
        <p:nvSpPr>
          <p:cNvPr id="1126" name="Google Shape;1126;p53"/>
          <p:cNvSpPr txBox="1">
            <a:spLocks noGrp="1"/>
          </p:cNvSpPr>
          <p:nvPr>
            <p:ph type="body" idx="2"/>
          </p:nvPr>
        </p:nvSpPr>
        <p:spPr>
          <a:xfrm>
            <a:off x="5944718" y="1525978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400"/>
              <a:buChar char="•"/>
            </a:pPr>
            <a:r>
              <a:rPr lang="en-US" sz="2400">
                <a:solidFill>
                  <a:srgbClr val="2E75B5"/>
                </a:solidFill>
              </a:rPr>
              <a:t>Stateless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5B5"/>
              </a:buClr>
              <a:buSzPts val="2400"/>
              <a:buChar char="•"/>
            </a:pPr>
            <a:r>
              <a:rPr lang="en-US">
                <a:solidFill>
                  <a:srgbClr val="2E75B5"/>
                </a:solidFill>
              </a:rPr>
              <a:t>Previous history is not required.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5B5"/>
              </a:buClr>
              <a:buSzPts val="2400"/>
              <a:buChar char="•"/>
            </a:pPr>
            <a:r>
              <a:rPr lang="en-US">
                <a:solidFill>
                  <a:srgbClr val="2E75B5"/>
                </a:solidFill>
              </a:rPr>
              <a:t>Processing can just be recomputed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400"/>
              <a:buChar char="•"/>
            </a:pPr>
            <a:r>
              <a:rPr lang="en-US" sz="2400">
                <a:solidFill>
                  <a:srgbClr val="2E75B5"/>
                </a:solidFill>
              </a:rPr>
              <a:t>Stateful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5B5"/>
              </a:buClr>
              <a:buSzPts val="2400"/>
              <a:buChar char="•"/>
            </a:pPr>
            <a:r>
              <a:rPr lang="en-US">
                <a:solidFill>
                  <a:srgbClr val="2E75B5"/>
                </a:solidFill>
              </a:rPr>
              <a:t>State from previous batches required for computation.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5B5"/>
              </a:buClr>
              <a:buSzPts val="2400"/>
              <a:buChar char="•"/>
            </a:pPr>
            <a:r>
              <a:rPr lang="en-US">
                <a:solidFill>
                  <a:srgbClr val="2E75B5"/>
                </a:solidFill>
              </a:rPr>
              <a:t>How much state to retain?</a:t>
            </a:r>
            <a:endParaRPr/>
          </a:p>
        </p:txBody>
      </p:sp>
      <p:sp>
        <p:nvSpPr>
          <p:cNvPr id="1127" name="Google Shape;1127;p5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Fault Tolerance </a:t>
            </a:r>
            <a:endParaRPr/>
          </a:p>
        </p:txBody>
      </p:sp>
      <p:pic>
        <p:nvPicPr>
          <p:cNvPr id="1128" name="Google Shape;1128;p5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1129" name="Google Shape;1129;p5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BIG DATA</a:t>
            </a:r>
            <a:endParaRPr/>
          </a:p>
        </p:txBody>
      </p:sp>
      <p:cxnSp>
        <p:nvCxnSpPr>
          <p:cNvPr id="1130" name="Google Shape;1130;p5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53"/>
          <p:cNvSpPr/>
          <p:nvPr/>
        </p:nvSpPr>
        <p:spPr>
          <a:xfrm>
            <a:off x="371880" y="651898"/>
            <a:ext cx="930269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How much state to retain in Stateful Transformation?- Checkpointing</a:t>
            </a:r>
            <a:endParaRPr dirty="0"/>
          </a:p>
        </p:txBody>
      </p:sp>
      <p:pic>
        <p:nvPicPr>
          <p:cNvPr id="1128" name="Google Shape;1128;p5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1129" name="Google Shape;1129;p5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SPARK STREAMING</a:t>
            </a:r>
            <a:endParaRPr dirty="0"/>
          </a:p>
        </p:txBody>
      </p:sp>
      <p:cxnSp>
        <p:nvCxnSpPr>
          <p:cNvPr id="1130" name="Google Shape;1130;p5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" name="Google Shape;1135;p54">
            <a:extLst>
              <a:ext uri="{FF2B5EF4-FFF2-40B4-BE49-F238E27FC236}">
                <a16:creationId xmlns:a16="http://schemas.microsoft.com/office/drawing/2014/main" id="{A8A2E5C7-AA4D-47C0-BC41-980EABA4E15D}"/>
              </a:ext>
            </a:extLst>
          </p:cNvPr>
          <p:cNvSpPr txBox="1">
            <a:spLocks/>
          </p:cNvSpPr>
          <p:nvPr/>
        </p:nvSpPr>
        <p:spPr>
          <a:xfrm>
            <a:off x="345522" y="1663531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2E75B5"/>
              </a:buClr>
              <a:buSzPts val="2400"/>
            </a:pPr>
            <a:r>
              <a:rPr lang="en-IN" sz="2400">
                <a:solidFill>
                  <a:srgbClr val="2E75B5"/>
                </a:solidFill>
              </a:rPr>
              <a:t>Sometimes there may be too much data to be stored</a:t>
            </a:r>
            <a:endParaRPr lang="en-IN"/>
          </a:p>
          <a:p>
            <a:pPr lvl="1">
              <a:buClr>
                <a:srgbClr val="2E75B5"/>
              </a:buClr>
              <a:buSzPts val="2400"/>
            </a:pPr>
            <a:r>
              <a:rPr lang="en-IN">
                <a:solidFill>
                  <a:srgbClr val="2E75B5"/>
                </a:solidFill>
              </a:rPr>
              <a:t>For a streaming algorithm, may have to store all the streams</a:t>
            </a:r>
            <a:endParaRPr lang="en-IN"/>
          </a:p>
          <a:p>
            <a:pPr>
              <a:buClr>
                <a:srgbClr val="2E75B5"/>
              </a:buClr>
              <a:buSzPts val="2400"/>
            </a:pPr>
            <a:r>
              <a:rPr lang="en-IN" sz="2400">
                <a:solidFill>
                  <a:srgbClr val="2E75B5"/>
                </a:solidFill>
              </a:rPr>
              <a:t>Checkpointing</a:t>
            </a:r>
          </a:p>
          <a:p>
            <a:pPr lvl="1">
              <a:buClr>
                <a:srgbClr val="2E75B5"/>
              </a:buClr>
              <a:buSzPts val="2400"/>
            </a:pPr>
            <a:r>
              <a:rPr lang="en-IN">
                <a:solidFill>
                  <a:srgbClr val="2E75B5"/>
                </a:solidFill>
              </a:rPr>
              <a:t>Stores an RDD</a:t>
            </a:r>
            <a:endParaRPr lang="en-IN"/>
          </a:p>
          <a:p>
            <a:pPr lvl="1">
              <a:buClr>
                <a:srgbClr val="2E75B5"/>
              </a:buClr>
              <a:buSzPts val="2400"/>
            </a:pPr>
            <a:r>
              <a:rPr lang="en-IN">
                <a:solidFill>
                  <a:srgbClr val="2E75B5"/>
                </a:solidFill>
              </a:rPr>
              <a:t>Forgets the lineage</a:t>
            </a:r>
            <a:endParaRPr lang="en-IN"/>
          </a:p>
          <a:p>
            <a:pPr lvl="1">
              <a:buClr>
                <a:srgbClr val="2E75B5"/>
              </a:buClr>
              <a:buSzPts val="2400"/>
            </a:pPr>
            <a:r>
              <a:rPr lang="en-IN">
                <a:solidFill>
                  <a:srgbClr val="2E75B5"/>
                </a:solidFill>
              </a:rPr>
              <a:t>A checkpoint at </a:t>
            </a:r>
            <a:r>
              <a:rPr lang="en-IN" i="1">
                <a:solidFill>
                  <a:srgbClr val="2E75B5"/>
                </a:solidFill>
              </a:rPr>
              <a:t>t+2 </a:t>
            </a:r>
            <a:r>
              <a:rPr lang="en-IN">
                <a:solidFill>
                  <a:srgbClr val="2E75B5"/>
                </a:solidFill>
              </a:rPr>
              <a:t>will </a:t>
            </a:r>
            <a:endParaRPr lang="en-IN"/>
          </a:p>
          <a:p>
            <a:pPr lvl="2">
              <a:buClr>
                <a:srgbClr val="2E75B5"/>
              </a:buClr>
              <a:buSzPts val="2400"/>
            </a:pPr>
            <a:r>
              <a:rPr lang="en-IN" sz="2400">
                <a:solidFill>
                  <a:srgbClr val="2E75B5"/>
                </a:solidFill>
              </a:rPr>
              <a:t>store the hashTags and tagCounts at t+2</a:t>
            </a:r>
            <a:endParaRPr lang="en-IN"/>
          </a:p>
          <a:p>
            <a:pPr lvl="2">
              <a:buClr>
                <a:srgbClr val="2E75B5"/>
              </a:buClr>
              <a:buSzPts val="2400"/>
            </a:pPr>
            <a:r>
              <a:rPr lang="en-IN" sz="2400">
                <a:solidFill>
                  <a:srgbClr val="2E75B5"/>
                </a:solidFill>
              </a:rPr>
              <a:t>Forget the rest of the lineage</a:t>
            </a:r>
            <a:endParaRPr lang="en-IN" dirty="0"/>
          </a:p>
        </p:txBody>
      </p:sp>
      <p:grpSp>
        <p:nvGrpSpPr>
          <p:cNvPr id="13" name="Google Shape;1136;p54">
            <a:extLst>
              <a:ext uri="{FF2B5EF4-FFF2-40B4-BE49-F238E27FC236}">
                <a16:creationId xmlns:a16="http://schemas.microsoft.com/office/drawing/2014/main" id="{E9CB5F5C-F8C9-4F1F-AB13-8AED4F468139}"/>
              </a:ext>
            </a:extLst>
          </p:cNvPr>
          <p:cNvGrpSpPr/>
          <p:nvPr/>
        </p:nvGrpSpPr>
        <p:grpSpPr>
          <a:xfrm>
            <a:off x="6625424" y="2454900"/>
            <a:ext cx="4175381" cy="1948200"/>
            <a:chOff x="1524000" y="4648200"/>
            <a:chExt cx="16722724" cy="6968407"/>
          </a:xfrm>
        </p:grpSpPr>
        <p:sp>
          <p:nvSpPr>
            <p:cNvPr id="14" name="Google Shape;1137;p54">
              <a:extLst>
                <a:ext uri="{FF2B5EF4-FFF2-40B4-BE49-F238E27FC236}">
                  <a16:creationId xmlns:a16="http://schemas.microsoft.com/office/drawing/2014/main" id="{8C66C3D6-C36D-40C3-B23A-39B6B46B019D}"/>
                </a:ext>
              </a:extLst>
            </p:cNvPr>
            <p:cNvSpPr txBox="1"/>
            <p:nvPr/>
          </p:nvSpPr>
          <p:spPr>
            <a:xfrm>
              <a:off x="1524000" y="5730873"/>
              <a:ext cx="3759020" cy="14915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50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hashTags</a:t>
              </a:r>
              <a:endParaRPr dirty="0"/>
            </a:p>
          </p:txBody>
        </p:sp>
        <p:sp>
          <p:nvSpPr>
            <p:cNvPr id="15" name="Google Shape;1138;p54">
              <a:extLst>
                <a:ext uri="{FF2B5EF4-FFF2-40B4-BE49-F238E27FC236}">
                  <a16:creationId xmlns:a16="http://schemas.microsoft.com/office/drawing/2014/main" id="{4BBE0FE9-8E89-43B8-A951-A092D3984E43}"/>
                </a:ext>
              </a:extLst>
            </p:cNvPr>
            <p:cNvSpPr txBox="1"/>
            <p:nvPr/>
          </p:nvSpPr>
          <p:spPr>
            <a:xfrm>
              <a:off x="4846639" y="4648200"/>
              <a:ext cx="1381126" cy="14915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t-1</a:t>
              </a:r>
              <a:endParaRPr/>
            </a:p>
          </p:txBody>
        </p:sp>
        <p:sp>
          <p:nvSpPr>
            <p:cNvPr id="16" name="Google Shape;1139;p54">
              <a:extLst>
                <a:ext uri="{FF2B5EF4-FFF2-40B4-BE49-F238E27FC236}">
                  <a16:creationId xmlns:a16="http://schemas.microsoft.com/office/drawing/2014/main" id="{0C3F895B-1C2B-4B14-A639-F691A1C8EFDD}"/>
                </a:ext>
              </a:extLst>
            </p:cNvPr>
            <p:cNvSpPr/>
            <p:nvPr/>
          </p:nvSpPr>
          <p:spPr>
            <a:xfrm>
              <a:off x="8032750" y="5784850"/>
              <a:ext cx="1019175" cy="706438"/>
            </a:xfrm>
            <a:prstGeom prst="flowChartAlternateProcess">
              <a:avLst/>
            </a:prstGeom>
            <a:gradFill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 scaled="0"/>
            </a:gradFill>
            <a:ln w="9525" cap="flat" cmpd="sng">
              <a:solidFill>
                <a:srgbClr val="289B8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140;p54">
              <a:extLst>
                <a:ext uri="{FF2B5EF4-FFF2-40B4-BE49-F238E27FC236}">
                  <a16:creationId xmlns:a16="http://schemas.microsoft.com/office/drawing/2014/main" id="{00AFC861-0A6F-4934-94C8-F527FAE9796D}"/>
                </a:ext>
              </a:extLst>
            </p:cNvPr>
            <p:cNvSpPr txBox="1"/>
            <p:nvPr/>
          </p:nvSpPr>
          <p:spPr>
            <a:xfrm>
              <a:off x="7851777" y="4664074"/>
              <a:ext cx="1379540" cy="14915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endParaRPr/>
            </a:p>
          </p:txBody>
        </p:sp>
        <p:sp>
          <p:nvSpPr>
            <p:cNvPr id="18" name="Google Shape;1141;p54">
              <a:extLst>
                <a:ext uri="{FF2B5EF4-FFF2-40B4-BE49-F238E27FC236}">
                  <a16:creationId xmlns:a16="http://schemas.microsoft.com/office/drawing/2014/main" id="{9CF250A6-BDC7-4726-85B3-ABDFB6E083A0}"/>
                </a:ext>
              </a:extLst>
            </p:cNvPr>
            <p:cNvSpPr/>
            <p:nvPr/>
          </p:nvSpPr>
          <p:spPr>
            <a:xfrm>
              <a:off x="11037888" y="5784850"/>
              <a:ext cx="1017587" cy="706438"/>
            </a:xfrm>
            <a:prstGeom prst="flowChartAlternateProcess">
              <a:avLst/>
            </a:prstGeom>
            <a:gradFill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 scaled="0"/>
            </a:gradFill>
            <a:ln w="9525" cap="flat" cmpd="sng">
              <a:solidFill>
                <a:srgbClr val="289B8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142;p54">
              <a:extLst>
                <a:ext uri="{FF2B5EF4-FFF2-40B4-BE49-F238E27FC236}">
                  <a16:creationId xmlns:a16="http://schemas.microsoft.com/office/drawing/2014/main" id="{D303E2C6-B4D0-40E2-BF93-3459FB77962C}"/>
                </a:ext>
              </a:extLst>
            </p:cNvPr>
            <p:cNvSpPr txBox="1"/>
            <p:nvPr/>
          </p:nvSpPr>
          <p:spPr>
            <a:xfrm>
              <a:off x="10856910" y="4664074"/>
              <a:ext cx="1379540" cy="14915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t+1</a:t>
              </a:r>
              <a:endParaRPr/>
            </a:p>
          </p:txBody>
        </p:sp>
        <p:sp>
          <p:nvSpPr>
            <p:cNvPr id="20" name="Google Shape;1143;p54">
              <a:extLst>
                <a:ext uri="{FF2B5EF4-FFF2-40B4-BE49-F238E27FC236}">
                  <a16:creationId xmlns:a16="http://schemas.microsoft.com/office/drawing/2014/main" id="{11517F80-3453-489B-9B74-6E761D99743B}"/>
                </a:ext>
              </a:extLst>
            </p:cNvPr>
            <p:cNvSpPr/>
            <p:nvPr/>
          </p:nvSpPr>
          <p:spPr>
            <a:xfrm>
              <a:off x="14041438" y="5784850"/>
              <a:ext cx="1019175" cy="706438"/>
            </a:xfrm>
            <a:prstGeom prst="flowChartAlternateProcess">
              <a:avLst/>
            </a:prstGeom>
            <a:gradFill>
              <a:gsLst>
                <a:gs pos="0">
                  <a:srgbClr val="A0F2DE"/>
                </a:gs>
                <a:gs pos="100000">
                  <a:srgbClr val="1BAD94"/>
                </a:gs>
              </a:gsLst>
              <a:lin ang="5400000" scaled="0"/>
            </a:gradFill>
            <a:ln w="9525" cap="flat" cmpd="sng">
              <a:solidFill>
                <a:srgbClr val="289B8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144;p54">
              <a:extLst>
                <a:ext uri="{FF2B5EF4-FFF2-40B4-BE49-F238E27FC236}">
                  <a16:creationId xmlns:a16="http://schemas.microsoft.com/office/drawing/2014/main" id="{C222DC4B-DE8B-4084-8D1A-16B28CDCEB92}"/>
                </a:ext>
              </a:extLst>
            </p:cNvPr>
            <p:cNvSpPr txBox="1"/>
            <p:nvPr/>
          </p:nvSpPr>
          <p:spPr>
            <a:xfrm>
              <a:off x="13860466" y="4648200"/>
              <a:ext cx="1381126" cy="14915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t+2</a:t>
              </a:r>
              <a:endParaRPr/>
            </a:p>
          </p:txBody>
        </p:sp>
        <p:sp>
          <p:nvSpPr>
            <p:cNvPr id="22" name="Google Shape;1145;p54">
              <a:extLst>
                <a:ext uri="{FF2B5EF4-FFF2-40B4-BE49-F238E27FC236}">
                  <a16:creationId xmlns:a16="http://schemas.microsoft.com/office/drawing/2014/main" id="{A7876004-0CDD-4293-BCAA-17FB05BB4BB9}"/>
                </a:ext>
              </a:extLst>
            </p:cNvPr>
            <p:cNvSpPr txBox="1"/>
            <p:nvPr/>
          </p:nvSpPr>
          <p:spPr>
            <a:xfrm>
              <a:off x="16865598" y="4648200"/>
              <a:ext cx="1381126" cy="14915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t+3</a:t>
              </a:r>
              <a:endParaRPr/>
            </a:p>
          </p:txBody>
        </p:sp>
        <p:sp>
          <p:nvSpPr>
            <p:cNvPr id="23" name="Google Shape;1146;p54">
              <a:extLst>
                <a:ext uri="{FF2B5EF4-FFF2-40B4-BE49-F238E27FC236}">
                  <a16:creationId xmlns:a16="http://schemas.microsoft.com/office/drawing/2014/main" id="{3D90ACB9-CA0E-40FD-9B31-9518E3F930D8}"/>
                </a:ext>
              </a:extLst>
            </p:cNvPr>
            <p:cNvSpPr/>
            <p:nvPr/>
          </p:nvSpPr>
          <p:spPr>
            <a:xfrm>
              <a:off x="8064500" y="7769225"/>
              <a:ext cx="1019175" cy="704850"/>
            </a:xfrm>
            <a:prstGeom prst="flowChartAlternateProcess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147;p54">
              <a:extLst>
                <a:ext uri="{FF2B5EF4-FFF2-40B4-BE49-F238E27FC236}">
                  <a16:creationId xmlns:a16="http://schemas.microsoft.com/office/drawing/2014/main" id="{FD7E6E01-3A50-4F71-80C0-AD20705368DF}"/>
                </a:ext>
              </a:extLst>
            </p:cNvPr>
            <p:cNvSpPr/>
            <p:nvPr/>
          </p:nvSpPr>
          <p:spPr>
            <a:xfrm>
              <a:off x="14074775" y="7777163"/>
              <a:ext cx="1017588" cy="706437"/>
            </a:xfrm>
            <a:prstGeom prst="flowChartAlternateProcess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148;p54">
              <a:extLst>
                <a:ext uri="{FF2B5EF4-FFF2-40B4-BE49-F238E27FC236}">
                  <a16:creationId xmlns:a16="http://schemas.microsoft.com/office/drawing/2014/main" id="{465F7EFD-735E-4A03-829A-E60E78665F74}"/>
                </a:ext>
              </a:extLst>
            </p:cNvPr>
            <p:cNvSpPr/>
            <p:nvPr/>
          </p:nvSpPr>
          <p:spPr>
            <a:xfrm>
              <a:off x="11069638" y="7769225"/>
              <a:ext cx="1019175" cy="704850"/>
            </a:xfrm>
            <a:prstGeom prst="flowChartAlternateProcess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1149;p54">
              <a:extLst>
                <a:ext uri="{FF2B5EF4-FFF2-40B4-BE49-F238E27FC236}">
                  <a16:creationId xmlns:a16="http://schemas.microsoft.com/office/drawing/2014/main" id="{4605F78F-8D12-4188-8188-DC9A93E0E244}"/>
                </a:ext>
              </a:extLst>
            </p:cNvPr>
            <p:cNvSpPr/>
            <p:nvPr/>
          </p:nvSpPr>
          <p:spPr>
            <a:xfrm>
              <a:off x="11069638" y="10236200"/>
              <a:ext cx="1019175" cy="706438"/>
            </a:xfrm>
            <a:prstGeom prst="flowChartAlternateProcess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150;p54">
              <a:extLst>
                <a:ext uri="{FF2B5EF4-FFF2-40B4-BE49-F238E27FC236}">
                  <a16:creationId xmlns:a16="http://schemas.microsoft.com/office/drawing/2014/main" id="{7112ECEB-6F4F-4E3A-8FC2-1E33B62F7C89}"/>
                </a:ext>
              </a:extLst>
            </p:cNvPr>
            <p:cNvSpPr/>
            <p:nvPr/>
          </p:nvSpPr>
          <p:spPr>
            <a:xfrm>
              <a:off x="8064500" y="10236200"/>
              <a:ext cx="1019175" cy="706438"/>
            </a:xfrm>
            <a:prstGeom prst="flowChartAlternateProcess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151;p54">
              <a:extLst>
                <a:ext uri="{FF2B5EF4-FFF2-40B4-BE49-F238E27FC236}">
                  <a16:creationId xmlns:a16="http://schemas.microsoft.com/office/drawing/2014/main" id="{3458F42F-DEC1-4A7A-B203-529296A04110}"/>
                </a:ext>
              </a:extLst>
            </p:cNvPr>
            <p:cNvSpPr/>
            <p:nvPr/>
          </p:nvSpPr>
          <p:spPr>
            <a:xfrm>
              <a:off x="5059363" y="10236200"/>
              <a:ext cx="1019175" cy="706438"/>
            </a:xfrm>
            <a:prstGeom prst="flowChartAlternateProcess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152;p54">
              <a:extLst>
                <a:ext uri="{FF2B5EF4-FFF2-40B4-BE49-F238E27FC236}">
                  <a16:creationId xmlns:a16="http://schemas.microsoft.com/office/drawing/2014/main" id="{014048BD-41AB-4139-9014-79CAF98798EA}"/>
                </a:ext>
              </a:extLst>
            </p:cNvPr>
            <p:cNvSpPr txBox="1"/>
            <p:nvPr/>
          </p:nvSpPr>
          <p:spPr>
            <a:xfrm>
              <a:off x="1555752" y="10125074"/>
              <a:ext cx="4113532" cy="14915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tagCounts</a:t>
              </a:r>
              <a:endParaRPr/>
            </a:p>
          </p:txBody>
        </p:sp>
        <p:sp>
          <p:nvSpPr>
            <p:cNvPr id="30" name="Google Shape;1153;p54">
              <a:extLst>
                <a:ext uri="{FF2B5EF4-FFF2-40B4-BE49-F238E27FC236}">
                  <a16:creationId xmlns:a16="http://schemas.microsoft.com/office/drawing/2014/main" id="{6927C1DC-3B3C-44C7-A425-E22D208153EA}"/>
                </a:ext>
              </a:extLst>
            </p:cNvPr>
            <p:cNvSpPr/>
            <p:nvPr/>
          </p:nvSpPr>
          <p:spPr>
            <a:xfrm>
              <a:off x="17059275" y="10267950"/>
              <a:ext cx="1019175" cy="704850"/>
            </a:xfrm>
            <a:prstGeom prst="flowChartAlternateProcess">
              <a:avLst/>
            </a:prstGeom>
            <a:gradFill>
              <a:gsLst>
                <a:gs pos="0">
                  <a:srgbClr val="86C5FF"/>
                </a:gs>
                <a:gs pos="100000">
                  <a:srgbClr val="038BE7"/>
                </a:gs>
              </a:gsLst>
              <a:lin ang="5400000" scaled="0"/>
            </a:gradFill>
            <a:ln w="9525" cap="flat" cmpd="sng">
              <a:solidFill>
                <a:srgbClr val="1884CD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1154;p54">
              <a:extLst>
                <a:ext uri="{FF2B5EF4-FFF2-40B4-BE49-F238E27FC236}">
                  <a16:creationId xmlns:a16="http://schemas.microsoft.com/office/drawing/2014/main" id="{EF12ED85-7381-44E3-AB8A-06A0ACA6FA9D}"/>
                </a:ext>
              </a:extLst>
            </p:cNvPr>
            <p:cNvSpPr/>
            <p:nvPr/>
          </p:nvSpPr>
          <p:spPr>
            <a:xfrm flipH="1">
              <a:off x="17526000" y="10134600"/>
              <a:ext cx="304800" cy="914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5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grpSp>
          <p:nvGrpSpPr>
            <p:cNvPr id="32" name="Google Shape;1155;p54">
              <a:extLst>
                <a:ext uri="{FF2B5EF4-FFF2-40B4-BE49-F238E27FC236}">
                  <a16:creationId xmlns:a16="http://schemas.microsoft.com/office/drawing/2014/main" id="{2FAC3548-9661-47FA-BFDE-FC4AD61A26C2}"/>
                </a:ext>
              </a:extLst>
            </p:cNvPr>
            <p:cNvGrpSpPr/>
            <p:nvPr/>
          </p:nvGrpSpPr>
          <p:grpSpPr>
            <a:xfrm>
              <a:off x="5027613" y="5784850"/>
              <a:ext cx="13050838" cy="5156200"/>
              <a:chOff x="5027635" y="5785370"/>
              <a:chExt cx="13050811" cy="5156446"/>
            </a:xfrm>
          </p:grpSpPr>
          <p:sp>
            <p:nvSpPr>
              <p:cNvPr id="33" name="Google Shape;1156;p54">
                <a:extLst>
                  <a:ext uri="{FF2B5EF4-FFF2-40B4-BE49-F238E27FC236}">
                    <a16:creationId xmlns:a16="http://schemas.microsoft.com/office/drawing/2014/main" id="{A209821D-3B5F-4306-AEB2-598D73158105}"/>
                  </a:ext>
                </a:extLst>
              </p:cNvPr>
              <p:cNvSpPr/>
              <p:nvPr/>
            </p:nvSpPr>
            <p:spPr>
              <a:xfrm>
                <a:off x="5027635" y="5785370"/>
                <a:ext cx="1019173" cy="704884"/>
              </a:xfrm>
              <a:prstGeom prst="flowChartAlternateProcess">
                <a:avLst/>
              </a:prstGeom>
              <a:gradFill>
                <a:gsLst>
                  <a:gs pos="0">
                    <a:srgbClr val="A0F2DE"/>
                  </a:gs>
                  <a:gs pos="100000">
                    <a:srgbClr val="1BAD94"/>
                  </a:gs>
                </a:gsLst>
                <a:lin ang="5400000" scaled="0"/>
              </a:gradFill>
              <a:ln w="9525" cap="flat" cmpd="sng">
                <a:solidFill>
                  <a:srgbClr val="289B88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80808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1157;p54">
                <a:extLst>
                  <a:ext uri="{FF2B5EF4-FFF2-40B4-BE49-F238E27FC236}">
                    <a16:creationId xmlns:a16="http://schemas.microsoft.com/office/drawing/2014/main" id="{6C5D60E6-BE5E-4205-9A07-0E7820892BA0}"/>
                  </a:ext>
                </a:extLst>
              </p:cNvPr>
              <p:cNvSpPr/>
              <p:nvPr/>
            </p:nvSpPr>
            <p:spPr>
              <a:xfrm>
                <a:off x="17046573" y="5786958"/>
                <a:ext cx="1019173" cy="704884"/>
              </a:xfrm>
              <a:prstGeom prst="flowChartAlternateProcess">
                <a:avLst/>
              </a:prstGeom>
              <a:gradFill>
                <a:gsLst>
                  <a:gs pos="0">
                    <a:srgbClr val="A0F2DE"/>
                  </a:gs>
                  <a:gs pos="100000">
                    <a:srgbClr val="1BAD94"/>
                  </a:gs>
                </a:gsLst>
                <a:lin ang="5400000" scaled="0"/>
              </a:gradFill>
              <a:ln w="9525" cap="flat" cmpd="sng">
                <a:solidFill>
                  <a:srgbClr val="289B88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80808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5" name="Google Shape;1158;p54">
                <a:extLst>
                  <a:ext uri="{FF2B5EF4-FFF2-40B4-BE49-F238E27FC236}">
                    <a16:creationId xmlns:a16="http://schemas.microsoft.com/office/drawing/2014/main" id="{4469A849-3932-4BBA-9656-868F93D210FB}"/>
                  </a:ext>
                </a:extLst>
              </p:cNvPr>
              <p:cNvCxnSpPr>
                <a:stCxn id="38" idx="3"/>
                <a:endCxn id="30" idx="1"/>
              </p:cNvCxnSpPr>
              <p:nvPr/>
            </p:nvCxnSpPr>
            <p:spPr>
              <a:xfrm>
                <a:off x="15092366" y="10589374"/>
                <a:ext cx="1966800" cy="32100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stealth" w="med" len="med"/>
              </a:ln>
            </p:spPr>
          </p:cxnSp>
          <p:cxnSp>
            <p:nvCxnSpPr>
              <p:cNvPr id="36" name="Google Shape;1160;p54">
                <a:extLst>
                  <a:ext uri="{FF2B5EF4-FFF2-40B4-BE49-F238E27FC236}">
                    <a16:creationId xmlns:a16="http://schemas.microsoft.com/office/drawing/2014/main" id="{7D8DA45E-FADD-4899-91E4-AE10BFB4AD76}"/>
                  </a:ext>
                </a:extLst>
              </p:cNvPr>
              <p:cNvCxnSpPr>
                <a:stCxn id="39" idx="2"/>
                <a:endCxn id="30" idx="0"/>
              </p:cNvCxnSpPr>
              <p:nvPr/>
            </p:nvCxnSpPr>
            <p:spPr>
              <a:xfrm>
                <a:off x="17568860" y="8509650"/>
                <a:ext cx="0" cy="1758900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stealth" w="med" len="med"/>
              </a:ln>
            </p:spPr>
          </p:cxnSp>
          <p:sp>
            <p:nvSpPr>
              <p:cNvPr id="37" name="Google Shape;1162;p54">
                <a:extLst>
                  <a:ext uri="{FF2B5EF4-FFF2-40B4-BE49-F238E27FC236}">
                    <a16:creationId xmlns:a16="http://schemas.microsoft.com/office/drawing/2014/main" id="{43A272D2-7FCC-4A24-96E7-AF77ACD403D7}"/>
                  </a:ext>
                </a:extLst>
              </p:cNvPr>
              <p:cNvSpPr/>
              <p:nvPr/>
            </p:nvSpPr>
            <p:spPr>
              <a:xfrm>
                <a:off x="5059385" y="7769840"/>
                <a:ext cx="1019173" cy="704884"/>
              </a:xfrm>
              <a:prstGeom prst="flowChartAlternateProcess">
                <a:avLst/>
              </a:prstGeom>
              <a:gradFill>
                <a:gsLst>
                  <a:gs pos="0">
                    <a:srgbClr val="EBFAE7"/>
                  </a:gs>
                  <a:gs pos="64999">
                    <a:srgbClr val="CDEFC2"/>
                  </a:gs>
                  <a:gs pos="100000">
                    <a:srgbClr val="B7EBA7"/>
                  </a:gs>
                </a:gsLst>
                <a:lin ang="5400000" scaled="0"/>
              </a:gradFill>
              <a:ln w="9525" cap="flat" cmpd="sng">
                <a:solidFill>
                  <a:srgbClr val="529827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808080">
                    <a:alpha val="37647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1159;p54">
                <a:extLst>
                  <a:ext uri="{FF2B5EF4-FFF2-40B4-BE49-F238E27FC236}">
                    <a16:creationId xmlns:a16="http://schemas.microsoft.com/office/drawing/2014/main" id="{E6859531-CB4F-418B-9DE2-A43241B18BF1}"/>
                  </a:ext>
                </a:extLst>
              </p:cNvPr>
              <p:cNvSpPr/>
              <p:nvPr/>
            </p:nvSpPr>
            <p:spPr>
              <a:xfrm>
                <a:off x="14074780" y="10236932"/>
                <a:ext cx="1017586" cy="704884"/>
              </a:xfrm>
              <a:prstGeom prst="flowChartAlternateProcess">
                <a:avLst/>
              </a:prstGeom>
              <a:gradFill>
                <a:gsLst>
                  <a:gs pos="0">
                    <a:srgbClr val="86C5FF"/>
                  </a:gs>
                  <a:gs pos="100000">
                    <a:srgbClr val="038BE7"/>
                  </a:gs>
                </a:gsLst>
                <a:lin ang="5400000" scaled="0"/>
              </a:gradFill>
              <a:ln w="9525" cap="flat" cmpd="sng">
                <a:solidFill>
                  <a:srgbClr val="1884CD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80808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1161;p54">
                <a:extLst>
                  <a:ext uri="{FF2B5EF4-FFF2-40B4-BE49-F238E27FC236}">
                    <a16:creationId xmlns:a16="http://schemas.microsoft.com/office/drawing/2014/main" id="{5AB92604-9D5F-46EB-8D81-7D8B95172D8C}"/>
                  </a:ext>
                </a:extLst>
              </p:cNvPr>
              <p:cNvSpPr/>
              <p:nvPr/>
            </p:nvSpPr>
            <p:spPr>
              <a:xfrm>
                <a:off x="17059273" y="7803179"/>
                <a:ext cx="1019173" cy="706471"/>
              </a:xfrm>
              <a:prstGeom prst="flowChartAlternateProcess">
                <a:avLst/>
              </a:prstGeom>
              <a:gradFill>
                <a:gsLst>
                  <a:gs pos="0">
                    <a:srgbClr val="EBFAE7"/>
                  </a:gs>
                  <a:gs pos="64999">
                    <a:srgbClr val="CDEFC2"/>
                  </a:gs>
                  <a:gs pos="100000">
                    <a:srgbClr val="B7EBA7"/>
                  </a:gs>
                </a:gsLst>
                <a:lin ang="5400000" scaled="0"/>
              </a:gradFill>
              <a:ln w="9525" cap="flat" cmpd="sng">
                <a:solidFill>
                  <a:srgbClr val="529827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808080">
                    <a:alpha val="37647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0" name="Google Shape;1163;p54">
                <a:extLst>
                  <a:ext uri="{FF2B5EF4-FFF2-40B4-BE49-F238E27FC236}">
                    <a16:creationId xmlns:a16="http://schemas.microsoft.com/office/drawing/2014/main" id="{6F22A2AB-58C0-47D6-8E46-B54A216D418A}"/>
                  </a:ext>
                </a:extLst>
              </p:cNvPr>
              <p:cNvCxnSpPr>
                <a:stCxn id="37" idx="3"/>
              </p:cNvCxnSpPr>
              <p:nvPr/>
            </p:nvCxnSpPr>
            <p:spPr>
              <a:xfrm>
                <a:off x="6078558" y="8122282"/>
                <a:ext cx="11040900" cy="2165400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stealth" w="med" len="med"/>
              </a:ln>
            </p:spPr>
          </p:cxnSp>
          <p:cxnSp>
            <p:nvCxnSpPr>
              <p:cNvPr id="41" name="Google Shape;1164;p54">
                <a:extLst>
                  <a:ext uri="{FF2B5EF4-FFF2-40B4-BE49-F238E27FC236}">
                    <a16:creationId xmlns:a16="http://schemas.microsoft.com/office/drawing/2014/main" id="{5D219985-B678-431E-B30F-51D49A180F3C}"/>
                  </a:ext>
                </a:extLst>
              </p:cNvPr>
              <p:cNvCxnSpPr>
                <a:stCxn id="34" idx="2"/>
                <a:endCxn id="39" idx="0"/>
              </p:cNvCxnSpPr>
              <p:nvPr/>
            </p:nvCxnSpPr>
            <p:spPr>
              <a:xfrm>
                <a:off x="17556160" y="6491842"/>
                <a:ext cx="13200" cy="1311300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stealth" w="med" len="med"/>
              </a:ln>
            </p:spPr>
          </p:cxnSp>
          <p:cxnSp>
            <p:nvCxnSpPr>
              <p:cNvPr id="42" name="Google Shape;1165;p54">
                <a:extLst>
                  <a:ext uri="{FF2B5EF4-FFF2-40B4-BE49-F238E27FC236}">
                    <a16:creationId xmlns:a16="http://schemas.microsoft.com/office/drawing/2014/main" id="{31AB3C37-A934-419F-ACE2-1C1294BC59E7}"/>
                  </a:ext>
                </a:extLst>
              </p:cNvPr>
              <p:cNvCxnSpPr>
                <a:stCxn id="33" idx="2"/>
                <a:endCxn id="37" idx="0"/>
              </p:cNvCxnSpPr>
              <p:nvPr/>
            </p:nvCxnSpPr>
            <p:spPr>
              <a:xfrm>
                <a:off x="5537222" y="6490254"/>
                <a:ext cx="31200" cy="1279200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stealth" w="med" len="med"/>
              </a:ln>
            </p:spPr>
          </p:cxnSp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AAE1320-AE54-4C0B-BA3E-3916E5849705}"/>
                  </a:ext>
                </a:extLst>
              </p14:cNvPr>
              <p14:cNvContentPartPr/>
              <p14:nvPr/>
            </p14:nvContentPartPr>
            <p14:xfrm>
              <a:off x="7000920" y="1643040"/>
              <a:ext cx="1946880" cy="402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AAE1320-AE54-4C0B-BA3E-3916E584970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91560" y="1633680"/>
                <a:ext cx="1965600" cy="42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6147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53"/>
          <p:cNvSpPr/>
          <p:nvPr/>
        </p:nvSpPr>
        <p:spPr>
          <a:xfrm>
            <a:off x="371880" y="651898"/>
            <a:ext cx="930269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55A11"/>
                </a:solidFill>
                <a:latin typeface="Calibri"/>
                <a:cs typeface="Calibri"/>
                <a:sym typeface="Calibri"/>
              </a:rPr>
              <a:t>When and how to enable Checkpoint?</a:t>
            </a:r>
            <a:endParaRPr dirty="0"/>
          </a:p>
        </p:txBody>
      </p:sp>
      <p:pic>
        <p:nvPicPr>
          <p:cNvPr id="1128" name="Google Shape;1128;p5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1129" name="Google Shape;1129;p5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SPARK STREAMING</a:t>
            </a:r>
            <a:endParaRPr dirty="0"/>
          </a:p>
        </p:txBody>
      </p:sp>
      <p:cxnSp>
        <p:nvCxnSpPr>
          <p:cNvPr id="1130" name="Google Shape;1130;p5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B60946F3-A4B6-420C-BE76-B76FE8E4D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883" y="1868853"/>
            <a:ext cx="817245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807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53"/>
          <p:cNvSpPr/>
          <p:nvPr/>
        </p:nvSpPr>
        <p:spPr>
          <a:xfrm>
            <a:off x="371880" y="651898"/>
            <a:ext cx="930269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55A11"/>
                </a:solidFill>
                <a:latin typeface="Calibri"/>
                <a:cs typeface="Calibri"/>
                <a:sym typeface="Calibri"/>
              </a:rPr>
              <a:t>How to optimize performance for a </a:t>
            </a:r>
            <a:r>
              <a:rPr lang="en-US" sz="2400" b="1" dirty="0" err="1">
                <a:solidFill>
                  <a:srgbClr val="C55A11"/>
                </a:solidFill>
                <a:latin typeface="Calibri"/>
                <a:cs typeface="Calibri"/>
                <a:sym typeface="Calibri"/>
              </a:rPr>
              <a:t>Dstream</a:t>
            </a:r>
            <a:r>
              <a:rPr lang="en-US" sz="2400" b="1" dirty="0">
                <a:solidFill>
                  <a:srgbClr val="C55A11"/>
                </a:solidFill>
                <a:latin typeface="Calibri"/>
                <a:cs typeface="Calibri"/>
                <a:sym typeface="Calibri"/>
              </a:rPr>
              <a:t>?</a:t>
            </a:r>
            <a:endParaRPr dirty="0"/>
          </a:p>
        </p:txBody>
      </p:sp>
      <p:pic>
        <p:nvPicPr>
          <p:cNvPr id="1128" name="Google Shape;1128;p5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1129" name="Google Shape;1129;p5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SPARK STREAMING</a:t>
            </a:r>
            <a:endParaRPr dirty="0"/>
          </a:p>
        </p:txBody>
      </p:sp>
      <p:cxnSp>
        <p:nvCxnSpPr>
          <p:cNvPr id="1130" name="Google Shape;1130;p5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CEF754F-3B10-4A14-AE91-C449AC0ED0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111" y="1896053"/>
            <a:ext cx="8300052" cy="220205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1933C48-6A35-429D-A70C-709D514F652E}"/>
              </a:ext>
            </a:extLst>
          </p:cNvPr>
          <p:cNvSpPr/>
          <p:nvPr/>
        </p:nvSpPr>
        <p:spPr>
          <a:xfrm>
            <a:off x="149641" y="4529364"/>
            <a:ext cx="9747176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Val wordcounts= </a:t>
            </a:r>
            <a:r>
              <a:rPr lang="en-US" sz="28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wordstream.reducebykeyand</a:t>
            </a:r>
            <a:r>
              <a: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window((</a:t>
            </a:r>
            <a:r>
              <a:rPr lang="en-US" sz="28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x:int,y:int</a:t>
            </a:r>
            <a:r>
              <a: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)=&gt; </a:t>
            </a:r>
            <a:r>
              <a:rPr lang="en-US" sz="28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x+y,windowsize,sliding</a:t>
            </a:r>
            <a:r>
              <a: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interval)</a:t>
            </a:r>
            <a:endParaRPr lang="en-US" sz="28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6291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53"/>
          <p:cNvSpPr/>
          <p:nvPr/>
        </p:nvSpPr>
        <p:spPr>
          <a:xfrm>
            <a:off x="371880" y="651898"/>
            <a:ext cx="930269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55A11"/>
                </a:solidFill>
                <a:latin typeface="Calibri"/>
                <a:cs typeface="Calibri"/>
                <a:sym typeface="Calibri"/>
              </a:rPr>
              <a:t>How to optimize performance for a </a:t>
            </a:r>
            <a:r>
              <a:rPr lang="en-US" sz="2400" b="1" dirty="0" err="1">
                <a:solidFill>
                  <a:srgbClr val="C55A11"/>
                </a:solidFill>
                <a:latin typeface="Calibri"/>
                <a:cs typeface="Calibri"/>
                <a:sym typeface="Calibri"/>
              </a:rPr>
              <a:t>Dstream</a:t>
            </a:r>
            <a:r>
              <a:rPr lang="en-US" sz="2400" b="1" dirty="0">
                <a:solidFill>
                  <a:srgbClr val="C55A11"/>
                </a:solidFill>
                <a:latin typeface="Calibri"/>
                <a:cs typeface="Calibri"/>
                <a:sym typeface="Calibri"/>
              </a:rPr>
              <a:t>?</a:t>
            </a:r>
            <a:endParaRPr dirty="0"/>
          </a:p>
        </p:txBody>
      </p:sp>
      <p:pic>
        <p:nvPicPr>
          <p:cNvPr id="1128" name="Google Shape;1128;p5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1129" name="Google Shape;1129;p5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SPARK STREAMING</a:t>
            </a:r>
            <a:endParaRPr dirty="0"/>
          </a:p>
        </p:txBody>
      </p:sp>
      <p:cxnSp>
        <p:nvCxnSpPr>
          <p:cNvPr id="1130" name="Google Shape;1130;p5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B8C49C9-556D-4C31-98E6-D6FF89AFF4CA}"/>
              </a:ext>
            </a:extLst>
          </p:cNvPr>
          <p:cNvSpPr/>
          <p:nvPr/>
        </p:nvSpPr>
        <p:spPr>
          <a:xfrm>
            <a:off x="154939" y="1513180"/>
            <a:ext cx="747871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Scenario: Word count for the last 30 minute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FE874A-80B2-4B6B-B07F-61FD42D1C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046" y="2553907"/>
            <a:ext cx="8867708" cy="31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569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tory">
    <a:dk1>
      <a:sysClr val="windowText" lastClr="000000"/>
    </a:dk1>
    <a:lt1>
      <a:sysClr val="window" lastClr="FFFFFF"/>
    </a:lt1>
    <a:dk2>
      <a:srgbClr val="212121"/>
    </a:dk2>
    <a:lt2>
      <a:srgbClr val="CDD4D7"/>
    </a:lt2>
    <a:accent1>
      <a:srgbClr val="1D86CD"/>
    </a:accent1>
    <a:accent2>
      <a:srgbClr val="732E9A"/>
    </a:accent2>
    <a:accent3>
      <a:srgbClr val="B50B1B"/>
    </a:accent3>
    <a:accent4>
      <a:srgbClr val="E8950E"/>
    </a:accent4>
    <a:accent5>
      <a:srgbClr val="55992B"/>
    </a:accent5>
    <a:accent6>
      <a:srgbClr val="2C9C89"/>
    </a:accent6>
    <a:hlink>
      <a:srgbClr val="EC4D4D"/>
    </a:hlink>
    <a:folHlink>
      <a:srgbClr val="F8CE8A"/>
    </a:folHlink>
  </a:clrScheme>
  <a:fontScheme name="Title &amp; Bullets light">
    <a:majorFont>
      <a:latin typeface="Arial"/>
      <a:ea typeface="ヒラギノ角ゴ ProN W6"/>
      <a:cs typeface="ヒラギノ角ゴ ProN W6"/>
    </a:majorFont>
    <a:minorFont>
      <a:latin typeface="Arial"/>
      <a:ea typeface="ヒラギノ角ゴ ProN W3"/>
      <a:cs typeface="ヒラギノ角ゴ ProN W3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Story">
    <a:dk1>
      <a:sysClr val="windowText" lastClr="000000"/>
    </a:dk1>
    <a:lt1>
      <a:sysClr val="window" lastClr="FFFFFF"/>
    </a:lt1>
    <a:dk2>
      <a:srgbClr val="212121"/>
    </a:dk2>
    <a:lt2>
      <a:srgbClr val="CDD4D7"/>
    </a:lt2>
    <a:accent1>
      <a:srgbClr val="1D86CD"/>
    </a:accent1>
    <a:accent2>
      <a:srgbClr val="732E9A"/>
    </a:accent2>
    <a:accent3>
      <a:srgbClr val="B50B1B"/>
    </a:accent3>
    <a:accent4>
      <a:srgbClr val="E8950E"/>
    </a:accent4>
    <a:accent5>
      <a:srgbClr val="55992B"/>
    </a:accent5>
    <a:accent6>
      <a:srgbClr val="2C9C89"/>
    </a:accent6>
    <a:hlink>
      <a:srgbClr val="EC4D4D"/>
    </a:hlink>
    <a:folHlink>
      <a:srgbClr val="F8CE8A"/>
    </a:folHlink>
  </a:clrScheme>
  <a:fontScheme name="Title &amp; Bullets light">
    <a:majorFont>
      <a:latin typeface="Arial"/>
      <a:ea typeface="ヒラギノ角ゴ ProN W6"/>
      <a:cs typeface="ヒラギノ角ゴ ProN W6"/>
    </a:majorFont>
    <a:minorFont>
      <a:latin typeface="Arial"/>
      <a:ea typeface="ヒラギノ角ゴ ProN W3"/>
      <a:cs typeface="ヒラギノ角ゴ ProN W3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1153</Words>
  <Application>Microsoft Office PowerPoint</Application>
  <PresentationFormat>Widescreen</PresentationFormat>
  <Paragraphs>208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Gill Sans</vt:lpstr>
      <vt:lpstr>Noto Sans Symbols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sudaroli vijayakumar</dc:creator>
  <cp:lastModifiedBy>sudaroli vijayakumar</cp:lastModifiedBy>
  <cp:revision>19</cp:revision>
  <dcterms:created xsi:type="dcterms:W3CDTF">2020-10-22T02:57:00Z</dcterms:created>
  <dcterms:modified xsi:type="dcterms:W3CDTF">2020-10-22T08:07:53Z</dcterms:modified>
</cp:coreProperties>
</file>