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8" r:id="rId2"/>
    <p:sldId id="395" r:id="rId3"/>
    <p:sldId id="429" r:id="rId4"/>
    <p:sldId id="430" r:id="rId5"/>
    <p:sldId id="432" r:id="rId6"/>
    <p:sldId id="431" r:id="rId7"/>
    <p:sldId id="433" r:id="rId8"/>
    <p:sldId id="434" r:id="rId9"/>
    <p:sldId id="435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03T04:11:15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3547 11162 0,'2059'99'391,"-1985"-99"-391,25 0 0,1 0 15,-1 0-15,25 0 16,0 0-16,0 0 16,74 0-16,50 0 15,-24 0-15,-1 0 16,25 0-16,-50 0 16,-74 0-1,25 0-15,-49 0 16,-51 0-16,-24 0 15,0 0-15,24 0 16,-24 0-16,25 0 16,24 0-16,-49 0 15,49 0-15,26 0 16,48 0-16,-48 0 16,-1 0-16,0 0 15,50 0-15,-50 0 16,0 0-16,1 0 15,24 0-15,74 0 16,50 0-16,-49 0 16,24 0-16,0 0 15,50 0-15,-50 0 16,-49 0-16,-1 0 16,-49 0-16,25 0 15,-25 0-15,50 0 16,-50 0-16,50 0 15,24 0-15,-24 0 16,24 0-16,-49 0 16,0-24-1,-75 24-15,25 0 16,-24 0-16,24 0 16,-49 0-16,-1 0 15,50 0-15,1 0 16,24 0-16,0 0 15,-50 0-15,25 0 16,1 0-16,73 0 16,1 0-16,-25 0 15,49 0-15,50 0 16,0 0-16,50 0 16,-1 0-16,1 0 15,0 0-15,-25 0 16,-75 0-16,50 0 15,-49 0-15,-26 0 16,26 0-16,-100 0 16,25 0-16,0-25 15,-25 25-15,-24 0 16,-1 0 0,-24 0-16,-1-25 0,1 25 15,24-25 1,-49 25-1,0 0 1,0 0 0,24 0-16,-24 0 15,49 0-15,-24 0 16,24 0-16,75 0 16,-99 0-16,99 0 15,-100 0-15,26 0 16,-1 0-16,-49-25 47</inkml:trace>
  <inkml:trace contextRef="#ctx0" brushRef="#br0" timeOffset="33895.42">14188 16743 0,'50'0'125,"49"0"-109,0 0-16,75 0 15,-50 0-15,-25 0 16,0 0-16,-49 0 16,24 0-16,-24 0 15,-25 0-15,0 0 16,-1 0 0,1 0 46,0 0-46,25 0-16,-1 0 15,1 0-15,0 0 16,-1 0-16,1 0 16,24 0-16,-24 0 15,24 0-15,1 25 16,-26-25-16,1 0 15,-25 0-15,24 0 16,1 25-16,-25-25 16,-1 0-1,1 0-15,0 0 16,0 0-16,0 0 16,49 0-1,0 0-15,1 0 16,-25 0-16,-1 0 15,-24 0 17</inkml:trace>
  <inkml:trace contextRef="#ctx0" brushRef="#br0" timeOffset="75767.78">13866 14511 0,'49'0'79,"26"0"-64,24 0-15,25 0 16,99 0-16,25 0 15,50 0-15,-50 0 16,-49 0-16,49 0 16,-149 0-16,0 0 15,-49 0-15,-26 0 16,1 0-16,0 0 16,0-25-1,0 25 1,-1 0-1,26 0-15,24 0 16,50 0-16,1 0 16,48 0-16,1 0 15,-75 0 1,-49 0-16,-26-50 359</inkml:trace>
  <inkml:trace contextRef="#ctx0" brushRef="#br0" timeOffset="77583.03">17884 14511 0,'199'0'110,"123"0"-95,1 0-15,-1 49 16,-99-49-16,-24 0 15,-125 0-15,-24 0 16</inkml:trace>
  <inkml:trace contextRef="#ctx0" brushRef="#br0" timeOffset="181912.29">12849 7590 0,'0'-25'125,"74"1"-125,199-26 16,25 50-16,24 0 15,25 0-15,-49 0 16,-75 0-16,-49 0 15,-75 0-15,-24 0 16,-26 0 0,-24 0 15,0 0 16,0 0-47,-1 0 15,51 0 1,-1 0-16,-49 0 188,-50 0-188,-223 0 15,0 0-15,-25 0 16,50 0-16,0 0 15,99 0-15,49 0 16,100 0 93,99 0-109,75 0 16,74 0-16,-50 0 16,25 0-16,25 0 15,-100 0-15,1 0 16,-75 0-16,0 0 16,1 0-16,-76 0 15,51 0-15,-199 0 94,-75-74-94,1-1 16,-50 26-16,-25-26 15,50 26-15,0-51 16,49 76-16,0-26 15,100 25-15,24 0 16,25 25-16,50 0 125,50 0-109,73 25-16,-73 0 15,24 0 1,25 24-16,-49 1 16,-51-25-16,26-25 15,-50 25-15,0-1 47,0 1-47,0 0 16,-99 25-16,-75-1 15,0-24-15,1 0 16,-26-25-16,100 25 16,0-25-16,25 0 15,24 0-15,25 24 78,50-24-46,74 0-17,50 0-15,49 25 16,-74-25-16,25 0 15,-49 0-15,-1 0 16,-25 0-16,-49 0 141,0 0-110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20BD3-5EFD-4117-A6BD-DC4590AE828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4F886-E2B4-480E-A11B-6181B6220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8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EF6C-B3E0-4546-9B4A-79F3D491E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881E-CDE7-4AA1-B3DF-79D3C6FC4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A346C-EDAD-48C1-A192-FAFEF30E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C40BA-D600-4298-9E12-A6521526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A2638-7F4E-4E9A-BB71-0720DF1F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4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5FBD-B8AA-451A-8615-FAD62B49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EAE1-AB66-41A1-AF90-026C74EEA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84F3-D2CD-401A-96A6-43A69618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8A5F5-D395-4B25-84E2-C89811E2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8403-8CB7-488B-8A89-D9211F2B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3D31A-928A-4169-BC64-C5CDA58F3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E18AB-CF2F-4DBC-9102-F5EEF21EA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917C-AD46-4D50-BA40-62C3533B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DA05-3722-4981-AA70-1DF69AB7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0E6A-897D-4A55-9C81-0728EF98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5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63A8-84FD-4C5B-BBF4-EA6B38A9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163E-A9CF-47A7-B939-7FC92B42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7ED2-CF7C-433B-B0A4-E065DD21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F47E-39EE-4337-AD35-14C7B07E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C779-3E90-446B-BA3B-18A4D871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DCA4-AA1D-456E-A7AE-1A16103B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CC5A8-F44B-4DA0-BC21-8295D207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3AE5-1C25-4458-847D-1E5131D3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521A-2134-427E-AEAE-B775D51A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F05B-9189-4D60-8DF9-DC54E9AF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7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46F6-AD7A-4AAD-8BA2-A80E128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DB47-BEF5-4DD1-AE40-4887CAE8A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41092-B51A-4853-8817-B7446015E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290A5-A2DC-4885-AF7D-9B66ADB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422C-BDA5-42D8-80F6-2B606E49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91EA-0F48-447A-BFB0-CDDBBB6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8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E589-FB87-4DDA-83AB-51BCE010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0646-26B7-4830-BED7-ACDAB34A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D04FC-6D05-4EEC-8BC4-C800F0539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27E00-E516-4705-94A7-22C1D74BD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A1A8C-54B3-4DCB-8936-DDE381118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40ED6-CD01-4FD6-8EC4-7947008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17D44-F5FD-4A90-8431-3441329A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BFC78-E287-47CF-8FA1-5513016C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7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442-DC7E-4914-8723-6CDFD95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E51FB-E555-4F29-BD2D-318D462E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D0F00-F1FD-4F02-9D64-A71ECDD4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9EAF-14DF-4581-B427-8FB6B1D4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9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1B943-0267-47FF-B12D-22FC23BE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EA710-1B6E-4995-96C0-50993056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08D1-DB00-490B-BA8B-4440B6F5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3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A4DF-7313-4A44-AF66-091B69C4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34EA-47D6-4AE9-892E-6C5D1626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02393-8A69-48A2-ACFC-72CC1541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7810-384C-45D0-B484-FF7420DA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6976-2E43-4FD3-AA45-FDF9FE3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7E41-C8EE-4601-8D62-6226CC2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F6C9-8F25-4A8D-9AEC-AF41C63B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01031-85A0-48A2-8208-CEFE84212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AF20-0753-41BF-86CF-982017E0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64BE5-91DB-4FC6-8377-797B3B05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93A2-173A-4B11-95FB-7D4B2639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70C5A-BFBE-4044-A855-311B0CB1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4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A3BDA-B4F3-48BA-B0BC-8C4F1140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6EA0-060C-427E-AEAE-47BA942C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02D5-F4A3-46A2-AF59-D2AE16EC3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A4E3-9052-408D-9275-64CAD6EA2273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D8E0B-BD21-4BD3-80E6-819BC6639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1CDD-C2D7-4BFA-A0A6-4EEF593E5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7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5 – Advanced Analytics on Big Data( Spark ML Lib)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Introduction to Spark ML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0BF33-8AEB-4927-BD47-826932D3A188}"/>
              </a:ext>
            </a:extLst>
          </p:cNvPr>
          <p:cNvSpPr txBox="1"/>
          <p:nvPr/>
        </p:nvSpPr>
        <p:spPr>
          <a:xfrm>
            <a:off x="491306" y="1724131"/>
            <a:ext cx="87057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Feature Extraction</a:t>
            </a:r>
          </a:p>
          <a:p>
            <a:r>
              <a:rPr lang="en-IN" sz="2400" dirty="0"/>
              <a:t>	Term Frequency, Inverse Document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Basic Statistics</a:t>
            </a:r>
          </a:p>
          <a:p>
            <a:r>
              <a:rPr lang="en-IN" sz="2400" dirty="0"/>
              <a:t>	Chi-squared </a:t>
            </a:r>
            <a:r>
              <a:rPr lang="en-IN" sz="2400" dirty="0" err="1"/>
              <a:t>test,min,max,variance</a:t>
            </a:r>
            <a:r>
              <a:rPr lang="en-IN" sz="2400" dirty="0"/>
              <a:t>, </a:t>
            </a:r>
            <a:r>
              <a:rPr lang="en-IN" sz="2400" dirty="0" err="1"/>
              <a:t>mean,Pearson</a:t>
            </a:r>
            <a:r>
              <a:rPr lang="en-IN" sz="2400" dirty="0"/>
              <a:t>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Linear regression,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Naives</a:t>
            </a:r>
            <a:r>
              <a:rPr lang="en-IN" sz="2400" dirty="0"/>
              <a:t> Bayes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Principal component analysis, Singular value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Recommendations using 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13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Introduction to Spark ML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7D919-ACC0-4AAE-A645-6F434BB0F2BF}"/>
              </a:ext>
            </a:extLst>
          </p:cNvPr>
          <p:cNvSpPr txBox="1"/>
          <p:nvPr/>
        </p:nvSpPr>
        <p:spPr>
          <a:xfrm>
            <a:off x="371880" y="2692254"/>
            <a:ext cx="5857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previous API was called “</a:t>
            </a:r>
            <a:r>
              <a:rPr lang="en-IN" sz="2400" dirty="0" err="1"/>
              <a:t>MLLib</a:t>
            </a:r>
            <a:r>
              <a:rPr lang="en-IN" sz="2400" dirty="0"/>
              <a:t>” and used RDD’s and some specialized data structures.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MLLib</a:t>
            </a:r>
            <a:r>
              <a:rPr lang="en-IN" sz="2400" dirty="0"/>
              <a:t> is deprecated in Spark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newer “ML” library just uses </a:t>
            </a:r>
            <a:r>
              <a:rPr lang="en-IN" sz="2400" dirty="0" err="1"/>
              <a:t>dataframes</a:t>
            </a:r>
            <a:r>
              <a:rPr lang="en-IN" sz="2400" dirty="0"/>
              <a:t> for everything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94862-CBBD-4153-B904-36CF151E2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25" y="3151091"/>
            <a:ext cx="3295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6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Introduction to Spark ML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3D78FE-4ACD-4143-AE3F-3B0C79A99F91}"/>
              </a:ext>
            </a:extLst>
          </p:cNvPr>
          <p:cNvSpPr/>
          <p:nvPr/>
        </p:nvSpPr>
        <p:spPr>
          <a:xfrm>
            <a:off x="491306" y="2085147"/>
            <a:ext cx="4442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Found it Useful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E6573-FE85-48A9-A285-DB7E5A597B3F}"/>
              </a:ext>
            </a:extLst>
          </p:cNvPr>
          <p:cNvSpPr/>
          <p:nvPr/>
        </p:nvSpPr>
        <p:spPr>
          <a:xfrm>
            <a:off x="207048" y="3275752"/>
            <a:ext cx="11777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Advanced Analytics with Spark” O Reilly</a:t>
            </a:r>
          </a:p>
        </p:txBody>
      </p:sp>
    </p:spTree>
    <p:extLst>
      <p:ext uri="{BB962C8B-B14F-4D97-AF65-F5344CB8AC3E}">
        <p14:creationId xmlns:p14="http://schemas.microsoft.com/office/powerpoint/2010/main" val="20250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Introduction to Spark ML-ML Pipeline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371F2F9-66E8-4C96-A6D1-00779866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93" y="1868853"/>
            <a:ext cx="10301126" cy="43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Introduction to Spark ML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A150E-DD68-40D3-8332-C777C26C8865}"/>
              </a:ext>
            </a:extLst>
          </p:cNvPr>
          <p:cNvSpPr txBox="1"/>
          <p:nvPr/>
        </p:nvSpPr>
        <p:spPr>
          <a:xfrm>
            <a:off x="510065" y="1688179"/>
            <a:ext cx="363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What is a Dataframe?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14B35-D388-4214-9053-03D0E1BDD914}"/>
              </a:ext>
            </a:extLst>
          </p:cNvPr>
          <p:cNvSpPr txBox="1"/>
          <p:nvPr/>
        </p:nvSpPr>
        <p:spPr>
          <a:xfrm>
            <a:off x="459775" y="2315980"/>
            <a:ext cx="6159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collection of data organized into named columns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a table in a relational database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A4A8-A88D-4E7A-9316-6DA0B755E927}"/>
              </a:ext>
            </a:extLst>
          </p:cNvPr>
          <p:cNvSpPr txBox="1"/>
          <p:nvPr/>
        </p:nvSpPr>
        <p:spPr>
          <a:xfrm>
            <a:off x="608645" y="3531698"/>
            <a:ext cx="261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C792F-D9CE-4BDB-ADAD-49EBA4C29712}"/>
              </a:ext>
            </a:extLst>
          </p:cNvPr>
          <p:cNvSpPr txBox="1"/>
          <p:nvPr/>
        </p:nvSpPr>
        <p:spPr>
          <a:xfrm>
            <a:off x="491306" y="4070133"/>
            <a:ext cx="57176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Scales from KBs to PBs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wide array of data formats and storage systems </a:t>
            </a:r>
            <a:r>
              <a:rPr lang="en-US" sz="1600" dirty="0"/>
              <a:t>(Hive, existing RDDs,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State-of-the-art optimization and code generation via Spark SQL Catalyst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in Python, Java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6FEDCCF1-8573-4208-99C4-D6889F0F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540" y="2369430"/>
            <a:ext cx="3973481" cy="34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Introduction to Spark ML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45EBB-2E6B-42D7-98DE-0E7B8980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5" y="1752167"/>
            <a:ext cx="10305543" cy="15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5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Introduction to Spark ML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FBDC4-52A5-4380-A9D9-CA7C5CE3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3" y="1731542"/>
            <a:ext cx="9953625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ABEE0-2883-4CBF-9E5E-26DC574D0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3" y="5541542"/>
            <a:ext cx="7772755" cy="971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9D158E-CDF2-45AC-8C9D-BE0402B977D2}"/>
                  </a:ext>
                </a:extLst>
              </p14:cNvPr>
              <p14:cNvContentPartPr/>
              <p14:nvPr/>
            </p14:nvContentPartPr>
            <p14:xfrm>
              <a:off x="1276920" y="2500200"/>
              <a:ext cx="5858280" cy="354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9D158E-CDF2-45AC-8C9D-BE0402B977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560" y="2490840"/>
                <a:ext cx="5877000" cy="35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6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Introduction to Spark ML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8C48D-7590-451E-B404-6D16EF37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6" y="1583634"/>
            <a:ext cx="9715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243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66</cp:revision>
  <dcterms:created xsi:type="dcterms:W3CDTF">2020-10-26T12:05:03Z</dcterms:created>
  <dcterms:modified xsi:type="dcterms:W3CDTF">2020-11-03T06:19:33Z</dcterms:modified>
</cp:coreProperties>
</file>