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28" r:id="rId2"/>
    <p:sldId id="436" r:id="rId3"/>
    <p:sldId id="437" r:id="rId4"/>
    <p:sldId id="438" r:id="rId5"/>
    <p:sldId id="443" r:id="rId6"/>
    <p:sldId id="444" r:id="rId7"/>
    <p:sldId id="445" r:id="rId8"/>
    <p:sldId id="439" r:id="rId9"/>
    <p:sldId id="440" r:id="rId10"/>
    <p:sldId id="441" r:id="rId11"/>
    <p:sldId id="442" r:id="rId12"/>
    <p:sldId id="446" r:id="rId13"/>
    <p:sldId id="447" r:id="rId14"/>
    <p:sldId id="448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09T04:03:15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28451 6548 0,'-273'3126'203,"248"-3002"-187,-74 25-16,74-50 16,-24 0-16,-26 25 15,1-25-15,-1 25 16,51-74-16,-1 49 16,-25-24-16,25-1 15,25-24-15,-24-1 16,24-24-1,0 0-15,49 0 172,174-25-156,75 0 0,124 0-16,99 0 15,-25 0-15,25 0 16,0 74-16,-149-49 15,-174 24-15,-123-24 16,24 0-16,-50-25 16,-24 0-16,0 0 15,0 0-15,24 0 16,1 0 0,0 0-1,-1 0-15,1 0 16,24 50-16,-49-50 15,0 0-15,49 0 16,25 0-16,25 0 16,-49 0-16,-50 0 31</inkml:trace>
  <inkml:trace contextRef="#ctx0" brushRef="#br0" timeOffset="935.01">32122 10691 0,'0'0'16,"25"25"-1,74-1-15,-24 1 16,-1 0-16,25 0 16,100 49-16,-125-49 15,50 25-15,25 24 16,-75-74-16,-49 50 16,0-26-16,-25 1 109,0 25-78,0-25-15,-50 0-16,50 24 15,-124 75-15,99-49 16,-74 24-16,50-50 16,-125 75-16,75 0 15,-25-24-15,25-26 16,-26 0-16,101-24 16,-1 25-16,0-51 15,25 1 1,-25-25-1,0 50 1,25-25-16,-24-1 16,24 1 15</inkml:trace>
  <inkml:trace contextRef="#ctx0" brushRef="#br0" timeOffset="2261.92">28302 6400 0,'-25'0'31,"25"24"16,-24 1-47,-26 74 16,0-74 0,1 74-16,-1-49 15,25 0-15,-24-1 16,-26 75-16,26-49 15,-1-1-15,0 1 16,26-51-16,24 1 16,-25 0-16,25-50 78,49-49-63,51-50-15,24 0 16,-50 0-16,-24 49 16,49-49-16,25 0 15,-99 75-15</inkml:trace>
  <inkml:trace contextRef="#ctx0" brushRef="#br0" timeOffset="2798.84">28451 6251 0,'25'0'31,"49"0"-31,-24 0 16,-1 25-1,-24-1-15,0 1 16,0 0-16,0 49 15,-25-49 1,0 50-16,49-51 16,-49 1-1,0 0 1,0 0-16,0 0 16,25 24-16,-25 1 15,25-50-15,-25 49 16,25 26-16,-1-50 15,-24 0 1,25-1 172,0-24-173</inkml:trace>
  <inkml:trace contextRef="#ctx0" brushRef="#br0" timeOffset="3415.21">29716 7243 0,'-25'-25'63,"0"25"-47,25 50 15,0-25 47</inkml:trace>
  <inkml:trace contextRef="#ctx0" brushRef="#br0" timeOffset="3814.36">29567 8285 0</inkml:trace>
  <inkml:trace contextRef="#ctx0" brushRef="#br0" timeOffset="4192.24">30262 7813 0</inkml:trace>
  <inkml:trace contextRef="#ctx0" brushRef="#br0" timeOffset="4502.59">28377 7987 0,'49'-25'93</inkml:trace>
  <inkml:trace contextRef="#ctx0" brushRef="#br0" timeOffset="5007.12">29245 7491 0</inkml:trace>
  <inkml:trace contextRef="#ctx0" brushRef="#br0" timeOffset="5390.96">29815 9475 0,'99'0'125,"75"-24"-109</inkml:trace>
  <inkml:trace contextRef="#ctx0" brushRef="#br0" timeOffset="5711.4">32767 8781 0</inkml:trace>
  <inkml:trace contextRef="#ctx0" brushRef="#br0" timeOffset="6046.9">32048 8111 0</inkml:trace>
  <inkml:trace contextRef="#ctx0" brushRef="#br0" timeOffset="6408.15">30857 9500 0,'25'0'0,"0"0"109,-1 0-93</inkml:trace>
  <inkml:trace contextRef="#ctx0" brushRef="#br0" timeOffset="6999.79">30956 7516 0</inkml:trace>
  <inkml:trace contextRef="#ctx0" brushRef="#br0" timeOffset="7519.07">29790 9103 0</inkml:trace>
  <inkml:trace contextRef="#ctx0" brushRef="#br0" timeOffset="7847.19">32618 9153 0</inkml:trace>
  <inkml:trace contextRef="#ctx0" brushRef="#br0" timeOffset="8103.08">32817 10468 0,'24'0'15,"-24"-25"32,50-74-47</inkml:trace>
  <inkml:trace contextRef="#ctx0" brushRef="#br0" timeOffset="9406.34">32767 5631 0,'-25'0'15,"-24"0"1,-1 0-16,-24 0 16,-1 24-16,26 1 15,-1 25 1,0-1-1,26-24-15,-1 0 16,25 0-16,0 49 16,-25-24-16,-25 49 15,25-24-15,25 73 16,-24-48-16,-26 24 16,50-50-16,-25 0 15,25 26-15,0-26 16,-25 25-16,25-49 15,0 24-15,0 26 16,25 48-16,25-98 16,-50-25-16,49 49 15,51-49-15,73 0 16,26-25-16,-75 0 16,0 0-16,49 0 15,-24 0-15,0-50 16,-99 50-16,-1-49 15,26 24-15,-26-74 16,26 24-16,-50 1 16,49-25-16,-49 24 15,-25 26 1,49-51-16,-49 26 16,0 24-16,0 25 15,0-24-15,0 24 16,0-49-16,0 49 15,0-25-15,0 25 16,0-49-16,0 49 16,-24-49-16,-1 49 15,25-49-15,-75-26 16,26 1 0,-26 25-16,75 49 15,-74-74-15,49 99 16,-24-50-16,49 25 15,-50-24-15,25 24 16,0 0 0,0 25 15,1 0 0,-26 0-15,25 0 31</inkml:trace>
  <inkml:trace contextRef="#ctx0" brushRef="#br0" timeOffset="10734.69">29716 5680 0,'-25'25'16,"-49"25"-16,-1-50 0,26 49 15,24-24-15,0 0 16,0 0 0,1 0-16,24-1 15,-25 26-15,0 0 16,25 24 0,0 0-16,0 1 15,0-26-15,0 125 16,0-75-1,0 0-15,0-24 16,0 49-16,0 0 16,25-50-16,0 1 15,24-1-15,1 25 16,24-24-16,-49-50 16,25 49-16,-1-74 15,50 74-15,-24-74 16,-1 25-16,1-25 15,24 0-15,0 0 16,0 0-16,25 0 16,-49-25-16,-26 1 15,26 24-15,-50-50 16,49 50-16,-74-25 16,25 0-16,-25-24 15,0-26-15,0 51 16,0-51-1,49 1-15,-49 49 16,0-74-16,0 24 16,0-49-16,0 50 15,0-75-15,0 0 16,0 50-16,0 25 16,-24-26-16,24 26 15,-25-25-15,-25 24 16,25 26-16,1-26 15,-26 50-15,0-24 16,1 24-16,24 25 16,0 0-16,0-25 15,-24 25-15,-1 0 16,-24 0-16,-26 0 16,26 0-16,0 0 15,-1 0-15,1 0 16,49 0-16,0 0 15,-24 0-15,-1 0 16,0 0 0,26 25-1,24 0 79,0 0-78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D7CDF-6EFA-44FA-9189-5D66F1EBFC6A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D9C55-9BA7-45D1-9F30-1C6073780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7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DD23-3E22-45D5-B512-8E1B58471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0B7E3-7196-4A64-916A-9D7C5669F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7CDCB-135C-48E6-8DCD-AF910397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CCB1-0EC4-4FD1-9160-C5331BAF1BCC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830C-A403-427F-889D-7A476C9B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5B5AE-C59C-47B1-8B9C-B50A5D3D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416-FB91-4248-9B83-A64599E50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03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478B-E603-4AD9-B0C1-1C2A81C3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A7D00-F6A9-4A1D-8E49-3C02E1053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EDD0-14A0-46C5-9BE8-5232FC03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CCB1-0EC4-4FD1-9160-C5331BAF1BCC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DAE5-9275-4D65-9CAD-29910813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5FD87-E4CA-47AF-BD27-0DCD3FE5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416-FB91-4248-9B83-A64599E50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2C438-F24F-4F4B-A481-F7FFAE5AB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B206E-762B-4540-8A50-CC7E44FED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C555A-6512-4AA5-8A31-2BF04524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CCB1-0EC4-4FD1-9160-C5331BAF1BCC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14C05-88B2-432B-A672-5B7BFC52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70450-1E19-467D-9D98-A344BF29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416-FB91-4248-9B83-A64599E50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69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67A6-7673-46CB-884F-52FD6823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3C68-CE4E-4A62-B50B-84AAECC6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DF8EB-F5BA-498C-833B-697EBB16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CCB1-0EC4-4FD1-9160-C5331BAF1BCC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81F2-5F87-4D4B-8A8D-C015B017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1F64-41A9-47AC-BBF2-943930D5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416-FB91-4248-9B83-A64599E50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2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8DC0-48DA-482C-8390-69E1C749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BC20D-D3BF-44E4-AFD1-5BCCE2EF5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E8BC2-3651-4A70-ACB2-D5E2A4CF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CCB1-0EC4-4FD1-9160-C5331BAF1BCC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547E8-B7B5-49EA-AAED-6A9D8697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9D46-EFC1-4B53-AF4A-9A928C2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416-FB91-4248-9B83-A64599E50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31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0053-5F94-4329-8DEE-671F90F9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54E1-090E-4C4E-A0EF-FF21B80D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6040E-8E4C-4DD9-B383-F05CB4CBA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2A91A-75BB-4C32-80A7-DC7A5098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CCB1-0EC4-4FD1-9160-C5331BAF1BCC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BDF5A-9E65-4F7C-9E7D-5B8E2F0C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C69C8-DDD3-4E0F-ADA7-83DF4619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416-FB91-4248-9B83-A64599E50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1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3E08-58C9-4FB0-A498-D07928E8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4C0ED-4E42-49FD-BC49-05213C7AF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57184-C9FA-4FCF-BD59-38B0F711E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C136D-F7B0-4D53-B19B-3D7E53EFC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914C2-1B07-40A9-8B96-898B0BD95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48766-5635-4106-82BD-A1A6CD4D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CCB1-0EC4-4FD1-9160-C5331BAF1BCC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08F5A-897F-49A2-BD71-5104DA64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A29A3-33D1-4F49-877A-FFF04944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416-FB91-4248-9B83-A64599E50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5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BD06-0CFE-4995-9A7C-74C77FA3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F0CC0-3403-408B-A22E-AE1B417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CCB1-0EC4-4FD1-9160-C5331BAF1BCC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DC7EC-AAA1-4115-8A01-58EDE607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66B2A-8F0C-4E0B-BA83-FFBBAA6E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416-FB91-4248-9B83-A64599E50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0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AF73C-128E-4759-AF0B-D8080CE3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CCB1-0EC4-4FD1-9160-C5331BAF1BCC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055E-C484-4212-AB18-01A4B802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C05A-05D2-4AC2-AFA9-AD18AE95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416-FB91-4248-9B83-A64599E50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03ED-655B-4DBE-A47F-60299B98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B6D5-0241-41C5-BDAA-551014E2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62EDB-7A34-42A4-A2B9-4F9C514F1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5062A-F103-4C99-B8F9-2F57C1FB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CCB1-0EC4-4FD1-9160-C5331BAF1BCC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4E31E-16A2-4C5F-915C-9DB02926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D4E38-0DE6-4B5C-8EF8-036F569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416-FB91-4248-9B83-A64599E50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83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CE3C-2B2B-4F64-A8D9-8742EF41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0CAC5-31D8-4FF0-A105-453AA39D7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00E0-C7AD-4DE3-84E7-80F8CEECB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32703-9784-48CF-A2FB-18AFBDB2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CCB1-0EC4-4FD1-9160-C5331BAF1BCC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ACD2F-FF62-4086-B51C-97293657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3FB30-2561-4DBA-97BC-C90763C6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416-FB91-4248-9B83-A64599E50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10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F312C-3F4B-4396-B7E5-B02A1AC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1BD6C-A08E-4A18-8B62-F8535C558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5B4C-9924-4556-9793-DC77DC8AB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6CCB1-0EC4-4FD1-9160-C5331BAF1BCC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7157A-801D-4F47-A9D1-71C70EBAA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FA86-DD2A-4157-83D2-861A30C0C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27416-FB91-4248-9B83-A64599E50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9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5 – Advanced Analytics on Big Algorithm Usage- Problem</a:t>
            </a:r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Regression Algorithms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EAF7E-579E-4150-9E0F-7D95B9E3B0F9}"/>
              </a:ext>
            </a:extLst>
          </p:cNvPr>
          <p:cNvSpPr/>
          <p:nvPr/>
        </p:nvSpPr>
        <p:spPr>
          <a:xfrm>
            <a:off x="841606" y="1919012"/>
            <a:ext cx="745013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Neural Network</a:t>
            </a:r>
          </a:p>
          <a:p>
            <a:pPr marL="914400" indent="-9144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Tree</a:t>
            </a:r>
          </a:p>
          <a:p>
            <a:pPr marL="914400" indent="-914400">
              <a:buAutoNum type="arabicPeriod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LASSO</a:t>
            </a:r>
          </a:p>
          <a:p>
            <a:pPr marL="914400" indent="-9144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Ridge</a:t>
            </a:r>
          </a:p>
          <a:p>
            <a:pPr marL="914400" indent="-914400">
              <a:buAutoNum type="arabicPeriod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Net</a:t>
            </a:r>
          </a:p>
        </p:txBody>
      </p:sp>
    </p:spTree>
    <p:extLst>
      <p:ext uri="{BB962C8B-B14F-4D97-AF65-F5344CB8AC3E}">
        <p14:creationId xmlns:p14="http://schemas.microsoft.com/office/powerpoint/2010/main" val="196405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Dimensionality Reduction Algorithms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EAF7E-579E-4150-9E0F-7D95B9E3B0F9}"/>
              </a:ext>
            </a:extLst>
          </p:cNvPr>
          <p:cNvSpPr/>
          <p:nvPr/>
        </p:nvSpPr>
        <p:spPr>
          <a:xfrm>
            <a:off x="841606" y="1919012"/>
            <a:ext cx="74501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PCA</a:t>
            </a:r>
          </a:p>
          <a:p>
            <a:pPr marL="914400" indent="-9144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29649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Clustering Algorithms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0DF27-95E3-48D0-8C7F-CB5DC6B9E924}"/>
              </a:ext>
            </a:extLst>
          </p:cNvPr>
          <p:cNvSpPr/>
          <p:nvPr/>
        </p:nvSpPr>
        <p:spPr>
          <a:xfrm>
            <a:off x="491306" y="191220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555555"/>
                </a:solidFill>
                <a:effectLst/>
                <a:latin typeface="Calibri(Body)"/>
              </a:rPr>
              <a:t>Affinity Propagation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555555"/>
                </a:solidFill>
                <a:effectLst/>
                <a:latin typeface="Calibri(Body)"/>
              </a:rPr>
              <a:t>Agglomerative Clustering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555555"/>
                </a:solidFill>
                <a:effectLst/>
                <a:latin typeface="Calibri(Body)"/>
              </a:rPr>
              <a:t>BIRCH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555555"/>
                </a:solidFill>
                <a:effectLst/>
                <a:latin typeface="Calibri(Body)"/>
              </a:rPr>
              <a:t>DBSCAN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555555"/>
                </a:solidFill>
                <a:effectLst/>
                <a:latin typeface="Calibri(Body)"/>
              </a:rPr>
              <a:t>K-Means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555555"/>
                </a:solidFill>
                <a:effectLst/>
                <a:latin typeface="Calibri(Body)"/>
              </a:rPr>
              <a:t>Mini-Batch K-Means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555555"/>
                </a:solidFill>
                <a:effectLst/>
                <a:latin typeface="Calibri(Body)"/>
              </a:rPr>
              <a:t>Mean Shift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555555"/>
                </a:solidFill>
                <a:effectLst/>
                <a:latin typeface="Calibri(Body)"/>
              </a:rPr>
              <a:t>OPTICS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555555"/>
                </a:solidFill>
                <a:effectLst/>
                <a:latin typeface="Calibri(Body)"/>
              </a:rPr>
              <a:t>Spectral Clustering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555555"/>
                </a:solidFill>
                <a:effectLst/>
                <a:latin typeface="Calibri(Body)"/>
              </a:rPr>
              <a:t>Mixture of Gaussians</a:t>
            </a:r>
          </a:p>
        </p:txBody>
      </p:sp>
    </p:spTree>
    <p:extLst>
      <p:ext uri="{BB962C8B-B14F-4D97-AF65-F5344CB8AC3E}">
        <p14:creationId xmlns:p14="http://schemas.microsoft.com/office/powerpoint/2010/main" val="30197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Algorithm Classification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machine learning algorithms">
            <a:extLst>
              <a:ext uri="{FF2B5EF4-FFF2-40B4-BE49-F238E27FC236}">
                <a16:creationId xmlns:a16="http://schemas.microsoft.com/office/drawing/2014/main" id="{2C4D5926-75A5-4D1E-8B1F-BB5350C9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79" y="1979671"/>
            <a:ext cx="8457785" cy="44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0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72E37F-9775-4E3A-8CA1-6B9C0BB1A542}"/>
              </a:ext>
            </a:extLst>
          </p:cNvPr>
          <p:cNvSpPr/>
          <p:nvPr/>
        </p:nvSpPr>
        <p:spPr>
          <a:xfrm>
            <a:off x="393111" y="1854315"/>
            <a:ext cx="90255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Exposed to different algorithms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based on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C4A177-EA52-4601-B22C-18E55B466B65}"/>
              </a:ext>
            </a:extLst>
          </p:cNvPr>
          <p:cNvSpPr/>
          <p:nvPr/>
        </p:nvSpPr>
        <p:spPr>
          <a:xfrm>
            <a:off x="371880" y="4254773"/>
            <a:ext cx="87984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to 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scale these algorithms </a:t>
            </a:r>
          </a:p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 do Big Data Analytics?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4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Machine Learning algorithms at scale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FA0929-E812-4E3B-ADF4-2DF3C52BBD85}"/>
              </a:ext>
            </a:extLst>
          </p:cNvPr>
          <p:cNvSpPr/>
          <p:nvPr/>
        </p:nvSpPr>
        <p:spPr>
          <a:xfrm>
            <a:off x="251790" y="1531149"/>
            <a:ext cx="102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Consider the list of machine learning applications down. Which use supervised learning, and which use unsupervised learning?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175A0A-411A-4FD5-B518-EE147B5DD0C1}"/>
              </a:ext>
            </a:extLst>
          </p:cNvPr>
          <p:cNvSpPr txBox="1">
            <a:spLocks/>
          </p:cNvSpPr>
          <p:nvPr/>
        </p:nvSpPr>
        <p:spPr>
          <a:xfrm>
            <a:off x="251790" y="2549233"/>
            <a:ext cx="10340769" cy="2975906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 Google News, grouping together similar articles </a:t>
            </a:r>
          </a:p>
          <a:p>
            <a:r>
              <a:rPr lang="en-US" dirty="0">
                <a:solidFill>
                  <a:schemeClr val="tx1"/>
                </a:solidFill>
              </a:rPr>
              <a:t>Determining if a particular credit card transaction is fraudulent</a:t>
            </a:r>
          </a:p>
          <a:p>
            <a:r>
              <a:rPr lang="en-US" dirty="0">
                <a:solidFill>
                  <a:schemeClr val="tx1"/>
                </a:solidFill>
              </a:rPr>
              <a:t>Analyzing an image to determine if a lump is cancerous </a:t>
            </a:r>
          </a:p>
          <a:p>
            <a:r>
              <a:rPr lang="en-US" dirty="0">
                <a:solidFill>
                  <a:schemeClr val="tx1"/>
                </a:solidFill>
              </a:rPr>
              <a:t>Recommending a product based on what the user buys </a:t>
            </a:r>
          </a:p>
          <a:p>
            <a:r>
              <a:rPr lang="en-US" dirty="0">
                <a:solidFill>
                  <a:schemeClr val="tx1"/>
                </a:solidFill>
              </a:rPr>
              <a:t>Market segmentation: dividing customers into various groups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8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Machine Learning algorithms at Scale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07D292-DBD9-4F10-AA8C-4A91F986A6BB}"/>
              </a:ext>
            </a:extLst>
          </p:cNvPr>
          <p:cNvSpPr txBox="1">
            <a:spLocks/>
          </p:cNvSpPr>
          <p:nvPr/>
        </p:nvSpPr>
        <p:spPr>
          <a:xfrm>
            <a:off x="598882" y="1779295"/>
            <a:ext cx="9446265" cy="4572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 Google News, grouping together similar articles </a:t>
            </a:r>
            <a:r>
              <a:rPr lang="en-US" u="sng" dirty="0">
                <a:solidFill>
                  <a:schemeClr val="tx1"/>
                </a:solidFill>
              </a:rPr>
              <a:t>unsupervised </a:t>
            </a:r>
          </a:p>
          <a:p>
            <a:r>
              <a:rPr lang="en-US" dirty="0">
                <a:solidFill>
                  <a:schemeClr val="tx1"/>
                </a:solidFill>
              </a:rPr>
              <a:t>Determining if a particular credit card transaction is fraudulent </a:t>
            </a:r>
            <a:r>
              <a:rPr lang="en-US" u="sng" dirty="0">
                <a:solidFill>
                  <a:schemeClr val="tx1"/>
                </a:solidFill>
              </a:rPr>
              <a:t>supervised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Analyzing an image to determine if a lump is cancerous </a:t>
            </a:r>
            <a:r>
              <a:rPr lang="en-US" u="sng" dirty="0">
                <a:solidFill>
                  <a:schemeClr val="tx1"/>
                </a:solidFill>
              </a:rPr>
              <a:t>supervised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Recommending a product based on what the user buys </a:t>
            </a:r>
            <a:r>
              <a:rPr lang="en-US" u="sng" dirty="0">
                <a:solidFill>
                  <a:schemeClr val="tx1"/>
                </a:solidFill>
              </a:rPr>
              <a:t>unsupervised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Market segmentation: dividing customers into various groups </a:t>
            </a:r>
            <a:r>
              <a:rPr lang="en-US" u="sng" dirty="0">
                <a:solidFill>
                  <a:schemeClr val="tx1"/>
                </a:solidFill>
              </a:rPr>
              <a:t>either depending on whether we already have pre-defined groups or not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4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102876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Among them which project should be approached in Supervised Model building?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F10AEB-FD56-4F74-97CC-92ACE49A1EE8}"/>
              </a:ext>
            </a:extLst>
          </p:cNvPr>
          <p:cNvSpPr/>
          <p:nvPr/>
        </p:nvSpPr>
        <p:spPr>
          <a:xfrm>
            <a:off x="598883" y="1824289"/>
            <a:ext cx="910170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92929"/>
                </a:solidFill>
                <a:effectLst/>
                <a:latin typeface="Calibri(Body)"/>
              </a:rPr>
              <a:t>speech recognition</a:t>
            </a:r>
          </a:p>
          <a:p>
            <a:endParaRPr lang="en-IN" sz="2400" b="0" i="0" dirty="0">
              <a:solidFill>
                <a:srgbClr val="292929"/>
              </a:solidFill>
              <a:effectLst/>
              <a:latin typeface="Calibri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92929"/>
                </a:solidFill>
                <a:effectLst/>
                <a:latin typeface="Calibri(Body)"/>
              </a:rPr>
              <a:t>handwriting recognition</a:t>
            </a:r>
          </a:p>
          <a:p>
            <a:endParaRPr lang="en-IN" sz="2400" b="0" i="0" dirty="0">
              <a:solidFill>
                <a:srgbClr val="292929"/>
              </a:solidFill>
              <a:effectLst/>
              <a:latin typeface="Calibri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92929"/>
                </a:solidFill>
                <a:effectLst/>
                <a:latin typeface="Calibri(Body)"/>
              </a:rPr>
              <a:t>bio metric identification </a:t>
            </a:r>
          </a:p>
          <a:p>
            <a:endParaRPr lang="en-IN" sz="2400" b="0" i="0" dirty="0">
              <a:solidFill>
                <a:srgbClr val="292929"/>
              </a:solidFill>
              <a:effectLst/>
              <a:latin typeface="Calibri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92929"/>
                </a:solidFill>
                <a:effectLst/>
                <a:latin typeface="Calibri(Body)"/>
              </a:rPr>
              <a:t>document classification</a:t>
            </a:r>
          </a:p>
          <a:p>
            <a:endParaRPr lang="en-IN" dirty="0">
              <a:solidFill>
                <a:srgbClr val="292929"/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91402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102876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One More Question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36C59-A62B-4D5D-A424-763E982D4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93" y="2471406"/>
            <a:ext cx="4777924" cy="32741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402E92-633E-4E68-8173-F29E1C027E79}"/>
              </a:ext>
            </a:extLst>
          </p:cNvPr>
          <p:cNvSpPr/>
          <p:nvPr/>
        </p:nvSpPr>
        <p:spPr>
          <a:xfrm>
            <a:off x="1358770" y="2718178"/>
            <a:ext cx="312867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want to write a program to separate out the rocks into different categories</a:t>
            </a:r>
          </a:p>
        </p:txBody>
      </p:sp>
    </p:spTree>
    <p:extLst>
      <p:ext uri="{BB962C8B-B14F-4D97-AF65-F5344CB8AC3E}">
        <p14:creationId xmlns:p14="http://schemas.microsoft.com/office/powerpoint/2010/main" val="43016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102876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Supervised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02E92-633E-4E68-8173-F29E1C027E79}"/>
              </a:ext>
            </a:extLst>
          </p:cNvPr>
          <p:cNvSpPr/>
          <p:nvPr/>
        </p:nvSpPr>
        <p:spPr>
          <a:xfrm>
            <a:off x="598884" y="2054670"/>
            <a:ext cx="4777924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define the concepts we want the computer to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the photograph of Pebbles on the right 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input examples of each kind of the pebble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Pebble 1 Large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Pebble 2 Medium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Pebble 3 Small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program will learn to classify images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1FDB2D-80B4-48CE-AE56-14EB8AB2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77" y="2675053"/>
            <a:ext cx="4471943" cy="29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6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102876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UnSupervised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02E92-633E-4E68-8173-F29E1C027E79}"/>
              </a:ext>
            </a:extLst>
          </p:cNvPr>
          <p:cNvSpPr/>
          <p:nvPr/>
        </p:nvSpPr>
        <p:spPr>
          <a:xfrm>
            <a:off x="393111" y="1681787"/>
            <a:ext cx="609600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computes various features of the Pebbles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Groups similar Pebbles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Its own classi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fication of Pebbles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may be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 from the way a human being would classify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same program can come up with different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if we change some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or 4 groups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1FDB2D-80B4-48CE-AE56-14EB8AB2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77" y="2675053"/>
            <a:ext cx="4471943" cy="29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2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Algorithm Classification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machine learning algorithms">
            <a:extLst>
              <a:ext uri="{FF2B5EF4-FFF2-40B4-BE49-F238E27FC236}">
                <a16:creationId xmlns:a16="http://schemas.microsoft.com/office/drawing/2014/main" id="{2C4D5926-75A5-4D1E-8B1F-BB5350C9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79" y="1979671"/>
            <a:ext cx="8457785" cy="44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F6217D-0A27-49AF-A13F-C7864F19A4B5}"/>
                  </a:ext>
                </a:extLst>
              </p14:cNvPr>
              <p14:cNvContentPartPr/>
              <p14:nvPr/>
            </p14:nvContentPartPr>
            <p14:xfrm>
              <a:off x="9938880" y="2009160"/>
              <a:ext cx="2250360" cy="246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F6217D-0A27-49AF-A13F-C7864F19A4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9520" y="1999800"/>
                <a:ext cx="2269080" cy="24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56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Classification Algorithms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EAF7E-579E-4150-9E0F-7D95B9E3B0F9}"/>
              </a:ext>
            </a:extLst>
          </p:cNvPr>
          <p:cNvSpPr/>
          <p:nvPr/>
        </p:nvSpPr>
        <p:spPr>
          <a:xfrm>
            <a:off x="841606" y="1919012"/>
            <a:ext cx="745013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Logistic Regression</a:t>
            </a:r>
          </a:p>
          <a:p>
            <a:pPr marL="914400" indent="-914400">
              <a:buAutoNum type="arabi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Naives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Bayes</a:t>
            </a:r>
          </a:p>
          <a:p>
            <a:pPr marL="914400" indent="-914400">
              <a:buAutoNum type="arabicPeriod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Tree</a:t>
            </a:r>
          </a:p>
          <a:p>
            <a:pPr marL="914400" indent="-9144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K-Nearest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Neighbour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SVM</a:t>
            </a:r>
          </a:p>
          <a:p>
            <a:pPr marL="914400" indent="-9144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</a:t>
            </a:r>
          </a:p>
          <a:p>
            <a:pPr marL="914400" indent="-914400">
              <a:buAutoNum type="arabicPeriod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Stochast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 Gradient </a:t>
            </a:r>
          </a:p>
          <a:p>
            <a:pPr marL="914400" indent="-914400">
              <a:buAutoNum type="arabicPeriod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52971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421</Words>
  <Application>Microsoft Office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Calibri(Body)</vt:lpstr>
      <vt:lpstr>charter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20</cp:revision>
  <dcterms:created xsi:type="dcterms:W3CDTF">2020-11-06T04:33:23Z</dcterms:created>
  <dcterms:modified xsi:type="dcterms:W3CDTF">2020-11-09T05:16:00Z</dcterms:modified>
</cp:coreProperties>
</file>