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8" r:id="rId2"/>
    <p:sldId id="355" r:id="rId3"/>
    <p:sldId id="356" r:id="rId4"/>
    <p:sldId id="357" r:id="rId5"/>
    <p:sldId id="362" r:id="rId6"/>
    <p:sldId id="384" r:id="rId7"/>
    <p:sldId id="363" r:id="rId8"/>
    <p:sldId id="364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26DE3-7649-4931-BB43-9B6E988B43D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01F7-FD50-4E3A-A523-DE3FF9DF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DA57-AB83-45FD-856A-5EFB980DF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0A5-5542-4C54-ABE1-5611CA1C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4E772-659D-4E89-853A-77348ECC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81-5E61-4D46-ACEF-CD4F73D3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F507-4CFA-4EDC-97E1-F562FB01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0DC-4704-460A-B7BC-C30EF9C9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0FD8-2CF4-4BA8-AD72-C109787F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97B8-3372-405B-A8D9-D1D2FCFC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3132-EA88-4B31-9ACB-589B8CD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7882-CD34-43DB-9834-7710057D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E34A-AC52-41BB-9C94-6CB02A9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68F85-D393-499D-9C3F-DEFCD4C5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C621E-E1E3-4D83-B284-E45FDFAD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525E-4F4C-4B3D-BE4C-3E70AB8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6194-4CFD-43DC-9AE2-4FE5B515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C71C-AFC9-4E92-A735-5D160E3B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1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331-5AC5-4A9D-A15E-DA5CD11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88E5-A3CF-4DB4-A953-07167E60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298C-91B7-428A-8A58-979EF3A7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F4D-2EE8-46FB-B17D-40091C9E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4C60-E25C-4D7D-B956-746F9A5C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4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F262-5A39-458D-B860-4815DE81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3F52-B4D9-450E-BD6F-B5E2C3ED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39E3-0CED-4098-99C5-5CCCC59B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0573-4E10-4A0D-8219-27D6659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5A3B-67C9-4F72-84D9-661F6A6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566F-D68E-4106-9976-81B0AD84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DE8A-4692-430D-B5DD-796160928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9A0F-30FB-436C-AC20-FC31AF2D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FF2B8-2839-4272-BB02-D840EEC8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E00FE-F565-4801-96AB-DAF806F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19D0-DCA6-438F-A9C8-094B96C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2DAC-3B5D-4C19-AC97-A6132512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791F-EA6D-42C7-A07F-ED7851CB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CF95-BB1B-4240-B84B-1BED8D5A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088E6-199A-477A-9CD5-CF52421C5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ABF0F-40CE-4F03-9A4F-CDD72969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5274B-03F5-4C21-A7A9-DA8006F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C35A6-3902-4BD3-907A-6C0437FE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B4F25-91D3-4101-B901-1D54BCC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8A38-121A-46C9-83BE-A3D1ABE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3E33B-B77C-4CDB-8909-67CAEEF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E2FB-08F5-4B3B-8A78-57D36A59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2901-7F5B-4A60-95A0-E8C38620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FB025-222F-443E-B9FB-F8505D77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6AEEB-C520-4987-9D26-C491718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47EC-CD29-4315-9897-AC4AA86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26B7-87EA-4AFF-89ED-CF37AAB5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96BB-A769-481B-9F94-B9DDA301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EE355-216F-4EB4-BCFD-2341DEE8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9268-32AA-4989-9993-3185C71C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918E-B376-414D-B345-C6E9AACE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05C9-7848-4006-BAA2-17596F4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1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847A-AA83-4509-8F01-292D2639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09033-A4A8-4BB4-A069-4D89018C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1AD4-6A4B-42A0-983E-6739D99C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5602-8F84-4209-A58E-E367D35D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7610-CACB-450B-AE47-11B006D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7E8F-6F3D-4216-BD9A-3BD28DEE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27E12-467B-45F7-A54B-CBBE81C2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3FDF-5BB7-4099-A16A-7A709C09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BADC-9620-4F5C-951D-8A2E6B9A9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A5F6-1F7F-4DE1-9950-CF87D219D2C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635-A3B3-4764-BF8B-A622E51F8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8048-35FF-4280-AE84-F214E53F0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5 – Advanced Analytics on Big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1624327"/>
            <a:ext cx="7971417" cy="472160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8885816" y="4641440"/>
            <a:ext cx="3126889" cy="882127"/>
          </a:xfrm>
          <a:prstGeom prst="wedgeRectCallout">
            <a:avLst>
              <a:gd name="adj1" fmla="val -178084"/>
              <a:gd name="adj2" fmla="val 8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User-Item Rating matrix is generally very sparse i.e., most entries are unknown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85816" y="3495928"/>
            <a:ext cx="3126889" cy="882127"/>
          </a:xfrm>
          <a:prstGeom prst="wedgeRectCallout">
            <a:avLst>
              <a:gd name="adj1" fmla="val -219342"/>
              <a:gd name="adj2" fmla="val 9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rating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12" y="6447519"/>
            <a:ext cx="4435200" cy="311400"/>
          </a:xfrm>
          <a:prstGeom prst="rect">
            <a:avLst/>
          </a:prstGeom>
        </p:spPr>
      </p:pic>
      <p:sp>
        <p:nvSpPr>
          <p:cNvPr id="8" name="Rectangular Callout 4">
            <a:extLst>
              <a:ext uri="{FF2B5EF4-FFF2-40B4-BE49-F238E27FC236}">
                <a16:creationId xmlns:a16="http://schemas.microsoft.com/office/drawing/2014/main" id="{56F24798-320B-4A8C-B770-E9D2B4CDF982}"/>
              </a:ext>
            </a:extLst>
          </p:cNvPr>
          <p:cNvSpPr/>
          <p:nvPr/>
        </p:nvSpPr>
        <p:spPr>
          <a:xfrm>
            <a:off x="9090212" y="1060262"/>
            <a:ext cx="3126889" cy="882127"/>
          </a:xfrm>
          <a:prstGeom prst="wedgeRectCallout">
            <a:avLst>
              <a:gd name="adj1" fmla="val -231167"/>
              <a:gd name="adj2" fmla="val 137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star rating</a:t>
            </a:r>
          </a:p>
        </p:txBody>
      </p:sp>
    </p:spTree>
    <p:extLst>
      <p:ext uri="{BB962C8B-B14F-4D97-AF65-F5344CB8AC3E}">
        <p14:creationId xmlns:p14="http://schemas.microsoft.com/office/powerpoint/2010/main" val="36116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– ALS algorithm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 User-Item Rating matrix (</a:t>
            </a:r>
            <a:r>
              <a:rPr lang="en-US" i="1" dirty="0"/>
              <a:t>R</a:t>
            </a:r>
            <a:r>
              <a:rPr lang="en-US" dirty="0"/>
              <a:t>) as a product of</a:t>
            </a:r>
          </a:p>
          <a:p>
            <a:pPr lvl="1"/>
            <a:r>
              <a:rPr lang="en-US" dirty="0"/>
              <a:t>User vector 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dimension </a:t>
            </a:r>
            <a:r>
              <a:rPr lang="en-US" i="1" dirty="0"/>
              <a:t>n=</a:t>
            </a:r>
            <a:r>
              <a:rPr lang="en-US" dirty="0"/>
              <a:t>no of users</a:t>
            </a:r>
          </a:p>
          <a:p>
            <a:pPr lvl="1"/>
            <a:r>
              <a:rPr lang="en-US" dirty="0"/>
              <a:t>Item vector(</a:t>
            </a:r>
            <a:r>
              <a:rPr lang="en-US" i="1" dirty="0"/>
              <a:t>B</a:t>
            </a:r>
            <a:r>
              <a:rPr lang="en-US" dirty="0"/>
              <a:t>) dimension </a:t>
            </a:r>
            <a:r>
              <a:rPr lang="en-US" i="1" dirty="0"/>
              <a:t>m=</a:t>
            </a:r>
            <a:r>
              <a:rPr lang="en-US" dirty="0"/>
              <a:t>no of movies</a:t>
            </a:r>
          </a:p>
          <a:p>
            <a:pPr lvl="1"/>
            <a:r>
              <a:rPr lang="en-US" dirty="0"/>
              <a:t>Calculate </a:t>
            </a:r>
            <a:r>
              <a:rPr lang="en-US" i="1" dirty="0"/>
              <a:t>A,B </a:t>
            </a:r>
            <a:r>
              <a:rPr lang="en-US" dirty="0"/>
              <a:t>such that </a:t>
            </a:r>
            <a:r>
              <a:rPr lang="en-US" i="1" dirty="0"/>
              <a:t>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≈ AB</a:t>
            </a: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nx1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1xm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</a:p>
          <a:p>
            <a:pPr lvl="1"/>
            <a:r>
              <a:rPr lang="en-US" i="1" dirty="0"/>
              <a:t>R </a:t>
            </a:r>
            <a:r>
              <a:rPr lang="en-US" dirty="0"/>
              <a:t>will be an </a:t>
            </a:r>
            <a:r>
              <a:rPr lang="en-US" i="1" dirty="0" err="1"/>
              <a:t>nxm</a:t>
            </a:r>
            <a:r>
              <a:rPr lang="en-US" i="1" dirty="0"/>
              <a:t> </a:t>
            </a:r>
            <a:r>
              <a:rPr lang="en-US" dirty="0"/>
              <a:t>vector</a:t>
            </a:r>
            <a:endParaRPr lang="en-US" i="1" dirty="0"/>
          </a:p>
          <a:p>
            <a:r>
              <a:rPr lang="en-US" dirty="0"/>
              <a:t>Suppose we need to find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which is unknown</a:t>
            </a:r>
            <a:endParaRPr lang="en-US" i="1" baseline="-25000" dirty="0"/>
          </a:p>
          <a:p>
            <a:pPr lvl="1" algn="just"/>
            <a:r>
              <a:rPr lang="en-US" dirty="0"/>
              <a:t>This is the rating of user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for item </a:t>
            </a:r>
            <a:r>
              <a:rPr lang="en-US" i="1" dirty="0"/>
              <a:t>j</a:t>
            </a:r>
          </a:p>
          <a:p>
            <a:pPr lvl="1" algn="just"/>
            <a:r>
              <a:rPr lang="en-US" dirty="0"/>
              <a:t>Calculate </a:t>
            </a:r>
            <a:r>
              <a:rPr lang="en-US" i="1" dirty="0"/>
              <a:t>R’ = AB</a:t>
            </a:r>
          </a:p>
          <a:p>
            <a:pPr lvl="1" algn="just"/>
            <a:r>
              <a:rPr lang="en-US" dirty="0"/>
              <a:t>Use the </a:t>
            </a:r>
            <a:r>
              <a:rPr lang="en-US" i="1" dirty="0" err="1"/>
              <a:t>ij</a:t>
            </a:r>
            <a:r>
              <a:rPr lang="en-US" i="1" baseline="30000" dirty="0" err="1"/>
              <a:t>th</a:t>
            </a:r>
            <a:r>
              <a:rPr lang="en-US" i="1" baseline="30000" dirty="0"/>
              <a:t> </a:t>
            </a:r>
            <a:r>
              <a:rPr lang="en-US" dirty="0"/>
              <a:t>element of </a:t>
            </a:r>
            <a:r>
              <a:rPr lang="en-US" i="1" dirty="0"/>
              <a:t>R’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901" y="2205319"/>
            <a:ext cx="5028499" cy="2554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00" y="6296470"/>
            <a:ext cx="4435200" cy="31140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463B65C-7990-4011-9E5E-919E1EA9E323}"/>
              </a:ext>
            </a:extLst>
          </p:cNvPr>
          <p:cNvSpPr/>
          <p:nvPr/>
        </p:nvSpPr>
        <p:spPr>
          <a:xfrm>
            <a:off x="6553901" y="5190978"/>
            <a:ext cx="1338075" cy="960052"/>
          </a:xfrm>
          <a:prstGeom prst="borderCallout1">
            <a:avLst>
              <a:gd name="adj1" fmla="val -299"/>
              <a:gd name="adj2" fmla="val 50542"/>
              <a:gd name="adj3" fmla="val -229715"/>
              <a:gd name="adj4" fmla="val 21646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preference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49E878C-D17F-464A-A6E8-BADE3C024365}"/>
              </a:ext>
            </a:extLst>
          </p:cNvPr>
          <p:cNvSpPr/>
          <p:nvPr/>
        </p:nvSpPr>
        <p:spPr>
          <a:xfrm>
            <a:off x="10659322" y="4846351"/>
            <a:ext cx="1338075" cy="960052"/>
          </a:xfrm>
          <a:prstGeom prst="borderCallout1">
            <a:avLst>
              <a:gd name="adj1" fmla="val -299"/>
              <a:gd name="adj2" fmla="val 50542"/>
              <a:gd name="adj3" fmla="val -190152"/>
              <a:gd name="adj4" fmla="val -74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 Rating</a:t>
            </a:r>
          </a:p>
        </p:txBody>
      </p:sp>
    </p:spTree>
    <p:extLst>
      <p:ext uri="{BB962C8B-B14F-4D97-AF65-F5344CB8AC3E}">
        <p14:creationId xmlns:p14="http://schemas.microsoft.com/office/powerpoint/2010/main" val="298077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–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Random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  <a:p>
            <a:r>
              <a:rPr lang="en-US" dirty="0"/>
              <a:t>The algorithm will loop until the correct value is calculated</a:t>
            </a:r>
          </a:p>
          <a:p>
            <a:pPr lvl="1"/>
            <a:r>
              <a:rPr lang="en-US" dirty="0"/>
              <a:t>Each iteration, the program will calculate new values for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B. 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be the values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 </a:t>
            </a:r>
            <a:r>
              <a:rPr lang="en-US" dirty="0"/>
              <a:t>on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 of the loop. </a:t>
            </a:r>
          </a:p>
          <a:p>
            <a:r>
              <a:rPr lang="en-US" dirty="0"/>
              <a:t>On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 of the loop</a:t>
            </a:r>
          </a:p>
          <a:p>
            <a:pPr lvl="1"/>
            <a:r>
              <a:rPr lang="en-US" dirty="0"/>
              <a:t>We have calculated </a:t>
            </a:r>
            <a:r>
              <a:rPr lang="en-US" i="1" dirty="0"/>
              <a:t>A</a:t>
            </a:r>
            <a:r>
              <a:rPr lang="en-US" i="1" baseline="-25000" dirty="0"/>
              <a:t>i-1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dirty="0"/>
              <a:t> on the previous iteration</a:t>
            </a:r>
          </a:p>
          <a:p>
            <a:pPr lvl="1"/>
            <a:r>
              <a:rPr lang="en-US" dirty="0"/>
              <a:t>Step 1: assume 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dirty="0"/>
              <a:t> is correct. Calculate best value for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</a:p>
          <a:p>
            <a:pPr lvl="1"/>
            <a:r>
              <a:rPr lang="en-US" dirty="0"/>
              <a:t>Step 2: assume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is correct. Calculate best value for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endParaRPr lang="en-US" dirty="0"/>
          </a:p>
          <a:p>
            <a:pPr lvl="1"/>
            <a:r>
              <a:rPr lang="en-US" dirty="0"/>
              <a:t>Loop until converged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FC61C-6D94-4ABF-A42C-A02371E6101F}"/>
              </a:ext>
            </a:extLst>
          </p:cNvPr>
          <p:cNvSpPr txBox="1"/>
          <p:nvPr/>
        </p:nvSpPr>
        <p:spPr>
          <a:xfrm>
            <a:off x="1071733" y="6288090"/>
            <a:ext cx="95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https://en.wikipedia.org/wiki/Ordinary_least_squares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42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–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 of the loop</a:t>
            </a:r>
          </a:p>
          <a:p>
            <a:pPr lvl="1"/>
            <a:r>
              <a:rPr lang="en-US" dirty="0"/>
              <a:t>We have calculated </a:t>
            </a:r>
            <a:r>
              <a:rPr lang="en-US" i="1" dirty="0"/>
              <a:t>A</a:t>
            </a:r>
            <a:r>
              <a:rPr lang="en-US" i="1" baseline="-25000" dirty="0"/>
              <a:t>i-1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dirty="0"/>
              <a:t> on the previous iteration</a:t>
            </a:r>
          </a:p>
          <a:p>
            <a:pPr lvl="1"/>
            <a:r>
              <a:rPr lang="en-US" dirty="0"/>
              <a:t>Step 1: assume 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dirty="0"/>
              <a:t> is correct. Calculate best value for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u="sng" baseline="-25000" dirty="0"/>
              <a:t>. </a:t>
            </a:r>
            <a:r>
              <a:rPr lang="en-US" u="sng" dirty="0"/>
              <a:t>How???</a:t>
            </a:r>
          </a:p>
          <a:p>
            <a:pPr lvl="2"/>
            <a:r>
              <a:rPr lang="en-US" dirty="0"/>
              <a:t>Consider</a:t>
            </a:r>
            <a:r>
              <a:rPr lang="en-US" i="1" dirty="0"/>
              <a:t> 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</a:p>
          <a:p>
            <a:pPr lvl="2"/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</a:t>
            </a:r>
            <a:r>
              <a:rPr lang="en-US" dirty="0"/>
              <a:t>are fixed. For any value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we can find </a:t>
            </a:r>
            <a:r>
              <a:rPr lang="en-US" i="1" dirty="0"/>
              <a:t>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  <a:endParaRPr lang="en-US" dirty="0"/>
          </a:p>
          <a:p>
            <a:pPr lvl="2"/>
            <a:r>
              <a:rPr lang="en-US" dirty="0"/>
              <a:t>For any value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/>
              <a:t>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 </a:t>
            </a:r>
            <a:r>
              <a:rPr lang="en-US" dirty="0"/>
              <a:t>is like an error term</a:t>
            </a:r>
          </a:p>
          <a:p>
            <a:pPr lvl="3"/>
            <a:r>
              <a:rPr lang="en-US" dirty="0"/>
              <a:t>The difference between </a:t>
            </a:r>
            <a:r>
              <a:rPr lang="en-US" i="1" dirty="0"/>
              <a:t>R </a:t>
            </a:r>
            <a:r>
              <a:rPr lang="en-US" dirty="0"/>
              <a:t>(the correct rating) and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 </a:t>
            </a:r>
          </a:p>
          <a:p>
            <a:pPr lvl="2"/>
            <a:r>
              <a:rPr lang="en-US" dirty="0"/>
              <a:t>The smaller the value of </a:t>
            </a:r>
            <a:r>
              <a:rPr lang="en-US" i="1" dirty="0"/>
              <a:t>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  <a:r>
              <a:rPr lang="en-US" dirty="0"/>
              <a:t>, the better</a:t>
            </a:r>
          </a:p>
          <a:p>
            <a:pPr lvl="2"/>
            <a:r>
              <a:rPr lang="en-US" dirty="0"/>
              <a:t>Since </a:t>
            </a:r>
            <a:r>
              <a:rPr lang="en-US" i="1" dirty="0"/>
              <a:t>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  <a:r>
              <a:rPr lang="en-US" dirty="0"/>
              <a:t> can be –</a:t>
            </a:r>
            <a:r>
              <a:rPr lang="en-US" dirty="0" err="1"/>
              <a:t>ve</a:t>
            </a:r>
            <a:r>
              <a:rPr lang="en-US" dirty="0"/>
              <a:t>, we take </a:t>
            </a:r>
            <a:r>
              <a:rPr lang="en-US" i="1" dirty="0"/>
              <a:t>||R – A</a:t>
            </a:r>
            <a:r>
              <a:rPr lang="en-US" i="1" baseline="-25000" dirty="0"/>
              <a:t>i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  <a:r>
              <a:rPr lang="en-US" i="1" dirty="0"/>
              <a:t>|| </a:t>
            </a:r>
            <a:r>
              <a:rPr lang="en-US" dirty="0"/>
              <a:t>(determinant) and find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that will minimize</a:t>
            </a:r>
          </a:p>
          <a:p>
            <a:pPr lvl="2"/>
            <a:r>
              <a:rPr lang="en-US" dirty="0"/>
              <a:t>It can be shown that the solution is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=</a:t>
            </a:r>
            <a:r>
              <a:rPr lang="en-US" i="1" dirty="0"/>
              <a:t>(B</a:t>
            </a:r>
            <a:r>
              <a:rPr lang="en-US" i="1" baseline="-25000" dirty="0"/>
              <a:t>i-1</a:t>
            </a:r>
            <a:r>
              <a:rPr lang="en-US" i="1" baseline="30000" dirty="0"/>
              <a:t>T</a:t>
            </a:r>
            <a:r>
              <a:rPr lang="en-US" i="1" dirty="0"/>
              <a:t> B</a:t>
            </a:r>
            <a:r>
              <a:rPr lang="en-US" i="1" baseline="-25000" dirty="0"/>
              <a:t>i-1</a:t>
            </a:r>
            <a:r>
              <a:rPr lang="en-US" i="1" dirty="0"/>
              <a:t>)</a:t>
            </a:r>
            <a:r>
              <a:rPr lang="en-US" i="1" baseline="30000" dirty="0"/>
              <a:t>-1 </a:t>
            </a:r>
            <a:r>
              <a:rPr lang="en-US" i="1" dirty="0"/>
              <a:t>B</a:t>
            </a:r>
            <a:r>
              <a:rPr lang="en-US" i="1" baseline="-25000" dirty="0"/>
              <a:t>i-1</a:t>
            </a:r>
            <a:r>
              <a:rPr lang="en-US" i="1" baseline="30000" dirty="0"/>
              <a:t>T </a:t>
            </a:r>
            <a:r>
              <a:rPr lang="en-US" i="1" dirty="0"/>
              <a:t>R</a:t>
            </a:r>
            <a:r>
              <a:rPr lang="en-US" i="1" baseline="30000" dirty="0"/>
              <a:t>T</a:t>
            </a:r>
            <a:endParaRPr lang="en-US" i="1" dirty="0"/>
          </a:p>
          <a:p>
            <a:pPr lvl="2"/>
            <a:r>
              <a:rPr lang="en-US" dirty="0"/>
              <a:t>Similarly for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endParaRPr lang="en-US" dirty="0"/>
          </a:p>
          <a:p>
            <a:pPr lvl="2"/>
            <a:r>
              <a:rPr lang="en-US" dirty="0"/>
              <a:t>For the mathematics lovers, this is a least squares regression estimate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FC61C-6D94-4ABF-A42C-A02371E6101F}"/>
              </a:ext>
            </a:extLst>
          </p:cNvPr>
          <p:cNvSpPr txBox="1"/>
          <p:nvPr/>
        </p:nvSpPr>
        <p:spPr>
          <a:xfrm>
            <a:off x="1499115" y="6298033"/>
            <a:ext cx="65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https://en.wikipedia.org/wiki/Ordinary_least_squares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64F40F-F6EB-4D9B-9563-019F41EB51A3}"/>
              </a:ext>
            </a:extLst>
          </p:cNvPr>
          <p:cNvGrpSpPr/>
          <p:nvPr/>
        </p:nvGrpSpPr>
        <p:grpSpPr>
          <a:xfrm>
            <a:off x="1696915" y="1459523"/>
            <a:ext cx="8798169" cy="4256439"/>
            <a:chOff x="1811215" y="2532185"/>
            <a:chExt cx="8798169" cy="42564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631379-A2D8-4AD7-AA33-94D9C4498BF7}"/>
                </a:ext>
              </a:extLst>
            </p:cNvPr>
            <p:cNvSpPr/>
            <p:nvPr/>
          </p:nvSpPr>
          <p:spPr>
            <a:xfrm>
              <a:off x="6260123" y="2532185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A0 random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97CFA6-FDD0-4662-A5FF-3C5D701FD86C}"/>
                </a:ext>
              </a:extLst>
            </p:cNvPr>
            <p:cNvSpPr/>
            <p:nvPr/>
          </p:nvSpPr>
          <p:spPr>
            <a:xfrm>
              <a:off x="8921261" y="2532185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B0 random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D4E103-64B8-4483-8913-56F8050082C9}"/>
                </a:ext>
              </a:extLst>
            </p:cNvPr>
            <p:cNvSpPr/>
            <p:nvPr/>
          </p:nvSpPr>
          <p:spPr>
            <a:xfrm>
              <a:off x="1811215" y="3217985"/>
              <a:ext cx="1776047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Matrix - Given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A885F9-71D0-4B08-BAC9-0E46765D557C}"/>
                </a:ext>
              </a:extLst>
            </p:cNvPr>
            <p:cNvCxnSpPr/>
            <p:nvPr/>
          </p:nvCxnSpPr>
          <p:spPr>
            <a:xfrm flipH="1">
              <a:off x="5890846" y="3006969"/>
              <a:ext cx="1195754" cy="211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73833F-D74C-4F88-93FA-B93F7439E095}"/>
                </a:ext>
              </a:extLst>
            </p:cNvPr>
            <p:cNvCxnSpPr/>
            <p:nvPr/>
          </p:nvCxnSpPr>
          <p:spPr>
            <a:xfrm flipH="1">
              <a:off x="5931878" y="3006969"/>
              <a:ext cx="3792414" cy="35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6BB0C8-DD78-40CE-86A5-EA0CC9B03850}"/>
                </a:ext>
              </a:extLst>
            </p:cNvPr>
            <p:cNvSpPr/>
            <p:nvPr/>
          </p:nvSpPr>
          <p:spPr>
            <a:xfrm>
              <a:off x="4135315" y="3217985"/>
              <a:ext cx="1776047" cy="457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Matrix 0 computed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4848BE-141C-4072-A69C-74BF4357CF8D}"/>
                </a:ext>
              </a:extLst>
            </p:cNvPr>
            <p:cNvSpPr txBox="1"/>
            <p:nvPr/>
          </p:nvSpPr>
          <p:spPr>
            <a:xfrm>
              <a:off x="3270738" y="4149969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error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5C37B39-9B19-4004-AD7F-92F39DC23E05}"/>
                </a:ext>
              </a:extLst>
            </p:cNvPr>
            <p:cNvSpPr/>
            <p:nvPr/>
          </p:nvSpPr>
          <p:spPr>
            <a:xfrm>
              <a:off x="6242538" y="4507578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A1 error adjusted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BFDEA6-60DC-4368-8118-4B3367351E48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4396154" y="4334635"/>
              <a:ext cx="1699846" cy="287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A3089E-38E1-4DEF-9672-6266BE822C0D}"/>
                </a:ext>
              </a:extLst>
            </p:cNvPr>
            <p:cNvSpPr/>
            <p:nvPr/>
          </p:nvSpPr>
          <p:spPr>
            <a:xfrm>
              <a:off x="8912469" y="4456053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B0 random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D64545-C05E-47FF-A2AC-932BFCF1A123}"/>
                </a:ext>
              </a:extLst>
            </p:cNvPr>
            <p:cNvCxnSpPr/>
            <p:nvPr/>
          </p:nvCxnSpPr>
          <p:spPr>
            <a:xfrm flipH="1">
              <a:off x="5023338" y="4982362"/>
              <a:ext cx="2080846" cy="398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075173-CC8C-4E7D-B70F-F98DB1AE743E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5023338" y="4930837"/>
              <a:ext cx="4733193" cy="408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825A584-22E2-47BA-97C9-EFDF66816119}"/>
                </a:ext>
              </a:extLst>
            </p:cNvPr>
            <p:cNvSpPr/>
            <p:nvPr/>
          </p:nvSpPr>
          <p:spPr>
            <a:xfrm>
              <a:off x="4149969" y="5380049"/>
              <a:ext cx="1776047" cy="457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Matrix 1 computed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46379A-E2DF-49E1-A7C1-0900AD00F8B9}"/>
                </a:ext>
              </a:extLst>
            </p:cNvPr>
            <p:cNvSpPr txBox="1"/>
            <p:nvPr/>
          </p:nvSpPr>
          <p:spPr>
            <a:xfrm>
              <a:off x="3286857" y="6041594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3DBBC1-8674-424D-92E4-4B705578FFEB}"/>
                </a:ext>
              </a:extLst>
            </p:cNvPr>
            <p:cNvCxnSpPr>
              <a:cxnSpLocks/>
            </p:cNvCxnSpPr>
            <p:nvPr/>
          </p:nvCxnSpPr>
          <p:spPr>
            <a:xfrm>
              <a:off x="4073769" y="6211667"/>
              <a:ext cx="5650523" cy="102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8688686-C40C-4415-BFD7-F1AB2D3E77D9}"/>
                </a:ext>
              </a:extLst>
            </p:cNvPr>
            <p:cNvSpPr/>
            <p:nvPr/>
          </p:nvSpPr>
          <p:spPr>
            <a:xfrm>
              <a:off x="8921261" y="6313840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B1 error adjusted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C1D239A-3EA5-45DD-BA7D-5C06628E5B6F}"/>
                </a:ext>
              </a:extLst>
            </p:cNvPr>
            <p:cNvSpPr/>
            <p:nvPr/>
          </p:nvSpPr>
          <p:spPr>
            <a:xfrm>
              <a:off x="6224220" y="6313840"/>
              <a:ext cx="1688123" cy="4747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A1 error adjusted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2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7A8B-DCF3-304F-A595-37BD746262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alpha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3:10 minutes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8DCE7-6258-4C59-BA48-DDCF44F0DA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3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can the ALS algorithm be modified to run with  MapReduce?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C06-1527-CB47-A362-29EE4C1E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3">
              <a:alpha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with Random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The algorithm will loop until the correct value is calculated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iteration, the program will calculate new values for </a:t>
            </a:r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B.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be the values of </a:t>
            </a:r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B  </a:t>
            </a:r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baseline="30000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iteration of the loop. </a:t>
            </a:r>
          </a:p>
          <a:p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baseline="30000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iteration of the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have calculated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on the previous iteration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 1: assume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is correct. Calculate best value for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i="1" dirty="0">
                <a:solidFill>
                  <a:schemeClr val="bg1"/>
                </a:solidFill>
              </a:rPr>
              <a:t>(B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baseline="30000" dirty="0">
                <a:solidFill>
                  <a:schemeClr val="bg1"/>
                </a:solidFill>
              </a:rPr>
              <a:t>T</a:t>
            </a:r>
            <a:r>
              <a:rPr lang="en-US" i="1" dirty="0">
                <a:solidFill>
                  <a:schemeClr val="bg1"/>
                </a:solidFill>
              </a:rPr>
              <a:t> 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r>
              <a:rPr lang="en-US" i="1" baseline="30000" dirty="0">
                <a:solidFill>
                  <a:schemeClr val="bg1"/>
                </a:solidFill>
              </a:rPr>
              <a:t>-1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baseline="30000" dirty="0">
                <a:solidFill>
                  <a:schemeClr val="bg1"/>
                </a:solidFill>
              </a:rPr>
              <a:t>T </a:t>
            </a:r>
            <a:r>
              <a:rPr lang="en-US" i="1" dirty="0">
                <a:solidFill>
                  <a:schemeClr val="bg1"/>
                </a:solidFill>
              </a:rPr>
              <a:t>R</a:t>
            </a:r>
            <a:r>
              <a:rPr lang="en-US" i="1" baseline="30000" dirty="0">
                <a:solidFill>
                  <a:schemeClr val="bg1"/>
                </a:solidFill>
              </a:rPr>
              <a:t>T</a:t>
            </a:r>
            <a:endParaRPr lang="en-US" i="1" baseline="-25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Step 2: assume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is correct. Similarly calculate best value for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Loop until converged</a:t>
            </a:r>
          </a:p>
        </p:txBody>
      </p:sp>
    </p:spTree>
    <p:extLst>
      <p:ext uri="{BB962C8B-B14F-4D97-AF65-F5344CB8AC3E}">
        <p14:creationId xmlns:p14="http://schemas.microsoft.com/office/powerpoint/2010/main" val="12639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7A8B-DCF3-304F-A595-37BD746262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alpha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3:Solution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8DCE7-6258-4C59-BA48-DDCF44F0DA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3">
              <a:alpha val="7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can the ALS algorithm be modified to run with  MapReduce? </a:t>
            </a:r>
          </a:p>
          <a:p>
            <a:r>
              <a:rPr lang="en-US" sz="2800" u="sng" dirty="0">
                <a:solidFill>
                  <a:schemeClr val="bg1"/>
                </a:solidFill>
              </a:rPr>
              <a:t>Solution</a:t>
            </a:r>
          </a:p>
          <a:p>
            <a:pPr marL="51206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Step 1,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is calculated by doing a number of matrix multiplications and inversions</a:t>
            </a:r>
          </a:p>
          <a:p>
            <a:pPr marL="51206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studied how to do matrix multiplication using MapReduce</a:t>
            </a:r>
          </a:p>
          <a:p>
            <a:pPr marL="51206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similar algorithms for doing matrix inverse using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C06-1527-CB47-A362-29EE4C1E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3">
              <a:alpha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with Random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The algorithm will loop until the correct value is calculated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iteration, the program will calculate new values for </a:t>
            </a:r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B.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be the values of </a:t>
            </a:r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B  </a:t>
            </a:r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baseline="30000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iteration of the loop. </a:t>
            </a:r>
          </a:p>
          <a:p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baseline="30000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iteration of the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have calculated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on the previous iteration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 1: assume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dirty="0">
                <a:solidFill>
                  <a:schemeClr val="bg1"/>
                </a:solidFill>
              </a:rPr>
              <a:t> is correct. Calculate best value for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i="1" dirty="0">
                <a:solidFill>
                  <a:schemeClr val="bg1"/>
                </a:solidFill>
              </a:rPr>
              <a:t>(B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baseline="30000" dirty="0">
                <a:solidFill>
                  <a:schemeClr val="bg1"/>
                </a:solidFill>
              </a:rPr>
              <a:t>T</a:t>
            </a:r>
            <a:r>
              <a:rPr lang="en-US" i="1" dirty="0">
                <a:solidFill>
                  <a:schemeClr val="bg1"/>
                </a:solidFill>
              </a:rPr>
              <a:t> 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r>
              <a:rPr lang="en-US" i="1" baseline="30000" dirty="0">
                <a:solidFill>
                  <a:schemeClr val="bg1"/>
                </a:solidFill>
              </a:rPr>
              <a:t>-1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i-1</a:t>
            </a:r>
            <a:r>
              <a:rPr lang="en-US" i="1" baseline="30000" dirty="0">
                <a:solidFill>
                  <a:schemeClr val="bg1"/>
                </a:solidFill>
              </a:rPr>
              <a:t>T </a:t>
            </a:r>
            <a:r>
              <a:rPr lang="en-US" i="1" dirty="0">
                <a:solidFill>
                  <a:schemeClr val="bg1"/>
                </a:solidFill>
              </a:rPr>
              <a:t>R</a:t>
            </a:r>
            <a:r>
              <a:rPr lang="en-US" i="1" baseline="30000" dirty="0">
                <a:solidFill>
                  <a:schemeClr val="bg1"/>
                </a:solidFill>
              </a:rPr>
              <a:t>T</a:t>
            </a:r>
            <a:endParaRPr lang="en-US" i="1" baseline="-25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Step 2: assume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is correct. Similarly calculate best value for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Loop until converged</a:t>
            </a:r>
          </a:p>
        </p:txBody>
      </p:sp>
    </p:spTree>
    <p:extLst>
      <p:ext uri="{BB962C8B-B14F-4D97-AF65-F5344CB8AC3E}">
        <p14:creationId xmlns:p14="http://schemas.microsoft.com/office/powerpoint/2010/main" val="211653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718</Words>
  <Application>Microsoft Office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Collaborative Filtering</vt:lpstr>
      <vt:lpstr>Collaborative Filtering – ALS algorithm 1</vt:lpstr>
      <vt:lpstr>Alternating Least Squares – 1/2</vt:lpstr>
      <vt:lpstr>Alternating Least Squares – 2/2</vt:lpstr>
      <vt:lpstr>PowerPoint Presentation</vt:lpstr>
      <vt:lpstr>Exercise 3:10 minutes </vt:lpstr>
      <vt:lpstr>Exercise 3:Solution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37</cp:revision>
  <dcterms:created xsi:type="dcterms:W3CDTF">2020-11-03T06:18:55Z</dcterms:created>
  <dcterms:modified xsi:type="dcterms:W3CDTF">2020-11-12T05:27:18Z</dcterms:modified>
</cp:coreProperties>
</file>