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1" r:id="rId4"/>
    <p:sldId id="427" r:id="rId5"/>
    <p:sldId id="428" r:id="rId6"/>
    <p:sldId id="429" r:id="rId7"/>
    <p:sldId id="430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3" r:id="rId27"/>
    <p:sldId id="454" r:id="rId28"/>
    <p:sldId id="455" r:id="rId29"/>
    <p:sldId id="457" r:id="rId30"/>
    <p:sldId id="458" r:id="rId31"/>
    <p:sldId id="499" r:id="rId32"/>
    <p:sldId id="459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2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60" r:id="rId62"/>
    <p:sldId id="461" r:id="rId63"/>
    <p:sldId id="490" r:id="rId64"/>
    <p:sldId id="492" r:id="rId65"/>
    <p:sldId id="493" r:id="rId66"/>
    <p:sldId id="495" r:id="rId67"/>
    <p:sldId id="496" r:id="rId68"/>
    <p:sldId id="497" r:id="rId69"/>
    <p:sldId id="498" r:id="rId70"/>
    <p:sldId id="500" r:id="rId71"/>
    <p:sldId id="507" r:id="rId72"/>
    <p:sldId id="501" r:id="rId73"/>
    <p:sldId id="504" r:id="rId74"/>
    <p:sldId id="505" r:id="rId75"/>
    <p:sldId id="506" r:id="rId76"/>
    <p:sldId id="34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70904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291859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94786" y="332713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2877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22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880" y="2755042"/>
            <a:ext cx="92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1-&gt;3-&gt;8-&gt;6-&gt;3-&gt;2 is an open trail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1-&gt;3-&gt;8-&gt;6-&gt;3-&gt;2-&gt;1 is an closed trail</a:t>
            </a:r>
          </a:p>
        </p:txBody>
      </p:sp>
      <p:pic>
        <p:nvPicPr>
          <p:cNvPr id="2050" name="Picture 2" descr="https://media.geeksforgeeks.org/wp-content/uploads/Untitled-drawing-1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08" y="1464622"/>
            <a:ext cx="2909149" cy="36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6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Path, Circuit and 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259" y="4541297"/>
            <a:ext cx="9261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1-&gt;2-&gt;4-&gt;3-&gt;8-&gt;6-&gt;3 is a path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1-&gt;2-&gt;4-&gt;3-&gt;8-&gt;6-&gt;3 -&gt;1 is a circuit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1-&gt;2-&gt;4-&gt;8-&gt;6-&gt;3-&gt;1 is a cycle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https://media.geeksforgeeks.org/wp-content/uploads/graph-1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77" y="1518797"/>
            <a:ext cx="3501814" cy="30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4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Eulerian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111" y="2213732"/>
            <a:ext cx="9261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Euler Graph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- A connected graph G is called a Euler graph, if there is a closed trail which includes every edge of the graph G.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Euler 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- A Euler path is a path that uses every edge of a graph exactly once. A Euler path starts and ends at different vertices.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Euler Circuit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- A Euler circuit is a circuit that uses every edge of a graph exactly once. A Euler circuit always starts and ends at the same vertex. A connected graph G is a Euler graph if and only if all vertices of G are of even degree, and a connected graph G is Eulerian if and only if its edge set can be decomposed into cycles.</a:t>
            </a:r>
          </a:p>
          <a:p>
            <a:pPr algn="just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6150" name="Picture 6" descr="Screen%20Shot%202014-02-17%20at%209.53.42%20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94" y="1824918"/>
            <a:ext cx="67246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52D68-3D37-49E4-8A13-42FCD67241B6}"/>
              </a:ext>
            </a:extLst>
          </p:cNvPr>
          <p:cNvSpPr txBox="1"/>
          <p:nvPr/>
        </p:nvSpPr>
        <p:spPr>
          <a:xfrm>
            <a:off x="2828925" y="335280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CBCA05-378E-4B5F-AC8E-D0D3D29FB423}"/>
              </a:ext>
            </a:extLst>
          </p:cNvPr>
          <p:cNvSpPr txBox="1"/>
          <p:nvPr/>
        </p:nvSpPr>
        <p:spPr>
          <a:xfrm>
            <a:off x="3467100" y="334327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B86C7-0E43-4847-AC7A-09A1F92B58DD}"/>
              </a:ext>
            </a:extLst>
          </p:cNvPr>
          <p:cNvSpPr txBox="1"/>
          <p:nvPr/>
        </p:nvSpPr>
        <p:spPr>
          <a:xfrm>
            <a:off x="2171700" y="384810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616CC-446D-4849-8BDA-538831862757}"/>
              </a:ext>
            </a:extLst>
          </p:cNvPr>
          <p:cNvSpPr txBox="1"/>
          <p:nvPr/>
        </p:nvSpPr>
        <p:spPr>
          <a:xfrm>
            <a:off x="2561993" y="350520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0D92D-95EF-4D2E-AD79-574C4429F5BA}"/>
              </a:ext>
            </a:extLst>
          </p:cNvPr>
          <p:cNvSpPr txBox="1"/>
          <p:nvPr/>
        </p:nvSpPr>
        <p:spPr>
          <a:xfrm>
            <a:off x="4029075" y="381952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9CD0B-EE80-4D57-AED9-04532382E441}"/>
              </a:ext>
            </a:extLst>
          </p:cNvPr>
          <p:cNvSpPr txBox="1"/>
          <p:nvPr/>
        </p:nvSpPr>
        <p:spPr>
          <a:xfrm>
            <a:off x="1857375" y="410527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9273-84A6-4548-A524-BD4E18AB4C26}"/>
              </a:ext>
            </a:extLst>
          </p:cNvPr>
          <p:cNvSpPr txBox="1"/>
          <p:nvPr/>
        </p:nvSpPr>
        <p:spPr>
          <a:xfrm>
            <a:off x="2095500" y="295275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BF046C-24B1-4A8E-B854-AB50C6571CF5}"/>
              </a:ext>
            </a:extLst>
          </p:cNvPr>
          <p:cNvSpPr txBox="1"/>
          <p:nvPr/>
        </p:nvSpPr>
        <p:spPr>
          <a:xfrm>
            <a:off x="2943225" y="295275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328DC-DF80-48D1-8275-D30BFB297E43}"/>
              </a:ext>
            </a:extLst>
          </p:cNvPr>
          <p:cNvSpPr txBox="1"/>
          <p:nvPr/>
        </p:nvSpPr>
        <p:spPr>
          <a:xfrm>
            <a:off x="3476625" y="282892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4B2D41-DDC6-4FA2-8927-19477412A2C4}"/>
              </a:ext>
            </a:extLst>
          </p:cNvPr>
          <p:cNvSpPr txBox="1"/>
          <p:nvPr/>
        </p:nvSpPr>
        <p:spPr>
          <a:xfrm>
            <a:off x="4305300" y="3000375"/>
            <a:ext cx="44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68BB3-A4AE-4E47-A1F8-55AD877923C5}"/>
              </a:ext>
            </a:extLst>
          </p:cNvPr>
          <p:cNvSpPr txBox="1"/>
          <p:nvPr/>
        </p:nvSpPr>
        <p:spPr>
          <a:xfrm>
            <a:off x="4276725" y="4114800"/>
            <a:ext cx="44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B00DB1-624B-4F83-B3E3-29F9AFFCB6E5}"/>
              </a:ext>
            </a:extLst>
          </p:cNvPr>
          <p:cNvSpPr txBox="1"/>
          <p:nvPr/>
        </p:nvSpPr>
        <p:spPr>
          <a:xfrm>
            <a:off x="2981325" y="443865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0674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7170" name="Picture 2" descr="Eul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" y="1463604"/>
            <a:ext cx="3751406" cy="235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01" y="1463604"/>
            <a:ext cx="39147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25501" y="3449769"/>
            <a:ext cx="4138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graph has Euler circuit but not Euler cycle. Note that all vertices are of even degree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934" y="4714780"/>
            <a:ext cx="1015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graph is called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Eulerian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if it has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Eulerian Circuit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 called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Semi-Eulerian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if it has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Eulerian 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0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111" y="1377549"/>
            <a:ext cx="946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it possible to determine whether a graph has an Euler path or an Euler circuit, without necessarily having to find one explicitly?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111" y="2230543"/>
            <a:ext cx="9464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a graph G has an Euler path, then it must have exactly two odd vertices.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a graph G has an Euler circuit, then all of its vertices must be even vertices.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31" y="3681351"/>
            <a:ext cx="7524446" cy="271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74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111" y="1377549"/>
            <a:ext cx="946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Bridges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111" y="1890586"/>
            <a:ext cx="946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Removing a single edge from a connected graph can make it disconnected. Such an edge is called a bridge.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2721583"/>
            <a:ext cx="36385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59" y="2721583"/>
            <a:ext cx="3390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6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111" y="1377549"/>
            <a:ext cx="946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Find an Euler circuit in the graph below. 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12" y="2025361"/>
            <a:ext cx="3769838" cy="265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7525" y="5073134"/>
            <a:ext cx="72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There are two odd vertices, A and F. Let’s start at F. </a:t>
            </a:r>
          </a:p>
        </p:txBody>
      </p:sp>
    </p:spTree>
    <p:extLst>
      <p:ext uri="{BB962C8B-B14F-4D97-AF65-F5344CB8AC3E}">
        <p14:creationId xmlns:p14="http://schemas.microsoft.com/office/powerpoint/2010/main" val="302590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637091"/>
            <a:ext cx="4028395" cy="299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40727" y="1499521"/>
            <a:ext cx="502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Start walking at F. When you use an edge, delete it. 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17" y="2381813"/>
            <a:ext cx="3432108" cy="273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003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1990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04" y="2229963"/>
            <a:ext cx="5072867" cy="366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2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76382" y="1849772"/>
            <a:ext cx="1052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GRAPH THEORY, APPLICATIONS AND COMBINATORICS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EULERIAN  GRAPHS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Surabhi</a:t>
            </a:r>
            <a:r>
              <a:rPr lang="en-US" sz="2400" b="1" dirty="0"/>
              <a:t> Narayan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31" y="2162154"/>
            <a:ext cx="5097832" cy="385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5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2332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34" y="2177544"/>
            <a:ext cx="44386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416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2505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35" y="2331078"/>
            <a:ext cx="51149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63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2505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28" y="2162154"/>
            <a:ext cx="51149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3112" y="5664544"/>
            <a:ext cx="8644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Crossing the edge BA would be a mistake, because we would be stuck there. The reason is that BA is a bridge. Cross a bridge only if it is the only edge available</a:t>
            </a:r>
          </a:p>
        </p:txBody>
      </p:sp>
    </p:spTree>
    <p:extLst>
      <p:ext uri="{BB962C8B-B14F-4D97-AF65-F5344CB8AC3E}">
        <p14:creationId xmlns:p14="http://schemas.microsoft.com/office/powerpoint/2010/main" val="3143691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2699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FEACBD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21" y="2265405"/>
            <a:ext cx="45243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40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2862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FEACBDC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64" y="2386569"/>
            <a:ext cx="4781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67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300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FEACBDCF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46" y="2301030"/>
            <a:ext cx="48482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84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319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FEACBDCFD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86" y="2334306"/>
            <a:ext cx="48577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375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337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FEACBDCFDB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76" y="2213079"/>
            <a:ext cx="48863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10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1" y="1700489"/>
            <a:ext cx="355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 so far: FEACBDCFDBA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75" y="2304658"/>
            <a:ext cx="48482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40675" y="6080166"/>
            <a:ext cx="553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Euler Path: FEACBDCFDBA</a:t>
            </a:r>
          </a:p>
        </p:txBody>
      </p:sp>
    </p:spTree>
    <p:extLst>
      <p:ext uri="{BB962C8B-B14F-4D97-AF65-F5344CB8AC3E}">
        <p14:creationId xmlns:p14="http://schemas.microsoft.com/office/powerpoint/2010/main" val="342913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579419"/>
            <a:ext cx="9433869" cy="2636322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Walk</a:t>
            </a:r>
          </a:p>
          <a:p>
            <a:pPr marL="0" indent="0" algn="just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Defined as a finite alternating sequence of vertices and edges beginning and ending with vertices such that each edge is incident with the vertices preceding and following it.</a:t>
            </a:r>
          </a:p>
          <a:p>
            <a:pPr marL="0" indent="0" algn="just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walk in the graph G=(V,E) is a finite sequence of the form </a:t>
            </a:r>
          </a:p>
          <a:p>
            <a:pPr marL="0" indent="0" algn="just" rtl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aseline="-40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e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400" baseline="-4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v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aseline="-4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e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400" baseline="-4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…….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400" baseline="-40000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aseline="-40000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endParaRPr lang="he-I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325098" y="3757675"/>
            <a:ext cx="4961761" cy="2611732"/>
            <a:chOff x="1757598" y="3757675"/>
            <a:chExt cx="4961761" cy="2611732"/>
          </a:xfrm>
        </p:grpSpPr>
        <p:grpSp>
          <p:nvGrpSpPr>
            <p:cNvPr id="53" name="Group 52"/>
            <p:cNvGrpSpPr/>
            <p:nvPr/>
          </p:nvGrpSpPr>
          <p:grpSpPr>
            <a:xfrm>
              <a:off x="1757598" y="3757675"/>
              <a:ext cx="4961761" cy="2611732"/>
              <a:chOff x="1757598" y="3757675"/>
              <a:chExt cx="4961761" cy="261173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757598" y="3757675"/>
                <a:ext cx="4961761" cy="2376099"/>
                <a:chOff x="1757598" y="3793300"/>
                <a:chExt cx="4961761" cy="237609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757598" y="4154405"/>
                  <a:ext cx="4777226" cy="2014994"/>
                  <a:chOff x="653223" y="4712530"/>
                  <a:chExt cx="4777226" cy="2014994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3598223" y="473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187498" y="471253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909473" y="606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678848" y="604450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1698223" y="534388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653223" y="64957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" name="Straight Connector 3"/>
                  <p:cNvCxnSpPr>
                    <a:stCxn id="17" idx="2"/>
                    <a:endCxn id="16" idx="4"/>
                  </p:cNvCxnSpPr>
                  <p:nvPr/>
                </p:nvCxnSpPr>
                <p:spPr>
                  <a:xfrm flipV="1">
                    <a:off x="653223" y="5450758"/>
                    <a:ext cx="1080626" cy="10984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>
                    <a:stCxn id="16" idx="2"/>
                    <a:endCxn id="2" idx="3"/>
                  </p:cNvCxnSpPr>
                  <p:nvPr/>
                </p:nvCxnSpPr>
                <p:spPr>
                  <a:xfrm flipV="1">
                    <a:off x="1698223" y="4829481"/>
                    <a:ext cx="1910435" cy="567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2" idx="2"/>
                    <a:endCxn id="13" idx="2"/>
                  </p:cNvCxnSpPr>
                  <p:nvPr/>
                </p:nvCxnSpPr>
                <p:spPr>
                  <a:xfrm flipV="1">
                    <a:off x="3598223" y="4765969"/>
                    <a:ext cx="1589275" cy="257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3" idx="4"/>
                    <a:endCxn id="15" idx="6"/>
                  </p:cNvCxnSpPr>
                  <p:nvPr/>
                </p:nvCxnSpPr>
                <p:spPr>
                  <a:xfrm flipH="1">
                    <a:off x="4750100" y="4819408"/>
                    <a:ext cx="473024" cy="12785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>
                    <a:stCxn id="2" idx="4"/>
                    <a:endCxn id="14" idx="3"/>
                  </p:cNvCxnSpPr>
                  <p:nvPr/>
                </p:nvCxnSpPr>
                <p:spPr>
                  <a:xfrm flipH="1">
                    <a:off x="2919908" y="4845133"/>
                    <a:ext cx="713941" cy="13143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>
                    <a:stCxn id="14" idx="3"/>
                    <a:endCxn id="15" idx="5"/>
                  </p:cNvCxnSpPr>
                  <p:nvPr/>
                </p:nvCxnSpPr>
                <p:spPr>
                  <a:xfrm flipV="1">
                    <a:off x="2919908" y="6135731"/>
                    <a:ext cx="1819757" cy="237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 29"/>
                  <p:cNvSpPr/>
                  <p:nvPr/>
                </p:nvSpPr>
                <p:spPr>
                  <a:xfrm>
                    <a:off x="1721922" y="5369045"/>
                    <a:ext cx="1284370" cy="810738"/>
                  </a:xfrm>
                  <a:custGeom>
                    <a:avLst/>
                    <a:gdLst>
                      <a:gd name="connsiteX0" fmla="*/ 0 w 1284370"/>
                      <a:gd name="connsiteY0" fmla="*/ 34228 h 810738"/>
                      <a:gd name="connsiteX1" fmla="*/ 783772 w 1284370"/>
                      <a:gd name="connsiteY1" fmla="*/ 81729 h 810738"/>
                      <a:gd name="connsiteX2" fmla="*/ 1246909 w 1284370"/>
                      <a:gd name="connsiteY2" fmla="*/ 746747 h 810738"/>
                      <a:gd name="connsiteX3" fmla="*/ 1223159 w 1284370"/>
                      <a:gd name="connsiteY3" fmla="*/ 746747 h 810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84370" h="810738">
                        <a:moveTo>
                          <a:pt x="0" y="34228"/>
                        </a:moveTo>
                        <a:cubicBezTo>
                          <a:pt x="287977" y="-1398"/>
                          <a:pt x="575954" y="-37024"/>
                          <a:pt x="783772" y="81729"/>
                        </a:cubicBezTo>
                        <a:cubicBezTo>
                          <a:pt x="991590" y="200482"/>
                          <a:pt x="1173678" y="635911"/>
                          <a:pt x="1246909" y="746747"/>
                        </a:cubicBezTo>
                        <a:cubicBezTo>
                          <a:pt x="1320140" y="857583"/>
                          <a:pt x="1271649" y="802165"/>
                          <a:pt x="1223159" y="746747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733797" y="5403273"/>
                    <a:ext cx="1223159" cy="736270"/>
                  </a:xfrm>
                  <a:custGeom>
                    <a:avLst/>
                    <a:gdLst>
                      <a:gd name="connsiteX0" fmla="*/ 0 w 1223159"/>
                      <a:gd name="connsiteY0" fmla="*/ 0 h 736270"/>
                      <a:gd name="connsiteX1" fmla="*/ 344385 w 1223159"/>
                      <a:gd name="connsiteY1" fmla="*/ 498763 h 736270"/>
                      <a:gd name="connsiteX2" fmla="*/ 1223159 w 1223159"/>
                      <a:gd name="connsiteY2" fmla="*/ 736270 h 736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3159" h="736270">
                        <a:moveTo>
                          <a:pt x="0" y="0"/>
                        </a:moveTo>
                        <a:cubicBezTo>
                          <a:pt x="70262" y="188025"/>
                          <a:pt x="140525" y="376051"/>
                          <a:pt x="344385" y="498763"/>
                        </a:cubicBezTo>
                        <a:cubicBezTo>
                          <a:pt x="548245" y="621475"/>
                          <a:pt x="885702" y="678872"/>
                          <a:pt x="1223159" y="73627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4206827" y="5643300"/>
                    <a:ext cx="540914" cy="484415"/>
                  </a:xfrm>
                  <a:custGeom>
                    <a:avLst/>
                    <a:gdLst>
                      <a:gd name="connsiteX0" fmla="*/ 531428 w 540914"/>
                      <a:gd name="connsiteY0" fmla="*/ 472492 h 484415"/>
                      <a:gd name="connsiteX1" fmla="*/ 92041 w 540914"/>
                      <a:gd name="connsiteY1" fmla="*/ 341864 h 484415"/>
                      <a:gd name="connsiteX2" fmla="*/ 20789 w 540914"/>
                      <a:gd name="connsiteY2" fmla="*/ 33105 h 484415"/>
                      <a:gd name="connsiteX3" fmla="*/ 365173 w 540914"/>
                      <a:gd name="connsiteY3" fmla="*/ 56856 h 484415"/>
                      <a:gd name="connsiteX4" fmla="*/ 531428 w 540914"/>
                      <a:gd name="connsiteY4" fmla="*/ 472492 h 484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914" h="484415">
                        <a:moveTo>
                          <a:pt x="531428" y="472492"/>
                        </a:moveTo>
                        <a:cubicBezTo>
                          <a:pt x="485906" y="519993"/>
                          <a:pt x="177147" y="415095"/>
                          <a:pt x="92041" y="341864"/>
                        </a:cubicBezTo>
                        <a:cubicBezTo>
                          <a:pt x="6934" y="268633"/>
                          <a:pt x="-24733" y="80606"/>
                          <a:pt x="20789" y="33105"/>
                        </a:cubicBezTo>
                        <a:cubicBezTo>
                          <a:pt x="66311" y="-14396"/>
                          <a:pt x="282046" y="-14396"/>
                          <a:pt x="365173" y="56856"/>
                        </a:cubicBezTo>
                        <a:cubicBezTo>
                          <a:pt x="448300" y="128108"/>
                          <a:pt x="576950" y="424991"/>
                          <a:pt x="531428" y="472492"/>
                        </a:cubicBez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4607445" y="6092042"/>
                    <a:ext cx="823004" cy="635482"/>
                  </a:xfrm>
                  <a:custGeom>
                    <a:avLst/>
                    <a:gdLst>
                      <a:gd name="connsiteX0" fmla="*/ 118934 w 823004"/>
                      <a:gd name="connsiteY0" fmla="*/ 71252 h 635482"/>
                      <a:gd name="connsiteX1" fmla="*/ 181 w 823004"/>
                      <a:gd name="connsiteY1" fmla="*/ 285007 h 635482"/>
                      <a:gd name="connsiteX2" fmla="*/ 142685 w 823004"/>
                      <a:gd name="connsiteY2" fmla="*/ 546264 h 635482"/>
                      <a:gd name="connsiteX3" fmla="*/ 498945 w 823004"/>
                      <a:gd name="connsiteY3" fmla="*/ 629392 h 635482"/>
                      <a:gd name="connsiteX4" fmla="*/ 795828 w 823004"/>
                      <a:gd name="connsiteY4" fmla="*/ 403761 h 635482"/>
                      <a:gd name="connsiteX5" fmla="*/ 783952 w 823004"/>
                      <a:gd name="connsiteY5" fmla="*/ 142503 h 635482"/>
                      <a:gd name="connsiteX6" fmla="*/ 570197 w 823004"/>
                      <a:gd name="connsiteY6" fmla="*/ 23750 h 635482"/>
                      <a:gd name="connsiteX7" fmla="*/ 107059 w 823004"/>
                      <a:gd name="connsiteY7" fmla="*/ 0 h 63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23004" h="635482">
                        <a:moveTo>
                          <a:pt x="118934" y="71252"/>
                        </a:moveTo>
                        <a:cubicBezTo>
                          <a:pt x="57578" y="138545"/>
                          <a:pt x="-3778" y="205838"/>
                          <a:pt x="181" y="285007"/>
                        </a:cubicBezTo>
                        <a:cubicBezTo>
                          <a:pt x="4139" y="364176"/>
                          <a:pt x="59558" y="488867"/>
                          <a:pt x="142685" y="546264"/>
                        </a:cubicBezTo>
                        <a:cubicBezTo>
                          <a:pt x="225812" y="603661"/>
                          <a:pt x="390088" y="653142"/>
                          <a:pt x="498945" y="629392"/>
                        </a:cubicBezTo>
                        <a:cubicBezTo>
                          <a:pt x="607802" y="605642"/>
                          <a:pt x="748327" y="484909"/>
                          <a:pt x="795828" y="403761"/>
                        </a:cubicBezTo>
                        <a:cubicBezTo>
                          <a:pt x="843329" y="322613"/>
                          <a:pt x="821557" y="205838"/>
                          <a:pt x="783952" y="142503"/>
                        </a:cubicBezTo>
                        <a:cubicBezTo>
                          <a:pt x="746347" y="79168"/>
                          <a:pt x="683012" y="47500"/>
                          <a:pt x="570197" y="23750"/>
                        </a:cubicBezTo>
                        <a:cubicBezTo>
                          <a:pt x="457382" y="0"/>
                          <a:pt x="282220" y="0"/>
                          <a:pt x="107059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4439343" y="38408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113718" y="37933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82468" y="3876425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5696118" y="6000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79343" y="4292050"/>
              <a:ext cx="4866791" cy="1853707"/>
              <a:chOff x="1814968" y="4256425"/>
              <a:chExt cx="4866791" cy="185370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505693" y="45552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14968" y="57408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81218" y="5491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93093" y="55151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23093" y="4256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76118" y="4575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34868" y="48007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98618" y="550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28618" y="46225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34868" y="4598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2368" y="5263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19868" y="512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91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111" y="1905506"/>
            <a:ext cx="99620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Fleury’s Algorithm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Make sure the graph has either 0 or 2 odd vertices. 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there are 0 odd vertices, start anywhere. If there are 2 odd vertices, start at one of them. 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Follow edges one at a time. If you have a choice between a bridge and a non-bridge, always choose the non-bridge.</a:t>
            </a:r>
          </a:p>
          <a:p>
            <a:pPr marL="342900" indent="-342900" algn="just"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Stop when you run out of edges.</a:t>
            </a:r>
          </a:p>
        </p:txBody>
      </p:sp>
    </p:spTree>
    <p:extLst>
      <p:ext uri="{BB962C8B-B14F-4D97-AF65-F5344CB8AC3E}">
        <p14:creationId xmlns:p14="http://schemas.microsoft.com/office/powerpoint/2010/main" val="26017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A3B939-0A09-47B9-A550-17D600411E02}"/>
              </a:ext>
            </a:extLst>
          </p:cNvPr>
          <p:cNvGrpSpPr/>
          <p:nvPr/>
        </p:nvGrpSpPr>
        <p:grpSpPr>
          <a:xfrm>
            <a:off x="2609511" y="2018645"/>
            <a:ext cx="5124112" cy="2554010"/>
            <a:chOff x="2514261" y="2018645"/>
            <a:chExt cx="5124112" cy="255401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5AE0372-5EAF-442D-AEE8-9101C03BA6B2}"/>
                </a:ext>
              </a:extLst>
            </p:cNvPr>
            <p:cNvSpPr/>
            <p:nvPr/>
          </p:nvSpPr>
          <p:spPr>
            <a:xfrm>
              <a:off x="2695575" y="2438400"/>
              <a:ext cx="1905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12BE5F-0DD9-4D75-977A-C15F2A900BE7}"/>
                </a:ext>
              </a:extLst>
            </p:cNvPr>
            <p:cNvSpPr/>
            <p:nvPr/>
          </p:nvSpPr>
          <p:spPr>
            <a:xfrm>
              <a:off x="7086600" y="2428875"/>
              <a:ext cx="1905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221C0B-A2EB-4D22-9204-0BF28BD768C2}"/>
                </a:ext>
              </a:extLst>
            </p:cNvPr>
            <p:cNvSpPr/>
            <p:nvPr/>
          </p:nvSpPr>
          <p:spPr>
            <a:xfrm>
              <a:off x="5762625" y="2447925"/>
              <a:ext cx="1905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E7833D-D0F9-406E-AF05-FA792FD31FAE}"/>
                </a:ext>
              </a:extLst>
            </p:cNvPr>
            <p:cNvSpPr/>
            <p:nvPr/>
          </p:nvSpPr>
          <p:spPr>
            <a:xfrm>
              <a:off x="4010025" y="2447925"/>
              <a:ext cx="1905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058464-480C-482A-849C-1441EFCDEAF2}"/>
                </a:ext>
              </a:extLst>
            </p:cNvPr>
            <p:cNvSpPr/>
            <p:nvPr/>
          </p:nvSpPr>
          <p:spPr>
            <a:xfrm>
              <a:off x="2714625" y="3838575"/>
              <a:ext cx="1905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F820C5-B726-4736-A313-40B3F9EC4459}"/>
                </a:ext>
              </a:extLst>
            </p:cNvPr>
            <p:cNvSpPr/>
            <p:nvPr/>
          </p:nvSpPr>
          <p:spPr>
            <a:xfrm>
              <a:off x="7115175" y="3829050"/>
              <a:ext cx="1905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6653B2-3273-45E1-80E8-C89128D3DCFD}"/>
                </a:ext>
              </a:extLst>
            </p:cNvPr>
            <p:cNvSpPr/>
            <p:nvPr/>
          </p:nvSpPr>
          <p:spPr>
            <a:xfrm>
              <a:off x="5772150" y="3848100"/>
              <a:ext cx="1905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61B3BE-1628-46D0-957C-81E197CE249E}"/>
                </a:ext>
              </a:extLst>
            </p:cNvPr>
            <p:cNvSpPr/>
            <p:nvPr/>
          </p:nvSpPr>
          <p:spPr>
            <a:xfrm>
              <a:off x="4019550" y="3848100"/>
              <a:ext cx="1905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EE52397-1314-488D-AB8D-B2FF521F0052}"/>
                </a:ext>
              </a:extLst>
            </p:cNvPr>
            <p:cNvCxnSpPr>
              <a:stCxn id="3" idx="2"/>
              <a:endCxn id="12" idx="2"/>
            </p:cNvCxnSpPr>
            <p:nvPr/>
          </p:nvCxnSpPr>
          <p:spPr>
            <a:xfrm>
              <a:off x="2695575" y="2590800"/>
              <a:ext cx="131445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A6D6E8-4B01-4283-9691-77E556476B1C}"/>
                </a:ext>
              </a:extLst>
            </p:cNvPr>
            <p:cNvCxnSpPr>
              <a:stCxn id="3" idx="2"/>
              <a:endCxn id="16" idx="6"/>
            </p:cNvCxnSpPr>
            <p:nvPr/>
          </p:nvCxnSpPr>
          <p:spPr>
            <a:xfrm>
              <a:off x="2695575" y="2590800"/>
              <a:ext cx="1514475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A30CDB-E1B1-4D9A-8A3E-41EDDF6051D1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2905125" y="3990975"/>
              <a:ext cx="11144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D0FA58-5BC1-4842-9A46-0A8B0B858899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2600325"/>
              <a:ext cx="9525" cy="1400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7B7991-AC9B-42F0-AC66-FE87F67FA5FE}"/>
                </a:ext>
              </a:extLst>
            </p:cNvPr>
            <p:cNvCxnSpPr>
              <a:stCxn id="12" idx="6"/>
              <a:endCxn id="11" idx="2"/>
            </p:cNvCxnSpPr>
            <p:nvPr/>
          </p:nvCxnSpPr>
          <p:spPr>
            <a:xfrm>
              <a:off x="4200525" y="2600325"/>
              <a:ext cx="1562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29C58D-A697-414B-A29E-ACFC1B9E3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602" y="2600325"/>
              <a:ext cx="18373" cy="1292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FA616E-A5E6-41AC-9CFE-19EB2440353D}"/>
                </a:ext>
              </a:extLst>
            </p:cNvPr>
            <p:cNvCxnSpPr>
              <a:stCxn id="16" idx="6"/>
              <a:endCxn id="15" idx="2"/>
            </p:cNvCxnSpPr>
            <p:nvPr/>
          </p:nvCxnSpPr>
          <p:spPr>
            <a:xfrm>
              <a:off x="4210050" y="4000500"/>
              <a:ext cx="1562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336747-7ED1-4E7C-A102-4D9F3E4C2AF3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 flipV="1">
              <a:off x="5953125" y="2581275"/>
              <a:ext cx="1133475" cy="19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C955EB-E4BA-4A7D-A97A-FD12CC9915E7}"/>
                </a:ext>
              </a:extLst>
            </p:cNvPr>
            <p:cNvCxnSpPr>
              <a:stCxn id="9" idx="2"/>
              <a:endCxn id="15" idx="6"/>
            </p:cNvCxnSpPr>
            <p:nvPr/>
          </p:nvCxnSpPr>
          <p:spPr>
            <a:xfrm flipH="1">
              <a:off x="5962650" y="2581275"/>
              <a:ext cx="1123950" cy="141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2BA334-8D88-49F2-9329-89327C65893B}"/>
                </a:ext>
              </a:extLst>
            </p:cNvPr>
            <p:cNvCxnSpPr>
              <a:stCxn id="11" idx="6"/>
              <a:endCxn id="14" idx="1"/>
            </p:cNvCxnSpPr>
            <p:nvPr/>
          </p:nvCxnSpPr>
          <p:spPr>
            <a:xfrm>
              <a:off x="5953125" y="2600325"/>
              <a:ext cx="1189948" cy="127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04E3D5-548B-4BD0-B3F3-D694AF78362B}"/>
                </a:ext>
              </a:extLst>
            </p:cNvPr>
            <p:cNvCxnSpPr>
              <a:stCxn id="15" idx="6"/>
              <a:endCxn id="14" idx="2"/>
            </p:cNvCxnSpPr>
            <p:nvPr/>
          </p:nvCxnSpPr>
          <p:spPr>
            <a:xfrm flipV="1">
              <a:off x="5962650" y="3981450"/>
              <a:ext cx="1152525" cy="19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F73BDDB-24F8-47C0-BD3E-B709FD9BBCDB}"/>
                </a:ext>
              </a:extLst>
            </p:cNvPr>
            <p:cNvCxnSpPr>
              <a:stCxn id="13" idx="2"/>
              <a:endCxn id="12" idx="3"/>
            </p:cNvCxnSpPr>
            <p:nvPr/>
          </p:nvCxnSpPr>
          <p:spPr>
            <a:xfrm flipV="1">
              <a:off x="2714625" y="2708088"/>
              <a:ext cx="1323298" cy="1282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F16D7B-DDB1-4F14-894D-AA8032E4E357}"/>
                </a:ext>
              </a:extLst>
            </p:cNvPr>
            <p:cNvSpPr txBox="1"/>
            <p:nvPr/>
          </p:nvSpPr>
          <p:spPr>
            <a:xfrm>
              <a:off x="4037923" y="2018645"/>
              <a:ext cx="4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313FDD-5167-4D7D-ACA2-BE5ACA6E9329}"/>
                </a:ext>
              </a:extLst>
            </p:cNvPr>
            <p:cNvSpPr txBox="1"/>
            <p:nvPr/>
          </p:nvSpPr>
          <p:spPr>
            <a:xfrm>
              <a:off x="5676223" y="2047220"/>
              <a:ext cx="4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6DEC129-AA4E-4DF4-B494-2920663287B3}"/>
                </a:ext>
              </a:extLst>
            </p:cNvPr>
            <p:cNvSpPr txBox="1"/>
            <p:nvPr/>
          </p:nvSpPr>
          <p:spPr>
            <a:xfrm>
              <a:off x="5695611" y="4152899"/>
              <a:ext cx="4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FCE199-CFCF-4314-8D5C-375DE3CC0F50}"/>
                </a:ext>
              </a:extLst>
            </p:cNvPr>
            <p:cNvSpPr txBox="1"/>
            <p:nvPr/>
          </p:nvSpPr>
          <p:spPr>
            <a:xfrm>
              <a:off x="3971032" y="4133850"/>
              <a:ext cx="4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84B38E-9E1F-4CD7-AE27-25E31FD2D4F1}"/>
                </a:ext>
              </a:extLst>
            </p:cNvPr>
            <p:cNvSpPr txBox="1"/>
            <p:nvPr/>
          </p:nvSpPr>
          <p:spPr>
            <a:xfrm>
              <a:off x="2590461" y="4203323"/>
              <a:ext cx="4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C069BC-8ADE-45B2-8C50-B4358DD90204}"/>
                </a:ext>
              </a:extLst>
            </p:cNvPr>
            <p:cNvSpPr txBox="1"/>
            <p:nvPr/>
          </p:nvSpPr>
          <p:spPr>
            <a:xfrm>
              <a:off x="2514261" y="2144940"/>
              <a:ext cx="4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72679C-E61A-42A5-A0FE-8AE7FD27A6D6}"/>
                </a:ext>
              </a:extLst>
            </p:cNvPr>
            <p:cNvSpPr txBox="1"/>
            <p:nvPr/>
          </p:nvSpPr>
          <p:spPr>
            <a:xfrm>
              <a:off x="7237646" y="2217777"/>
              <a:ext cx="4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42621C-B5E1-45A9-ACF9-8ECFC5675CE8}"/>
                </a:ext>
              </a:extLst>
            </p:cNvPr>
            <p:cNvSpPr txBox="1"/>
            <p:nvPr/>
          </p:nvSpPr>
          <p:spPr>
            <a:xfrm>
              <a:off x="7086600" y="4018657"/>
              <a:ext cx="40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07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</p:spTree>
    <p:extLst>
      <p:ext uri="{BB962C8B-B14F-4D97-AF65-F5344CB8AC3E}">
        <p14:creationId xmlns:p14="http://schemas.microsoft.com/office/powerpoint/2010/main" val="3295063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1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45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37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85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06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26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7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Walk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539900" y="1259651"/>
            <a:ext cx="4961761" cy="2611732"/>
            <a:chOff x="1757598" y="3757675"/>
            <a:chExt cx="4961761" cy="2611732"/>
          </a:xfrm>
        </p:grpSpPr>
        <p:grpSp>
          <p:nvGrpSpPr>
            <p:cNvPr id="53" name="Group 52"/>
            <p:cNvGrpSpPr/>
            <p:nvPr/>
          </p:nvGrpSpPr>
          <p:grpSpPr>
            <a:xfrm>
              <a:off x="1757598" y="3757675"/>
              <a:ext cx="4961761" cy="2611732"/>
              <a:chOff x="1757598" y="3757675"/>
              <a:chExt cx="4961761" cy="261173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757598" y="3757675"/>
                <a:ext cx="4961761" cy="2376099"/>
                <a:chOff x="1757598" y="3793300"/>
                <a:chExt cx="4961761" cy="237609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757598" y="4154405"/>
                  <a:ext cx="4777226" cy="2014994"/>
                  <a:chOff x="653223" y="4712530"/>
                  <a:chExt cx="4777226" cy="2014994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3598223" y="473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187498" y="471253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909473" y="606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678848" y="604450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1698223" y="534388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653223" y="64957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" name="Straight Connector 3"/>
                  <p:cNvCxnSpPr>
                    <a:stCxn id="17" idx="2"/>
                    <a:endCxn id="16" idx="4"/>
                  </p:cNvCxnSpPr>
                  <p:nvPr/>
                </p:nvCxnSpPr>
                <p:spPr>
                  <a:xfrm flipV="1">
                    <a:off x="653223" y="5450758"/>
                    <a:ext cx="1080626" cy="10984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>
                    <a:stCxn id="16" idx="2"/>
                    <a:endCxn id="2" idx="3"/>
                  </p:cNvCxnSpPr>
                  <p:nvPr/>
                </p:nvCxnSpPr>
                <p:spPr>
                  <a:xfrm flipV="1">
                    <a:off x="1698223" y="4829481"/>
                    <a:ext cx="1910435" cy="567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2" idx="2"/>
                    <a:endCxn id="13" idx="2"/>
                  </p:cNvCxnSpPr>
                  <p:nvPr/>
                </p:nvCxnSpPr>
                <p:spPr>
                  <a:xfrm flipV="1">
                    <a:off x="3598223" y="4765969"/>
                    <a:ext cx="1589275" cy="257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3" idx="4"/>
                    <a:endCxn id="15" idx="6"/>
                  </p:cNvCxnSpPr>
                  <p:nvPr/>
                </p:nvCxnSpPr>
                <p:spPr>
                  <a:xfrm flipH="1">
                    <a:off x="4750100" y="4819408"/>
                    <a:ext cx="473024" cy="12785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>
                    <a:stCxn id="2" idx="4"/>
                    <a:endCxn id="14" idx="3"/>
                  </p:cNvCxnSpPr>
                  <p:nvPr/>
                </p:nvCxnSpPr>
                <p:spPr>
                  <a:xfrm flipH="1">
                    <a:off x="2919908" y="4845133"/>
                    <a:ext cx="713941" cy="13143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>
                    <a:stCxn id="14" idx="3"/>
                    <a:endCxn id="15" idx="5"/>
                  </p:cNvCxnSpPr>
                  <p:nvPr/>
                </p:nvCxnSpPr>
                <p:spPr>
                  <a:xfrm flipV="1">
                    <a:off x="2919908" y="6135731"/>
                    <a:ext cx="1819757" cy="237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 29"/>
                  <p:cNvSpPr/>
                  <p:nvPr/>
                </p:nvSpPr>
                <p:spPr>
                  <a:xfrm>
                    <a:off x="1721922" y="5369045"/>
                    <a:ext cx="1284370" cy="810738"/>
                  </a:xfrm>
                  <a:custGeom>
                    <a:avLst/>
                    <a:gdLst>
                      <a:gd name="connsiteX0" fmla="*/ 0 w 1284370"/>
                      <a:gd name="connsiteY0" fmla="*/ 34228 h 810738"/>
                      <a:gd name="connsiteX1" fmla="*/ 783772 w 1284370"/>
                      <a:gd name="connsiteY1" fmla="*/ 81729 h 810738"/>
                      <a:gd name="connsiteX2" fmla="*/ 1246909 w 1284370"/>
                      <a:gd name="connsiteY2" fmla="*/ 746747 h 810738"/>
                      <a:gd name="connsiteX3" fmla="*/ 1223159 w 1284370"/>
                      <a:gd name="connsiteY3" fmla="*/ 746747 h 810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84370" h="810738">
                        <a:moveTo>
                          <a:pt x="0" y="34228"/>
                        </a:moveTo>
                        <a:cubicBezTo>
                          <a:pt x="287977" y="-1398"/>
                          <a:pt x="575954" y="-37024"/>
                          <a:pt x="783772" y="81729"/>
                        </a:cubicBezTo>
                        <a:cubicBezTo>
                          <a:pt x="991590" y="200482"/>
                          <a:pt x="1173678" y="635911"/>
                          <a:pt x="1246909" y="746747"/>
                        </a:cubicBezTo>
                        <a:cubicBezTo>
                          <a:pt x="1320140" y="857583"/>
                          <a:pt x="1271649" y="802165"/>
                          <a:pt x="1223159" y="746747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733797" y="5403273"/>
                    <a:ext cx="1223159" cy="736270"/>
                  </a:xfrm>
                  <a:custGeom>
                    <a:avLst/>
                    <a:gdLst>
                      <a:gd name="connsiteX0" fmla="*/ 0 w 1223159"/>
                      <a:gd name="connsiteY0" fmla="*/ 0 h 736270"/>
                      <a:gd name="connsiteX1" fmla="*/ 344385 w 1223159"/>
                      <a:gd name="connsiteY1" fmla="*/ 498763 h 736270"/>
                      <a:gd name="connsiteX2" fmla="*/ 1223159 w 1223159"/>
                      <a:gd name="connsiteY2" fmla="*/ 736270 h 736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3159" h="736270">
                        <a:moveTo>
                          <a:pt x="0" y="0"/>
                        </a:moveTo>
                        <a:cubicBezTo>
                          <a:pt x="70262" y="188025"/>
                          <a:pt x="140525" y="376051"/>
                          <a:pt x="344385" y="498763"/>
                        </a:cubicBezTo>
                        <a:cubicBezTo>
                          <a:pt x="548245" y="621475"/>
                          <a:pt x="885702" y="678872"/>
                          <a:pt x="1223159" y="73627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4206827" y="5643300"/>
                    <a:ext cx="540914" cy="484415"/>
                  </a:xfrm>
                  <a:custGeom>
                    <a:avLst/>
                    <a:gdLst>
                      <a:gd name="connsiteX0" fmla="*/ 531428 w 540914"/>
                      <a:gd name="connsiteY0" fmla="*/ 472492 h 484415"/>
                      <a:gd name="connsiteX1" fmla="*/ 92041 w 540914"/>
                      <a:gd name="connsiteY1" fmla="*/ 341864 h 484415"/>
                      <a:gd name="connsiteX2" fmla="*/ 20789 w 540914"/>
                      <a:gd name="connsiteY2" fmla="*/ 33105 h 484415"/>
                      <a:gd name="connsiteX3" fmla="*/ 365173 w 540914"/>
                      <a:gd name="connsiteY3" fmla="*/ 56856 h 484415"/>
                      <a:gd name="connsiteX4" fmla="*/ 531428 w 540914"/>
                      <a:gd name="connsiteY4" fmla="*/ 472492 h 484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914" h="484415">
                        <a:moveTo>
                          <a:pt x="531428" y="472492"/>
                        </a:moveTo>
                        <a:cubicBezTo>
                          <a:pt x="485906" y="519993"/>
                          <a:pt x="177147" y="415095"/>
                          <a:pt x="92041" y="341864"/>
                        </a:cubicBezTo>
                        <a:cubicBezTo>
                          <a:pt x="6934" y="268633"/>
                          <a:pt x="-24733" y="80606"/>
                          <a:pt x="20789" y="33105"/>
                        </a:cubicBezTo>
                        <a:cubicBezTo>
                          <a:pt x="66311" y="-14396"/>
                          <a:pt x="282046" y="-14396"/>
                          <a:pt x="365173" y="56856"/>
                        </a:cubicBezTo>
                        <a:cubicBezTo>
                          <a:pt x="448300" y="128108"/>
                          <a:pt x="576950" y="424991"/>
                          <a:pt x="531428" y="472492"/>
                        </a:cubicBez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4607445" y="6092042"/>
                    <a:ext cx="823004" cy="635482"/>
                  </a:xfrm>
                  <a:custGeom>
                    <a:avLst/>
                    <a:gdLst>
                      <a:gd name="connsiteX0" fmla="*/ 118934 w 823004"/>
                      <a:gd name="connsiteY0" fmla="*/ 71252 h 635482"/>
                      <a:gd name="connsiteX1" fmla="*/ 181 w 823004"/>
                      <a:gd name="connsiteY1" fmla="*/ 285007 h 635482"/>
                      <a:gd name="connsiteX2" fmla="*/ 142685 w 823004"/>
                      <a:gd name="connsiteY2" fmla="*/ 546264 h 635482"/>
                      <a:gd name="connsiteX3" fmla="*/ 498945 w 823004"/>
                      <a:gd name="connsiteY3" fmla="*/ 629392 h 635482"/>
                      <a:gd name="connsiteX4" fmla="*/ 795828 w 823004"/>
                      <a:gd name="connsiteY4" fmla="*/ 403761 h 635482"/>
                      <a:gd name="connsiteX5" fmla="*/ 783952 w 823004"/>
                      <a:gd name="connsiteY5" fmla="*/ 142503 h 635482"/>
                      <a:gd name="connsiteX6" fmla="*/ 570197 w 823004"/>
                      <a:gd name="connsiteY6" fmla="*/ 23750 h 635482"/>
                      <a:gd name="connsiteX7" fmla="*/ 107059 w 823004"/>
                      <a:gd name="connsiteY7" fmla="*/ 0 h 63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23004" h="635482">
                        <a:moveTo>
                          <a:pt x="118934" y="71252"/>
                        </a:moveTo>
                        <a:cubicBezTo>
                          <a:pt x="57578" y="138545"/>
                          <a:pt x="-3778" y="205838"/>
                          <a:pt x="181" y="285007"/>
                        </a:cubicBezTo>
                        <a:cubicBezTo>
                          <a:pt x="4139" y="364176"/>
                          <a:pt x="59558" y="488867"/>
                          <a:pt x="142685" y="546264"/>
                        </a:cubicBezTo>
                        <a:cubicBezTo>
                          <a:pt x="225812" y="603661"/>
                          <a:pt x="390088" y="653142"/>
                          <a:pt x="498945" y="629392"/>
                        </a:cubicBezTo>
                        <a:cubicBezTo>
                          <a:pt x="607802" y="605642"/>
                          <a:pt x="748327" y="484909"/>
                          <a:pt x="795828" y="403761"/>
                        </a:cubicBezTo>
                        <a:cubicBezTo>
                          <a:pt x="843329" y="322613"/>
                          <a:pt x="821557" y="205838"/>
                          <a:pt x="783952" y="142503"/>
                        </a:cubicBezTo>
                        <a:cubicBezTo>
                          <a:pt x="746347" y="79168"/>
                          <a:pt x="683012" y="47500"/>
                          <a:pt x="570197" y="23750"/>
                        </a:cubicBezTo>
                        <a:cubicBezTo>
                          <a:pt x="457382" y="0"/>
                          <a:pt x="282220" y="0"/>
                          <a:pt x="107059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4439343" y="38408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113718" y="37933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82468" y="3876425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5696118" y="6000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79343" y="4292050"/>
              <a:ext cx="4866791" cy="1853707"/>
              <a:chOff x="1814968" y="4256425"/>
              <a:chExt cx="4866791" cy="185370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505693" y="45552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14968" y="57408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81218" y="5491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93093" y="55151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23093" y="4256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76118" y="4575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34868" y="48007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98618" y="550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28618" y="46225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34868" y="4598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2368" y="5263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19868" y="512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93111" y="4239491"/>
            <a:ext cx="84540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is an open walk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aseline="-40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aseline="-40000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are the end vertices.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aseline="-40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is the initial vertex and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aseline="-40000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400" baseline="-4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the terminal vertex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 is the length of the walk</a:t>
            </a:r>
          </a:p>
        </p:txBody>
      </p:sp>
      <p:cxnSp>
        <p:nvCxnSpPr>
          <p:cNvPr id="11" name="Straight Connector 10"/>
          <p:cNvCxnSpPr>
            <a:stCxn id="2" idx="5"/>
          </p:cNvCxnSpPr>
          <p:nvPr/>
        </p:nvCxnSpPr>
        <p:spPr>
          <a:xfrm flipH="1">
            <a:off x="3796150" y="1737707"/>
            <a:ext cx="749567" cy="13503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68102" y="2265813"/>
            <a:ext cx="1232002" cy="762395"/>
          </a:xfrm>
          <a:custGeom>
            <a:avLst/>
            <a:gdLst>
              <a:gd name="connsiteX0" fmla="*/ 1232002 w 1232002"/>
              <a:gd name="connsiteY0" fmla="*/ 762395 h 762395"/>
              <a:gd name="connsiteX1" fmla="*/ 816366 w 1232002"/>
              <a:gd name="connsiteY1" fmla="*/ 73626 h 762395"/>
              <a:gd name="connsiteX2" fmla="*/ 68220 w 1232002"/>
              <a:gd name="connsiteY2" fmla="*/ 14249 h 762395"/>
              <a:gd name="connsiteX3" fmla="*/ 80095 w 1232002"/>
              <a:gd name="connsiteY3" fmla="*/ 26125 h 76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002" h="762395">
                <a:moveTo>
                  <a:pt x="1232002" y="762395"/>
                </a:moveTo>
                <a:cubicBezTo>
                  <a:pt x="1121166" y="480356"/>
                  <a:pt x="1010330" y="198317"/>
                  <a:pt x="816366" y="73626"/>
                </a:cubicBezTo>
                <a:cubicBezTo>
                  <a:pt x="622402" y="-51065"/>
                  <a:pt x="190932" y="22166"/>
                  <a:pt x="68220" y="14249"/>
                </a:cubicBezTo>
                <a:cubicBezTo>
                  <a:pt x="-54492" y="6332"/>
                  <a:pt x="12801" y="16228"/>
                  <a:pt x="80095" y="2612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0" idx="0"/>
          </p:cNvCxnSpPr>
          <p:nvPr/>
        </p:nvCxnSpPr>
        <p:spPr>
          <a:xfrm>
            <a:off x="3942591" y="3052776"/>
            <a:ext cx="16585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107790" y="2525492"/>
            <a:ext cx="525523" cy="520956"/>
          </a:xfrm>
          <a:custGeom>
            <a:avLst/>
            <a:gdLst>
              <a:gd name="connsiteX0" fmla="*/ 509239 w 525523"/>
              <a:gd name="connsiteY0" fmla="*/ 502716 h 520956"/>
              <a:gd name="connsiteX1" fmla="*/ 461737 w 525523"/>
              <a:gd name="connsiteY1" fmla="*/ 205833 h 520956"/>
              <a:gd name="connsiteX2" fmla="*/ 283607 w 525523"/>
              <a:gd name="connsiteY2" fmla="*/ 27703 h 520956"/>
              <a:gd name="connsiteX3" fmla="*/ 22350 w 525523"/>
              <a:gd name="connsiteY3" fmla="*/ 27703 h 520956"/>
              <a:gd name="connsiteX4" fmla="*/ 34226 w 525523"/>
              <a:gd name="connsiteY4" fmla="*/ 288960 h 520956"/>
              <a:gd name="connsiteX5" fmla="*/ 200480 w 525523"/>
              <a:gd name="connsiteY5" fmla="*/ 467090 h 520956"/>
              <a:gd name="connsiteX6" fmla="*/ 509239 w 525523"/>
              <a:gd name="connsiteY6" fmla="*/ 502716 h 5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523" h="520956">
                <a:moveTo>
                  <a:pt x="509239" y="502716"/>
                </a:moveTo>
                <a:cubicBezTo>
                  <a:pt x="552782" y="459173"/>
                  <a:pt x="499342" y="285002"/>
                  <a:pt x="461737" y="205833"/>
                </a:cubicBezTo>
                <a:cubicBezTo>
                  <a:pt x="424132" y="126664"/>
                  <a:pt x="356838" y="57391"/>
                  <a:pt x="283607" y="27703"/>
                </a:cubicBezTo>
                <a:cubicBezTo>
                  <a:pt x="210376" y="-1985"/>
                  <a:pt x="63913" y="-15840"/>
                  <a:pt x="22350" y="27703"/>
                </a:cubicBezTo>
                <a:cubicBezTo>
                  <a:pt x="-19214" y="71246"/>
                  <a:pt x="4538" y="215729"/>
                  <a:pt x="34226" y="288960"/>
                </a:cubicBezTo>
                <a:cubicBezTo>
                  <a:pt x="63914" y="362191"/>
                  <a:pt x="121311" y="431464"/>
                  <a:pt x="200480" y="467090"/>
                </a:cubicBezTo>
                <a:cubicBezTo>
                  <a:pt x="279649" y="502716"/>
                  <a:pt x="465696" y="546259"/>
                  <a:pt x="509239" y="502716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5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8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76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92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5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07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55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5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75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08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7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Walk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539900" y="1259651"/>
            <a:ext cx="4961761" cy="2611732"/>
            <a:chOff x="1757598" y="3757675"/>
            <a:chExt cx="4961761" cy="2611732"/>
          </a:xfrm>
        </p:grpSpPr>
        <p:grpSp>
          <p:nvGrpSpPr>
            <p:cNvPr id="53" name="Group 52"/>
            <p:cNvGrpSpPr/>
            <p:nvPr/>
          </p:nvGrpSpPr>
          <p:grpSpPr>
            <a:xfrm>
              <a:off x="1757598" y="3757675"/>
              <a:ext cx="4961761" cy="2611732"/>
              <a:chOff x="1757598" y="3757675"/>
              <a:chExt cx="4961761" cy="261173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757598" y="3757675"/>
                <a:ext cx="4961761" cy="2376099"/>
                <a:chOff x="1757598" y="3793300"/>
                <a:chExt cx="4961761" cy="237609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757598" y="4154405"/>
                  <a:ext cx="4777226" cy="2014994"/>
                  <a:chOff x="653223" y="4712530"/>
                  <a:chExt cx="4777226" cy="2014994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3598223" y="473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187498" y="471253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909473" y="606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678848" y="604450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1698223" y="534388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653223" y="64957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" name="Straight Connector 3"/>
                  <p:cNvCxnSpPr>
                    <a:stCxn id="17" idx="2"/>
                    <a:endCxn id="16" idx="4"/>
                  </p:cNvCxnSpPr>
                  <p:nvPr/>
                </p:nvCxnSpPr>
                <p:spPr>
                  <a:xfrm flipV="1">
                    <a:off x="653223" y="5450758"/>
                    <a:ext cx="1080626" cy="10984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>
                    <a:stCxn id="16" idx="2"/>
                    <a:endCxn id="2" idx="3"/>
                  </p:cNvCxnSpPr>
                  <p:nvPr/>
                </p:nvCxnSpPr>
                <p:spPr>
                  <a:xfrm flipV="1">
                    <a:off x="1698223" y="4829481"/>
                    <a:ext cx="1910435" cy="567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2" idx="2"/>
                    <a:endCxn id="13" idx="2"/>
                  </p:cNvCxnSpPr>
                  <p:nvPr/>
                </p:nvCxnSpPr>
                <p:spPr>
                  <a:xfrm flipV="1">
                    <a:off x="3598223" y="4765969"/>
                    <a:ext cx="1589275" cy="257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3" idx="4"/>
                    <a:endCxn id="15" idx="6"/>
                  </p:cNvCxnSpPr>
                  <p:nvPr/>
                </p:nvCxnSpPr>
                <p:spPr>
                  <a:xfrm flipH="1">
                    <a:off x="4750100" y="4819408"/>
                    <a:ext cx="473024" cy="12785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>
                    <a:stCxn id="2" idx="4"/>
                    <a:endCxn id="14" idx="3"/>
                  </p:cNvCxnSpPr>
                  <p:nvPr/>
                </p:nvCxnSpPr>
                <p:spPr>
                  <a:xfrm flipH="1">
                    <a:off x="2919908" y="4845133"/>
                    <a:ext cx="713941" cy="13143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>
                    <a:stCxn id="14" idx="3"/>
                    <a:endCxn id="15" idx="5"/>
                  </p:cNvCxnSpPr>
                  <p:nvPr/>
                </p:nvCxnSpPr>
                <p:spPr>
                  <a:xfrm flipV="1">
                    <a:off x="2919908" y="6135731"/>
                    <a:ext cx="1819757" cy="237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 29"/>
                  <p:cNvSpPr/>
                  <p:nvPr/>
                </p:nvSpPr>
                <p:spPr>
                  <a:xfrm>
                    <a:off x="1721922" y="5369045"/>
                    <a:ext cx="1284370" cy="810738"/>
                  </a:xfrm>
                  <a:custGeom>
                    <a:avLst/>
                    <a:gdLst>
                      <a:gd name="connsiteX0" fmla="*/ 0 w 1284370"/>
                      <a:gd name="connsiteY0" fmla="*/ 34228 h 810738"/>
                      <a:gd name="connsiteX1" fmla="*/ 783772 w 1284370"/>
                      <a:gd name="connsiteY1" fmla="*/ 81729 h 810738"/>
                      <a:gd name="connsiteX2" fmla="*/ 1246909 w 1284370"/>
                      <a:gd name="connsiteY2" fmla="*/ 746747 h 810738"/>
                      <a:gd name="connsiteX3" fmla="*/ 1223159 w 1284370"/>
                      <a:gd name="connsiteY3" fmla="*/ 746747 h 810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84370" h="810738">
                        <a:moveTo>
                          <a:pt x="0" y="34228"/>
                        </a:moveTo>
                        <a:cubicBezTo>
                          <a:pt x="287977" y="-1398"/>
                          <a:pt x="575954" y="-37024"/>
                          <a:pt x="783772" y="81729"/>
                        </a:cubicBezTo>
                        <a:cubicBezTo>
                          <a:pt x="991590" y="200482"/>
                          <a:pt x="1173678" y="635911"/>
                          <a:pt x="1246909" y="746747"/>
                        </a:cubicBezTo>
                        <a:cubicBezTo>
                          <a:pt x="1320140" y="857583"/>
                          <a:pt x="1271649" y="802165"/>
                          <a:pt x="1223159" y="746747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733797" y="5403273"/>
                    <a:ext cx="1223159" cy="736270"/>
                  </a:xfrm>
                  <a:custGeom>
                    <a:avLst/>
                    <a:gdLst>
                      <a:gd name="connsiteX0" fmla="*/ 0 w 1223159"/>
                      <a:gd name="connsiteY0" fmla="*/ 0 h 736270"/>
                      <a:gd name="connsiteX1" fmla="*/ 344385 w 1223159"/>
                      <a:gd name="connsiteY1" fmla="*/ 498763 h 736270"/>
                      <a:gd name="connsiteX2" fmla="*/ 1223159 w 1223159"/>
                      <a:gd name="connsiteY2" fmla="*/ 736270 h 736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3159" h="736270">
                        <a:moveTo>
                          <a:pt x="0" y="0"/>
                        </a:moveTo>
                        <a:cubicBezTo>
                          <a:pt x="70262" y="188025"/>
                          <a:pt x="140525" y="376051"/>
                          <a:pt x="344385" y="498763"/>
                        </a:cubicBezTo>
                        <a:cubicBezTo>
                          <a:pt x="548245" y="621475"/>
                          <a:pt x="885702" y="678872"/>
                          <a:pt x="1223159" y="73627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4206827" y="5643300"/>
                    <a:ext cx="540914" cy="484415"/>
                  </a:xfrm>
                  <a:custGeom>
                    <a:avLst/>
                    <a:gdLst>
                      <a:gd name="connsiteX0" fmla="*/ 531428 w 540914"/>
                      <a:gd name="connsiteY0" fmla="*/ 472492 h 484415"/>
                      <a:gd name="connsiteX1" fmla="*/ 92041 w 540914"/>
                      <a:gd name="connsiteY1" fmla="*/ 341864 h 484415"/>
                      <a:gd name="connsiteX2" fmla="*/ 20789 w 540914"/>
                      <a:gd name="connsiteY2" fmla="*/ 33105 h 484415"/>
                      <a:gd name="connsiteX3" fmla="*/ 365173 w 540914"/>
                      <a:gd name="connsiteY3" fmla="*/ 56856 h 484415"/>
                      <a:gd name="connsiteX4" fmla="*/ 531428 w 540914"/>
                      <a:gd name="connsiteY4" fmla="*/ 472492 h 484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914" h="484415">
                        <a:moveTo>
                          <a:pt x="531428" y="472492"/>
                        </a:moveTo>
                        <a:cubicBezTo>
                          <a:pt x="485906" y="519993"/>
                          <a:pt x="177147" y="415095"/>
                          <a:pt x="92041" y="341864"/>
                        </a:cubicBezTo>
                        <a:cubicBezTo>
                          <a:pt x="6934" y="268633"/>
                          <a:pt x="-24733" y="80606"/>
                          <a:pt x="20789" y="33105"/>
                        </a:cubicBezTo>
                        <a:cubicBezTo>
                          <a:pt x="66311" y="-14396"/>
                          <a:pt x="282046" y="-14396"/>
                          <a:pt x="365173" y="56856"/>
                        </a:cubicBezTo>
                        <a:cubicBezTo>
                          <a:pt x="448300" y="128108"/>
                          <a:pt x="576950" y="424991"/>
                          <a:pt x="531428" y="472492"/>
                        </a:cubicBez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4607445" y="6092042"/>
                    <a:ext cx="823004" cy="635482"/>
                  </a:xfrm>
                  <a:custGeom>
                    <a:avLst/>
                    <a:gdLst>
                      <a:gd name="connsiteX0" fmla="*/ 118934 w 823004"/>
                      <a:gd name="connsiteY0" fmla="*/ 71252 h 635482"/>
                      <a:gd name="connsiteX1" fmla="*/ 181 w 823004"/>
                      <a:gd name="connsiteY1" fmla="*/ 285007 h 635482"/>
                      <a:gd name="connsiteX2" fmla="*/ 142685 w 823004"/>
                      <a:gd name="connsiteY2" fmla="*/ 546264 h 635482"/>
                      <a:gd name="connsiteX3" fmla="*/ 498945 w 823004"/>
                      <a:gd name="connsiteY3" fmla="*/ 629392 h 635482"/>
                      <a:gd name="connsiteX4" fmla="*/ 795828 w 823004"/>
                      <a:gd name="connsiteY4" fmla="*/ 403761 h 635482"/>
                      <a:gd name="connsiteX5" fmla="*/ 783952 w 823004"/>
                      <a:gd name="connsiteY5" fmla="*/ 142503 h 635482"/>
                      <a:gd name="connsiteX6" fmla="*/ 570197 w 823004"/>
                      <a:gd name="connsiteY6" fmla="*/ 23750 h 635482"/>
                      <a:gd name="connsiteX7" fmla="*/ 107059 w 823004"/>
                      <a:gd name="connsiteY7" fmla="*/ 0 h 63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23004" h="635482">
                        <a:moveTo>
                          <a:pt x="118934" y="71252"/>
                        </a:moveTo>
                        <a:cubicBezTo>
                          <a:pt x="57578" y="138545"/>
                          <a:pt x="-3778" y="205838"/>
                          <a:pt x="181" y="285007"/>
                        </a:cubicBezTo>
                        <a:cubicBezTo>
                          <a:pt x="4139" y="364176"/>
                          <a:pt x="59558" y="488867"/>
                          <a:pt x="142685" y="546264"/>
                        </a:cubicBezTo>
                        <a:cubicBezTo>
                          <a:pt x="225812" y="603661"/>
                          <a:pt x="390088" y="653142"/>
                          <a:pt x="498945" y="629392"/>
                        </a:cubicBezTo>
                        <a:cubicBezTo>
                          <a:pt x="607802" y="605642"/>
                          <a:pt x="748327" y="484909"/>
                          <a:pt x="795828" y="403761"/>
                        </a:cubicBezTo>
                        <a:cubicBezTo>
                          <a:pt x="843329" y="322613"/>
                          <a:pt x="821557" y="205838"/>
                          <a:pt x="783952" y="142503"/>
                        </a:cubicBezTo>
                        <a:cubicBezTo>
                          <a:pt x="746347" y="79168"/>
                          <a:pt x="683012" y="47500"/>
                          <a:pt x="570197" y="23750"/>
                        </a:cubicBezTo>
                        <a:cubicBezTo>
                          <a:pt x="457382" y="0"/>
                          <a:pt x="282220" y="0"/>
                          <a:pt x="107059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4439343" y="38408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113718" y="37933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82468" y="3876425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5696118" y="6000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79343" y="4292050"/>
              <a:ext cx="4866791" cy="1853707"/>
              <a:chOff x="1814968" y="4256425"/>
              <a:chExt cx="4866791" cy="185370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505693" y="45552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14968" y="57408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81218" y="5491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93093" y="55151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23093" y="4256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76118" y="4575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34868" y="48007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98618" y="550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28618" y="46225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34868" y="4598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2368" y="5263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19868" y="512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93111" y="4239491"/>
            <a:ext cx="8454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is an open walk whereas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is a closed walk</a:t>
            </a:r>
          </a:p>
        </p:txBody>
      </p:sp>
      <p:sp>
        <p:nvSpPr>
          <p:cNvPr id="12" name="Freeform 11"/>
          <p:cNvSpPr/>
          <p:nvPr/>
        </p:nvSpPr>
        <p:spPr>
          <a:xfrm>
            <a:off x="5093126" y="2551151"/>
            <a:ext cx="525385" cy="475438"/>
          </a:xfrm>
          <a:custGeom>
            <a:avLst/>
            <a:gdLst>
              <a:gd name="connsiteX0" fmla="*/ 512027 w 525385"/>
              <a:gd name="connsiteY0" fmla="*/ 465181 h 475438"/>
              <a:gd name="connsiteX1" fmla="*/ 393274 w 525385"/>
              <a:gd name="connsiteY1" fmla="*/ 73296 h 475438"/>
              <a:gd name="connsiteX2" fmla="*/ 203269 w 525385"/>
              <a:gd name="connsiteY2" fmla="*/ 2044 h 475438"/>
              <a:gd name="connsiteX3" fmla="*/ 13264 w 525385"/>
              <a:gd name="connsiteY3" fmla="*/ 49545 h 475438"/>
              <a:gd name="connsiteX4" fmla="*/ 72640 w 525385"/>
              <a:gd name="connsiteY4" fmla="*/ 334553 h 475438"/>
              <a:gd name="connsiteX5" fmla="*/ 512027 w 525385"/>
              <a:gd name="connsiteY5" fmla="*/ 465181 h 47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385" h="475438">
                <a:moveTo>
                  <a:pt x="512027" y="465181"/>
                </a:moveTo>
                <a:cubicBezTo>
                  <a:pt x="565466" y="421638"/>
                  <a:pt x="444734" y="150485"/>
                  <a:pt x="393274" y="73296"/>
                </a:cubicBezTo>
                <a:cubicBezTo>
                  <a:pt x="341814" y="-3893"/>
                  <a:pt x="266604" y="6002"/>
                  <a:pt x="203269" y="2044"/>
                </a:cubicBezTo>
                <a:cubicBezTo>
                  <a:pt x="139934" y="-1915"/>
                  <a:pt x="35035" y="-5873"/>
                  <a:pt x="13264" y="49545"/>
                </a:cubicBezTo>
                <a:cubicBezTo>
                  <a:pt x="-8507" y="104963"/>
                  <a:pt x="-12466" y="265280"/>
                  <a:pt x="72640" y="334553"/>
                </a:cubicBezTo>
                <a:cubicBezTo>
                  <a:pt x="157746" y="403826"/>
                  <a:pt x="458588" y="508724"/>
                  <a:pt x="512027" y="465181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3" idx="2"/>
          </p:cNvCxnSpPr>
          <p:nvPr/>
        </p:nvCxnSpPr>
        <p:spPr>
          <a:xfrm flipH="1">
            <a:off x="5601151" y="1674195"/>
            <a:ext cx="473024" cy="1409164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2" idx="6"/>
          </p:cNvCxnSpPr>
          <p:nvPr/>
        </p:nvCxnSpPr>
        <p:spPr>
          <a:xfrm flipH="1">
            <a:off x="4556152" y="1674195"/>
            <a:ext cx="1518023" cy="25725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" idx="5"/>
            <a:endCxn id="30" idx="2"/>
          </p:cNvCxnSpPr>
          <p:nvPr/>
        </p:nvCxnSpPr>
        <p:spPr>
          <a:xfrm flipH="1">
            <a:off x="3855508" y="1737707"/>
            <a:ext cx="690209" cy="128631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0"/>
          </p:cNvCxnSpPr>
          <p:nvPr/>
        </p:nvCxnSpPr>
        <p:spPr>
          <a:xfrm flipV="1">
            <a:off x="3942591" y="3028258"/>
            <a:ext cx="1683751" cy="24518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19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99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13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449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947CD-067E-4308-B747-A5A701F26F5E}"/>
              </a:ext>
            </a:extLst>
          </p:cNvPr>
          <p:cNvCxnSpPr/>
          <p:nvPr/>
        </p:nvCxnSpPr>
        <p:spPr>
          <a:xfrm>
            <a:off x="561848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5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947CD-067E-4308-B747-A5A701F26F5E}"/>
              </a:ext>
            </a:extLst>
          </p:cNvPr>
          <p:cNvCxnSpPr/>
          <p:nvPr/>
        </p:nvCxnSpPr>
        <p:spPr>
          <a:xfrm>
            <a:off x="561848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DD830-950C-4958-9C1A-89746337122C}"/>
              </a:ext>
            </a:extLst>
          </p:cNvPr>
          <p:cNvCxnSpPr/>
          <p:nvPr/>
        </p:nvCxnSpPr>
        <p:spPr>
          <a:xfrm>
            <a:off x="5618480" y="3571875"/>
            <a:ext cx="0" cy="1061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84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947CD-067E-4308-B747-A5A701F26F5E}"/>
              </a:ext>
            </a:extLst>
          </p:cNvPr>
          <p:cNvCxnSpPr/>
          <p:nvPr/>
        </p:nvCxnSpPr>
        <p:spPr>
          <a:xfrm>
            <a:off x="561848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DD830-950C-4958-9C1A-89746337122C}"/>
              </a:ext>
            </a:extLst>
          </p:cNvPr>
          <p:cNvCxnSpPr/>
          <p:nvPr/>
        </p:nvCxnSpPr>
        <p:spPr>
          <a:xfrm>
            <a:off x="5618480" y="3571875"/>
            <a:ext cx="0" cy="1061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4AD087-940C-47BA-9444-B650B62F965D}"/>
              </a:ext>
            </a:extLst>
          </p:cNvPr>
          <p:cNvCxnSpPr/>
          <p:nvPr/>
        </p:nvCxnSpPr>
        <p:spPr>
          <a:xfrm>
            <a:off x="5618480" y="4632960"/>
            <a:ext cx="0" cy="9085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649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947CD-067E-4308-B747-A5A701F26F5E}"/>
              </a:ext>
            </a:extLst>
          </p:cNvPr>
          <p:cNvCxnSpPr/>
          <p:nvPr/>
        </p:nvCxnSpPr>
        <p:spPr>
          <a:xfrm>
            <a:off x="561848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DD830-950C-4958-9C1A-89746337122C}"/>
              </a:ext>
            </a:extLst>
          </p:cNvPr>
          <p:cNvCxnSpPr/>
          <p:nvPr/>
        </p:nvCxnSpPr>
        <p:spPr>
          <a:xfrm>
            <a:off x="5618480" y="3571875"/>
            <a:ext cx="0" cy="1061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4AD087-940C-47BA-9444-B650B62F965D}"/>
              </a:ext>
            </a:extLst>
          </p:cNvPr>
          <p:cNvCxnSpPr/>
          <p:nvPr/>
        </p:nvCxnSpPr>
        <p:spPr>
          <a:xfrm>
            <a:off x="5618480" y="4632960"/>
            <a:ext cx="0" cy="9085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CC975E-197D-48E9-B013-8748B3BA2841}"/>
              </a:ext>
            </a:extLst>
          </p:cNvPr>
          <p:cNvCxnSpPr/>
          <p:nvPr/>
        </p:nvCxnSpPr>
        <p:spPr>
          <a:xfrm flipH="1">
            <a:off x="4693920" y="5541542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03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947CD-067E-4308-B747-A5A701F26F5E}"/>
              </a:ext>
            </a:extLst>
          </p:cNvPr>
          <p:cNvCxnSpPr/>
          <p:nvPr/>
        </p:nvCxnSpPr>
        <p:spPr>
          <a:xfrm>
            <a:off x="561848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DD830-950C-4958-9C1A-89746337122C}"/>
              </a:ext>
            </a:extLst>
          </p:cNvPr>
          <p:cNvCxnSpPr/>
          <p:nvPr/>
        </p:nvCxnSpPr>
        <p:spPr>
          <a:xfrm>
            <a:off x="5618480" y="3571875"/>
            <a:ext cx="0" cy="1061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4AD087-940C-47BA-9444-B650B62F965D}"/>
              </a:ext>
            </a:extLst>
          </p:cNvPr>
          <p:cNvCxnSpPr/>
          <p:nvPr/>
        </p:nvCxnSpPr>
        <p:spPr>
          <a:xfrm>
            <a:off x="5618480" y="4632960"/>
            <a:ext cx="0" cy="9085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CC975E-197D-48E9-B013-8748B3BA2841}"/>
              </a:ext>
            </a:extLst>
          </p:cNvPr>
          <p:cNvCxnSpPr/>
          <p:nvPr/>
        </p:nvCxnSpPr>
        <p:spPr>
          <a:xfrm flipH="1">
            <a:off x="4693920" y="5541542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BAB82-922A-4CBA-93EC-41A09C666431}"/>
              </a:ext>
            </a:extLst>
          </p:cNvPr>
          <p:cNvCxnSpPr/>
          <p:nvPr/>
        </p:nvCxnSpPr>
        <p:spPr>
          <a:xfrm flipH="1">
            <a:off x="3515360" y="5541542"/>
            <a:ext cx="1178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09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947CD-067E-4308-B747-A5A701F26F5E}"/>
              </a:ext>
            </a:extLst>
          </p:cNvPr>
          <p:cNvCxnSpPr/>
          <p:nvPr/>
        </p:nvCxnSpPr>
        <p:spPr>
          <a:xfrm>
            <a:off x="561848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DD830-950C-4958-9C1A-89746337122C}"/>
              </a:ext>
            </a:extLst>
          </p:cNvPr>
          <p:cNvCxnSpPr/>
          <p:nvPr/>
        </p:nvCxnSpPr>
        <p:spPr>
          <a:xfrm>
            <a:off x="5618480" y="3571875"/>
            <a:ext cx="0" cy="1061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4AD087-940C-47BA-9444-B650B62F965D}"/>
              </a:ext>
            </a:extLst>
          </p:cNvPr>
          <p:cNvCxnSpPr/>
          <p:nvPr/>
        </p:nvCxnSpPr>
        <p:spPr>
          <a:xfrm>
            <a:off x="5618480" y="4632960"/>
            <a:ext cx="0" cy="9085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CC975E-197D-48E9-B013-8748B3BA2841}"/>
              </a:ext>
            </a:extLst>
          </p:cNvPr>
          <p:cNvCxnSpPr/>
          <p:nvPr/>
        </p:nvCxnSpPr>
        <p:spPr>
          <a:xfrm flipH="1">
            <a:off x="4693920" y="5541542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BAB82-922A-4CBA-93EC-41A09C666431}"/>
              </a:ext>
            </a:extLst>
          </p:cNvPr>
          <p:cNvCxnSpPr/>
          <p:nvPr/>
        </p:nvCxnSpPr>
        <p:spPr>
          <a:xfrm flipH="1">
            <a:off x="3515360" y="5541542"/>
            <a:ext cx="1178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433A8-457F-42D1-B309-3F0F9B40F086}"/>
              </a:ext>
            </a:extLst>
          </p:cNvPr>
          <p:cNvCxnSpPr/>
          <p:nvPr/>
        </p:nvCxnSpPr>
        <p:spPr>
          <a:xfrm flipH="1">
            <a:off x="2705100" y="5541542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75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947CD-067E-4308-B747-A5A701F26F5E}"/>
              </a:ext>
            </a:extLst>
          </p:cNvPr>
          <p:cNvCxnSpPr/>
          <p:nvPr/>
        </p:nvCxnSpPr>
        <p:spPr>
          <a:xfrm>
            <a:off x="561848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DD830-950C-4958-9C1A-89746337122C}"/>
              </a:ext>
            </a:extLst>
          </p:cNvPr>
          <p:cNvCxnSpPr/>
          <p:nvPr/>
        </p:nvCxnSpPr>
        <p:spPr>
          <a:xfrm>
            <a:off x="5618480" y="3571875"/>
            <a:ext cx="0" cy="1061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4AD087-940C-47BA-9444-B650B62F965D}"/>
              </a:ext>
            </a:extLst>
          </p:cNvPr>
          <p:cNvCxnSpPr/>
          <p:nvPr/>
        </p:nvCxnSpPr>
        <p:spPr>
          <a:xfrm>
            <a:off x="5618480" y="4632960"/>
            <a:ext cx="0" cy="9085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CC975E-197D-48E9-B013-8748B3BA2841}"/>
              </a:ext>
            </a:extLst>
          </p:cNvPr>
          <p:cNvCxnSpPr/>
          <p:nvPr/>
        </p:nvCxnSpPr>
        <p:spPr>
          <a:xfrm flipH="1">
            <a:off x="4693920" y="5541542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BAB82-922A-4CBA-93EC-41A09C666431}"/>
              </a:ext>
            </a:extLst>
          </p:cNvPr>
          <p:cNvCxnSpPr/>
          <p:nvPr/>
        </p:nvCxnSpPr>
        <p:spPr>
          <a:xfrm flipH="1">
            <a:off x="3515360" y="5541542"/>
            <a:ext cx="1178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433A8-457F-42D1-B309-3F0F9B40F086}"/>
              </a:ext>
            </a:extLst>
          </p:cNvPr>
          <p:cNvCxnSpPr/>
          <p:nvPr/>
        </p:nvCxnSpPr>
        <p:spPr>
          <a:xfrm flipH="1">
            <a:off x="2705100" y="5541542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9F0F68-B919-4EE3-9A7E-F3D97C5E93E7}"/>
              </a:ext>
            </a:extLst>
          </p:cNvPr>
          <p:cNvCxnSpPr/>
          <p:nvPr/>
        </p:nvCxnSpPr>
        <p:spPr>
          <a:xfrm flipV="1">
            <a:off x="27051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2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Trail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539900" y="1259651"/>
            <a:ext cx="4961761" cy="2611732"/>
            <a:chOff x="1757598" y="3757675"/>
            <a:chExt cx="4961761" cy="2611732"/>
          </a:xfrm>
        </p:grpSpPr>
        <p:grpSp>
          <p:nvGrpSpPr>
            <p:cNvPr id="53" name="Group 52"/>
            <p:cNvGrpSpPr/>
            <p:nvPr/>
          </p:nvGrpSpPr>
          <p:grpSpPr>
            <a:xfrm>
              <a:off x="1757598" y="3757675"/>
              <a:ext cx="4961761" cy="2611732"/>
              <a:chOff x="1757598" y="3757675"/>
              <a:chExt cx="4961761" cy="261173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757598" y="3757675"/>
                <a:ext cx="4961761" cy="2376099"/>
                <a:chOff x="1757598" y="3793300"/>
                <a:chExt cx="4961761" cy="237609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757598" y="4154405"/>
                  <a:ext cx="4777226" cy="2014994"/>
                  <a:chOff x="653223" y="4712530"/>
                  <a:chExt cx="4777226" cy="2014994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3598223" y="473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187498" y="471253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909473" y="606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678848" y="604450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1698223" y="534388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653223" y="64957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" name="Straight Connector 3"/>
                  <p:cNvCxnSpPr>
                    <a:stCxn id="17" idx="2"/>
                    <a:endCxn id="16" idx="4"/>
                  </p:cNvCxnSpPr>
                  <p:nvPr/>
                </p:nvCxnSpPr>
                <p:spPr>
                  <a:xfrm flipV="1">
                    <a:off x="653223" y="5450758"/>
                    <a:ext cx="1080626" cy="10984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>
                    <a:stCxn id="16" idx="2"/>
                    <a:endCxn id="2" idx="3"/>
                  </p:cNvCxnSpPr>
                  <p:nvPr/>
                </p:nvCxnSpPr>
                <p:spPr>
                  <a:xfrm flipV="1">
                    <a:off x="1698223" y="4829481"/>
                    <a:ext cx="1910435" cy="567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2" idx="2"/>
                    <a:endCxn id="13" idx="2"/>
                  </p:cNvCxnSpPr>
                  <p:nvPr/>
                </p:nvCxnSpPr>
                <p:spPr>
                  <a:xfrm flipV="1">
                    <a:off x="3598223" y="4765969"/>
                    <a:ext cx="1589275" cy="257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3" idx="4"/>
                    <a:endCxn id="15" idx="6"/>
                  </p:cNvCxnSpPr>
                  <p:nvPr/>
                </p:nvCxnSpPr>
                <p:spPr>
                  <a:xfrm flipH="1">
                    <a:off x="4750100" y="4819408"/>
                    <a:ext cx="473024" cy="12785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>
                    <a:stCxn id="2" idx="4"/>
                    <a:endCxn id="14" idx="3"/>
                  </p:cNvCxnSpPr>
                  <p:nvPr/>
                </p:nvCxnSpPr>
                <p:spPr>
                  <a:xfrm flipH="1">
                    <a:off x="2919908" y="4845133"/>
                    <a:ext cx="713941" cy="13143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>
                    <a:stCxn id="14" idx="3"/>
                    <a:endCxn id="15" idx="5"/>
                  </p:cNvCxnSpPr>
                  <p:nvPr/>
                </p:nvCxnSpPr>
                <p:spPr>
                  <a:xfrm flipV="1">
                    <a:off x="2919908" y="6135731"/>
                    <a:ext cx="1819757" cy="237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 29"/>
                  <p:cNvSpPr/>
                  <p:nvPr/>
                </p:nvSpPr>
                <p:spPr>
                  <a:xfrm>
                    <a:off x="1721922" y="5369045"/>
                    <a:ext cx="1284370" cy="810738"/>
                  </a:xfrm>
                  <a:custGeom>
                    <a:avLst/>
                    <a:gdLst>
                      <a:gd name="connsiteX0" fmla="*/ 0 w 1284370"/>
                      <a:gd name="connsiteY0" fmla="*/ 34228 h 810738"/>
                      <a:gd name="connsiteX1" fmla="*/ 783772 w 1284370"/>
                      <a:gd name="connsiteY1" fmla="*/ 81729 h 810738"/>
                      <a:gd name="connsiteX2" fmla="*/ 1246909 w 1284370"/>
                      <a:gd name="connsiteY2" fmla="*/ 746747 h 810738"/>
                      <a:gd name="connsiteX3" fmla="*/ 1223159 w 1284370"/>
                      <a:gd name="connsiteY3" fmla="*/ 746747 h 810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84370" h="810738">
                        <a:moveTo>
                          <a:pt x="0" y="34228"/>
                        </a:moveTo>
                        <a:cubicBezTo>
                          <a:pt x="287977" y="-1398"/>
                          <a:pt x="575954" y="-37024"/>
                          <a:pt x="783772" y="81729"/>
                        </a:cubicBezTo>
                        <a:cubicBezTo>
                          <a:pt x="991590" y="200482"/>
                          <a:pt x="1173678" y="635911"/>
                          <a:pt x="1246909" y="746747"/>
                        </a:cubicBezTo>
                        <a:cubicBezTo>
                          <a:pt x="1320140" y="857583"/>
                          <a:pt x="1271649" y="802165"/>
                          <a:pt x="1223159" y="746747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733797" y="5403273"/>
                    <a:ext cx="1223159" cy="736270"/>
                  </a:xfrm>
                  <a:custGeom>
                    <a:avLst/>
                    <a:gdLst>
                      <a:gd name="connsiteX0" fmla="*/ 0 w 1223159"/>
                      <a:gd name="connsiteY0" fmla="*/ 0 h 736270"/>
                      <a:gd name="connsiteX1" fmla="*/ 344385 w 1223159"/>
                      <a:gd name="connsiteY1" fmla="*/ 498763 h 736270"/>
                      <a:gd name="connsiteX2" fmla="*/ 1223159 w 1223159"/>
                      <a:gd name="connsiteY2" fmla="*/ 736270 h 736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3159" h="736270">
                        <a:moveTo>
                          <a:pt x="0" y="0"/>
                        </a:moveTo>
                        <a:cubicBezTo>
                          <a:pt x="70262" y="188025"/>
                          <a:pt x="140525" y="376051"/>
                          <a:pt x="344385" y="498763"/>
                        </a:cubicBezTo>
                        <a:cubicBezTo>
                          <a:pt x="548245" y="621475"/>
                          <a:pt x="885702" y="678872"/>
                          <a:pt x="1223159" y="73627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4206827" y="5643300"/>
                    <a:ext cx="540914" cy="484415"/>
                  </a:xfrm>
                  <a:custGeom>
                    <a:avLst/>
                    <a:gdLst>
                      <a:gd name="connsiteX0" fmla="*/ 531428 w 540914"/>
                      <a:gd name="connsiteY0" fmla="*/ 472492 h 484415"/>
                      <a:gd name="connsiteX1" fmla="*/ 92041 w 540914"/>
                      <a:gd name="connsiteY1" fmla="*/ 341864 h 484415"/>
                      <a:gd name="connsiteX2" fmla="*/ 20789 w 540914"/>
                      <a:gd name="connsiteY2" fmla="*/ 33105 h 484415"/>
                      <a:gd name="connsiteX3" fmla="*/ 365173 w 540914"/>
                      <a:gd name="connsiteY3" fmla="*/ 56856 h 484415"/>
                      <a:gd name="connsiteX4" fmla="*/ 531428 w 540914"/>
                      <a:gd name="connsiteY4" fmla="*/ 472492 h 484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914" h="484415">
                        <a:moveTo>
                          <a:pt x="531428" y="472492"/>
                        </a:moveTo>
                        <a:cubicBezTo>
                          <a:pt x="485906" y="519993"/>
                          <a:pt x="177147" y="415095"/>
                          <a:pt x="92041" y="341864"/>
                        </a:cubicBezTo>
                        <a:cubicBezTo>
                          <a:pt x="6934" y="268633"/>
                          <a:pt x="-24733" y="80606"/>
                          <a:pt x="20789" y="33105"/>
                        </a:cubicBezTo>
                        <a:cubicBezTo>
                          <a:pt x="66311" y="-14396"/>
                          <a:pt x="282046" y="-14396"/>
                          <a:pt x="365173" y="56856"/>
                        </a:cubicBezTo>
                        <a:cubicBezTo>
                          <a:pt x="448300" y="128108"/>
                          <a:pt x="576950" y="424991"/>
                          <a:pt x="531428" y="472492"/>
                        </a:cubicBez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4607445" y="6092042"/>
                    <a:ext cx="823004" cy="635482"/>
                  </a:xfrm>
                  <a:custGeom>
                    <a:avLst/>
                    <a:gdLst>
                      <a:gd name="connsiteX0" fmla="*/ 118934 w 823004"/>
                      <a:gd name="connsiteY0" fmla="*/ 71252 h 635482"/>
                      <a:gd name="connsiteX1" fmla="*/ 181 w 823004"/>
                      <a:gd name="connsiteY1" fmla="*/ 285007 h 635482"/>
                      <a:gd name="connsiteX2" fmla="*/ 142685 w 823004"/>
                      <a:gd name="connsiteY2" fmla="*/ 546264 h 635482"/>
                      <a:gd name="connsiteX3" fmla="*/ 498945 w 823004"/>
                      <a:gd name="connsiteY3" fmla="*/ 629392 h 635482"/>
                      <a:gd name="connsiteX4" fmla="*/ 795828 w 823004"/>
                      <a:gd name="connsiteY4" fmla="*/ 403761 h 635482"/>
                      <a:gd name="connsiteX5" fmla="*/ 783952 w 823004"/>
                      <a:gd name="connsiteY5" fmla="*/ 142503 h 635482"/>
                      <a:gd name="connsiteX6" fmla="*/ 570197 w 823004"/>
                      <a:gd name="connsiteY6" fmla="*/ 23750 h 635482"/>
                      <a:gd name="connsiteX7" fmla="*/ 107059 w 823004"/>
                      <a:gd name="connsiteY7" fmla="*/ 0 h 63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23004" h="635482">
                        <a:moveTo>
                          <a:pt x="118934" y="71252"/>
                        </a:moveTo>
                        <a:cubicBezTo>
                          <a:pt x="57578" y="138545"/>
                          <a:pt x="-3778" y="205838"/>
                          <a:pt x="181" y="285007"/>
                        </a:cubicBezTo>
                        <a:cubicBezTo>
                          <a:pt x="4139" y="364176"/>
                          <a:pt x="59558" y="488867"/>
                          <a:pt x="142685" y="546264"/>
                        </a:cubicBezTo>
                        <a:cubicBezTo>
                          <a:pt x="225812" y="603661"/>
                          <a:pt x="390088" y="653142"/>
                          <a:pt x="498945" y="629392"/>
                        </a:cubicBezTo>
                        <a:cubicBezTo>
                          <a:pt x="607802" y="605642"/>
                          <a:pt x="748327" y="484909"/>
                          <a:pt x="795828" y="403761"/>
                        </a:cubicBezTo>
                        <a:cubicBezTo>
                          <a:pt x="843329" y="322613"/>
                          <a:pt x="821557" y="205838"/>
                          <a:pt x="783952" y="142503"/>
                        </a:cubicBezTo>
                        <a:cubicBezTo>
                          <a:pt x="746347" y="79168"/>
                          <a:pt x="683012" y="47500"/>
                          <a:pt x="570197" y="23750"/>
                        </a:cubicBezTo>
                        <a:cubicBezTo>
                          <a:pt x="457382" y="0"/>
                          <a:pt x="282220" y="0"/>
                          <a:pt x="107059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4439343" y="38408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113718" y="37933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82468" y="3876425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5696118" y="6000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79343" y="4292050"/>
              <a:ext cx="4866791" cy="1853707"/>
              <a:chOff x="1814968" y="4256425"/>
              <a:chExt cx="4866791" cy="185370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505693" y="45552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14968" y="57408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81218" y="5491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93093" y="55151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23093" y="4256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76118" y="4575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34868" y="48007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98618" y="550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28618" y="46225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34868" y="4598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2368" y="5263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19868" y="512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93111" y="5131141"/>
            <a:ext cx="9261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 walk is a trail if edges of the walk are traversed at most once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is a trail.</a:t>
            </a:r>
          </a:p>
        </p:txBody>
      </p:sp>
      <p:sp>
        <p:nvSpPr>
          <p:cNvPr id="12" name="Freeform 11"/>
          <p:cNvSpPr/>
          <p:nvPr/>
        </p:nvSpPr>
        <p:spPr>
          <a:xfrm>
            <a:off x="5093126" y="2551151"/>
            <a:ext cx="525385" cy="475438"/>
          </a:xfrm>
          <a:custGeom>
            <a:avLst/>
            <a:gdLst>
              <a:gd name="connsiteX0" fmla="*/ 512027 w 525385"/>
              <a:gd name="connsiteY0" fmla="*/ 465181 h 475438"/>
              <a:gd name="connsiteX1" fmla="*/ 393274 w 525385"/>
              <a:gd name="connsiteY1" fmla="*/ 73296 h 475438"/>
              <a:gd name="connsiteX2" fmla="*/ 203269 w 525385"/>
              <a:gd name="connsiteY2" fmla="*/ 2044 h 475438"/>
              <a:gd name="connsiteX3" fmla="*/ 13264 w 525385"/>
              <a:gd name="connsiteY3" fmla="*/ 49545 h 475438"/>
              <a:gd name="connsiteX4" fmla="*/ 72640 w 525385"/>
              <a:gd name="connsiteY4" fmla="*/ 334553 h 475438"/>
              <a:gd name="connsiteX5" fmla="*/ 512027 w 525385"/>
              <a:gd name="connsiteY5" fmla="*/ 465181 h 47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385" h="475438">
                <a:moveTo>
                  <a:pt x="512027" y="465181"/>
                </a:moveTo>
                <a:cubicBezTo>
                  <a:pt x="565466" y="421638"/>
                  <a:pt x="444734" y="150485"/>
                  <a:pt x="393274" y="73296"/>
                </a:cubicBezTo>
                <a:cubicBezTo>
                  <a:pt x="341814" y="-3893"/>
                  <a:pt x="266604" y="6002"/>
                  <a:pt x="203269" y="2044"/>
                </a:cubicBezTo>
                <a:cubicBezTo>
                  <a:pt x="139934" y="-1915"/>
                  <a:pt x="35035" y="-5873"/>
                  <a:pt x="13264" y="49545"/>
                </a:cubicBezTo>
                <a:cubicBezTo>
                  <a:pt x="-8507" y="104963"/>
                  <a:pt x="-12466" y="265280"/>
                  <a:pt x="72640" y="334553"/>
                </a:cubicBezTo>
                <a:cubicBezTo>
                  <a:pt x="157746" y="403826"/>
                  <a:pt x="458588" y="508724"/>
                  <a:pt x="512027" y="465181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" idx="5"/>
            <a:endCxn id="30" idx="2"/>
          </p:cNvCxnSpPr>
          <p:nvPr/>
        </p:nvCxnSpPr>
        <p:spPr>
          <a:xfrm flipH="1">
            <a:off x="3855508" y="1737707"/>
            <a:ext cx="690209" cy="128631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0"/>
          </p:cNvCxnSpPr>
          <p:nvPr/>
        </p:nvCxnSpPr>
        <p:spPr>
          <a:xfrm flipV="1">
            <a:off x="3942591" y="3028258"/>
            <a:ext cx="1683751" cy="24518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648197" y="2278046"/>
            <a:ext cx="1175658" cy="750162"/>
          </a:xfrm>
          <a:custGeom>
            <a:avLst/>
            <a:gdLst>
              <a:gd name="connsiteX0" fmla="*/ 1175658 w 1175658"/>
              <a:gd name="connsiteY0" fmla="*/ 750162 h 750162"/>
              <a:gd name="connsiteX1" fmla="*/ 961902 w 1175658"/>
              <a:gd name="connsiteY1" fmla="*/ 263273 h 750162"/>
              <a:gd name="connsiteX2" fmla="*/ 688769 w 1175658"/>
              <a:gd name="connsiteY2" fmla="*/ 61393 h 750162"/>
              <a:gd name="connsiteX3" fmla="*/ 23751 w 1175658"/>
              <a:gd name="connsiteY3" fmla="*/ 2016 h 750162"/>
              <a:gd name="connsiteX4" fmla="*/ 225632 w 1175658"/>
              <a:gd name="connsiteY4" fmla="*/ 13892 h 750162"/>
              <a:gd name="connsiteX5" fmla="*/ 0 w 1175658"/>
              <a:gd name="connsiteY5" fmla="*/ 13892 h 75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658" h="750162">
                <a:moveTo>
                  <a:pt x="1175658" y="750162"/>
                </a:moveTo>
                <a:cubicBezTo>
                  <a:pt x="1109354" y="564115"/>
                  <a:pt x="1043050" y="378068"/>
                  <a:pt x="961902" y="263273"/>
                </a:cubicBezTo>
                <a:cubicBezTo>
                  <a:pt x="880754" y="148478"/>
                  <a:pt x="845127" y="104936"/>
                  <a:pt x="688769" y="61393"/>
                </a:cubicBezTo>
                <a:cubicBezTo>
                  <a:pt x="532411" y="17850"/>
                  <a:pt x="100940" y="9933"/>
                  <a:pt x="23751" y="2016"/>
                </a:cubicBezTo>
                <a:cubicBezTo>
                  <a:pt x="-53439" y="-5901"/>
                  <a:pt x="229590" y="11913"/>
                  <a:pt x="225632" y="13892"/>
                </a:cubicBezTo>
                <a:cubicBezTo>
                  <a:pt x="221674" y="15871"/>
                  <a:pt x="110837" y="14881"/>
                  <a:pt x="0" y="13892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623833" y="2302370"/>
            <a:ext cx="1200022" cy="737713"/>
          </a:xfrm>
          <a:custGeom>
            <a:avLst/>
            <a:gdLst>
              <a:gd name="connsiteX0" fmla="*/ 1200022 w 1200022"/>
              <a:gd name="connsiteY0" fmla="*/ 737713 h 737713"/>
              <a:gd name="connsiteX1" fmla="*/ 606255 w 1200022"/>
              <a:gd name="connsiteY1" fmla="*/ 654586 h 737713"/>
              <a:gd name="connsiteX2" fmla="*/ 166868 w 1200022"/>
              <a:gd name="connsiteY2" fmla="*/ 405204 h 737713"/>
              <a:gd name="connsiteX3" fmla="*/ 614 w 1200022"/>
              <a:gd name="connsiteY3" fmla="*/ 1443 h 737713"/>
              <a:gd name="connsiteX4" fmla="*/ 107492 w 1200022"/>
              <a:gd name="connsiteY4" fmla="*/ 262700 h 737713"/>
              <a:gd name="connsiteX5" fmla="*/ 24364 w 1200022"/>
              <a:gd name="connsiteY5" fmla="*/ 48944 h 73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022" h="737713">
                <a:moveTo>
                  <a:pt x="1200022" y="737713"/>
                </a:moveTo>
                <a:cubicBezTo>
                  <a:pt x="989234" y="723858"/>
                  <a:pt x="778447" y="710004"/>
                  <a:pt x="606255" y="654586"/>
                </a:cubicBezTo>
                <a:cubicBezTo>
                  <a:pt x="434063" y="599168"/>
                  <a:pt x="267808" y="514061"/>
                  <a:pt x="166868" y="405204"/>
                </a:cubicBezTo>
                <a:cubicBezTo>
                  <a:pt x="65928" y="296347"/>
                  <a:pt x="10510" y="25194"/>
                  <a:pt x="614" y="1443"/>
                </a:cubicBezTo>
                <a:cubicBezTo>
                  <a:pt x="-9282" y="-22308"/>
                  <a:pt x="103534" y="254783"/>
                  <a:pt x="107492" y="262700"/>
                </a:cubicBezTo>
                <a:cubicBezTo>
                  <a:pt x="111450" y="270617"/>
                  <a:pt x="67907" y="159780"/>
                  <a:pt x="24364" y="48944"/>
                </a:cubicBezTo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2" idx="4"/>
          </p:cNvCxnSpPr>
          <p:nvPr/>
        </p:nvCxnSpPr>
        <p:spPr>
          <a:xfrm flipV="1">
            <a:off x="2608599" y="1753359"/>
            <a:ext cx="1911927" cy="524687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5480409" y="2992559"/>
            <a:ext cx="873837" cy="654989"/>
          </a:xfrm>
          <a:custGeom>
            <a:avLst/>
            <a:gdLst>
              <a:gd name="connsiteX0" fmla="*/ 160370 w 873837"/>
              <a:gd name="connsiteY0" fmla="*/ 23773 h 654989"/>
              <a:gd name="connsiteX1" fmla="*/ 528505 w 873837"/>
              <a:gd name="connsiteY1" fmla="*/ 23773 h 654989"/>
              <a:gd name="connsiteX2" fmla="*/ 872890 w 873837"/>
              <a:gd name="connsiteY2" fmla="*/ 225654 h 654989"/>
              <a:gd name="connsiteX3" fmla="*/ 611633 w 873837"/>
              <a:gd name="connsiteY3" fmla="*/ 641290 h 654989"/>
              <a:gd name="connsiteX4" fmla="*/ 65368 w 873837"/>
              <a:gd name="connsiteY4" fmla="*/ 522537 h 654989"/>
              <a:gd name="connsiteX5" fmla="*/ 17866 w 873837"/>
              <a:gd name="connsiteY5" fmla="*/ 201903 h 654989"/>
              <a:gd name="connsiteX6" fmla="*/ 160370 w 873837"/>
              <a:gd name="connsiteY6" fmla="*/ 23773 h 65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837" h="654989">
                <a:moveTo>
                  <a:pt x="160370" y="23773"/>
                </a:moveTo>
                <a:cubicBezTo>
                  <a:pt x="245476" y="-5915"/>
                  <a:pt x="409752" y="-9874"/>
                  <a:pt x="528505" y="23773"/>
                </a:cubicBezTo>
                <a:cubicBezTo>
                  <a:pt x="647258" y="57420"/>
                  <a:pt x="859035" y="122735"/>
                  <a:pt x="872890" y="225654"/>
                </a:cubicBezTo>
                <a:cubicBezTo>
                  <a:pt x="886745" y="328573"/>
                  <a:pt x="746220" y="591810"/>
                  <a:pt x="611633" y="641290"/>
                </a:cubicBezTo>
                <a:cubicBezTo>
                  <a:pt x="477046" y="690771"/>
                  <a:pt x="164329" y="595768"/>
                  <a:pt x="65368" y="522537"/>
                </a:cubicBezTo>
                <a:cubicBezTo>
                  <a:pt x="-33593" y="449306"/>
                  <a:pt x="5991" y="285030"/>
                  <a:pt x="17866" y="201903"/>
                </a:cubicBezTo>
                <a:cubicBezTo>
                  <a:pt x="29741" y="118776"/>
                  <a:pt x="75264" y="53461"/>
                  <a:pt x="160370" y="23773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2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59" y="2131806"/>
            <a:ext cx="533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8A1E8-4619-42CF-8222-822024B6E758}"/>
              </a:ext>
            </a:extLst>
          </p:cNvPr>
          <p:cNvSpPr txBox="1"/>
          <p:nvPr/>
        </p:nvSpPr>
        <p:spPr>
          <a:xfrm>
            <a:off x="838200" y="1495425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Is the graph Eulerian?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545DE-26AE-4152-A0B1-A5F658E87537}"/>
              </a:ext>
            </a:extLst>
          </p:cNvPr>
          <p:cNvCxnSpPr/>
          <p:nvPr/>
        </p:nvCxnSpPr>
        <p:spPr>
          <a:xfrm flipV="1">
            <a:off x="2705100" y="2657475"/>
            <a:ext cx="942975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C02A81-A5FB-41C9-BA58-F0E0205EFC5C}"/>
              </a:ext>
            </a:extLst>
          </p:cNvPr>
          <p:cNvCxnSpPr/>
          <p:nvPr/>
        </p:nvCxnSpPr>
        <p:spPr>
          <a:xfrm>
            <a:off x="3648075" y="2657475"/>
            <a:ext cx="0" cy="9144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D7730-9880-48C9-864C-BB2179F276DB}"/>
              </a:ext>
            </a:extLst>
          </p:cNvPr>
          <p:cNvCxnSpPr/>
          <p:nvPr/>
        </p:nvCxnSpPr>
        <p:spPr>
          <a:xfrm>
            <a:off x="3648075" y="3571875"/>
            <a:ext cx="0" cy="98996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52242-EE87-4B43-BF95-3C02BF13038B}"/>
              </a:ext>
            </a:extLst>
          </p:cNvPr>
          <p:cNvCxnSpPr/>
          <p:nvPr/>
        </p:nvCxnSpPr>
        <p:spPr>
          <a:xfrm>
            <a:off x="3648075" y="4632960"/>
            <a:ext cx="0" cy="90858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51EB3A-91DD-4AA0-B128-C0B506C1DF41}"/>
              </a:ext>
            </a:extLst>
          </p:cNvPr>
          <p:cNvCxnSpPr/>
          <p:nvPr/>
        </p:nvCxnSpPr>
        <p:spPr>
          <a:xfrm flipH="1" flipV="1">
            <a:off x="2705100" y="4561840"/>
            <a:ext cx="942975" cy="97970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CC5E4-47E0-48CF-9A0A-58F436708825}"/>
              </a:ext>
            </a:extLst>
          </p:cNvPr>
          <p:cNvCxnSpPr/>
          <p:nvPr/>
        </p:nvCxnSpPr>
        <p:spPr>
          <a:xfrm>
            <a:off x="2705100" y="4561840"/>
            <a:ext cx="94297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6CFD3-AD79-4398-B9FE-45EE68E89168}"/>
              </a:ext>
            </a:extLst>
          </p:cNvPr>
          <p:cNvCxnSpPr/>
          <p:nvPr/>
        </p:nvCxnSpPr>
        <p:spPr>
          <a:xfrm>
            <a:off x="3648075" y="4561840"/>
            <a:ext cx="97472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6B4E3-4B08-4316-A27F-0E07624A2843}"/>
              </a:ext>
            </a:extLst>
          </p:cNvPr>
          <p:cNvCxnSpPr/>
          <p:nvPr/>
        </p:nvCxnSpPr>
        <p:spPr>
          <a:xfrm>
            <a:off x="4622800" y="4561840"/>
            <a:ext cx="9956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7A320-0C58-4D9E-9193-0D4C7856AEA8}"/>
              </a:ext>
            </a:extLst>
          </p:cNvPr>
          <p:cNvCxnSpPr/>
          <p:nvPr/>
        </p:nvCxnSpPr>
        <p:spPr>
          <a:xfrm flipH="1">
            <a:off x="4622800" y="4561840"/>
            <a:ext cx="99568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9F703-EACE-4B27-AB19-E490221EC2E2}"/>
              </a:ext>
            </a:extLst>
          </p:cNvPr>
          <p:cNvCxnSpPr/>
          <p:nvPr/>
        </p:nvCxnSpPr>
        <p:spPr>
          <a:xfrm flipV="1">
            <a:off x="46228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57CB4-EC37-41B6-8B0C-D85EA63954FC}"/>
              </a:ext>
            </a:extLst>
          </p:cNvPr>
          <p:cNvCxnSpPr/>
          <p:nvPr/>
        </p:nvCxnSpPr>
        <p:spPr>
          <a:xfrm flipV="1">
            <a:off x="4622800" y="3571875"/>
            <a:ext cx="7112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606D-5051-4E0B-83A3-C29602806496}"/>
              </a:ext>
            </a:extLst>
          </p:cNvPr>
          <p:cNvCxnSpPr/>
          <p:nvPr/>
        </p:nvCxnSpPr>
        <p:spPr>
          <a:xfrm flipV="1">
            <a:off x="469392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7F57-EE8A-4435-9E80-2E958C26ABB7}"/>
              </a:ext>
            </a:extLst>
          </p:cNvPr>
          <p:cNvCxnSpPr/>
          <p:nvPr/>
        </p:nvCxnSpPr>
        <p:spPr>
          <a:xfrm>
            <a:off x="4693920" y="2657475"/>
            <a:ext cx="92456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369F86-B60F-4942-B8C0-220E6E78E1EC}"/>
              </a:ext>
            </a:extLst>
          </p:cNvPr>
          <p:cNvCxnSpPr/>
          <p:nvPr/>
        </p:nvCxnSpPr>
        <p:spPr>
          <a:xfrm flipH="1">
            <a:off x="4693920" y="3571875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EDF71-8202-469B-AA38-DD216152D3CA}"/>
              </a:ext>
            </a:extLst>
          </p:cNvPr>
          <p:cNvCxnSpPr/>
          <p:nvPr/>
        </p:nvCxnSpPr>
        <p:spPr>
          <a:xfrm flipH="1">
            <a:off x="3648075" y="3571875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0782E-189B-4C00-BD2E-3C1AB5319069}"/>
              </a:ext>
            </a:extLst>
          </p:cNvPr>
          <p:cNvCxnSpPr/>
          <p:nvPr/>
        </p:nvCxnSpPr>
        <p:spPr>
          <a:xfrm flipH="1">
            <a:off x="2705100" y="3571875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33C5D-F740-498D-8D5A-AC6296C220DE}"/>
              </a:ext>
            </a:extLst>
          </p:cNvPr>
          <p:cNvCxnSpPr/>
          <p:nvPr/>
        </p:nvCxnSpPr>
        <p:spPr>
          <a:xfrm flipV="1">
            <a:off x="270510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CFE36-588A-401A-AAB8-0768897B3C9A}"/>
              </a:ext>
            </a:extLst>
          </p:cNvPr>
          <p:cNvCxnSpPr/>
          <p:nvPr/>
        </p:nvCxnSpPr>
        <p:spPr>
          <a:xfrm>
            <a:off x="2705100" y="2540000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23A2E-64F5-4115-A622-B64444B486EC}"/>
              </a:ext>
            </a:extLst>
          </p:cNvPr>
          <p:cNvCxnSpPr/>
          <p:nvPr/>
        </p:nvCxnSpPr>
        <p:spPr>
          <a:xfrm>
            <a:off x="3648075" y="2540000"/>
            <a:ext cx="1045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4401E-52E3-4545-A1B7-EEA5D5AEE54D}"/>
              </a:ext>
            </a:extLst>
          </p:cNvPr>
          <p:cNvCxnSpPr/>
          <p:nvPr/>
        </p:nvCxnSpPr>
        <p:spPr>
          <a:xfrm>
            <a:off x="4693920" y="2540000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D947CD-067E-4308-B747-A5A701F26F5E}"/>
              </a:ext>
            </a:extLst>
          </p:cNvPr>
          <p:cNvCxnSpPr/>
          <p:nvPr/>
        </p:nvCxnSpPr>
        <p:spPr>
          <a:xfrm>
            <a:off x="5618480" y="2657475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DD830-950C-4958-9C1A-89746337122C}"/>
              </a:ext>
            </a:extLst>
          </p:cNvPr>
          <p:cNvCxnSpPr/>
          <p:nvPr/>
        </p:nvCxnSpPr>
        <p:spPr>
          <a:xfrm>
            <a:off x="5618480" y="3571875"/>
            <a:ext cx="0" cy="1061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4AD087-940C-47BA-9444-B650B62F965D}"/>
              </a:ext>
            </a:extLst>
          </p:cNvPr>
          <p:cNvCxnSpPr/>
          <p:nvPr/>
        </p:nvCxnSpPr>
        <p:spPr>
          <a:xfrm>
            <a:off x="5618480" y="4632960"/>
            <a:ext cx="0" cy="9085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CC975E-197D-48E9-B013-8748B3BA2841}"/>
              </a:ext>
            </a:extLst>
          </p:cNvPr>
          <p:cNvCxnSpPr/>
          <p:nvPr/>
        </p:nvCxnSpPr>
        <p:spPr>
          <a:xfrm flipH="1">
            <a:off x="4693920" y="5541542"/>
            <a:ext cx="924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BAB82-922A-4CBA-93EC-41A09C666431}"/>
              </a:ext>
            </a:extLst>
          </p:cNvPr>
          <p:cNvCxnSpPr/>
          <p:nvPr/>
        </p:nvCxnSpPr>
        <p:spPr>
          <a:xfrm flipH="1">
            <a:off x="3515360" y="5541542"/>
            <a:ext cx="1178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433A8-457F-42D1-B309-3F0F9B40F086}"/>
              </a:ext>
            </a:extLst>
          </p:cNvPr>
          <p:cNvCxnSpPr/>
          <p:nvPr/>
        </p:nvCxnSpPr>
        <p:spPr>
          <a:xfrm flipH="1">
            <a:off x="2705100" y="5541542"/>
            <a:ext cx="942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9F0F68-B919-4EE3-9A7E-F3D97C5E93E7}"/>
              </a:ext>
            </a:extLst>
          </p:cNvPr>
          <p:cNvCxnSpPr/>
          <p:nvPr/>
        </p:nvCxnSpPr>
        <p:spPr>
          <a:xfrm flipV="1">
            <a:off x="2705100" y="4561840"/>
            <a:ext cx="0" cy="979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B19F06-BEF3-4F97-AEDD-A16FAC531885}"/>
              </a:ext>
            </a:extLst>
          </p:cNvPr>
          <p:cNvCxnSpPr/>
          <p:nvPr/>
        </p:nvCxnSpPr>
        <p:spPr>
          <a:xfrm flipV="1">
            <a:off x="2705100" y="3571875"/>
            <a:ext cx="0" cy="989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58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886" y="1401344"/>
            <a:ext cx="9257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Theorem : A connected graph G is a Euler graph if and only if all vertices of G are of even degree.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Proof: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Necessity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Let G(V, E) be a Euler graph.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Thus G contains a Euler walk Z. 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this walk start and end at the vertex u ∈ V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Since each visit of Z to an intermediate vertex v of Z contributes two to the degree of v and since Z traverses each edge exactly once, d(v) is even for every such vertex. </a:t>
            </a:r>
          </a:p>
        </p:txBody>
      </p:sp>
    </p:spTree>
    <p:extLst>
      <p:ext uri="{BB962C8B-B14F-4D97-AF65-F5344CB8AC3E}">
        <p14:creationId xmlns:p14="http://schemas.microsoft.com/office/powerpoint/2010/main" val="263823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461" y="1513221"/>
            <a:ext cx="9923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Theorem : A connected graph G is a Euler graph if and only if all vertices of G are of even degree.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Proof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Sufficiency :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Graph G be a graph with every vertex having even degree.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prove: Graph G is Eulerian.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3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888" y="1415485"/>
            <a:ext cx="8609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Euler Circuit in Directed Graphs</a:t>
            </a:r>
          </a:p>
        </p:txBody>
      </p:sp>
      <p:pic>
        <p:nvPicPr>
          <p:cNvPr id="1028" name="Picture 4" descr="SCC">
            <a:extLst>
              <a:ext uri="{FF2B5EF4-FFF2-40B4-BE49-F238E27FC236}">
                <a16:creationId xmlns:a16="http://schemas.microsoft.com/office/drawing/2014/main" id="{AC8A2773-158A-42F7-A62B-9B8DAD7B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2055784"/>
            <a:ext cx="4809367" cy="24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4034DC-BF9F-406C-8F2C-9EE1085BC1D6}"/>
              </a:ext>
            </a:extLst>
          </p:cNvPr>
          <p:cNvSpPr txBox="1"/>
          <p:nvPr/>
        </p:nvSpPr>
        <p:spPr>
          <a:xfrm>
            <a:off x="393110" y="2179072"/>
            <a:ext cx="6098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directed graph has an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eulerian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cycle if following conditions are true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All vertices with nonzero degree belong to a single strongly connected component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In degree is equal to the out degree for every vertex.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18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888" y="1415485"/>
            <a:ext cx="860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Heirholzer’s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Euler-3">
            <a:extLst>
              <a:ext uri="{FF2B5EF4-FFF2-40B4-BE49-F238E27FC236}">
                <a16:creationId xmlns:a16="http://schemas.microsoft.com/office/drawing/2014/main" id="{03BFE941-79FE-4F58-ABBD-E2067FCC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179072"/>
            <a:ext cx="2967037" cy="19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uler-4">
            <a:extLst>
              <a:ext uri="{FF2B5EF4-FFF2-40B4-BE49-F238E27FC236}">
                <a16:creationId xmlns:a16="http://schemas.microsoft.com/office/drawing/2014/main" id="{F3F39875-DB4C-4409-8792-85990656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4" y="2110601"/>
            <a:ext cx="2967038" cy="19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uler-5">
            <a:extLst>
              <a:ext uri="{FF2B5EF4-FFF2-40B4-BE49-F238E27FC236}">
                <a16:creationId xmlns:a16="http://schemas.microsoft.com/office/drawing/2014/main" id="{E2E85BA6-D10E-4496-96F4-3CC443CA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437425"/>
            <a:ext cx="2967038" cy="19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uler-6">
            <a:extLst>
              <a:ext uri="{FF2B5EF4-FFF2-40B4-BE49-F238E27FC236}">
                <a16:creationId xmlns:a16="http://schemas.microsoft.com/office/drawing/2014/main" id="{375DA5CF-F614-40F6-8544-F1D99359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4" y="4361641"/>
            <a:ext cx="3278411" cy="216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DAE0A-7B50-4886-914A-2163FE81957A}"/>
              </a:ext>
            </a:extLst>
          </p:cNvPr>
          <p:cNvSpPr txBox="1"/>
          <p:nvPr/>
        </p:nvSpPr>
        <p:spPr>
          <a:xfrm>
            <a:off x="8902925" y="5161280"/>
            <a:ext cx="2222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0—1—2– 0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43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888" y="1415485"/>
            <a:ext cx="860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Heirholzer’s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AB68FC-6F98-4BF7-BA89-F3F417403A2E}"/>
              </a:ext>
            </a:extLst>
          </p:cNvPr>
          <p:cNvCxnSpPr>
            <a:cxnSpLocks/>
          </p:cNvCxnSpPr>
          <p:nvPr/>
        </p:nvCxnSpPr>
        <p:spPr>
          <a:xfrm flipV="1">
            <a:off x="2164558" y="4897120"/>
            <a:ext cx="466882" cy="325120"/>
          </a:xfrm>
          <a:prstGeom prst="line">
            <a:avLst/>
          </a:prstGeom>
          <a:ln w="161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C94A4C-3DC1-448F-8B55-385EA222483D}"/>
              </a:ext>
            </a:extLst>
          </p:cNvPr>
          <p:cNvCxnSpPr/>
          <p:nvPr/>
        </p:nvCxnSpPr>
        <p:spPr>
          <a:xfrm>
            <a:off x="7528560" y="4815840"/>
            <a:ext cx="0" cy="626674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934D64-DC64-4F4B-B4E1-7D33EE88E1B2}"/>
              </a:ext>
            </a:extLst>
          </p:cNvPr>
          <p:cNvGrpSpPr/>
          <p:nvPr/>
        </p:nvGrpSpPr>
        <p:grpSpPr>
          <a:xfrm>
            <a:off x="814389" y="2331472"/>
            <a:ext cx="3278411" cy="2161747"/>
            <a:chOff x="661989" y="2179072"/>
            <a:chExt cx="3278411" cy="2161747"/>
          </a:xfrm>
        </p:grpSpPr>
        <p:pic>
          <p:nvPicPr>
            <p:cNvPr id="25" name="Picture 8" descr="Euler-6">
              <a:extLst>
                <a:ext uri="{FF2B5EF4-FFF2-40B4-BE49-F238E27FC236}">
                  <a16:creationId xmlns:a16="http://schemas.microsoft.com/office/drawing/2014/main" id="{D5324DC5-8687-4181-A732-8F28D2249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89" y="2179072"/>
              <a:ext cx="3278411" cy="2161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CB6974-24A4-470D-A350-F0B82AC249C2}"/>
                </a:ext>
              </a:extLst>
            </p:cNvPr>
            <p:cNvCxnSpPr/>
            <p:nvPr/>
          </p:nvCxnSpPr>
          <p:spPr>
            <a:xfrm flipV="1">
              <a:off x="2397999" y="2647950"/>
              <a:ext cx="640476" cy="371475"/>
            </a:xfrm>
            <a:prstGeom prst="line">
              <a:avLst/>
            </a:prstGeom>
            <a:ln w="142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5B3772-8612-4BD9-BED4-4385D85E15B4}"/>
              </a:ext>
            </a:extLst>
          </p:cNvPr>
          <p:cNvGrpSpPr/>
          <p:nvPr/>
        </p:nvGrpSpPr>
        <p:grpSpPr>
          <a:xfrm>
            <a:off x="5828810" y="2174182"/>
            <a:ext cx="3278411" cy="2161747"/>
            <a:chOff x="5508309" y="2265621"/>
            <a:chExt cx="3278411" cy="216174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31EF95-C67E-43D1-A6AD-3DBFE5E7B9B4}"/>
                </a:ext>
              </a:extLst>
            </p:cNvPr>
            <p:cNvGrpSpPr/>
            <p:nvPr/>
          </p:nvGrpSpPr>
          <p:grpSpPr>
            <a:xfrm>
              <a:off x="5508309" y="2265621"/>
              <a:ext cx="3278411" cy="2161747"/>
              <a:chOff x="661989" y="2179072"/>
              <a:chExt cx="3278411" cy="2161747"/>
            </a:xfrm>
          </p:grpSpPr>
          <p:pic>
            <p:nvPicPr>
              <p:cNvPr id="20" name="Picture 8" descr="Euler-6">
                <a:extLst>
                  <a:ext uri="{FF2B5EF4-FFF2-40B4-BE49-F238E27FC236}">
                    <a16:creationId xmlns:a16="http://schemas.microsoft.com/office/drawing/2014/main" id="{D5B2A734-CF55-4A59-9CCA-04C86C069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989" y="2179072"/>
                <a:ext cx="3278411" cy="21617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E33076C-AAAA-46D4-8146-C4614927F7CC}"/>
                  </a:ext>
                </a:extLst>
              </p:cNvPr>
              <p:cNvCxnSpPr/>
              <p:nvPr/>
            </p:nvCxnSpPr>
            <p:spPr>
              <a:xfrm flipV="1">
                <a:off x="2397999" y="2647950"/>
                <a:ext cx="640476" cy="371475"/>
              </a:xfrm>
              <a:prstGeom prst="line">
                <a:avLst/>
              </a:prstGeom>
              <a:ln w="142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0DD23A9-1582-433C-8652-AB1C5F920A6D}"/>
                </a:ext>
              </a:extLst>
            </p:cNvPr>
            <p:cNvCxnSpPr/>
            <p:nvPr/>
          </p:nvCxnSpPr>
          <p:spPr>
            <a:xfrm>
              <a:off x="8129682" y="2905760"/>
              <a:ext cx="0" cy="655395"/>
            </a:xfrm>
            <a:prstGeom prst="line">
              <a:avLst/>
            </a:prstGeom>
            <a:ln w="203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312ACA-6FED-47CD-8260-E04F37E26539}"/>
              </a:ext>
            </a:extLst>
          </p:cNvPr>
          <p:cNvCxnSpPr/>
          <p:nvPr/>
        </p:nvCxnSpPr>
        <p:spPr>
          <a:xfrm flipV="1">
            <a:off x="7717220" y="2795460"/>
            <a:ext cx="640476" cy="371475"/>
          </a:xfrm>
          <a:prstGeom prst="line">
            <a:avLst/>
          </a:prstGeom>
          <a:ln w="142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72214D-282F-4730-BDC6-5723705D44A4}"/>
              </a:ext>
            </a:extLst>
          </p:cNvPr>
          <p:cNvGrpSpPr/>
          <p:nvPr/>
        </p:nvGrpSpPr>
        <p:grpSpPr>
          <a:xfrm>
            <a:off x="3440794" y="4659930"/>
            <a:ext cx="3278411" cy="2161747"/>
            <a:chOff x="2948734" y="4643062"/>
            <a:chExt cx="3278411" cy="216174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30AC953-8039-4AFD-B3AE-2D21D63BBDB7}"/>
                </a:ext>
              </a:extLst>
            </p:cNvPr>
            <p:cNvGrpSpPr/>
            <p:nvPr/>
          </p:nvGrpSpPr>
          <p:grpSpPr>
            <a:xfrm>
              <a:off x="2948734" y="4643062"/>
              <a:ext cx="3278411" cy="2161747"/>
              <a:chOff x="5508309" y="2265621"/>
              <a:chExt cx="3278411" cy="216174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B8AE5C2-7985-4A58-95A1-BA6393329EF7}"/>
                  </a:ext>
                </a:extLst>
              </p:cNvPr>
              <p:cNvGrpSpPr/>
              <p:nvPr/>
            </p:nvGrpSpPr>
            <p:grpSpPr>
              <a:xfrm>
                <a:off x="5508309" y="2265621"/>
                <a:ext cx="3278411" cy="2161747"/>
                <a:chOff x="661989" y="2179072"/>
                <a:chExt cx="3278411" cy="2161747"/>
              </a:xfrm>
            </p:grpSpPr>
            <p:pic>
              <p:nvPicPr>
                <p:cNvPr id="37" name="Picture 8" descr="Euler-6">
                  <a:extLst>
                    <a:ext uri="{FF2B5EF4-FFF2-40B4-BE49-F238E27FC236}">
                      <a16:creationId xmlns:a16="http://schemas.microsoft.com/office/drawing/2014/main" id="{96AFCC73-2289-4A09-BC0C-C68BD665D2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1989" y="2179072"/>
                  <a:ext cx="3278411" cy="21617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1E28E67-85E3-4192-9566-48F3E0DCCE25}"/>
                    </a:ext>
                  </a:extLst>
                </p:cNvPr>
                <p:cNvCxnSpPr/>
                <p:nvPr/>
              </p:nvCxnSpPr>
              <p:spPr>
                <a:xfrm flipV="1">
                  <a:off x="2397999" y="2647950"/>
                  <a:ext cx="640476" cy="371475"/>
                </a:xfrm>
                <a:prstGeom prst="line">
                  <a:avLst/>
                </a:prstGeom>
                <a:ln w="142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8C1630C-4755-4888-B711-6DA6881293F1}"/>
                  </a:ext>
                </a:extLst>
              </p:cNvPr>
              <p:cNvCxnSpPr/>
              <p:nvPr/>
            </p:nvCxnSpPr>
            <p:spPr>
              <a:xfrm>
                <a:off x="8129682" y="2905760"/>
                <a:ext cx="0" cy="655395"/>
              </a:xfrm>
              <a:prstGeom prst="line">
                <a:avLst/>
              </a:prstGeom>
              <a:ln w="203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32E2FC-D67E-42C0-AC78-7092768DED9C}"/>
                </a:ext>
              </a:extLst>
            </p:cNvPr>
            <p:cNvCxnSpPr/>
            <p:nvPr/>
          </p:nvCxnSpPr>
          <p:spPr>
            <a:xfrm flipH="1" flipV="1">
              <a:off x="4684744" y="5811520"/>
              <a:ext cx="640476" cy="406400"/>
            </a:xfrm>
            <a:prstGeom prst="line">
              <a:avLst/>
            </a:prstGeom>
            <a:ln w="171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5DAC56A-6CA0-4AA6-AF64-B9A713758327}"/>
              </a:ext>
            </a:extLst>
          </p:cNvPr>
          <p:cNvSpPr txBox="1"/>
          <p:nvPr/>
        </p:nvSpPr>
        <p:spPr>
          <a:xfrm>
            <a:off x="7416800" y="465993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1—3—4—1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0—1—2—0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Combine the two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0—1—(3—4—1)—2—0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12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888" y="1415485"/>
            <a:ext cx="860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Heirholzer’s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E08A78-2549-4374-80B2-02BA2A22DC7B}"/>
              </a:ext>
            </a:extLst>
          </p:cNvPr>
          <p:cNvGrpSpPr/>
          <p:nvPr/>
        </p:nvGrpSpPr>
        <p:grpSpPr>
          <a:xfrm>
            <a:off x="595878" y="2167423"/>
            <a:ext cx="3325882" cy="2813428"/>
            <a:chOff x="3291840" y="1877150"/>
            <a:chExt cx="3545840" cy="327509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31EBB13-686A-4324-AD0E-2F97B03ED7AA}"/>
                </a:ext>
              </a:extLst>
            </p:cNvPr>
            <p:cNvGrpSpPr/>
            <p:nvPr/>
          </p:nvGrpSpPr>
          <p:grpSpPr>
            <a:xfrm>
              <a:off x="3637280" y="1976176"/>
              <a:ext cx="2824480" cy="2859984"/>
              <a:chOff x="2367280" y="2088495"/>
              <a:chExt cx="3870960" cy="372749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F5A51E8-8991-4D91-8D1A-30483BF04DFD}"/>
                  </a:ext>
                </a:extLst>
              </p:cNvPr>
              <p:cNvSpPr/>
              <p:nvPr/>
            </p:nvSpPr>
            <p:spPr>
              <a:xfrm>
                <a:off x="3921760" y="2088495"/>
                <a:ext cx="457200" cy="4616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05EF4F-CFF0-4F0D-9A24-55DE1AD73E55}"/>
                  </a:ext>
                </a:extLst>
              </p:cNvPr>
              <p:cNvSpPr/>
              <p:nvPr/>
            </p:nvSpPr>
            <p:spPr>
              <a:xfrm>
                <a:off x="2367280" y="3454400"/>
                <a:ext cx="457200" cy="4616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DF8FF3-7F07-48BB-946D-3FA1A1340BB6}"/>
                  </a:ext>
                </a:extLst>
              </p:cNvPr>
              <p:cNvSpPr/>
              <p:nvPr/>
            </p:nvSpPr>
            <p:spPr>
              <a:xfrm>
                <a:off x="5781040" y="3423920"/>
                <a:ext cx="457200" cy="4616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385C592-1401-4FAF-849A-C1FEA3F2C58C}"/>
                  </a:ext>
                </a:extLst>
              </p:cNvPr>
              <p:cNvSpPr/>
              <p:nvPr/>
            </p:nvSpPr>
            <p:spPr>
              <a:xfrm>
                <a:off x="3332480" y="5354320"/>
                <a:ext cx="457200" cy="4616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22234EA-AC4B-4E62-ACE7-93B5379EDFE3}"/>
                  </a:ext>
                </a:extLst>
              </p:cNvPr>
              <p:cNvSpPr/>
              <p:nvPr/>
            </p:nvSpPr>
            <p:spPr>
              <a:xfrm>
                <a:off x="5313680" y="5354320"/>
                <a:ext cx="457200" cy="4616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626782-CA23-4BF7-90C8-B091A9F8E679}"/>
                  </a:ext>
                </a:extLst>
              </p:cNvPr>
              <p:cNvCxnSpPr>
                <a:stCxn id="2" idx="3"/>
                <a:endCxn id="23" idx="0"/>
              </p:cNvCxnSpPr>
              <p:nvPr/>
            </p:nvCxnSpPr>
            <p:spPr>
              <a:xfrm flipH="1">
                <a:off x="2595880" y="2482551"/>
                <a:ext cx="1392835" cy="971849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11D6FAC-D77C-45C9-A606-DDD271BAAFAD}"/>
                  </a:ext>
                </a:extLst>
              </p:cNvPr>
              <p:cNvCxnSpPr>
                <a:stCxn id="24" idx="0"/>
                <a:endCxn id="2" idx="5"/>
              </p:cNvCxnSpPr>
              <p:nvPr/>
            </p:nvCxnSpPr>
            <p:spPr>
              <a:xfrm flipH="1" flipV="1">
                <a:off x="4312005" y="2482551"/>
                <a:ext cx="1697635" cy="941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539BF32-63A9-4FFC-9FC8-DEB588207A28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 flipV="1">
                <a:off x="2824480" y="3654753"/>
                <a:ext cx="2956560" cy="304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08E552-00BA-479E-AF5C-52D343AD60F6}"/>
                  </a:ext>
                </a:extLst>
              </p:cNvPr>
              <p:cNvCxnSpPr>
                <a:stCxn id="23" idx="5"/>
                <a:endCxn id="27" idx="0"/>
              </p:cNvCxnSpPr>
              <p:nvPr/>
            </p:nvCxnSpPr>
            <p:spPr>
              <a:xfrm>
                <a:off x="2757525" y="3848456"/>
                <a:ext cx="803555" cy="150586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2F15042-CA9E-4BE5-8219-2AA18006E57B}"/>
                  </a:ext>
                </a:extLst>
              </p:cNvPr>
              <p:cNvCxnSpPr>
                <a:stCxn id="27" idx="2"/>
                <a:endCxn id="23" idx="4"/>
              </p:cNvCxnSpPr>
              <p:nvPr/>
            </p:nvCxnSpPr>
            <p:spPr>
              <a:xfrm flipH="1" flipV="1">
                <a:off x="2595880" y="3916065"/>
                <a:ext cx="736600" cy="1669088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2988AC8-14B3-45B1-B8E1-693DC97EF6A4}"/>
                  </a:ext>
                </a:extLst>
              </p:cNvPr>
              <p:cNvCxnSpPr>
                <a:stCxn id="29" idx="2"/>
                <a:endCxn id="27" idx="6"/>
              </p:cNvCxnSpPr>
              <p:nvPr/>
            </p:nvCxnSpPr>
            <p:spPr>
              <a:xfrm flipH="1">
                <a:off x="3789680" y="5585153"/>
                <a:ext cx="1524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9F63CE1-F1AB-425C-BD46-D0D9C18F5E0D}"/>
                  </a:ext>
                </a:extLst>
              </p:cNvPr>
              <p:cNvCxnSpPr>
                <a:stCxn id="24" idx="4"/>
                <a:endCxn id="29" idx="0"/>
              </p:cNvCxnSpPr>
              <p:nvPr/>
            </p:nvCxnSpPr>
            <p:spPr>
              <a:xfrm flipH="1">
                <a:off x="5542280" y="3885585"/>
                <a:ext cx="467360" cy="146873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51F5983-BFA7-4463-9B19-9A2CA6676956}"/>
                  </a:ext>
                </a:extLst>
              </p:cNvPr>
              <p:cNvCxnSpPr>
                <a:stCxn id="27" idx="7"/>
                <a:endCxn id="24" idx="3"/>
              </p:cNvCxnSpPr>
              <p:nvPr/>
            </p:nvCxnSpPr>
            <p:spPr>
              <a:xfrm flipV="1">
                <a:off x="3722725" y="3817976"/>
                <a:ext cx="2125270" cy="160395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BD52A8-D084-4F05-9366-B08E9326BAAE}"/>
                </a:ext>
              </a:extLst>
            </p:cNvPr>
            <p:cNvSpPr txBox="1"/>
            <p:nvPr/>
          </p:nvSpPr>
          <p:spPr>
            <a:xfrm>
              <a:off x="4165600" y="187715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B9DB15-2478-48EC-A22B-44240B4A21DD}"/>
                </a:ext>
              </a:extLst>
            </p:cNvPr>
            <p:cNvSpPr txBox="1"/>
            <p:nvPr/>
          </p:nvSpPr>
          <p:spPr>
            <a:xfrm>
              <a:off x="3291840" y="297443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CD6F74-F052-47F3-B07D-BEAE91B0B8F9}"/>
                </a:ext>
              </a:extLst>
            </p:cNvPr>
            <p:cNvSpPr txBox="1"/>
            <p:nvPr/>
          </p:nvSpPr>
          <p:spPr>
            <a:xfrm>
              <a:off x="6410960" y="297443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50877B-A676-499C-BD11-1AA6E6A59604}"/>
                </a:ext>
              </a:extLst>
            </p:cNvPr>
            <p:cNvSpPr txBox="1"/>
            <p:nvPr/>
          </p:nvSpPr>
          <p:spPr>
            <a:xfrm>
              <a:off x="4318000" y="478291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968AC2-400E-4A8C-8DDB-F0AF269DF37A}"/>
                </a:ext>
              </a:extLst>
            </p:cNvPr>
            <p:cNvSpPr txBox="1"/>
            <p:nvPr/>
          </p:nvSpPr>
          <p:spPr>
            <a:xfrm>
              <a:off x="5923280" y="478291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8416CB-C7FD-4A59-A974-7D8D4725ABA4}"/>
              </a:ext>
            </a:extLst>
          </p:cNvPr>
          <p:cNvSpPr txBox="1"/>
          <p:nvPr/>
        </p:nvSpPr>
        <p:spPr>
          <a:xfrm>
            <a:off x="4664450" y="1767427"/>
            <a:ext cx="6076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a—b—c—a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b—d—c—e—d—b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Combine the two circuits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a—b—d—c—e—d—b—c—a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0FB90-C582-4640-85E2-25A11278AAF4}"/>
              </a:ext>
            </a:extLst>
          </p:cNvPr>
          <p:cNvSpPr txBox="1"/>
          <p:nvPr/>
        </p:nvSpPr>
        <p:spPr>
          <a:xfrm>
            <a:off x="5201288" y="4448635"/>
            <a:ext cx="6391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a—b—c—a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c—e—d—c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b—d—b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Combine the three circuits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a—b—d—b—c—e—d—c—a</a:t>
            </a:r>
          </a:p>
        </p:txBody>
      </p:sp>
    </p:spTree>
    <p:extLst>
      <p:ext uri="{BB962C8B-B14F-4D97-AF65-F5344CB8AC3E}">
        <p14:creationId xmlns:p14="http://schemas.microsoft.com/office/powerpoint/2010/main" val="5829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407188"/>
            <a:ext cx="860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Heirholzer’s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ircuit in a euler graph">
            <a:extLst>
              <a:ext uri="{FF2B5EF4-FFF2-40B4-BE49-F238E27FC236}">
                <a16:creationId xmlns:a16="http://schemas.microsoft.com/office/drawing/2014/main" id="{84A0A7D1-BB27-4CBE-B680-E3DA86A7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40" y="1513221"/>
            <a:ext cx="72104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ove visited edges from the above graph">
            <a:extLst>
              <a:ext uri="{FF2B5EF4-FFF2-40B4-BE49-F238E27FC236}">
                <a16:creationId xmlns:a16="http://schemas.microsoft.com/office/drawing/2014/main" id="{DE7B1DB0-ED24-4F6C-8EEC-C2E09B48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39" y="4182114"/>
            <a:ext cx="32099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F443FB-FF65-4320-B00C-3D7D91EDBB31}"/>
              </a:ext>
            </a:extLst>
          </p:cNvPr>
          <p:cNvSpPr txBox="1"/>
          <p:nvPr/>
        </p:nvSpPr>
        <p:spPr>
          <a:xfrm>
            <a:off x="371880" y="4348480"/>
            <a:ext cx="4301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1-2-3-4-5-6-1</a:t>
            </a: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6-7-2-6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On combining them, we get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1-2-3-4-5-(6-7-2-6)-1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6937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35813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282388"/>
            <a:ext cx="860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Heirholzer’s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443FB-FF65-4320-B00C-3D7D91EDBB31}"/>
              </a:ext>
            </a:extLst>
          </p:cNvPr>
          <p:cNvSpPr txBox="1"/>
          <p:nvPr/>
        </p:nvSpPr>
        <p:spPr>
          <a:xfrm>
            <a:off x="-8307" y="2060613"/>
            <a:ext cx="10909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First, make sure that the input graph G is connected and contains exactly 0 or 2 odd degree vertices.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Initialize 2 stack. The first stack will store the temporary Euler Path – let’s call it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 The second stack will store the final Euler path – let’s call it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the starting vertex be 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 If the graph contains exactly 2 odd degree vertices then one of them should be the starting vertex. If the graph contains exactly 0 odd degree vertices then any vertex can be starting vertex.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Push 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to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5872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6937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35813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282388"/>
            <a:ext cx="860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Heirholzer’s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443FB-FF65-4320-B00C-3D7D91EDBB31}"/>
              </a:ext>
            </a:extLst>
          </p:cNvPr>
          <p:cNvSpPr txBox="1"/>
          <p:nvPr/>
        </p:nvSpPr>
        <p:spPr>
          <a:xfrm>
            <a:off x="66953" y="2048853"/>
            <a:ext cx="11871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5. Let 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cpath.top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6. If all the edges from 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are visited, pop 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from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push it to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7. If all edges from u are not visited, select any random edge (u, x). Push x to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delete the edge (u, x) from G.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8. Repeat steps 5 to 7 until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is empty.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9. The final Euler path will be saved in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7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539900" y="1259651"/>
            <a:ext cx="4961761" cy="2611732"/>
            <a:chOff x="1757598" y="3757675"/>
            <a:chExt cx="4961761" cy="2611732"/>
          </a:xfrm>
        </p:grpSpPr>
        <p:grpSp>
          <p:nvGrpSpPr>
            <p:cNvPr id="53" name="Group 52"/>
            <p:cNvGrpSpPr/>
            <p:nvPr/>
          </p:nvGrpSpPr>
          <p:grpSpPr>
            <a:xfrm>
              <a:off x="1757598" y="3757675"/>
              <a:ext cx="4961761" cy="2611732"/>
              <a:chOff x="1757598" y="3757675"/>
              <a:chExt cx="4961761" cy="261173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757598" y="3757675"/>
                <a:ext cx="4961761" cy="2376099"/>
                <a:chOff x="1757598" y="3793300"/>
                <a:chExt cx="4961761" cy="237609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757598" y="4154405"/>
                  <a:ext cx="4777226" cy="2014994"/>
                  <a:chOff x="653223" y="4712530"/>
                  <a:chExt cx="4777226" cy="2014994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3598223" y="473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187498" y="471253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909473" y="60682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678848" y="604450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1698223" y="5343880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653223" y="6495755"/>
                    <a:ext cx="71252" cy="106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" name="Straight Connector 3"/>
                  <p:cNvCxnSpPr>
                    <a:stCxn id="17" idx="2"/>
                    <a:endCxn id="16" idx="4"/>
                  </p:cNvCxnSpPr>
                  <p:nvPr/>
                </p:nvCxnSpPr>
                <p:spPr>
                  <a:xfrm flipV="1">
                    <a:off x="653223" y="5450758"/>
                    <a:ext cx="1080626" cy="10984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>
                    <a:stCxn id="16" idx="2"/>
                    <a:endCxn id="2" idx="3"/>
                  </p:cNvCxnSpPr>
                  <p:nvPr/>
                </p:nvCxnSpPr>
                <p:spPr>
                  <a:xfrm flipV="1">
                    <a:off x="1698223" y="4829481"/>
                    <a:ext cx="1910435" cy="567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2" idx="2"/>
                    <a:endCxn id="13" idx="2"/>
                  </p:cNvCxnSpPr>
                  <p:nvPr/>
                </p:nvCxnSpPr>
                <p:spPr>
                  <a:xfrm flipV="1">
                    <a:off x="3598223" y="4765969"/>
                    <a:ext cx="1589275" cy="257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3" idx="4"/>
                    <a:endCxn id="15" idx="6"/>
                  </p:cNvCxnSpPr>
                  <p:nvPr/>
                </p:nvCxnSpPr>
                <p:spPr>
                  <a:xfrm flipH="1">
                    <a:off x="4750100" y="4819408"/>
                    <a:ext cx="473024" cy="12785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>
                    <a:stCxn id="2" idx="4"/>
                    <a:endCxn id="14" idx="3"/>
                  </p:cNvCxnSpPr>
                  <p:nvPr/>
                </p:nvCxnSpPr>
                <p:spPr>
                  <a:xfrm flipH="1">
                    <a:off x="2919908" y="4845133"/>
                    <a:ext cx="713941" cy="13143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>
                    <a:stCxn id="14" idx="3"/>
                    <a:endCxn id="15" idx="5"/>
                  </p:cNvCxnSpPr>
                  <p:nvPr/>
                </p:nvCxnSpPr>
                <p:spPr>
                  <a:xfrm flipV="1">
                    <a:off x="2919908" y="6135731"/>
                    <a:ext cx="1819757" cy="237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 29"/>
                  <p:cNvSpPr/>
                  <p:nvPr/>
                </p:nvSpPr>
                <p:spPr>
                  <a:xfrm>
                    <a:off x="1721922" y="5369045"/>
                    <a:ext cx="1284370" cy="810738"/>
                  </a:xfrm>
                  <a:custGeom>
                    <a:avLst/>
                    <a:gdLst>
                      <a:gd name="connsiteX0" fmla="*/ 0 w 1284370"/>
                      <a:gd name="connsiteY0" fmla="*/ 34228 h 810738"/>
                      <a:gd name="connsiteX1" fmla="*/ 783772 w 1284370"/>
                      <a:gd name="connsiteY1" fmla="*/ 81729 h 810738"/>
                      <a:gd name="connsiteX2" fmla="*/ 1246909 w 1284370"/>
                      <a:gd name="connsiteY2" fmla="*/ 746747 h 810738"/>
                      <a:gd name="connsiteX3" fmla="*/ 1223159 w 1284370"/>
                      <a:gd name="connsiteY3" fmla="*/ 746747 h 810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84370" h="810738">
                        <a:moveTo>
                          <a:pt x="0" y="34228"/>
                        </a:moveTo>
                        <a:cubicBezTo>
                          <a:pt x="287977" y="-1398"/>
                          <a:pt x="575954" y="-37024"/>
                          <a:pt x="783772" y="81729"/>
                        </a:cubicBezTo>
                        <a:cubicBezTo>
                          <a:pt x="991590" y="200482"/>
                          <a:pt x="1173678" y="635911"/>
                          <a:pt x="1246909" y="746747"/>
                        </a:cubicBezTo>
                        <a:cubicBezTo>
                          <a:pt x="1320140" y="857583"/>
                          <a:pt x="1271649" y="802165"/>
                          <a:pt x="1223159" y="746747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733797" y="5403273"/>
                    <a:ext cx="1223159" cy="736270"/>
                  </a:xfrm>
                  <a:custGeom>
                    <a:avLst/>
                    <a:gdLst>
                      <a:gd name="connsiteX0" fmla="*/ 0 w 1223159"/>
                      <a:gd name="connsiteY0" fmla="*/ 0 h 736270"/>
                      <a:gd name="connsiteX1" fmla="*/ 344385 w 1223159"/>
                      <a:gd name="connsiteY1" fmla="*/ 498763 h 736270"/>
                      <a:gd name="connsiteX2" fmla="*/ 1223159 w 1223159"/>
                      <a:gd name="connsiteY2" fmla="*/ 736270 h 736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3159" h="736270">
                        <a:moveTo>
                          <a:pt x="0" y="0"/>
                        </a:moveTo>
                        <a:cubicBezTo>
                          <a:pt x="70262" y="188025"/>
                          <a:pt x="140525" y="376051"/>
                          <a:pt x="344385" y="498763"/>
                        </a:cubicBezTo>
                        <a:cubicBezTo>
                          <a:pt x="548245" y="621475"/>
                          <a:pt x="885702" y="678872"/>
                          <a:pt x="1223159" y="73627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4206827" y="5643300"/>
                    <a:ext cx="540914" cy="484415"/>
                  </a:xfrm>
                  <a:custGeom>
                    <a:avLst/>
                    <a:gdLst>
                      <a:gd name="connsiteX0" fmla="*/ 531428 w 540914"/>
                      <a:gd name="connsiteY0" fmla="*/ 472492 h 484415"/>
                      <a:gd name="connsiteX1" fmla="*/ 92041 w 540914"/>
                      <a:gd name="connsiteY1" fmla="*/ 341864 h 484415"/>
                      <a:gd name="connsiteX2" fmla="*/ 20789 w 540914"/>
                      <a:gd name="connsiteY2" fmla="*/ 33105 h 484415"/>
                      <a:gd name="connsiteX3" fmla="*/ 365173 w 540914"/>
                      <a:gd name="connsiteY3" fmla="*/ 56856 h 484415"/>
                      <a:gd name="connsiteX4" fmla="*/ 531428 w 540914"/>
                      <a:gd name="connsiteY4" fmla="*/ 472492 h 484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914" h="484415">
                        <a:moveTo>
                          <a:pt x="531428" y="472492"/>
                        </a:moveTo>
                        <a:cubicBezTo>
                          <a:pt x="485906" y="519993"/>
                          <a:pt x="177147" y="415095"/>
                          <a:pt x="92041" y="341864"/>
                        </a:cubicBezTo>
                        <a:cubicBezTo>
                          <a:pt x="6934" y="268633"/>
                          <a:pt x="-24733" y="80606"/>
                          <a:pt x="20789" y="33105"/>
                        </a:cubicBezTo>
                        <a:cubicBezTo>
                          <a:pt x="66311" y="-14396"/>
                          <a:pt x="282046" y="-14396"/>
                          <a:pt x="365173" y="56856"/>
                        </a:cubicBezTo>
                        <a:cubicBezTo>
                          <a:pt x="448300" y="128108"/>
                          <a:pt x="576950" y="424991"/>
                          <a:pt x="531428" y="472492"/>
                        </a:cubicBez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4607445" y="6092042"/>
                    <a:ext cx="823004" cy="635482"/>
                  </a:xfrm>
                  <a:custGeom>
                    <a:avLst/>
                    <a:gdLst>
                      <a:gd name="connsiteX0" fmla="*/ 118934 w 823004"/>
                      <a:gd name="connsiteY0" fmla="*/ 71252 h 635482"/>
                      <a:gd name="connsiteX1" fmla="*/ 181 w 823004"/>
                      <a:gd name="connsiteY1" fmla="*/ 285007 h 635482"/>
                      <a:gd name="connsiteX2" fmla="*/ 142685 w 823004"/>
                      <a:gd name="connsiteY2" fmla="*/ 546264 h 635482"/>
                      <a:gd name="connsiteX3" fmla="*/ 498945 w 823004"/>
                      <a:gd name="connsiteY3" fmla="*/ 629392 h 635482"/>
                      <a:gd name="connsiteX4" fmla="*/ 795828 w 823004"/>
                      <a:gd name="connsiteY4" fmla="*/ 403761 h 635482"/>
                      <a:gd name="connsiteX5" fmla="*/ 783952 w 823004"/>
                      <a:gd name="connsiteY5" fmla="*/ 142503 h 635482"/>
                      <a:gd name="connsiteX6" fmla="*/ 570197 w 823004"/>
                      <a:gd name="connsiteY6" fmla="*/ 23750 h 635482"/>
                      <a:gd name="connsiteX7" fmla="*/ 107059 w 823004"/>
                      <a:gd name="connsiteY7" fmla="*/ 0 h 63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23004" h="635482">
                        <a:moveTo>
                          <a:pt x="118934" y="71252"/>
                        </a:moveTo>
                        <a:cubicBezTo>
                          <a:pt x="57578" y="138545"/>
                          <a:pt x="-3778" y="205838"/>
                          <a:pt x="181" y="285007"/>
                        </a:cubicBezTo>
                        <a:cubicBezTo>
                          <a:pt x="4139" y="364176"/>
                          <a:pt x="59558" y="488867"/>
                          <a:pt x="142685" y="546264"/>
                        </a:cubicBezTo>
                        <a:cubicBezTo>
                          <a:pt x="225812" y="603661"/>
                          <a:pt x="390088" y="653142"/>
                          <a:pt x="498945" y="629392"/>
                        </a:cubicBezTo>
                        <a:cubicBezTo>
                          <a:pt x="607802" y="605642"/>
                          <a:pt x="748327" y="484909"/>
                          <a:pt x="795828" y="403761"/>
                        </a:cubicBezTo>
                        <a:cubicBezTo>
                          <a:pt x="843329" y="322613"/>
                          <a:pt x="821557" y="205838"/>
                          <a:pt x="783952" y="142503"/>
                        </a:cubicBezTo>
                        <a:cubicBezTo>
                          <a:pt x="746347" y="79168"/>
                          <a:pt x="683012" y="47500"/>
                          <a:pt x="570197" y="23750"/>
                        </a:cubicBezTo>
                        <a:cubicBezTo>
                          <a:pt x="457382" y="0"/>
                          <a:pt x="282220" y="0"/>
                          <a:pt x="107059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4439343" y="38408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113718" y="3793300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82468" y="3876425"/>
                  <a:ext cx="605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e</a:t>
                  </a:r>
                  <a:r>
                    <a:rPr lang="en-US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5696118" y="6000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79343" y="4292050"/>
              <a:ext cx="4866791" cy="1853707"/>
              <a:chOff x="1814968" y="4256425"/>
              <a:chExt cx="4866791" cy="185370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505693" y="45552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14968" y="57408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81218" y="5491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93093" y="55151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23093" y="42564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76118" y="45750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34868" y="4800700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98618" y="550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28618" y="462257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34868" y="4598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2368" y="52638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19868" y="5121325"/>
                <a:ext cx="60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93111" y="4512016"/>
            <a:ext cx="92615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 trail is a path wherein vertices are visited at most once.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is a path.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 closed trail is a circuit whereas a closed path is a cycle.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is a circuit whereas</a:t>
            </a:r>
          </a:p>
          <a:p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is a cycle</a:t>
            </a:r>
          </a:p>
        </p:txBody>
      </p:sp>
      <p:cxnSp>
        <p:nvCxnSpPr>
          <p:cNvPr id="27" name="Straight Connector 26"/>
          <p:cNvCxnSpPr>
            <a:stCxn id="2" idx="5"/>
            <a:endCxn id="30" idx="2"/>
          </p:cNvCxnSpPr>
          <p:nvPr/>
        </p:nvCxnSpPr>
        <p:spPr>
          <a:xfrm flipH="1">
            <a:off x="3855508" y="1737707"/>
            <a:ext cx="690209" cy="128631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0"/>
          </p:cNvCxnSpPr>
          <p:nvPr/>
        </p:nvCxnSpPr>
        <p:spPr>
          <a:xfrm flipV="1">
            <a:off x="3942591" y="3028258"/>
            <a:ext cx="1683751" cy="24518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4"/>
          </p:cNvCxnSpPr>
          <p:nvPr/>
        </p:nvCxnSpPr>
        <p:spPr>
          <a:xfrm flipH="1">
            <a:off x="5626342" y="1727634"/>
            <a:ext cx="483459" cy="1300574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04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6937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35813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282388"/>
            <a:ext cx="860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Heirholzer’s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4vDP8elPgY3MS0aVhiVjD4oXLnH38lxG0APLc7D0m75UcT70S2kAlArMQN9fz97_PmHYqVUHigOV-HCOIdj0h8BNHESdogOAFDl9fAqDwaXFrNfYS_bX837fAbTgPnHhUgDyXg">
            <a:extLst>
              <a:ext uri="{FF2B5EF4-FFF2-40B4-BE49-F238E27FC236}">
                <a16:creationId xmlns:a16="http://schemas.microsoft.com/office/drawing/2014/main" id="{D10F541D-EAD5-47CE-BD93-D7E05D72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152650"/>
            <a:ext cx="41243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7328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6937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35813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282388"/>
            <a:ext cx="860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Heirholzer’s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1B5C3E-4A93-4FF8-9BD8-EE639F759083}"/>
              </a:ext>
            </a:extLst>
          </p:cNvPr>
          <p:cNvSpPr/>
          <p:nvPr/>
        </p:nvSpPr>
        <p:spPr>
          <a:xfrm>
            <a:off x="2381250" y="2419350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ED7DB-5F62-4764-945D-E934680D63CB}"/>
              </a:ext>
            </a:extLst>
          </p:cNvPr>
          <p:cNvSpPr/>
          <p:nvPr/>
        </p:nvSpPr>
        <p:spPr>
          <a:xfrm>
            <a:off x="6324600" y="2419350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31199C-BE62-4F74-81B7-00C54BBE622F}"/>
              </a:ext>
            </a:extLst>
          </p:cNvPr>
          <p:cNvSpPr/>
          <p:nvPr/>
        </p:nvSpPr>
        <p:spPr>
          <a:xfrm>
            <a:off x="3857625" y="2419350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D8C962-12BC-49CE-AA6C-F812BCF08325}"/>
              </a:ext>
            </a:extLst>
          </p:cNvPr>
          <p:cNvSpPr/>
          <p:nvPr/>
        </p:nvSpPr>
        <p:spPr>
          <a:xfrm>
            <a:off x="2400300" y="4819650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F91AB5-9EB0-4C1C-AE42-4E9449ECDE47}"/>
              </a:ext>
            </a:extLst>
          </p:cNvPr>
          <p:cNvSpPr/>
          <p:nvPr/>
        </p:nvSpPr>
        <p:spPr>
          <a:xfrm>
            <a:off x="2390775" y="3581400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2E7F02-433F-4A21-A3E5-DD8C916AA4DA}"/>
              </a:ext>
            </a:extLst>
          </p:cNvPr>
          <p:cNvSpPr/>
          <p:nvPr/>
        </p:nvSpPr>
        <p:spPr>
          <a:xfrm>
            <a:off x="5286375" y="3581400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21EFE-06AF-478E-9C13-105F9F61A295}"/>
              </a:ext>
            </a:extLst>
          </p:cNvPr>
          <p:cNvSpPr/>
          <p:nvPr/>
        </p:nvSpPr>
        <p:spPr>
          <a:xfrm>
            <a:off x="3829050" y="3600450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EABC26-E7FB-40D1-8176-B90429D83A98}"/>
              </a:ext>
            </a:extLst>
          </p:cNvPr>
          <p:cNvSpPr/>
          <p:nvPr/>
        </p:nvSpPr>
        <p:spPr>
          <a:xfrm>
            <a:off x="6362700" y="4829175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9B4B13-7DA3-47FB-B393-04C657D95F72}"/>
              </a:ext>
            </a:extLst>
          </p:cNvPr>
          <p:cNvSpPr/>
          <p:nvPr/>
        </p:nvSpPr>
        <p:spPr>
          <a:xfrm>
            <a:off x="6410325" y="3590925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9ECAB3-3500-4E8D-91FB-8EC5B67AC4C6}"/>
              </a:ext>
            </a:extLst>
          </p:cNvPr>
          <p:cNvSpPr/>
          <p:nvPr/>
        </p:nvSpPr>
        <p:spPr>
          <a:xfrm>
            <a:off x="5267325" y="4829175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002A0-3857-4BAD-AE85-69FDE1950C45}"/>
              </a:ext>
            </a:extLst>
          </p:cNvPr>
          <p:cNvSpPr/>
          <p:nvPr/>
        </p:nvSpPr>
        <p:spPr>
          <a:xfrm>
            <a:off x="3810000" y="4838700"/>
            <a:ext cx="16192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A378C8-4B38-43DC-9993-952E6B155B27}"/>
              </a:ext>
            </a:extLst>
          </p:cNvPr>
          <p:cNvCxnSpPr>
            <a:cxnSpLocks/>
          </p:cNvCxnSpPr>
          <p:nvPr/>
        </p:nvCxnSpPr>
        <p:spPr>
          <a:xfrm>
            <a:off x="3914676" y="2590800"/>
            <a:ext cx="9624" cy="227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2E9551-1E2C-4B63-A5FB-28188F870FC0}"/>
              </a:ext>
            </a:extLst>
          </p:cNvPr>
          <p:cNvCxnSpPr>
            <a:cxnSpLocks/>
          </p:cNvCxnSpPr>
          <p:nvPr/>
        </p:nvCxnSpPr>
        <p:spPr>
          <a:xfrm>
            <a:off x="2483693" y="3654133"/>
            <a:ext cx="2919313" cy="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8D4552-808C-4A2F-B4B9-BE11FE29D1C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3857625" y="2505075"/>
            <a:ext cx="1509713" cy="107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F324CF-9B10-473D-B19B-4B2047035490}"/>
              </a:ext>
            </a:extLst>
          </p:cNvPr>
          <p:cNvCxnSpPr>
            <a:stCxn id="11" idx="1"/>
            <a:endCxn id="13" idx="7"/>
          </p:cNvCxnSpPr>
          <p:nvPr/>
        </p:nvCxnSpPr>
        <p:spPr>
          <a:xfrm flipH="1">
            <a:off x="2528987" y="2444458"/>
            <a:ext cx="1352351" cy="116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019C61-C8D5-485B-B512-108D30097A3E}"/>
              </a:ext>
            </a:extLst>
          </p:cNvPr>
          <p:cNvCxnSpPr>
            <a:stCxn id="11" idx="1"/>
            <a:endCxn id="9" idx="6"/>
          </p:cNvCxnSpPr>
          <p:nvPr/>
        </p:nvCxnSpPr>
        <p:spPr>
          <a:xfrm>
            <a:off x="3881338" y="2444458"/>
            <a:ext cx="2605187" cy="6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079B84-9100-40F7-BF48-801BF06E9510}"/>
              </a:ext>
            </a:extLst>
          </p:cNvPr>
          <p:cNvCxnSpPr>
            <a:stCxn id="11" idx="1"/>
            <a:endCxn id="2" idx="7"/>
          </p:cNvCxnSpPr>
          <p:nvPr/>
        </p:nvCxnSpPr>
        <p:spPr>
          <a:xfrm flipH="1">
            <a:off x="2519462" y="2444458"/>
            <a:ext cx="1361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3BCE1C-147E-4B20-882F-2AD77A649755}"/>
              </a:ext>
            </a:extLst>
          </p:cNvPr>
          <p:cNvCxnSpPr>
            <a:cxnSpLocks/>
          </p:cNvCxnSpPr>
          <p:nvPr/>
        </p:nvCxnSpPr>
        <p:spPr>
          <a:xfrm>
            <a:off x="2462113" y="2565692"/>
            <a:ext cx="9525" cy="116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2B8A12-ED3D-4B0F-A5F1-7E457C69BB36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2471738" y="3752850"/>
            <a:ext cx="952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5EAEC9-52D4-400A-B6BA-D5905D89CB50}"/>
              </a:ext>
            </a:extLst>
          </p:cNvPr>
          <p:cNvCxnSpPr>
            <a:stCxn id="12" idx="3"/>
            <a:endCxn id="19" idx="5"/>
          </p:cNvCxnSpPr>
          <p:nvPr/>
        </p:nvCxnSpPr>
        <p:spPr>
          <a:xfrm>
            <a:off x="2424013" y="4965992"/>
            <a:ext cx="1524199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7486EF-38D8-4378-B8E6-1D604019E6EA}"/>
              </a:ext>
            </a:extLst>
          </p:cNvPr>
          <p:cNvCxnSpPr>
            <a:stCxn id="19" idx="6"/>
            <a:endCxn id="18" idx="6"/>
          </p:cNvCxnSpPr>
          <p:nvPr/>
        </p:nvCxnSpPr>
        <p:spPr>
          <a:xfrm flipV="1">
            <a:off x="3971925" y="4914900"/>
            <a:ext cx="14573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53E0FF-DDF5-43F4-B1D7-315E862D288B}"/>
              </a:ext>
            </a:extLst>
          </p:cNvPr>
          <p:cNvCxnSpPr>
            <a:stCxn id="18" idx="2"/>
            <a:endCxn id="16" idx="7"/>
          </p:cNvCxnSpPr>
          <p:nvPr/>
        </p:nvCxnSpPr>
        <p:spPr>
          <a:xfrm flipV="1">
            <a:off x="5267325" y="4854283"/>
            <a:ext cx="1233587" cy="6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B2457B-CA9C-4729-82F7-0174C6BAA203}"/>
              </a:ext>
            </a:extLst>
          </p:cNvPr>
          <p:cNvCxnSpPr>
            <a:stCxn id="19" idx="6"/>
            <a:endCxn id="14" idx="6"/>
          </p:cNvCxnSpPr>
          <p:nvPr/>
        </p:nvCxnSpPr>
        <p:spPr>
          <a:xfrm flipV="1">
            <a:off x="3971925" y="3667125"/>
            <a:ext cx="1476375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3D7140-D637-41D4-817F-C69759D22134}"/>
              </a:ext>
            </a:extLst>
          </p:cNvPr>
          <p:cNvCxnSpPr>
            <a:stCxn id="18" idx="4"/>
            <a:endCxn id="17" idx="5"/>
          </p:cNvCxnSpPr>
          <p:nvPr/>
        </p:nvCxnSpPr>
        <p:spPr>
          <a:xfrm flipV="1">
            <a:off x="5348288" y="3737267"/>
            <a:ext cx="1200249" cy="126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F33286-FA96-4775-90EA-901D721EA988}"/>
              </a:ext>
            </a:extLst>
          </p:cNvPr>
          <p:cNvCxnSpPr>
            <a:stCxn id="11" idx="4"/>
            <a:endCxn id="17" idx="6"/>
          </p:cNvCxnSpPr>
          <p:nvPr/>
        </p:nvCxnSpPr>
        <p:spPr>
          <a:xfrm>
            <a:off x="3938588" y="2590800"/>
            <a:ext cx="2633662" cy="108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AF396B-766D-49B3-A1B8-0D2B3CCCF551}"/>
              </a:ext>
            </a:extLst>
          </p:cNvPr>
          <p:cNvCxnSpPr>
            <a:stCxn id="9" idx="5"/>
            <a:endCxn id="17" idx="3"/>
          </p:cNvCxnSpPr>
          <p:nvPr/>
        </p:nvCxnSpPr>
        <p:spPr>
          <a:xfrm flipH="1">
            <a:off x="6434038" y="2565692"/>
            <a:ext cx="28774" cy="117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FE4F3E-2CDB-4E23-BEC5-6223587E97D0}"/>
              </a:ext>
            </a:extLst>
          </p:cNvPr>
          <p:cNvCxnSpPr>
            <a:stCxn id="17" idx="6"/>
            <a:endCxn id="16" idx="6"/>
          </p:cNvCxnSpPr>
          <p:nvPr/>
        </p:nvCxnSpPr>
        <p:spPr>
          <a:xfrm flipH="1">
            <a:off x="6524625" y="3676650"/>
            <a:ext cx="47625" cy="12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65EE58-50B3-4608-9C96-EED46EEBFAEA}"/>
              </a:ext>
            </a:extLst>
          </p:cNvPr>
          <p:cNvSpPr txBox="1"/>
          <p:nvPr/>
        </p:nvSpPr>
        <p:spPr>
          <a:xfrm>
            <a:off x="3733800" y="2113491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196667-BE1C-4DCE-B314-28EFBDAEADBD}"/>
              </a:ext>
            </a:extLst>
          </p:cNvPr>
          <p:cNvSpPr txBox="1"/>
          <p:nvPr/>
        </p:nvSpPr>
        <p:spPr>
          <a:xfrm>
            <a:off x="2333625" y="2305050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A6A50C-A52D-4953-BD24-2FCD53C5FAE4}"/>
              </a:ext>
            </a:extLst>
          </p:cNvPr>
          <p:cNvSpPr txBox="1"/>
          <p:nvPr/>
        </p:nvSpPr>
        <p:spPr>
          <a:xfrm>
            <a:off x="2181225" y="2152650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27CBAC-3EE5-404A-B62B-B60BC1A3EB87}"/>
              </a:ext>
            </a:extLst>
          </p:cNvPr>
          <p:cNvSpPr txBox="1"/>
          <p:nvPr/>
        </p:nvSpPr>
        <p:spPr>
          <a:xfrm>
            <a:off x="6315075" y="209278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C638F-096A-4E1A-BA69-84E0D13D4AA4}"/>
              </a:ext>
            </a:extLst>
          </p:cNvPr>
          <p:cNvSpPr txBox="1"/>
          <p:nvPr/>
        </p:nvSpPr>
        <p:spPr>
          <a:xfrm>
            <a:off x="2028825" y="3466662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99E842-DF13-44FE-8B93-452F15628D5B}"/>
              </a:ext>
            </a:extLst>
          </p:cNvPr>
          <p:cNvSpPr txBox="1"/>
          <p:nvPr/>
        </p:nvSpPr>
        <p:spPr>
          <a:xfrm>
            <a:off x="3476824" y="366712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69F6BE-5B6D-4727-9F3B-822AC5F005E4}"/>
              </a:ext>
            </a:extLst>
          </p:cNvPr>
          <p:cNvSpPr txBox="1"/>
          <p:nvPr/>
        </p:nvSpPr>
        <p:spPr>
          <a:xfrm>
            <a:off x="4886325" y="367557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63576C-A2DF-484F-AA36-CE95045448D3}"/>
              </a:ext>
            </a:extLst>
          </p:cNvPr>
          <p:cNvSpPr txBox="1"/>
          <p:nvPr/>
        </p:nvSpPr>
        <p:spPr>
          <a:xfrm>
            <a:off x="6553100" y="3638326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136A7A-6259-4D50-A902-E07517C0798B}"/>
              </a:ext>
            </a:extLst>
          </p:cNvPr>
          <p:cNvSpPr txBox="1"/>
          <p:nvPr/>
        </p:nvSpPr>
        <p:spPr>
          <a:xfrm>
            <a:off x="2286000" y="495978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ACF777-3BA4-420F-A16C-7FD99ED03553}"/>
              </a:ext>
            </a:extLst>
          </p:cNvPr>
          <p:cNvSpPr txBox="1"/>
          <p:nvPr/>
        </p:nvSpPr>
        <p:spPr>
          <a:xfrm>
            <a:off x="3681412" y="4985042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873056-FA8E-40D2-9FCF-45BB3E320453}"/>
              </a:ext>
            </a:extLst>
          </p:cNvPr>
          <p:cNvSpPr txBox="1"/>
          <p:nvPr/>
        </p:nvSpPr>
        <p:spPr>
          <a:xfrm>
            <a:off x="5205412" y="500062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BB56D5-D74D-4DF5-897F-A0F88975AA09}"/>
              </a:ext>
            </a:extLst>
          </p:cNvPr>
          <p:cNvSpPr txBox="1"/>
          <p:nvPr/>
        </p:nvSpPr>
        <p:spPr>
          <a:xfrm>
            <a:off x="6248402" y="495978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614091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6937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35813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282388"/>
            <a:ext cx="860961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Which of the following graphs contain an Euler path? Which contain an Euler circuit?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K4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K5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K5,7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K2,7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C7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30A97-8033-400D-AC84-0F0E62746CFE}"/>
              </a:ext>
            </a:extLst>
          </p:cNvPr>
          <p:cNvSpPr txBox="1"/>
          <p:nvPr/>
        </p:nvSpPr>
        <p:spPr>
          <a:xfrm>
            <a:off x="1971675" y="3990975"/>
            <a:ext cx="7172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Ans: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K4 does not have an Euler path or circuit.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K5 has an Euler circuit, but not a Euler path.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K5,7 does not have an Euler path or circuit.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K2,7 has an Euler path but not a Euler circuit.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C7 has an Euler circuit (it is a circuit graph!)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P7 has an Euler path but not a Euler circuit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46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6937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35813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282388"/>
            <a:ext cx="102962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which n does the graph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contain an Euler circuit? Explain.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When n is odd,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contains an Euler circuit. This is because every vertex has degree n−1, so an odd n results in all degrees being even.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4F2C392-EAE1-4BF6-B036-8D8E2E85D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6937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35813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282388"/>
            <a:ext cx="102962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which m and n does the graph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contain an Euler path? An Euler circuit? Explain.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both m and n are even, then 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Km,n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has an Euler circuit. When both are odd, there is no Euler path or circuit. If one is 2 and the other is odd, then there is an Euler path but not an Euler circuit.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4F2C392-EAE1-4BF6-B036-8D8E2E85D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6937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35813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53" y="1282388"/>
            <a:ext cx="102962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bridge builder has come to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Königsberg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would like to add bridges so that it 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possible to travel over every bridge exactly once. How many bridges must be built?</a:t>
            </a: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we build one bridge, we can have an Euler path. Two bridges must be built for an Euler circuit.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4F2C392-EAE1-4BF6-B036-8D8E2E85D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B45E149-9D39-40BC-B9FD-04C713442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0325" y="3429000"/>
            <a:ext cx="2919920" cy="2599050"/>
          </a:xfrm>
          <a:prstGeom prst="rect">
            <a:avLst/>
          </a:prstGeom>
        </p:spPr>
      </p:pic>
      <p:pic>
        <p:nvPicPr>
          <p:cNvPr id="9" name="Picture 2" descr="1 The Königsberg bridge problem: a) seven bridges of Königsberg; b ...">
            <a:extLst>
              <a:ext uri="{FF2B5EF4-FFF2-40B4-BE49-F238E27FC236}">
                <a16:creationId xmlns:a16="http://schemas.microsoft.com/office/drawing/2014/main" id="{5997D2B6-47B4-4737-9186-BCC100B3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" y="3581400"/>
            <a:ext cx="7267297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surabhinarayan@pes.edu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380616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213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111" y="5474491"/>
            <a:ext cx="926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1-&gt;2-&gt;3-&gt;4-&gt;2-&gt;1-&gt;3 is a walk</a:t>
            </a:r>
          </a:p>
        </p:txBody>
      </p:sp>
      <p:pic>
        <p:nvPicPr>
          <p:cNvPr id="1026" name="Picture 2" descr="https://media.geeksforgeeks.org/wp-content/uploads/Untitled-drawing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59" y="1438280"/>
            <a:ext cx="4572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5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Walk, Path,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08895" y="1425044"/>
            <a:ext cx="9433869" cy="498763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111" y="5474491"/>
            <a:ext cx="92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1-&gt;2-&gt;3-&gt;4-&gt;2-&gt;1-&gt;3 is an open walk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1-&gt;3-&gt;2-&gt;4-&gt;3-&gt;2-&gt;1 is an closed walk</a:t>
            </a:r>
          </a:p>
        </p:txBody>
      </p:sp>
      <p:pic>
        <p:nvPicPr>
          <p:cNvPr id="1026" name="Picture 2" descr="https://media.geeksforgeeks.org/wp-content/uploads/Untitled-drawing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59" y="1438280"/>
            <a:ext cx="4572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5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2648</Words>
  <Application>Microsoft Office PowerPoint</Application>
  <PresentationFormat>Widescreen</PresentationFormat>
  <Paragraphs>456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Chandramouli Ananthamurthy</cp:lastModifiedBy>
  <cp:revision>178</cp:revision>
  <dcterms:created xsi:type="dcterms:W3CDTF">2020-06-03T14:19:11Z</dcterms:created>
  <dcterms:modified xsi:type="dcterms:W3CDTF">2020-08-25T03:40:58Z</dcterms:modified>
</cp:coreProperties>
</file>