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1" r:id="rId4"/>
    <p:sldId id="372" r:id="rId5"/>
    <p:sldId id="381" r:id="rId6"/>
    <p:sldId id="380" r:id="rId7"/>
    <p:sldId id="374" r:id="rId8"/>
    <p:sldId id="377" r:id="rId9"/>
    <p:sldId id="378" r:id="rId10"/>
    <p:sldId id="379" r:id="rId11"/>
    <p:sldId id="375" r:id="rId12"/>
    <p:sldId id="376" r:id="rId13"/>
    <p:sldId id="382" r:id="rId14"/>
    <p:sldId id="384" r:id="rId15"/>
    <p:sldId id="385" r:id="rId16"/>
    <p:sldId id="383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70904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291859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Surabhi</a:t>
            </a:r>
            <a:r>
              <a:rPr lang="en-IN" sz="2400" b="1" dirty="0"/>
              <a:t> Narayan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694786" y="332713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2877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22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Hamilton Graphs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77818"/>
            <a:ext cx="10012065" cy="32647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Consider the following graph: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4B3C39-C6C0-4E6B-A904-588064E2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1187" y="1657350"/>
            <a:ext cx="1787468" cy="1771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DFD057-444D-47E0-9922-5C71F8DE16E3}"/>
              </a:ext>
            </a:extLst>
          </p:cNvPr>
          <p:cNvSpPr txBox="1"/>
          <p:nvPr/>
        </p:nvSpPr>
        <p:spPr>
          <a:xfrm>
            <a:off x="219075" y="3926308"/>
            <a:ext cx="11258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 your answer to part (b) to prove that the graph has no Hamilton cycle. 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 know that any bipartite graph that has a Hamiltonian cycle must have the same number of vertices in V1 and V2, otherwise it will be impossible to create a cycle that alternates between vertices in V1 and V2 that starts and ends at the same vertex. We have |V1| = 5 |V2| = 6, so we know there can’t be a Hamilton cycle in this graph.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10125-AF6E-4B35-A097-2DD30212D3EA}"/>
              </a:ext>
            </a:extLst>
          </p:cNvPr>
          <p:cNvSpPr txBox="1"/>
          <p:nvPr/>
        </p:nvSpPr>
        <p:spPr>
          <a:xfrm>
            <a:off x="6553200" y="13164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44393-1344-4EB1-BC32-FE6A6A6D4710}"/>
              </a:ext>
            </a:extLst>
          </p:cNvPr>
          <p:cNvSpPr txBox="1"/>
          <p:nvPr/>
        </p:nvSpPr>
        <p:spPr>
          <a:xfrm>
            <a:off x="7200900" y="16879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03EA5-5234-4E0F-941A-30BD5AACE4EE}"/>
              </a:ext>
            </a:extLst>
          </p:cNvPr>
          <p:cNvSpPr txBox="1"/>
          <p:nvPr/>
        </p:nvSpPr>
        <p:spPr>
          <a:xfrm>
            <a:off x="7419975" y="23070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F02C3-490D-4AB9-B25C-C1271AFB2EE2}"/>
              </a:ext>
            </a:extLst>
          </p:cNvPr>
          <p:cNvSpPr txBox="1"/>
          <p:nvPr/>
        </p:nvSpPr>
        <p:spPr>
          <a:xfrm>
            <a:off x="7134225" y="296428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1B143-6E66-4826-83C8-23265404D069}"/>
              </a:ext>
            </a:extLst>
          </p:cNvPr>
          <p:cNvSpPr txBox="1"/>
          <p:nvPr/>
        </p:nvSpPr>
        <p:spPr>
          <a:xfrm>
            <a:off x="6410325" y="34024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25E9E-35BA-4C93-8F58-2190A1BE5935}"/>
              </a:ext>
            </a:extLst>
          </p:cNvPr>
          <p:cNvSpPr txBox="1"/>
          <p:nvPr/>
        </p:nvSpPr>
        <p:spPr>
          <a:xfrm>
            <a:off x="5810250" y="311668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C7A0AC-7384-458A-9BDF-88E09FF43902}"/>
              </a:ext>
            </a:extLst>
          </p:cNvPr>
          <p:cNvSpPr txBox="1"/>
          <p:nvPr/>
        </p:nvSpPr>
        <p:spPr>
          <a:xfrm>
            <a:off x="5457825" y="23832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9AC10-D4ED-4B1D-9990-535A58C1FB3E}"/>
              </a:ext>
            </a:extLst>
          </p:cNvPr>
          <p:cNvSpPr txBox="1"/>
          <p:nvPr/>
        </p:nvSpPr>
        <p:spPr>
          <a:xfrm>
            <a:off x="5657850" y="17355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D573C-2E60-4C67-AF81-43ECB2DB0C59}"/>
              </a:ext>
            </a:extLst>
          </p:cNvPr>
          <p:cNvSpPr txBox="1"/>
          <p:nvPr/>
        </p:nvSpPr>
        <p:spPr>
          <a:xfrm>
            <a:off x="5962650" y="24785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87A96-F049-418A-902A-A943B12B3C8D}"/>
              </a:ext>
            </a:extLst>
          </p:cNvPr>
          <p:cNvSpPr txBox="1"/>
          <p:nvPr/>
        </p:nvSpPr>
        <p:spPr>
          <a:xfrm>
            <a:off x="6372225" y="2592808"/>
            <a:ext cx="72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1641A-6EC5-4FBC-AEAD-0421AA776959}"/>
              </a:ext>
            </a:extLst>
          </p:cNvPr>
          <p:cNvSpPr txBox="1"/>
          <p:nvPr/>
        </p:nvSpPr>
        <p:spPr>
          <a:xfrm>
            <a:off x="6953249" y="2488033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5092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Hamilton Graphs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77818"/>
            <a:ext cx="10012065" cy="3264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For which n does 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contain a Hamilton path? A Hamilton cycle? Explain.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All values of n. In particular, 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contains Cn as a subgroup, which is a cycle that includes every vertex.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1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Hamilton Graphs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77818"/>
            <a:ext cx="10012065" cy="3264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For which m and n does the graph 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Km,n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contain a Hamilton path? A Hamilton cycle? Explain.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 long as |m−n|≤1, the graph 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Km,n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will have a Hamilton path. To have a Hamilton cycle, we must have m=n.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3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Hamilton Graphs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77818"/>
            <a:ext cx="10230505" cy="438005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Prove that the complete graph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where n&gt;=3 is a Hamilton graph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Solution: In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400" baseline="-25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the degree of every vertex is n-1 if n&gt;=3 , we have n-2 greater than 0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n-2 &gt; 0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 + n -2 &gt; 0 + n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2n -2 &gt; n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2(n-1) &gt; n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(n-1) &gt; n/2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Thus in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400" b="1" baseline="-25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the degree of every vertex is &gt;=2. therefore by Dirac’s theorem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400" b="1" baseline="-25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is Hamiltonian. 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Hamilton Graphs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EB83-7A52-4BF2-B914-B62B453C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43749"/>
            <a:ext cx="10029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 complete bipartite graph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Km,n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is Hamiltonian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iff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m=n &gt;=2</a:t>
            </a:r>
          </a:p>
          <a:p>
            <a:pPr marL="0" indent="0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Part 1: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Km,n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is a complete bipartite graph with m=n &gt;=2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To prove: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Km,n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is Hamiltonian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Consider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Km,n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where m=n &gt;=2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Let the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partites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be X={x1, x2, ….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xm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} and Y= {y1, y2, ….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yn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Consider the cycle {x1,y1,x2,y2…..xm,yn,x1}. This consists of all vertices in the bipartite graph. Hence is a Hamilton cycle.</a:t>
            </a:r>
          </a:p>
          <a:p>
            <a:pPr marL="0" indent="0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6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Hamilton Graphs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EB83-7A52-4BF2-B914-B62B453C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43749"/>
            <a:ext cx="100298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 complete bipartite graph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Km,n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is Hamiltonian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iff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m=n &gt;=2</a:t>
            </a:r>
          </a:p>
          <a:p>
            <a:pPr marL="0" indent="0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Part 2: Let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Km,n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complete bipartite and Hamiltonian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To prove: m=n &gt;= 2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By definition, the graph has Hamilton cycle.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 graph has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atleast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3 vertices. Hence m&gt;=2 or n&gt;=2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Let the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partites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be X={x1,…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xm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} and Y={y1,y2,…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yn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 Hamilton cycle C= {v1, v2,……vm+n,v1}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If we remove v1 the cycle becomes a path P= {v1,v2,……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vm+n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vm+n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has to belong to Y as v1 belongs to X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Implies that m=n</a:t>
            </a:r>
          </a:p>
        </p:txBody>
      </p:sp>
    </p:spTree>
    <p:extLst>
      <p:ext uri="{BB962C8B-B14F-4D97-AF65-F5344CB8AC3E}">
        <p14:creationId xmlns:p14="http://schemas.microsoft.com/office/powerpoint/2010/main" val="8071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Hamilton Graphs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77818"/>
            <a:ext cx="10230505" cy="4970604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romanLcParenR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Show that the number of Hamilton cycles in a complete bipartite graph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kn,n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is ½(n-1)!n!    for (n&gt;=2)</a:t>
            </a:r>
          </a:p>
          <a:p>
            <a:pPr marL="514350" indent="-514350" algn="just">
              <a:buAutoNum type="romanLcParenR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How many different Hamilton paths are there in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kn,n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Proof:  Let X  and Y  be the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bipartites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kn,n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with X={x1, x2, …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xn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}  and Y= {y1, y2, …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yn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Then each edge of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kn,n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is of the form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xi,yj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where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i,j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= 1,2, …n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Start with x1. There are n choices of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yj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 There are n-1 choices from xi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Total number of cycles is ½(n-1)!n!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ii) Every Hamilton path is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kn,n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starts in either X or Y and terminates in the other. The number of such paths is (n!)(n!)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8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surabhinarayan@pes.edu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380616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Surabhi</a:t>
            </a:r>
            <a:r>
              <a:rPr lang="en-IN" sz="2400" b="1" dirty="0"/>
              <a:t> Narayan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213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76382" y="1849772"/>
            <a:ext cx="10527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GRAPH THEORY, APPLICATIONS AND COMBINATORICS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HAMILTON  GRAPHS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Surabhi</a:t>
            </a:r>
            <a:r>
              <a:rPr lang="en-US" sz="2400" b="1" dirty="0"/>
              <a:t> Narayan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Hamilton Graphs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77818"/>
            <a:ext cx="10020955" cy="326475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G=(V,E)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a graph or multigraph with n&gt;=3, we say that G has a Hamilton cycle if there is a cycle in G that contains every vertex in V.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Hamilton path is a path in G that contains every vertex in the Graph G.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Graph that contains a Hamilton cycle is called a Hamilton Graph or Hamiltonian Graph.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Length of Hamilton cycle in a connected graph is n and length of Hamilton path is n-1.</a:t>
            </a:r>
          </a:p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11C56DA-2145-4515-A732-04FCEE1185AE}"/>
              </a:ext>
            </a:extLst>
          </p:cNvPr>
          <p:cNvGrpSpPr/>
          <p:nvPr/>
        </p:nvGrpSpPr>
        <p:grpSpPr>
          <a:xfrm>
            <a:off x="2428875" y="4205605"/>
            <a:ext cx="3220085" cy="1955799"/>
            <a:chOff x="2428875" y="4855845"/>
            <a:chExt cx="3220085" cy="195579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91B7127-981B-41B1-9911-355B5C65AC65}"/>
                </a:ext>
              </a:extLst>
            </p:cNvPr>
            <p:cNvGrpSpPr/>
            <p:nvPr/>
          </p:nvGrpSpPr>
          <p:grpSpPr>
            <a:xfrm>
              <a:off x="2428875" y="4855845"/>
              <a:ext cx="3220085" cy="1751329"/>
              <a:chOff x="2428875" y="4114165"/>
              <a:chExt cx="3220085" cy="17513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C295377-A91E-43F1-9A1F-7283238314C3}"/>
                  </a:ext>
                </a:extLst>
              </p:cNvPr>
              <p:cNvSpPr/>
              <p:nvPr/>
            </p:nvSpPr>
            <p:spPr>
              <a:xfrm>
                <a:off x="2809875" y="4429125"/>
                <a:ext cx="66675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5BABE23-D8CA-4554-B731-F531706C9E65}"/>
                  </a:ext>
                </a:extLst>
              </p:cNvPr>
              <p:cNvSpPr/>
              <p:nvPr/>
            </p:nvSpPr>
            <p:spPr>
              <a:xfrm>
                <a:off x="5210175" y="4429125"/>
                <a:ext cx="66675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085FA0-2152-4834-BE76-AF06DBB6DDD3}"/>
                  </a:ext>
                </a:extLst>
              </p:cNvPr>
              <p:cNvSpPr/>
              <p:nvPr/>
            </p:nvSpPr>
            <p:spPr>
              <a:xfrm>
                <a:off x="2828925" y="5819775"/>
                <a:ext cx="66675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3CF4D1F-3069-4C97-903C-0F43EC7868A1}"/>
                  </a:ext>
                </a:extLst>
              </p:cNvPr>
              <p:cNvSpPr/>
              <p:nvPr/>
            </p:nvSpPr>
            <p:spPr>
              <a:xfrm>
                <a:off x="5200650" y="5819775"/>
                <a:ext cx="66675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6581CFC-FAD3-4B50-9FE6-912F98AB161E}"/>
                  </a:ext>
                </a:extLst>
              </p:cNvPr>
              <p:cNvCxnSpPr>
                <a:cxnSpLocks/>
                <a:stCxn id="3" idx="7"/>
                <a:endCxn id="56" idx="0"/>
              </p:cNvCxnSpPr>
              <p:nvPr/>
            </p:nvCxnSpPr>
            <p:spPr>
              <a:xfrm flipH="1">
                <a:off x="2862263" y="4435820"/>
                <a:ext cx="4523" cy="13839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E3FA0F7-D689-4485-91D4-824F07ED1513}"/>
                  </a:ext>
                </a:extLst>
              </p:cNvPr>
              <p:cNvCxnSpPr>
                <a:stCxn id="3" idx="7"/>
                <a:endCxn id="55" idx="1"/>
              </p:cNvCxnSpPr>
              <p:nvPr/>
            </p:nvCxnSpPr>
            <p:spPr>
              <a:xfrm>
                <a:off x="2866786" y="4435820"/>
                <a:ext cx="23531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F0587F-FDE8-40C7-A27D-F6529A45C6EC}"/>
                  </a:ext>
                </a:extLst>
              </p:cNvPr>
              <p:cNvCxnSpPr>
                <a:stCxn id="55" idx="5"/>
                <a:endCxn id="57" idx="7"/>
              </p:cNvCxnSpPr>
              <p:nvPr/>
            </p:nvCxnSpPr>
            <p:spPr>
              <a:xfrm flipH="1">
                <a:off x="5257561" y="4468149"/>
                <a:ext cx="9525" cy="13583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2F635D2-3786-48F7-9B63-975FA93E21E5}"/>
                  </a:ext>
                </a:extLst>
              </p:cNvPr>
              <p:cNvCxnSpPr>
                <a:stCxn id="57" idx="6"/>
                <a:endCxn id="56" idx="5"/>
              </p:cNvCxnSpPr>
              <p:nvPr/>
            </p:nvCxnSpPr>
            <p:spPr>
              <a:xfrm flipH="1">
                <a:off x="2885836" y="5842635"/>
                <a:ext cx="2381489" cy="16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AB00E42-C4B3-42DD-8FCC-7692898CC23E}"/>
                  </a:ext>
                </a:extLst>
              </p:cNvPr>
              <p:cNvCxnSpPr>
                <a:stCxn id="3" idx="6"/>
                <a:endCxn id="57" idx="6"/>
              </p:cNvCxnSpPr>
              <p:nvPr/>
            </p:nvCxnSpPr>
            <p:spPr>
              <a:xfrm>
                <a:off x="2876550" y="4451985"/>
                <a:ext cx="2390775" cy="139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EA5E8D9-7449-4A83-896D-CBCCD884CD9D}"/>
                  </a:ext>
                </a:extLst>
              </p:cNvPr>
              <p:cNvSpPr/>
              <p:nvPr/>
            </p:nvSpPr>
            <p:spPr>
              <a:xfrm>
                <a:off x="2428875" y="4124325"/>
                <a:ext cx="466725" cy="3505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FA06FEA-C485-409C-9113-668AB69793F0}"/>
                  </a:ext>
                </a:extLst>
              </p:cNvPr>
              <p:cNvSpPr/>
              <p:nvPr/>
            </p:nvSpPr>
            <p:spPr>
              <a:xfrm>
                <a:off x="5182235" y="4114165"/>
                <a:ext cx="466725" cy="3505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903722-8802-4785-A92C-D432916CF9C7}"/>
                </a:ext>
              </a:extLst>
            </p:cNvPr>
            <p:cNvSpPr/>
            <p:nvPr/>
          </p:nvSpPr>
          <p:spPr>
            <a:xfrm>
              <a:off x="2479675" y="6359525"/>
              <a:ext cx="466725" cy="3505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B398AB-0ABE-4322-997D-B45A25B37890}"/>
                </a:ext>
              </a:extLst>
            </p:cNvPr>
            <p:cNvSpPr/>
            <p:nvPr/>
          </p:nvSpPr>
          <p:spPr>
            <a:xfrm>
              <a:off x="5151755" y="6461125"/>
              <a:ext cx="466725" cy="3505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C83B0D4-5B01-4BCB-9BF0-4E1B7CAF7EA5}"/>
              </a:ext>
            </a:extLst>
          </p:cNvPr>
          <p:cNvSpPr txBox="1"/>
          <p:nvPr/>
        </p:nvSpPr>
        <p:spPr>
          <a:xfrm>
            <a:off x="6096000" y="4474844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ABCDA is a Hamilton cycle</a:t>
            </a:r>
          </a:p>
        </p:txBody>
      </p:sp>
    </p:spTree>
    <p:extLst>
      <p:ext uri="{BB962C8B-B14F-4D97-AF65-F5344CB8AC3E}">
        <p14:creationId xmlns:p14="http://schemas.microsoft.com/office/powerpoint/2010/main" val="174591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Hamilton Graphs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77818"/>
            <a:ext cx="10012065" cy="3264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Dirac’s theorem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If in a simple connected graph with n vertices n&gt;=3, the degree of every vertex is &gt;=n/2 then the graph is Hamiltonian.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Proof: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2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3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Hamilton Graphs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77818"/>
            <a:ext cx="10012065" cy="3264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Below is a graph representing friendships between a group of students (each vertex is a student and each edge is a friendship). Is it possible for the students to sit around a round table in such a way that every student sits between two of their friends? What does this question have to do with paths?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C88682-D962-4141-8DC4-9D4D6CAC5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765" y="3110196"/>
            <a:ext cx="3181985" cy="3128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968307-EF9D-43BF-87F2-C01E9AC50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919" y="2952491"/>
            <a:ext cx="3724788" cy="3572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996915-BB51-43AB-81B3-7238979AF316}"/>
              </a:ext>
            </a:extLst>
          </p:cNvPr>
          <p:cNvSpPr txBox="1"/>
          <p:nvPr/>
        </p:nvSpPr>
        <p:spPr>
          <a:xfrm>
            <a:off x="8533708" y="3259868"/>
            <a:ext cx="3363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path {1, 2, 4, 9, 5, 6, 3, 8, 7, 1 } is a Hamilton cycle.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3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Hamilton Graphs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77818"/>
            <a:ext cx="10012065" cy="32647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Consider the following graph: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4B3C39-C6C0-4E6B-A904-588064E2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9187" y="1676234"/>
            <a:ext cx="2814638" cy="2789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DFD057-444D-47E0-9922-5C71F8DE16E3}"/>
              </a:ext>
            </a:extLst>
          </p:cNvPr>
          <p:cNvSpPr txBox="1"/>
          <p:nvPr/>
        </p:nvSpPr>
        <p:spPr>
          <a:xfrm>
            <a:off x="334567" y="4664379"/>
            <a:ext cx="11258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Find a Hamilton path. Can your path be extended to a Hamilton cycle?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the graph bipartite? If so, how many vertices are in each “part”?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 your answer to part (b) to prove that the graph has no Hamilton cycle.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3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Hamilton Graphs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77818"/>
            <a:ext cx="10012065" cy="32647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Consider the following graph: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4B3C39-C6C0-4E6B-A904-588064E2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3474" y="1705729"/>
            <a:ext cx="2680451" cy="26567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DFD057-444D-47E0-9922-5C71F8DE16E3}"/>
              </a:ext>
            </a:extLst>
          </p:cNvPr>
          <p:cNvSpPr txBox="1"/>
          <p:nvPr/>
        </p:nvSpPr>
        <p:spPr>
          <a:xfrm>
            <a:off x="334567" y="4266634"/>
            <a:ext cx="11258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Find a Hamilton path. Can your path be extended to a Hamilton cycle? 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There are many correct answers for a Hamilton path on this graph. If we label each vertex like this: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 example of one Hamilton path on this graph is {2, 1, 11, 3, 4, 10, 8, 7, 9, 5, 6}. This path cannot be extended to a Hamilton cycle.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10125-AF6E-4B35-A097-2DD30212D3EA}"/>
              </a:ext>
            </a:extLst>
          </p:cNvPr>
          <p:cNvSpPr txBox="1"/>
          <p:nvPr/>
        </p:nvSpPr>
        <p:spPr>
          <a:xfrm>
            <a:off x="6553200" y="13164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44393-1344-4EB1-BC32-FE6A6A6D4710}"/>
              </a:ext>
            </a:extLst>
          </p:cNvPr>
          <p:cNvSpPr txBox="1"/>
          <p:nvPr/>
        </p:nvSpPr>
        <p:spPr>
          <a:xfrm>
            <a:off x="7610475" y="18350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03EA5-5234-4E0F-941A-30BD5AACE4EE}"/>
              </a:ext>
            </a:extLst>
          </p:cNvPr>
          <p:cNvSpPr txBox="1"/>
          <p:nvPr/>
        </p:nvSpPr>
        <p:spPr>
          <a:xfrm>
            <a:off x="8029021" y="27796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F02C3-490D-4AB9-B25C-C1271AFB2EE2}"/>
              </a:ext>
            </a:extLst>
          </p:cNvPr>
          <p:cNvSpPr txBox="1"/>
          <p:nvPr/>
        </p:nvSpPr>
        <p:spPr>
          <a:xfrm>
            <a:off x="7641430" y="39857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1B143-6E66-4826-83C8-23265404D069}"/>
              </a:ext>
            </a:extLst>
          </p:cNvPr>
          <p:cNvSpPr txBox="1"/>
          <p:nvPr/>
        </p:nvSpPr>
        <p:spPr>
          <a:xfrm>
            <a:off x="6248677" y="41189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25E9E-35BA-4C93-8F58-2190A1BE5935}"/>
              </a:ext>
            </a:extLst>
          </p:cNvPr>
          <p:cNvSpPr txBox="1"/>
          <p:nvPr/>
        </p:nvSpPr>
        <p:spPr>
          <a:xfrm>
            <a:off x="5373638" y="38470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C7A0AC-7384-458A-9BDF-88E09FF43902}"/>
              </a:ext>
            </a:extLst>
          </p:cNvPr>
          <p:cNvSpPr txBox="1"/>
          <p:nvPr/>
        </p:nvSpPr>
        <p:spPr>
          <a:xfrm>
            <a:off x="5048250" y="283174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9AC10-D4ED-4B1D-9990-535A58C1FB3E}"/>
              </a:ext>
            </a:extLst>
          </p:cNvPr>
          <p:cNvSpPr txBox="1"/>
          <p:nvPr/>
        </p:nvSpPr>
        <p:spPr>
          <a:xfrm>
            <a:off x="5564138" y="189052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D573C-2E60-4C67-AF81-43ECB2DB0C59}"/>
              </a:ext>
            </a:extLst>
          </p:cNvPr>
          <p:cNvSpPr txBox="1"/>
          <p:nvPr/>
        </p:nvSpPr>
        <p:spPr>
          <a:xfrm>
            <a:off x="5887850" y="29911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87A96-F049-418A-902A-A943B12B3C8D}"/>
              </a:ext>
            </a:extLst>
          </p:cNvPr>
          <p:cNvSpPr txBox="1"/>
          <p:nvPr/>
        </p:nvSpPr>
        <p:spPr>
          <a:xfrm>
            <a:off x="6429929" y="3071201"/>
            <a:ext cx="72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1641A-6EC5-4FBC-AEAD-0421AA776959}"/>
              </a:ext>
            </a:extLst>
          </p:cNvPr>
          <p:cNvSpPr txBox="1"/>
          <p:nvPr/>
        </p:nvSpPr>
        <p:spPr>
          <a:xfrm>
            <a:off x="7268042" y="3009418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837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Hamilton Graphs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77818"/>
            <a:ext cx="10012065" cy="32647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Consider the following graph: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4B3C39-C6C0-4E6B-A904-588064E2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1187" y="1657350"/>
            <a:ext cx="1787468" cy="1771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DFD057-444D-47E0-9922-5C71F8DE16E3}"/>
              </a:ext>
            </a:extLst>
          </p:cNvPr>
          <p:cNvSpPr txBox="1"/>
          <p:nvPr/>
        </p:nvSpPr>
        <p:spPr>
          <a:xfrm>
            <a:off x="219075" y="4341213"/>
            <a:ext cx="11258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the graph bipartite? If so, how many vertices are in each “part”? 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Yes, the graph is bipartite: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V1 ={1, 3, 5, 7, 10} and V2 ={2, 4, 6, 8, 9, 11}. There are 5 and 6 vertices in each part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10125-AF6E-4B35-A097-2DD30212D3EA}"/>
              </a:ext>
            </a:extLst>
          </p:cNvPr>
          <p:cNvSpPr txBox="1"/>
          <p:nvPr/>
        </p:nvSpPr>
        <p:spPr>
          <a:xfrm>
            <a:off x="6553200" y="13164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44393-1344-4EB1-BC32-FE6A6A6D4710}"/>
              </a:ext>
            </a:extLst>
          </p:cNvPr>
          <p:cNvSpPr txBox="1"/>
          <p:nvPr/>
        </p:nvSpPr>
        <p:spPr>
          <a:xfrm>
            <a:off x="7200900" y="16879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03EA5-5234-4E0F-941A-30BD5AACE4EE}"/>
              </a:ext>
            </a:extLst>
          </p:cNvPr>
          <p:cNvSpPr txBox="1"/>
          <p:nvPr/>
        </p:nvSpPr>
        <p:spPr>
          <a:xfrm>
            <a:off x="7419975" y="23070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F02C3-490D-4AB9-B25C-C1271AFB2EE2}"/>
              </a:ext>
            </a:extLst>
          </p:cNvPr>
          <p:cNvSpPr txBox="1"/>
          <p:nvPr/>
        </p:nvSpPr>
        <p:spPr>
          <a:xfrm>
            <a:off x="7134225" y="296428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1B143-6E66-4826-83C8-23265404D069}"/>
              </a:ext>
            </a:extLst>
          </p:cNvPr>
          <p:cNvSpPr txBox="1"/>
          <p:nvPr/>
        </p:nvSpPr>
        <p:spPr>
          <a:xfrm>
            <a:off x="6410325" y="34024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25E9E-35BA-4C93-8F58-2190A1BE5935}"/>
              </a:ext>
            </a:extLst>
          </p:cNvPr>
          <p:cNvSpPr txBox="1"/>
          <p:nvPr/>
        </p:nvSpPr>
        <p:spPr>
          <a:xfrm>
            <a:off x="5810250" y="311668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C7A0AC-7384-458A-9BDF-88E09FF43902}"/>
              </a:ext>
            </a:extLst>
          </p:cNvPr>
          <p:cNvSpPr txBox="1"/>
          <p:nvPr/>
        </p:nvSpPr>
        <p:spPr>
          <a:xfrm>
            <a:off x="5457825" y="23832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9AC10-D4ED-4B1D-9990-535A58C1FB3E}"/>
              </a:ext>
            </a:extLst>
          </p:cNvPr>
          <p:cNvSpPr txBox="1"/>
          <p:nvPr/>
        </p:nvSpPr>
        <p:spPr>
          <a:xfrm>
            <a:off x="5657850" y="17355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D573C-2E60-4C67-AF81-43ECB2DB0C59}"/>
              </a:ext>
            </a:extLst>
          </p:cNvPr>
          <p:cNvSpPr txBox="1"/>
          <p:nvPr/>
        </p:nvSpPr>
        <p:spPr>
          <a:xfrm>
            <a:off x="5962650" y="24785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87A96-F049-418A-902A-A943B12B3C8D}"/>
              </a:ext>
            </a:extLst>
          </p:cNvPr>
          <p:cNvSpPr txBox="1"/>
          <p:nvPr/>
        </p:nvSpPr>
        <p:spPr>
          <a:xfrm>
            <a:off x="6372225" y="2592808"/>
            <a:ext cx="72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1641A-6EC5-4FBC-AEAD-0421AA776959}"/>
              </a:ext>
            </a:extLst>
          </p:cNvPr>
          <p:cNvSpPr txBox="1"/>
          <p:nvPr/>
        </p:nvSpPr>
        <p:spPr>
          <a:xfrm>
            <a:off x="6953249" y="2488033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4566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1301</Words>
  <Application>Microsoft Office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Chandramouli Ananthamurthy</cp:lastModifiedBy>
  <cp:revision>169</cp:revision>
  <dcterms:created xsi:type="dcterms:W3CDTF">2020-06-03T14:19:11Z</dcterms:created>
  <dcterms:modified xsi:type="dcterms:W3CDTF">2020-08-25T16:33:59Z</dcterms:modified>
</cp:coreProperties>
</file>