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71" r:id="rId4"/>
    <p:sldId id="372" r:id="rId5"/>
    <p:sldId id="373" r:id="rId6"/>
    <p:sldId id="374" r:id="rId7"/>
    <p:sldId id="375" r:id="rId8"/>
    <p:sldId id="376" r:id="rId9"/>
    <p:sldId id="377" r:id="rId10"/>
    <p:sldId id="378" r:id="rId11"/>
    <p:sldId id="379" r:id="rId12"/>
    <p:sldId id="380" r:id="rId13"/>
    <p:sldId id="381" r:id="rId14"/>
    <p:sldId id="382" r:id="rId15"/>
    <p:sldId id="387" r:id="rId16"/>
    <p:sldId id="388" r:id="rId17"/>
    <p:sldId id="383" r:id="rId18"/>
    <p:sldId id="384" r:id="rId19"/>
    <p:sldId id="385" r:id="rId20"/>
    <p:sldId id="386" r:id="rId21"/>
    <p:sldId id="389" r:id="rId22"/>
    <p:sldId id="395" r:id="rId23"/>
    <p:sldId id="391" r:id="rId24"/>
    <p:sldId id="396" r:id="rId25"/>
    <p:sldId id="390" r:id="rId26"/>
    <p:sldId id="392" r:id="rId27"/>
    <p:sldId id="393" r:id="rId28"/>
    <p:sldId id="394" r:id="rId29"/>
    <p:sldId id="34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709048"/>
            <a:ext cx="7497214" cy="1200329"/>
          </a:xfrm>
          <a:prstGeom prst="rect">
            <a:avLst/>
          </a:prstGeom>
        </p:spPr>
        <p:txBody>
          <a:bodyPr wrap="square">
            <a:spAutoFit/>
          </a:bodyPr>
          <a:lstStyle/>
          <a:p>
            <a:r>
              <a:rPr lang="en-US" sz="3600" b="1" dirty="0">
                <a:solidFill>
                  <a:schemeClr val="accent2">
                    <a:lumMod val="75000"/>
                  </a:schemeClr>
                </a:solidFill>
              </a:rPr>
              <a:t>GRAPH THEORY, APPLICATIONS AND COMBINATORICS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3892496"/>
            <a:ext cx="7497214" cy="461665"/>
          </a:xfrm>
          <a:prstGeom prst="rect">
            <a:avLst/>
          </a:prstGeom>
        </p:spPr>
        <p:txBody>
          <a:bodyPr wrap="square">
            <a:spAutoFit/>
          </a:bodyPr>
          <a:lstStyle/>
          <a:p>
            <a:r>
              <a:rPr lang="en-IN" sz="2400" b="1" dirty="0" err="1"/>
              <a:t>Surabhi</a:t>
            </a:r>
            <a:r>
              <a:rPr lang="en-IN" sz="2400" b="1" dirty="0"/>
              <a:t> Narayan</a:t>
            </a:r>
          </a:p>
        </p:txBody>
      </p:sp>
      <p:sp>
        <p:nvSpPr>
          <p:cNvPr id="15" name="Rectangle 14">
            <a:extLst>
              <a:ext uri="{FF2B5EF4-FFF2-40B4-BE49-F238E27FC236}">
                <a16:creationId xmlns:a16="http://schemas.microsoft.com/office/drawing/2014/main" id="{743662B4-0C28-4203-AEB1-4CC1644B8226}"/>
              </a:ext>
            </a:extLst>
          </p:cNvPr>
          <p:cNvSpPr/>
          <p:nvPr/>
        </p:nvSpPr>
        <p:spPr>
          <a:xfrm>
            <a:off x="4609061" y="4451809"/>
            <a:ext cx="7497214" cy="461665"/>
          </a:xfrm>
          <a:prstGeom prst="rect">
            <a:avLst/>
          </a:prstGeom>
        </p:spPr>
        <p:txBody>
          <a:bodyPr wrap="square">
            <a:spAutoFit/>
          </a:bodyPr>
          <a:lstStyle/>
          <a:p>
            <a:r>
              <a:rPr lang="en-US" sz="2400" dirty="0"/>
              <a:t>Department of Computer Science &amp;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a:off x="4609061" y="3400937"/>
            <a:ext cx="6849514" cy="2806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739" y="122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942631"/>
          </a:xfrm>
        </p:spPr>
        <p:txBody>
          <a:bodyPr>
            <a:noAutofit/>
          </a:bodyPr>
          <a:lstStyle/>
          <a:p>
            <a:pPr marL="0" indent="0" algn="just">
              <a:buNone/>
            </a:pPr>
            <a:r>
              <a:rPr lang="en-US" sz="2400" b="1" dirty="0">
                <a:solidFill>
                  <a:schemeClr val="accent1">
                    <a:lumMod val="75000"/>
                  </a:schemeClr>
                </a:solidFill>
              </a:rPr>
              <a:t>If a tree T has 4 vertices of degree 2, 1 vertex of degree 3 and 2 vertices of degree 4 and 1 vertex of degree 5. find the number of pendant vertices in T.</a:t>
            </a:r>
          </a:p>
          <a:p>
            <a:pPr marL="0" indent="0" algn="just">
              <a:buNone/>
            </a:pPr>
            <a:endParaRPr lang="en-US" sz="2400" b="1" dirty="0">
              <a:solidFill>
                <a:schemeClr val="accent1">
                  <a:lumMod val="75000"/>
                </a:schemeClr>
              </a:solidFill>
            </a:endParaRPr>
          </a:p>
          <a:p>
            <a:pPr marL="0" indent="0" algn="just">
              <a:buNone/>
            </a:pPr>
            <a:endParaRPr lang="en-US" sz="2400" b="1" dirty="0">
              <a:solidFill>
                <a:schemeClr val="accent1">
                  <a:lumMod val="75000"/>
                </a:schemeClr>
              </a:solidFill>
            </a:endParaRPr>
          </a:p>
          <a:p>
            <a:pPr marL="0" indent="0" algn="just">
              <a:buNone/>
            </a:pPr>
            <a:endParaRPr lang="en-US" dirty="0">
              <a:solidFill>
                <a:schemeClr val="accent1">
                  <a:lumMod val="75000"/>
                </a:schemeClr>
              </a:solidFill>
            </a:endParaRPr>
          </a:p>
        </p:txBody>
      </p:sp>
    </p:spTree>
    <p:extLst>
      <p:ext uri="{BB962C8B-B14F-4D97-AF65-F5344CB8AC3E}">
        <p14:creationId xmlns:p14="http://schemas.microsoft.com/office/powerpoint/2010/main" val="18240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1095030"/>
          </a:xfrm>
        </p:spPr>
        <p:txBody>
          <a:bodyPr>
            <a:noAutofit/>
          </a:bodyPr>
          <a:lstStyle/>
          <a:p>
            <a:pPr marL="0" indent="0" algn="just">
              <a:buNone/>
            </a:pPr>
            <a:r>
              <a:rPr lang="en-US" sz="2400" b="1" dirty="0">
                <a:solidFill>
                  <a:schemeClr val="accent1">
                    <a:lumMod val="75000"/>
                  </a:schemeClr>
                </a:solidFill>
              </a:rPr>
              <a:t>How many edges must be removed from a connected graph with n vertices and m edges to produce a spanning tree.</a:t>
            </a:r>
          </a:p>
          <a:p>
            <a:pPr marL="0" indent="0" algn="just">
              <a:buNone/>
            </a:pPr>
            <a:endParaRPr lang="en-US" sz="2400" b="1" dirty="0">
              <a:solidFill>
                <a:schemeClr val="accent1">
                  <a:lumMod val="75000"/>
                </a:schemeClr>
              </a:solidFill>
            </a:endParaRPr>
          </a:p>
          <a:p>
            <a:pPr marL="0" indent="0" algn="just">
              <a:buNone/>
            </a:pPr>
            <a:endParaRPr lang="en-US" sz="2400" b="1" dirty="0">
              <a:solidFill>
                <a:schemeClr val="accent1">
                  <a:lumMod val="75000"/>
                </a:schemeClr>
              </a:solidFill>
            </a:endParaRPr>
          </a:p>
          <a:p>
            <a:pPr marL="0" indent="0" algn="just">
              <a:buNone/>
            </a:pPr>
            <a:endParaRPr lang="en-US" dirty="0">
              <a:solidFill>
                <a:schemeClr val="accent1">
                  <a:lumMod val="75000"/>
                </a:schemeClr>
              </a:solidFill>
            </a:endParaRPr>
          </a:p>
        </p:txBody>
      </p:sp>
    </p:spTree>
    <p:extLst>
      <p:ext uri="{BB962C8B-B14F-4D97-AF65-F5344CB8AC3E}">
        <p14:creationId xmlns:p14="http://schemas.microsoft.com/office/powerpoint/2010/main" val="2474945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961676"/>
          </a:xfrm>
        </p:spPr>
        <p:txBody>
          <a:bodyPr>
            <a:noAutofit/>
          </a:bodyPr>
          <a:lstStyle/>
          <a:p>
            <a:pPr marL="0" indent="0" algn="just">
              <a:buNone/>
            </a:pPr>
            <a:r>
              <a:rPr lang="en-US" sz="2400" b="1" dirty="0">
                <a:solidFill>
                  <a:schemeClr val="accent1">
                    <a:lumMod val="75000"/>
                  </a:schemeClr>
                </a:solidFill>
              </a:rPr>
              <a:t>Prove that in a tree T with 2 or more vertices, there are </a:t>
            </a:r>
            <a:r>
              <a:rPr lang="en-US" sz="2400" b="1" dirty="0" err="1">
                <a:solidFill>
                  <a:schemeClr val="accent1">
                    <a:lumMod val="75000"/>
                  </a:schemeClr>
                </a:solidFill>
              </a:rPr>
              <a:t>atleast</a:t>
            </a:r>
            <a:r>
              <a:rPr lang="en-US" sz="2400" b="1" dirty="0">
                <a:solidFill>
                  <a:schemeClr val="accent1">
                    <a:lumMod val="75000"/>
                  </a:schemeClr>
                </a:solidFill>
              </a:rPr>
              <a:t> 2 pendant vertices </a:t>
            </a:r>
          </a:p>
          <a:p>
            <a:pPr marL="0" indent="0" algn="just">
              <a:buNone/>
            </a:pPr>
            <a:endParaRPr lang="en-US" sz="2400" dirty="0">
              <a:solidFill>
                <a:schemeClr val="accent1">
                  <a:lumMod val="75000"/>
                </a:schemeClr>
              </a:solidFill>
            </a:endParaRPr>
          </a:p>
        </p:txBody>
      </p:sp>
    </p:spTree>
    <p:extLst>
      <p:ext uri="{BB962C8B-B14F-4D97-AF65-F5344CB8AC3E}">
        <p14:creationId xmlns:p14="http://schemas.microsoft.com/office/powerpoint/2010/main" val="218328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1161704"/>
          </a:xfrm>
        </p:spPr>
        <p:txBody>
          <a:bodyPr>
            <a:noAutofit/>
          </a:bodyPr>
          <a:lstStyle/>
          <a:p>
            <a:pPr marL="0" indent="0" algn="just">
              <a:buNone/>
            </a:pPr>
            <a:r>
              <a:rPr lang="en-US" sz="2400" b="1" dirty="0">
                <a:solidFill>
                  <a:schemeClr val="accent1">
                    <a:lumMod val="75000"/>
                  </a:schemeClr>
                </a:solidFill>
              </a:rPr>
              <a:t>Let T</a:t>
            </a:r>
            <a:r>
              <a:rPr lang="en-US" sz="2400" b="1" baseline="-25000" dirty="0">
                <a:solidFill>
                  <a:schemeClr val="accent1">
                    <a:lumMod val="75000"/>
                  </a:schemeClr>
                </a:solidFill>
              </a:rPr>
              <a:t>1</a:t>
            </a:r>
            <a:r>
              <a:rPr lang="en-US" sz="2400" b="1" dirty="0">
                <a:solidFill>
                  <a:schemeClr val="accent1">
                    <a:lumMod val="75000"/>
                  </a:schemeClr>
                </a:solidFill>
              </a:rPr>
              <a:t> = (V</a:t>
            </a:r>
            <a:r>
              <a:rPr lang="en-US" sz="2400" b="1" baseline="-25000" dirty="0">
                <a:solidFill>
                  <a:schemeClr val="accent1">
                    <a:lumMod val="75000"/>
                  </a:schemeClr>
                </a:solidFill>
              </a:rPr>
              <a:t>1</a:t>
            </a:r>
            <a:r>
              <a:rPr lang="en-US" sz="2400" b="1" dirty="0">
                <a:solidFill>
                  <a:schemeClr val="accent1">
                    <a:lumMod val="75000"/>
                  </a:schemeClr>
                </a:solidFill>
              </a:rPr>
              <a:t> , E</a:t>
            </a:r>
            <a:r>
              <a:rPr lang="en-US" sz="2400" b="1" baseline="-25000" dirty="0">
                <a:solidFill>
                  <a:schemeClr val="accent1">
                    <a:lumMod val="75000"/>
                  </a:schemeClr>
                </a:solidFill>
              </a:rPr>
              <a:t>1</a:t>
            </a:r>
            <a:r>
              <a:rPr lang="en-US" sz="2400" b="1" dirty="0">
                <a:solidFill>
                  <a:schemeClr val="accent1">
                    <a:lumMod val="75000"/>
                  </a:schemeClr>
                </a:solidFill>
              </a:rPr>
              <a:t>) and T</a:t>
            </a:r>
            <a:r>
              <a:rPr lang="en-US" sz="2400" b="1" baseline="-25000" dirty="0">
                <a:solidFill>
                  <a:schemeClr val="accent1">
                    <a:lumMod val="75000"/>
                  </a:schemeClr>
                </a:solidFill>
              </a:rPr>
              <a:t>2</a:t>
            </a:r>
            <a:r>
              <a:rPr lang="en-US" sz="2400" b="1" dirty="0">
                <a:solidFill>
                  <a:schemeClr val="accent1">
                    <a:lumMod val="75000"/>
                  </a:schemeClr>
                </a:solidFill>
              </a:rPr>
              <a:t> = (V</a:t>
            </a:r>
            <a:r>
              <a:rPr lang="en-US" sz="2400" b="1" baseline="-25000" dirty="0">
                <a:solidFill>
                  <a:schemeClr val="accent1">
                    <a:lumMod val="75000"/>
                  </a:schemeClr>
                </a:solidFill>
              </a:rPr>
              <a:t>2</a:t>
            </a:r>
            <a:r>
              <a:rPr lang="en-US" sz="2400" b="1" dirty="0">
                <a:solidFill>
                  <a:schemeClr val="accent1">
                    <a:lumMod val="75000"/>
                  </a:schemeClr>
                </a:solidFill>
              </a:rPr>
              <a:t>, E</a:t>
            </a:r>
            <a:r>
              <a:rPr lang="en-US" sz="2400" b="1" baseline="-25000" dirty="0">
                <a:solidFill>
                  <a:schemeClr val="accent1">
                    <a:lumMod val="75000"/>
                  </a:schemeClr>
                </a:solidFill>
              </a:rPr>
              <a:t>2</a:t>
            </a:r>
            <a:r>
              <a:rPr lang="en-US" sz="2400" b="1" dirty="0">
                <a:solidFill>
                  <a:schemeClr val="accent1">
                    <a:lumMod val="75000"/>
                  </a:schemeClr>
                </a:solidFill>
              </a:rPr>
              <a:t>) be 2 trees. If |E</a:t>
            </a:r>
            <a:r>
              <a:rPr lang="en-US" sz="2400" b="1" baseline="-25000" dirty="0">
                <a:solidFill>
                  <a:schemeClr val="accent1">
                    <a:lumMod val="75000"/>
                  </a:schemeClr>
                </a:solidFill>
              </a:rPr>
              <a:t>1</a:t>
            </a:r>
            <a:r>
              <a:rPr lang="en-US" sz="2400" b="1" dirty="0">
                <a:solidFill>
                  <a:schemeClr val="accent1">
                    <a:lumMod val="75000"/>
                  </a:schemeClr>
                </a:solidFill>
              </a:rPr>
              <a:t>| = 19 and |V</a:t>
            </a:r>
            <a:r>
              <a:rPr lang="en-US" sz="2400" b="1" baseline="-25000" dirty="0">
                <a:solidFill>
                  <a:schemeClr val="accent1">
                    <a:lumMod val="75000"/>
                  </a:schemeClr>
                </a:solidFill>
              </a:rPr>
              <a:t>2</a:t>
            </a:r>
            <a:r>
              <a:rPr lang="en-US" sz="2400" b="1" dirty="0">
                <a:solidFill>
                  <a:schemeClr val="accent1">
                    <a:lumMod val="75000"/>
                  </a:schemeClr>
                </a:solidFill>
              </a:rPr>
              <a:t>| = 3 | V</a:t>
            </a:r>
            <a:r>
              <a:rPr lang="en-US" sz="2400" b="1" baseline="-25000" dirty="0">
                <a:solidFill>
                  <a:schemeClr val="accent1">
                    <a:lumMod val="75000"/>
                  </a:schemeClr>
                </a:solidFill>
              </a:rPr>
              <a:t>1</a:t>
            </a:r>
            <a:r>
              <a:rPr lang="en-US" sz="2400" b="1" dirty="0">
                <a:solidFill>
                  <a:schemeClr val="accent1">
                    <a:lumMod val="75000"/>
                  </a:schemeClr>
                </a:solidFill>
              </a:rPr>
              <a:t>| then determine |V</a:t>
            </a:r>
            <a:r>
              <a:rPr lang="en-US" sz="2400" b="1" baseline="-25000" dirty="0">
                <a:solidFill>
                  <a:schemeClr val="accent1">
                    <a:lumMod val="75000"/>
                  </a:schemeClr>
                </a:solidFill>
              </a:rPr>
              <a:t>1</a:t>
            </a:r>
            <a:r>
              <a:rPr lang="en-US" sz="2400" b="1" dirty="0">
                <a:solidFill>
                  <a:schemeClr val="accent1">
                    <a:lumMod val="75000"/>
                  </a:schemeClr>
                </a:solidFill>
              </a:rPr>
              <a:t>|, |V</a:t>
            </a:r>
            <a:r>
              <a:rPr lang="en-US" sz="2400" b="1" baseline="-25000" dirty="0">
                <a:solidFill>
                  <a:schemeClr val="accent1">
                    <a:lumMod val="75000"/>
                  </a:schemeClr>
                </a:solidFill>
              </a:rPr>
              <a:t>2</a:t>
            </a:r>
            <a:r>
              <a:rPr lang="en-US" sz="2400" b="1" dirty="0">
                <a:solidFill>
                  <a:schemeClr val="accent1">
                    <a:lumMod val="75000"/>
                  </a:schemeClr>
                </a:solidFill>
              </a:rPr>
              <a:t>| and |E</a:t>
            </a:r>
            <a:r>
              <a:rPr lang="en-US" sz="2400" b="1" baseline="-25000" dirty="0">
                <a:solidFill>
                  <a:schemeClr val="accent1">
                    <a:lumMod val="75000"/>
                  </a:schemeClr>
                </a:solidFill>
              </a:rPr>
              <a:t>2</a:t>
            </a:r>
            <a:r>
              <a:rPr lang="en-US" sz="2400" b="1" dirty="0">
                <a:solidFill>
                  <a:schemeClr val="accent1">
                    <a:lumMod val="75000"/>
                  </a:schemeClr>
                </a:solidFill>
              </a:rPr>
              <a:t>|</a:t>
            </a:r>
          </a:p>
          <a:p>
            <a:pPr marL="0" indent="0" algn="just">
              <a:buNone/>
            </a:pPr>
            <a:endParaRPr lang="en-US" sz="2400" b="1" dirty="0">
              <a:solidFill>
                <a:schemeClr val="accent1">
                  <a:lumMod val="75000"/>
                </a:schemeClr>
              </a:solidFill>
            </a:endParaRPr>
          </a:p>
        </p:txBody>
      </p:sp>
    </p:spTree>
    <p:extLst>
      <p:ext uri="{BB962C8B-B14F-4D97-AF65-F5344CB8AC3E}">
        <p14:creationId xmlns:p14="http://schemas.microsoft.com/office/powerpoint/2010/main" val="338549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1637955"/>
          </a:xfrm>
        </p:spPr>
        <p:txBody>
          <a:bodyPr>
            <a:noAutofit/>
          </a:bodyPr>
          <a:lstStyle/>
          <a:p>
            <a:pPr marL="0" indent="0" algn="just">
              <a:buNone/>
            </a:pPr>
            <a:r>
              <a:rPr lang="en-US" sz="2400" b="1" dirty="0">
                <a:solidFill>
                  <a:schemeClr val="accent1">
                    <a:lumMod val="75000"/>
                  </a:schemeClr>
                </a:solidFill>
              </a:rPr>
              <a:t>Let T be a tree with 50 edges. The removal of certain edge from T yields 2 disjoint trees T</a:t>
            </a:r>
            <a:r>
              <a:rPr lang="en-US" sz="2400" b="1" baseline="-25000" dirty="0">
                <a:solidFill>
                  <a:schemeClr val="accent1">
                    <a:lumMod val="75000"/>
                  </a:schemeClr>
                </a:solidFill>
              </a:rPr>
              <a:t>1</a:t>
            </a:r>
            <a:r>
              <a:rPr lang="en-US" sz="2400" b="1" dirty="0">
                <a:solidFill>
                  <a:schemeClr val="accent1">
                    <a:lumMod val="75000"/>
                  </a:schemeClr>
                </a:solidFill>
              </a:rPr>
              <a:t> and T</a:t>
            </a:r>
            <a:r>
              <a:rPr lang="en-US" sz="2400" b="1" baseline="-25000" dirty="0">
                <a:solidFill>
                  <a:schemeClr val="accent1">
                    <a:lumMod val="75000"/>
                  </a:schemeClr>
                </a:solidFill>
              </a:rPr>
              <a:t>2</a:t>
            </a:r>
            <a:r>
              <a:rPr lang="en-US" sz="2400" b="1" dirty="0">
                <a:solidFill>
                  <a:schemeClr val="accent1">
                    <a:lumMod val="75000"/>
                  </a:schemeClr>
                </a:solidFill>
              </a:rPr>
              <a:t> given that the number of vertices in T</a:t>
            </a:r>
            <a:r>
              <a:rPr lang="en-US" sz="2400" b="1" baseline="-25000" dirty="0">
                <a:solidFill>
                  <a:schemeClr val="accent1">
                    <a:lumMod val="75000"/>
                  </a:schemeClr>
                </a:solidFill>
              </a:rPr>
              <a:t>1</a:t>
            </a:r>
            <a:r>
              <a:rPr lang="en-US" sz="2400" b="1" dirty="0">
                <a:solidFill>
                  <a:schemeClr val="accent1">
                    <a:lumMod val="75000"/>
                  </a:schemeClr>
                </a:solidFill>
              </a:rPr>
              <a:t> equals to the number of edges in T</a:t>
            </a:r>
            <a:r>
              <a:rPr lang="en-US" sz="2400" b="1" baseline="-25000" dirty="0">
                <a:solidFill>
                  <a:schemeClr val="accent1">
                    <a:lumMod val="75000"/>
                  </a:schemeClr>
                </a:solidFill>
              </a:rPr>
              <a:t>2</a:t>
            </a:r>
            <a:r>
              <a:rPr lang="en-US" sz="2400" b="1" dirty="0">
                <a:solidFill>
                  <a:schemeClr val="accent1">
                    <a:lumMod val="75000"/>
                  </a:schemeClr>
                </a:solidFill>
              </a:rPr>
              <a:t>. Determine the number of vertices and number of edges in T</a:t>
            </a:r>
            <a:r>
              <a:rPr lang="en-US" sz="2400" b="1" baseline="-25000" dirty="0">
                <a:solidFill>
                  <a:schemeClr val="accent1">
                    <a:lumMod val="75000"/>
                  </a:schemeClr>
                </a:solidFill>
              </a:rPr>
              <a:t>1</a:t>
            </a:r>
            <a:r>
              <a:rPr lang="en-US" sz="2400" b="1" dirty="0">
                <a:solidFill>
                  <a:schemeClr val="accent1">
                    <a:lumMod val="75000"/>
                  </a:schemeClr>
                </a:solidFill>
              </a:rPr>
              <a:t> and T</a:t>
            </a:r>
            <a:r>
              <a:rPr lang="en-US" sz="2400" b="1" baseline="-25000" dirty="0">
                <a:solidFill>
                  <a:schemeClr val="accent1">
                    <a:lumMod val="75000"/>
                  </a:schemeClr>
                </a:solidFill>
              </a:rPr>
              <a:t>2</a:t>
            </a:r>
          </a:p>
          <a:p>
            <a:pPr marL="0" indent="0" algn="just">
              <a:buNone/>
            </a:pPr>
            <a:endParaRPr lang="en-US" sz="2400" b="1" dirty="0">
              <a:solidFill>
                <a:schemeClr val="accent1">
                  <a:lumMod val="75000"/>
                </a:schemeClr>
              </a:solidFill>
            </a:endParaRPr>
          </a:p>
          <a:p>
            <a:pPr marL="0" indent="0" algn="just">
              <a:buNone/>
            </a:pPr>
            <a:endParaRPr lang="en-US" sz="2400" b="1" dirty="0">
              <a:solidFill>
                <a:schemeClr val="accent1">
                  <a:lumMod val="75000"/>
                </a:schemeClr>
              </a:solidFill>
            </a:endParaRPr>
          </a:p>
        </p:txBody>
      </p:sp>
    </p:spTree>
    <p:extLst>
      <p:ext uri="{BB962C8B-B14F-4D97-AF65-F5344CB8AC3E}">
        <p14:creationId xmlns:p14="http://schemas.microsoft.com/office/powerpoint/2010/main" val="221924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1637955"/>
          </a:xfrm>
        </p:spPr>
        <p:txBody>
          <a:bodyPr>
            <a:noAutofit/>
          </a:bodyPr>
          <a:lstStyle/>
          <a:p>
            <a:pPr marL="0" indent="0" algn="just">
              <a:buNone/>
            </a:pPr>
            <a:r>
              <a:rPr lang="en-US" sz="2400" b="1" dirty="0">
                <a:solidFill>
                  <a:schemeClr val="accent1">
                    <a:lumMod val="75000"/>
                  </a:schemeClr>
                </a:solidFill>
              </a:rPr>
              <a:t>Let F = (V,E) be a forest of seven trees where |E| = 40 Determine |V|</a:t>
            </a:r>
          </a:p>
          <a:p>
            <a:pPr marL="0" indent="0" algn="just">
              <a:buNone/>
            </a:pPr>
            <a:endParaRPr lang="en-US" sz="2400" b="1" dirty="0">
              <a:solidFill>
                <a:schemeClr val="accent1">
                  <a:lumMod val="75000"/>
                </a:schemeClr>
              </a:solidFill>
            </a:endParaRPr>
          </a:p>
        </p:txBody>
      </p:sp>
    </p:spTree>
    <p:extLst>
      <p:ext uri="{BB962C8B-B14F-4D97-AF65-F5344CB8AC3E}">
        <p14:creationId xmlns:p14="http://schemas.microsoft.com/office/powerpoint/2010/main" val="276428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1637955"/>
          </a:xfrm>
        </p:spPr>
        <p:txBody>
          <a:bodyPr>
            <a:noAutofit/>
          </a:bodyPr>
          <a:lstStyle/>
          <a:p>
            <a:pPr marL="0" indent="0" algn="just">
              <a:buNone/>
            </a:pPr>
            <a:r>
              <a:rPr lang="en-US" sz="2400" b="1" dirty="0">
                <a:solidFill>
                  <a:schemeClr val="accent1">
                    <a:lumMod val="75000"/>
                  </a:schemeClr>
                </a:solidFill>
              </a:rPr>
              <a:t>Let F = (V,E) be a forest with |V| = 62 and |E| = 51, how many trees </a:t>
            </a:r>
            <a:r>
              <a:rPr lang="en-US" sz="2400" b="1">
                <a:solidFill>
                  <a:schemeClr val="accent1">
                    <a:lumMod val="75000"/>
                  </a:schemeClr>
                </a:solidFill>
              </a:rPr>
              <a:t>determine F</a:t>
            </a:r>
            <a:endParaRPr lang="en-US" sz="2400" b="1" dirty="0">
              <a:solidFill>
                <a:schemeClr val="accent1">
                  <a:lumMod val="75000"/>
                </a:schemeClr>
              </a:solidFill>
            </a:endParaRPr>
          </a:p>
          <a:p>
            <a:pPr marL="0" indent="0" algn="just">
              <a:buNone/>
            </a:pPr>
            <a:endParaRPr lang="en-US" sz="2400" b="1" dirty="0">
              <a:solidFill>
                <a:schemeClr val="accent1">
                  <a:lumMod val="75000"/>
                </a:schemeClr>
              </a:solidFill>
            </a:endParaRPr>
          </a:p>
        </p:txBody>
      </p:sp>
    </p:spTree>
    <p:extLst>
      <p:ext uri="{BB962C8B-B14F-4D97-AF65-F5344CB8AC3E}">
        <p14:creationId xmlns:p14="http://schemas.microsoft.com/office/powerpoint/2010/main" val="278686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1617344" cy="5108102"/>
          </a:xfrm>
        </p:spPr>
        <p:txBody>
          <a:bodyPr>
            <a:noAutofit/>
          </a:bodyPr>
          <a:lstStyle/>
          <a:p>
            <a:pPr marL="0" indent="0" algn="just">
              <a:buNone/>
            </a:pPr>
            <a:r>
              <a:rPr lang="en-US" sz="3200" b="1" dirty="0">
                <a:solidFill>
                  <a:schemeClr val="accent1">
                    <a:lumMod val="75000"/>
                  </a:schemeClr>
                </a:solidFill>
              </a:rPr>
              <a:t>Minimum Spanning Tree</a:t>
            </a:r>
          </a:p>
          <a:p>
            <a:pPr algn="just">
              <a:buFont typeface="Wingdings" panose="05000000000000000000" pitchFamily="2" charset="2"/>
              <a:buChar char="Ø"/>
            </a:pPr>
            <a:r>
              <a:rPr lang="en-US" sz="2400" dirty="0">
                <a:solidFill>
                  <a:schemeClr val="accent1">
                    <a:lumMod val="75000"/>
                  </a:schemeClr>
                </a:solidFill>
              </a:rPr>
              <a:t>Let G be a graph and there is a positive number associated with each edge of G. Then G is called a weighted graph and the positive real number associated with an edge e is called the weight of the edge e.</a:t>
            </a:r>
          </a:p>
          <a:p>
            <a:pPr algn="just">
              <a:buFont typeface="Wingdings" panose="05000000000000000000" pitchFamily="2" charset="2"/>
              <a:buChar char="Ø"/>
            </a:pPr>
            <a:r>
              <a:rPr lang="en-US" sz="2400" dirty="0">
                <a:solidFill>
                  <a:schemeClr val="accent1">
                    <a:lumMod val="75000"/>
                  </a:schemeClr>
                </a:solidFill>
              </a:rPr>
              <a:t>Let T be a spanning tree of this graph. The sum of all weights of all the branches is called the weight of tree T.</a:t>
            </a:r>
          </a:p>
          <a:p>
            <a:pPr algn="just">
              <a:buFont typeface="Wingdings" panose="05000000000000000000" pitchFamily="2" charset="2"/>
              <a:buChar char="Ø"/>
            </a:pPr>
            <a:r>
              <a:rPr lang="en-US" sz="2400" dirty="0">
                <a:solidFill>
                  <a:schemeClr val="accent1">
                    <a:lumMod val="75000"/>
                  </a:schemeClr>
                </a:solidFill>
              </a:rPr>
              <a:t>A spanning tree whose weight is the least is called a Minimal Spanning Tree of the graph. </a:t>
            </a:r>
          </a:p>
          <a:p>
            <a:pPr algn="just">
              <a:buFont typeface="Wingdings" panose="05000000000000000000" pitchFamily="2" charset="2"/>
              <a:buChar char="Ø"/>
            </a:pPr>
            <a:r>
              <a:rPr lang="en-US" sz="2400" dirty="0">
                <a:solidFill>
                  <a:schemeClr val="accent1">
                    <a:lumMod val="75000"/>
                  </a:schemeClr>
                </a:solidFill>
              </a:rPr>
              <a:t>There are several methods of constructing Minimal Spanning Tree.</a:t>
            </a:r>
          </a:p>
          <a:p>
            <a:pPr lvl="1" algn="just">
              <a:buFont typeface="Wingdings" panose="05000000000000000000" pitchFamily="2" charset="2"/>
              <a:buChar char="Ø"/>
            </a:pPr>
            <a:r>
              <a:rPr lang="en-US" dirty="0">
                <a:solidFill>
                  <a:schemeClr val="accent1">
                    <a:lumMod val="75000"/>
                  </a:schemeClr>
                </a:solidFill>
              </a:rPr>
              <a:t>Kruskal’s Algorithm </a:t>
            </a:r>
          </a:p>
          <a:p>
            <a:pPr lvl="1" algn="just">
              <a:buFont typeface="Wingdings" panose="05000000000000000000" pitchFamily="2" charset="2"/>
              <a:buChar char="Ø"/>
            </a:pPr>
            <a:r>
              <a:rPr lang="en-US" dirty="0">
                <a:solidFill>
                  <a:schemeClr val="accent1">
                    <a:lumMod val="75000"/>
                  </a:schemeClr>
                </a:solidFill>
              </a:rPr>
              <a:t>Prim’s Algorithm</a:t>
            </a:r>
          </a:p>
          <a:p>
            <a:pPr lvl="1" algn="just">
              <a:buFont typeface="Wingdings" panose="05000000000000000000" pitchFamily="2" charset="2"/>
              <a:buChar char="Ø"/>
            </a:pPr>
            <a:r>
              <a:rPr lang="en-US" b="1" dirty="0" err="1">
                <a:solidFill>
                  <a:srgbClr val="7030A0"/>
                </a:solidFill>
              </a:rPr>
              <a:t>Boruvka’s</a:t>
            </a:r>
            <a:r>
              <a:rPr lang="en-US" b="1" dirty="0">
                <a:solidFill>
                  <a:srgbClr val="7030A0"/>
                </a:solidFill>
              </a:rPr>
              <a:t> Algorithm</a:t>
            </a:r>
          </a:p>
          <a:p>
            <a:pPr lvl="1" algn="just">
              <a:buFont typeface="Wingdings" panose="05000000000000000000" pitchFamily="2" charset="2"/>
              <a:buChar char="Ø"/>
            </a:pPr>
            <a:r>
              <a:rPr lang="en-US" b="1" dirty="0">
                <a:solidFill>
                  <a:srgbClr val="7030A0"/>
                </a:solidFill>
              </a:rPr>
              <a:t>Reverse Delete Algorithm </a:t>
            </a:r>
          </a:p>
        </p:txBody>
      </p:sp>
    </p:spTree>
    <p:extLst>
      <p:ext uri="{BB962C8B-B14F-4D97-AF65-F5344CB8AC3E}">
        <p14:creationId xmlns:p14="http://schemas.microsoft.com/office/powerpoint/2010/main" val="1875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Minimum Spanning Tree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pSp>
        <p:nvGrpSpPr>
          <p:cNvPr id="73" name="Group 72">
            <a:extLst>
              <a:ext uri="{FF2B5EF4-FFF2-40B4-BE49-F238E27FC236}">
                <a16:creationId xmlns:a16="http://schemas.microsoft.com/office/drawing/2014/main" id="{DD3F1C92-43CB-455D-924E-A83CE9AF1F54}"/>
              </a:ext>
            </a:extLst>
          </p:cNvPr>
          <p:cNvGrpSpPr/>
          <p:nvPr/>
        </p:nvGrpSpPr>
        <p:grpSpPr>
          <a:xfrm>
            <a:off x="2529840" y="1513839"/>
            <a:ext cx="3830318" cy="4108212"/>
            <a:chOff x="243840" y="1513840"/>
            <a:chExt cx="3830318" cy="4108212"/>
          </a:xfrm>
        </p:grpSpPr>
        <p:cxnSp>
          <p:nvCxnSpPr>
            <p:cNvPr id="5" name="Straight Connector 4">
              <a:extLst>
                <a:ext uri="{FF2B5EF4-FFF2-40B4-BE49-F238E27FC236}">
                  <a16:creationId xmlns:a16="http://schemas.microsoft.com/office/drawing/2014/main" id="{6D054102-4A3D-43B5-9004-2797705FF1AD}"/>
                </a:ext>
              </a:extLst>
            </p:cNvPr>
            <p:cNvCxnSpPr/>
            <p:nvPr/>
          </p:nvCxnSpPr>
          <p:spPr>
            <a:xfrm>
              <a:off x="589280" y="1868853"/>
              <a:ext cx="0" cy="171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90691C7-1E0F-4161-B2DD-BCADF0D94CBE}"/>
                </a:ext>
              </a:extLst>
            </p:cNvPr>
            <p:cNvCxnSpPr/>
            <p:nvPr/>
          </p:nvCxnSpPr>
          <p:spPr>
            <a:xfrm>
              <a:off x="609600" y="1868853"/>
              <a:ext cx="1483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E3C243-E8DC-431D-A760-E30638BF5471}"/>
                </a:ext>
              </a:extLst>
            </p:cNvPr>
            <p:cNvCxnSpPr>
              <a:cxnSpLocks/>
            </p:cNvCxnSpPr>
            <p:nvPr/>
          </p:nvCxnSpPr>
          <p:spPr>
            <a:xfrm>
              <a:off x="2092960" y="1868853"/>
              <a:ext cx="20320" cy="171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5D546-FE94-4ABC-9200-C69002EC6EEF}"/>
                </a:ext>
              </a:extLst>
            </p:cNvPr>
            <p:cNvCxnSpPr/>
            <p:nvPr/>
          </p:nvCxnSpPr>
          <p:spPr>
            <a:xfrm>
              <a:off x="589280" y="3586480"/>
              <a:ext cx="1503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518FC62-6DCB-4A1A-B49F-747ED2B67379}"/>
                </a:ext>
              </a:extLst>
            </p:cNvPr>
            <p:cNvCxnSpPr/>
            <p:nvPr/>
          </p:nvCxnSpPr>
          <p:spPr>
            <a:xfrm>
              <a:off x="2092960" y="3586480"/>
              <a:ext cx="1503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F59E6C-9075-42D4-A2E8-80857348360B}"/>
                </a:ext>
              </a:extLst>
            </p:cNvPr>
            <p:cNvCxnSpPr/>
            <p:nvPr/>
          </p:nvCxnSpPr>
          <p:spPr>
            <a:xfrm>
              <a:off x="2103120" y="3586480"/>
              <a:ext cx="10160" cy="156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5D9D60-B9F1-4922-8D95-C9E8CA819023}"/>
                </a:ext>
              </a:extLst>
            </p:cNvPr>
            <p:cNvCxnSpPr/>
            <p:nvPr/>
          </p:nvCxnSpPr>
          <p:spPr>
            <a:xfrm>
              <a:off x="3596640" y="3586480"/>
              <a:ext cx="0"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D85F28-312E-4772-A3C4-E0CE107BE5D2}"/>
                </a:ext>
              </a:extLst>
            </p:cNvPr>
            <p:cNvCxnSpPr/>
            <p:nvPr/>
          </p:nvCxnSpPr>
          <p:spPr>
            <a:xfrm>
              <a:off x="2113280" y="5151120"/>
              <a:ext cx="1483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8C89CE-556D-4132-99E5-AB701DD528AC}"/>
                </a:ext>
              </a:extLst>
            </p:cNvPr>
            <p:cNvCxnSpPr/>
            <p:nvPr/>
          </p:nvCxnSpPr>
          <p:spPr>
            <a:xfrm flipV="1">
              <a:off x="599440" y="1868853"/>
              <a:ext cx="1503680" cy="171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29C4722-B0B4-4617-A8A8-42D493814348}"/>
                </a:ext>
              </a:extLst>
            </p:cNvPr>
            <p:cNvCxnSpPr/>
            <p:nvPr/>
          </p:nvCxnSpPr>
          <p:spPr>
            <a:xfrm>
              <a:off x="609600" y="3586480"/>
              <a:ext cx="1483360"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9DD60A-3650-4EE5-A1FA-9BA2C9695207}"/>
                </a:ext>
              </a:extLst>
            </p:cNvPr>
            <p:cNvCxnSpPr/>
            <p:nvPr/>
          </p:nvCxnSpPr>
          <p:spPr>
            <a:xfrm>
              <a:off x="2113280" y="3586480"/>
              <a:ext cx="1483360"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98EFB1C-1485-45C9-B124-D4DB1F067514}"/>
                </a:ext>
              </a:extLst>
            </p:cNvPr>
            <p:cNvCxnSpPr/>
            <p:nvPr/>
          </p:nvCxnSpPr>
          <p:spPr>
            <a:xfrm>
              <a:off x="2092960" y="1868853"/>
              <a:ext cx="1503680" cy="1717627"/>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E27C6B79-2F0E-4A2A-9162-6D71751BAFE6}"/>
                </a:ext>
              </a:extLst>
            </p:cNvPr>
            <p:cNvSpPr/>
            <p:nvPr/>
          </p:nvSpPr>
          <p:spPr>
            <a:xfrm>
              <a:off x="518160" y="1807893"/>
              <a:ext cx="132080" cy="12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728D7F1C-73F7-4446-B2EB-A21230ED5986}"/>
                </a:ext>
              </a:extLst>
            </p:cNvPr>
            <p:cNvSpPr/>
            <p:nvPr/>
          </p:nvSpPr>
          <p:spPr>
            <a:xfrm>
              <a:off x="2032000" y="1807893"/>
              <a:ext cx="132080" cy="12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E85D2E65-D3FB-4BDC-8D47-0D1389D0DD53}"/>
                </a:ext>
              </a:extLst>
            </p:cNvPr>
            <p:cNvSpPr/>
            <p:nvPr/>
          </p:nvSpPr>
          <p:spPr>
            <a:xfrm>
              <a:off x="528320" y="3514773"/>
              <a:ext cx="132080" cy="12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ED2C537-8427-43A4-903B-FC6A0F25604D}"/>
                </a:ext>
              </a:extLst>
            </p:cNvPr>
            <p:cNvSpPr/>
            <p:nvPr/>
          </p:nvSpPr>
          <p:spPr>
            <a:xfrm>
              <a:off x="2052320" y="3524933"/>
              <a:ext cx="132080" cy="12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8D7C6B19-0ACC-4CB7-B4DB-738090D75205}"/>
                </a:ext>
              </a:extLst>
            </p:cNvPr>
            <p:cNvSpPr/>
            <p:nvPr/>
          </p:nvSpPr>
          <p:spPr>
            <a:xfrm>
              <a:off x="3535680" y="3535093"/>
              <a:ext cx="132080" cy="12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7A1A07D1-D60D-4258-BCD0-B0748E232673}"/>
                </a:ext>
              </a:extLst>
            </p:cNvPr>
            <p:cNvSpPr/>
            <p:nvPr/>
          </p:nvSpPr>
          <p:spPr>
            <a:xfrm>
              <a:off x="2042160" y="5079413"/>
              <a:ext cx="132080" cy="12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96C4591-C1BC-419C-9D05-9140059A0CBE}"/>
                </a:ext>
              </a:extLst>
            </p:cNvPr>
            <p:cNvSpPr/>
            <p:nvPr/>
          </p:nvSpPr>
          <p:spPr>
            <a:xfrm>
              <a:off x="3545840" y="5099733"/>
              <a:ext cx="132080" cy="12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CA707E5-80F8-4201-80ED-CAE23A855A13}"/>
                </a:ext>
              </a:extLst>
            </p:cNvPr>
            <p:cNvSpPr txBox="1"/>
            <p:nvPr/>
          </p:nvSpPr>
          <p:spPr>
            <a:xfrm>
              <a:off x="243840" y="1513840"/>
              <a:ext cx="416558" cy="369332"/>
            </a:xfrm>
            <a:prstGeom prst="rect">
              <a:avLst/>
            </a:prstGeom>
            <a:noFill/>
          </p:spPr>
          <p:txBody>
            <a:bodyPr wrap="square" rtlCol="0">
              <a:spAutoFit/>
            </a:bodyPr>
            <a:lstStyle/>
            <a:p>
              <a:r>
                <a:rPr lang="en-IN" dirty="0"/>
                <a:t>a</a:t>
              </a:r>
            </a:p>
          </p:txBody>
        </p:sp>
        <p:sp>
          <p:nvSpPr>
            <p:cNvPr id="50" name="TextBox 49">
              <a:extLst>
                <a:ext uri="{FF2B5EF4-FFF2-40B4-BE49-F238E27FC236}">
                  <a16:creationId xmlns:a16="http://schemas.microsoft.com/office/drawing/2014/main" id="{B0E442CD-4E73-4B77-B56F-C288285BD326}"/>
                </a:ext>
              </a:extLst>
            </p:cNvPr>
            <p:cNvSpPr txBox="1"/>
            <p:nvPr/>
          </p:nvSpPr>
          <p:spPr>
            <a:xfrm>
              <a:off x="2052320" y="1561059"/>
              <a:ext cx="416558" cy="369332"/>
            </a:xfrm>
            <a:prstGeom prst="rect">
              <a:avLst/>
            </a:prstGeom>
            <a:noFill/>
          </p:spPr>
          <p:txBody>
            <a:bodyPr wrap="square" rtlCol="0">
              <a:spAutoFit/>
            </a:bodyPr>
            <a:lstStyle/>
            <a:p>
              <a:r>
                <a:rPr lang="en-IN" dirty="0"/>
                <a:t>b</a:t>
              </a:r>
            </a:p>
          </p:txBody>
        </p:sp>
        <p:sp>
          <p:nvSpPr>
            <p:cNvPr id="52" name="TextBox 51">
              <a:extLst>
                <a:ext uri="{FF2B5EF4-FFF2-40B4-BE49-F238E27FC236}">
                  <a16:creationId xmlns:a16="http://schemas.microsoft.com/office/drawing/2014/main" id="{527CA7BD-FCCA-41D7-A185-8FE465FCCEA0}"/>
                </a:ext>
              </a:extLst>
            </p:cNvPr>
            <p:cNvSpPr txBox="1"/>
            <p:nvPr/>
          </p:nvSpPr>
          <p:spPr>
            <a:xfrm>
              <a:off x="3657600" y="3330107"/>
              <a:ext cx="416558" cy="369332"/>
            </a:xfrm>
            <a:prstGeom prst="rect">
              <a:avLst/>
            </a:prstGeom>
            <a:noFill/>
          </p:spPr>
          <p:txBody>
            <a:bodyPr wrap="square" rtlCol="0">
              <a:spAutoFit/>
            </a:bodyPr>
            <a:lstStyle/>
            <a:p>
              <a:r>
                <a:rPr lang="en-IN" dirty="0"/>
                <a:t>c</a:t>
              </a:r>
            </a:p>
          </p:txBody>
        </p:sp>
        <p:sp>
          <p:nvSpPr>
            <p:cNvPr id="54" name="TextBox 53">
              <a:extLst>
                <a:ext uri="{FF2B5EF4-FFF2-40B4-BE49-F238E27FC236}">
                  <a16:creationId xmlns:a16="http://schemas.microsoft.com/office/drawing/2014/main" id="{A11C3BF6-8CD8-4BC6-9C84-5A52D4AE6534}"/>
                </a:ext>
              </a:extLst>
            </p:cNvPr>
            <p:cNvSpPr txBox="1"/>
            <p:nvPr/>
          </p:nvSpPr>
          <p:spPr>
            <a:xfrm>
              <a:off x="1696720" y="3267939"/>
              <a:ext cx="416558" cy="369332"/>
            </a:xfrm>
            <a:prstGeom prst="rect">
              <a:avLst/>
            </a:prstGeom>
            <a:noFill/>
          </p:spPr>
          <p:txBody>
            <a:bodyPr wrap="square" rtlCol="0">
              <a:spAutoFit/>
            </a:bodyPr>
            <a:lstStyle/>
            <a:p>
              <a:r>
                <a:rPr lang="en-IN" dirty="0"/>
                <a:t>d</a:t>
              </a:r>
            </a:p>
          </p:txBody>
        </p:sp>
        <p:sp>
          <p:nvSpPr>
            <p:cNvPr id="56" name="TextBox 55">
              <a:extLst>
                <a:ext uri="{FF2B5EF4-FFF2-40B4-BE49-F238E27FC236}">
                  <a16:creationId xmlns:a16="http://schemas.microsoft.com/office/drawing/2014/main" id="{166849CD-8E31-4506-897B-3203A52DCE77}"/>
                </a:ext>
              </a:extLst>
            </p:cNvPr>
            <p:cNvSpPr txBox="1"/>
            <p:nvPr/>
          </p:nvSpPr>
          <p:spPr>
            <a:xfrm>
              <a:off x="386081" y="3605915"/>
              <a:ext cx="416558" cy="369332"/>
            </a:xfrm>
            <a:prstGeom prst="rect">
              <a:avLst/>
            </a:prstGeom>
            <a:noFill/>
          </p:spPr>
          <p:txBody>
            <a:bodyPr wrap="square" rtlCol="0">
              <a:spAutoFit/>
            </a:bodyPr>
            <a:lstStyle/>
            <a:p>
              <a:r>
                <a:rPr lang="en-IN" dirty="0"/>
                <a:t>e</a:t>
              </a:r>
            </a:p>
          </p:txBody>
        </p:sp>
        <p:sp>
          <p:nvSpPr>
            <p:cNvPr id="58" name="TextBox 57">
              <a:extLst>
                <a:ext uri="{FF2B5EF4-FFF2-40B4-BE49-F238E27FC236}">
                  <a16:creationId xmlns:a16="http://schemas.microsoft.com/office/drawing/2014/main" id="{ACEFB415-E8CF-41C5-9AF4-8D102CBF2494}"/>
                </a:ext>
              </a:extLst>
            </p:cNvPr>
            <p:cNvSpPr txBox="1"/>
            <p:nvPr/>
          </p:nvSpPr>
          <p:spPr>
            <a:xfrm>
              <a:off x="1884681" y="5172201"/>
              <a:ext cx="416558" cy="369332"/>
            </a:xfrm>
            <a:prstGeom prst="rect">
              <a:avLst/>
            </a:prstGeom>
            <a:noFill/>
          </p:spPr>
          <p:txBody>
            <a:bodyPr wrap="square" rtlCol="0">
              <a:spAutoFit/>
            </a:bodyPr>
            <a:lstStyle/>
            <a:p>
              <a:r>
                <a:rPr lang="en-IN" dirty="0"/>
                <a:t>f</a:t>
              </a:r>
            </a:p>
          </p:txBody>
        </p:sp>
        <p:sp>
          <p:nvSpPr>
            <p:cNvPr id="60" name="TextBox 59">
              <a:extLst>
                <a:ext uri="{FF2B5EF4-FFF2-40B4-BE49-F238E27FC236}">
                  <a16:creationId xmlns:a16="http://schemas.microsoft.com/office/drawing/2014/main" id="{5134D0CB-B2D4-4425-87BF-74284A11284A}"/>
                </a:ext>
              </a:extLst>
            </p:cNvPr>
            <p:cNvSpPr txBox="1"/>
            <p:nvPr/>
          </p:nvSpPr>
          <p:spPr>
            <a:xfrm>
              <a:off x="3469641" y="5252720"/>
              <a:ext cx="416558" cy="369332"/>
            </a:xfrm>
            <a:prstGeom prst="rect">
              <a:avLst/>
            </a:prstGeom>
            <a:noFill/>
          </p:spPr>
          <p:txBody>
            <a:bodyPr wrap="square" rtlCol="0">
              <a:spAutoFit/>
            </a:bodyPr>
            <a:lstStyle/>
            <a:p>
              <a:r>
                <a:rPr lang="en-IN" dirty="0"/>
                <a:t>g</a:t>
              </a:r>
            </a:p>
          </p:txBody>
        </p:sp>
        <p:sp>
          <p:nvSpPr>
            <p:cNvPr id="61" name="TextBox 60">
              <a:extLst>
                <a:ext uri="{FF2B5EF4-FFF2-40B4-BE49-F238E27FC236}">
                  <a16:creationId xmlns:a16="http://schemas.microsoft.com/office/drawing/2014/main" id="{09D14156-478B-4A23-A4BC-E02C5DFF27CA}"/>
                </a:ext>
              </a:extLst>
            </p:cNvPr>
            <p:cNvSpPr txBox="1"/>
            <p:nvPr/>
          </p:nvSpPr>
          <p:spPr>
            <a:xfrm>
              <a:off x="1036320" y="1561059"/>
              <a:ext cx="416558" cy="369311"/>
            </a:xfrm>
            <a:prstGeom prst="rect">
              <a:avLst/>
            </a:prstGeom>
            <a:noFill/>
          </p:spPr>
          <p:txBody>
            <a:bodyPr wrap="square" rtlCol="0">
              <a:spAutoFit/>
            </a:bodyPr>
            <a:lstStyle/>
            <a:p>
              <a:r>
                <a:rPr lang="en-IN" dirty="0"/>
                <a:t>8</a:t>
              </a:r>
            </a:p>
          </p:txBody>
        </p:sp>
        <p:sp>
          <p:nvSpPr>
            <p:cNvPr id="62" name="TextBox 61">
              <a:extLst>
                <a:ext uri="{FF2B5EF4-FFF2-40B4-BE49-F238E27FC236}">
                  <a16:creationId xmlns:a16="http://schemas.microsoft.com/office/drawing/2014/main" id="{E30D18E3-3282-4C9E-A7E0-FB683C6BC05C}"/>
                </a:ext>
              </a:extLst>
            </p:cNvPr>
            <p:cNvSpPr txBox="1"/>
            <p:nvPr/>
          </p:nvSpPr>
          <p:spPr>
            <a:xfrm>
              <a:off x="304802" y="2550160"/>
              <a:ext cx="325118" cy="369332"/>
            </a:xfrm>
            <a:prstGeom prst="rect">
              <a:avLst/>
            </a:prstGeom>
            <a:noFill/>
          </p:spPr>
          <p:txBody>
            <a:bodyPr wrap="square" rtlCol="0">
              <a:spAutoFit/>
            </a:bodyPr>
            <a:lstStyle/>
            <a:p>
              <a:r>
                <a:rPr lang="en-IN" dirty="0"/>
                <a:t>9</a:t>
              </a:r>
            </a:p>
          </p:txBody>
        </p:sp>
        <p:sp>
          <p:nvSpPr>
            <p:cNvPr id="63" name="TextBox 62">
              <a:extLst>
                <a:ext uri="{FF2B5EF4-FFF2-40B4-BE49-F238E27FC236}">
                  <a16:creationId xmlns:a16="http://schemas.microsoft.com/office/drawing/2014/main" id="{B2C4FD7E-5A97-4B0B-8C5C-DFD6345EFE14}"/>
                </a:ext>
              </a:extLst>
            </p:cNvPr>
            <p:cNvSpPr txBox="1"/>
            <p:nvPr/>
          </p:nvSpPr>
          <p:spPr>
            <a:xfrm>
              <a:off x="1026160" y="2478453"/>
              <a:ext cx="325118" cy="369332"/>
            </a:xfrm>
            <a:prstGeom prst="rect">
              <a:avLst/>
            </a:prstGeom>
            <a:noFill/>
          </p:spPr>
          <p:txBody>
            <a:bodyPr wrap="square" rtlCol="0">
              <a:spAutoFit/>
            </a:bodyPr>
            <a:lstStyle/>
            <a:p>
              <a:r>
                <a:rPr lang="en-IN" dirty="0"/>
                <a:t>6</a:t>
              </a:r>
            </a:p>
          </p:txBody>
        </p:sp>
        <p:sp>
          <p:nvSpPr>
            <p:cNvPr id="64" name="TextBox 63">
              <a:extLst>
                <a:ext uri="{FF2B5EF4-FFF2-40B4-BE49-F238E27FC236}">
                  <a16:creationId xmlns:a16="http://schemas.microsoft.com/office/drawing/2014/main" id="{8EEC1D0E-39E0-4342-8B08-6707DF04E961}"/>
                </a:ext>
              </a:extLst>
            </p:cNvPr>
            <p:cNvSpPr txBox="1"/>
            <p:nvPr/>
          </p:nvSpPr>
          <p:spPr>
            <a:xfrm>
              <a:off x="1777998" y="2669065"/>
              <a:ext cx="325118" cy="369332"/>
            </a:xfrm>
            <a:prstGeom prst="rect">
              <a:avLst/>
            </a:prstGeom>
            <a:noFill/>
          </p:spPr>
          <p:txBody>
            <a:bodyPr wrap="square" rtlCol="0">
              <a:spAutoFit/>
            </a:bodyPr>
            <a:lstStyle/>
            <a:p>
              <a:r>
                <a:rPr lang="en-IN" dirty="0"/>
                <a:t>8</a:t>
              </a:r>
            </a:p>
          </p:txBody>
        </p:sp>
        <p:sp>
          <p:nvSpPr>
            <p:cNvPr id="65" name="TextBox 64">
              <a:extLst>
                <a:ext uri="{FF2B5EF4-FFF2-40B4-BE49-F238E27FC236}">
                  <a16:creationId xmlns:a16="http://schemas.microsoft.com/office/drawing/2014/main" id="{F046CF79-9D39-4753-A3FA-6F41712EC7B0}"/>
                </a:ext>
              </a:extLst>
            </p:cNvPr>
            <p:cNvSpPr txBox="1"/>
            <p:nvPr/>
          </p:nvSpPr>
          <p:spPr>
            <a:xfrm>
              <a:off x="1229363" y="3295391"/>
              <a:ext cx="325118" cy="369332"/>
            </a:xfrm>
            <a:prstGeom prst="rect">
              <a:avLst/>
            </a:prstGeom>
            <a:noFill/>
          </p:spPr>
          <p:txBody>
            <a:bodyPr wrap="square" rtlCol="0">
              <a:spAutoFit/>
            </a:bodyPr>
            <a:lstStyle/>
            <a:p>
              <a:r>
                <a:rPr lang="en-IN" dirty="0"/>
                <a:t>4</a:t>
              </a:r>
            </a:p>
          </p:txBody>
        </p:sp>
        <p:sp>
          <p:nvSpPr>
            <p:cNvPr id="66" name="TextBox 65">
              <a:extLst>
                <a:ext uri="{FF2B5EF4-FFF2-40B4-BE49-F238E27FC236}">
                  <a16:creationId xmlns:a16="http://schemas.microsoft.com/office/drawing/2014/main" id="{7DB4DE51-C8BE-495E-B005-FA55D2DC0E07}"/>
                </a:ext>
              </a:extLst>
            </p:cNvPr>
            <p:cNvSpPr txBox="1"/>
            <p:nvPr/>
          </p:nvSpPr>
          <p:spPr>
            <a:xfrm>
              <a:off x="1036320" y="4348480"/>
              <a:ext cx="416558" cy="369332"/>
            </a:xfrm>
            <a:prstGeom prst="rect">
              <a:avLst/>
            </a:prstGeom>
            <a:noFill/>
          </p:spPr>
          <p:txBody>
            <a:bodyPr wrap="square" rtlCol="0">
              <a:spAutoFit/>
            </a:bodyPr>
            <a:lstStyle/>
            <a:p>
              <a:r>
                <a:rPr lang="en-IN" dirty="0"/>
                <a:t>4</a:t>
              </a:r>
            </a:p>
          </p:txBody>
        </p:sp>
        <p:sp>
          <p:nvSpPr>
            <p:cNvPr id="67" name="TextBox 66">
              <a:extLst>
                <a:ext uri="{FF2B5EF4-FFF2-40B4-BE49-F238E27FC236}">
                  <a16:creationId xmlns:a16="http://schemas.microsoft.com/office/drawing/2014/main" id="{60A3CC73-90E7-4860-8D7B-889CEB71A58B}"/>
                </a:ext>
              </a:extLst>
            </p:cNvPr>
            <p:cNvSpPr txBox="1"/>
            <p:nvPr/>
          </p:nvSpPr>
          <p:spPr>
            <a:xfrm>
              <a:off x="2164080" y="4196079"/>
              <a:ext cx="223520" cy="369332"/>
            </a:xfrm>
            <a:prstGeom prst="rect">
              <a:avLst/>
            </a:prstGeom>
            <a:noFill/>
          </p:spPr>
          <p:txBody>
            <a:bodyPr wrap="square" rtlCol="0">
              <a:spAutoFit/>
            </a:bodyPr>
            <a:lstStyle/>
            <a:p>
              <a:r>
                <a:rPr lang="en-IN" dirty="0"/>
                <a:t>5</a:t>
              </a:r>
            </a:p>
          </p:txBody>
        </p:sp>
        <p:sp>
          <p:nvSpPr>
            <p:cNvPr id="68" name="TextBox 67">
              <a:extLst>
                <a:ext uri="{FF2B5EF4-FFF2-40B4-BE49-F238E27FC236}">
                  <a16:creationId xmlns:a16="http://schemas.microsoft.com/office/drawing/2014/main" id="{47286701-BAE4-4370-9DE3-CDC930E3E96E}"/>
                </a:ext>
              </a:extLst>
            </p:cNvPr>
            <p:cNvSpPr txBox="1"/>
            <p:nvPr/>
          </p:nvSpPr>
          <p:spPr>
            <a:xfrm>
              <a:off x="2661918" y="2238185"/>
              <a:ext cx="589276" cy="369332"/>
            </a:xfrm>
            <a:prstGeom prst="rect">
              <a:avLst/>
            </a:prstGeom>
            <a:noFill/>
          </p:spPr>
          <p:txBody>
            <a:bodyPr wrap="square" rtlCol="0">
              <a:spAutoFit/>
            </a:bodyPr>
            <a:lstStyle/>
            <a:p>
              <a:r>
                <a:rPr lang="en-IN" dirty="0"/>
                <a:t>6</a:t>
              </a:r>
            </a:p>
          </p:txBody>
        </p:sp>
        <p:sp>
          <p:nvSpPr>
            <p:cNvPr id="69" name="TextBox 68">
              <a:extLst>
                <a:ext uri="{FF2B5EF4-FFF2-40B4-BE49-F238E27FC236}">
                  <a16:creationId xmlns:a16="http://schemas.microsoft.com/office/drawing/2014/main" id="{6F3C1E82-91BA-4258-A9CB-1A2FFF19D4BB}"/>
                </a:ext>
              </a:extLst>
            </p:cNvPr>
            <p:cNvSpPr txBox="1"/>
            <p:nvPr/>
          </p:nvSpPr>
          <p:spPr>
            <a:xfrm>
              <a:off x="2448560" y="3295391"/>
              <a:ext cx="314961" cy="369332"/>
            </a:xfrm>
            <a:prstGeom prst="rect">
              <a:avLst/>
            </a:prstGeom>
            <a:noFill/>
          </p:spPr>
          <p:txBody>
            <a:bodyPr wrap="square" rtlCol="0">
              <a:spAutoFit/>
            </a:bodyPr>
            <a:lstStyle/>
            <a:p>
              <a:r>
                <a:rPr lang="en-IN" dirty="0"/>
                <a:t>7</a:t>
              </a:r>
            </a:p>
          </p:txBody>
        </p:sp>
        <p:sp>
          <p:nvSpPr>
            <p:cNvPr id="70" name="TextBox 69">
              <a:extLst>
                <a:ext uri="{FF2B5EF4-FFF2-40B4-BE49-F238E27FC236}">
                  <a16:creationId xmlns:a16="http://schemas.microsoft.com/office/drawing/2014/main" id="{28AF23A8-4D29-4320-A13B-2271AB3D98C7}"/>
                </a:ext>
              </a:extLst>
            </p:cNvPr>
            <p:cNvSpPr txBox="1"/>
            <p:nvPr/>
          </p:nvSpPr>
          <p:spPr>
            <a:xfrm>
              <a:off x="3007360" y="4196079"/>
              <a:ext cx="314958" cy="369332"/>
            </a:xfrm>
            <a:prstGeom prst="rect">
              <a:avLst/>
            </a:prstGeom>
            <a:noFill/>
          </p:spPr>
          <p:txBody>
            <a:bodyPr wrap="square" rtlCol="0">
              <a:spAutoFit/>
            </a:bodyPr>
            <a:lstStyle/>
            <a:p>
              <a:r>
                <a:rPr lang="en-IN" dirty="0"/>
                <a:t>4</a:t>
              </a:r>
            </a:p>
          </p:txBody>
        </p:sp>
        <p:sp>
          <p:nvSpPr>
            <p:cNvPr id="71" name="TextBox 70">
              <a:extLst>
                <a:ext uri="{FF2B5EF4-FFF2-40B4-BE49-F238E27FC236}">
                  <a16:creationId xmlns:a16="http://schemas.microsoft.com/office/drawing/2014/main" id="{9809AE18-9C72-44B4-B65E-850F3A78A20B}"/>
                </a:ext>
              </a:extLst>
            </p:cNvPr>
            <p:cNvSpPr txBox="1"/>
            <p:nvPr/>
          </p:nvSpPr>
          <p:spPr>
            <a:xfrm>
              <a:off x="3677920" y="4263606"/>
              <a:ext cx="264151" cy="369332"/>
            </a:xfrm>
            <a:prstGeom prst="rect">
              <a:avLst/>
            </a:prstGeom>
            <a:noFill/>
          </p:spPr>
          <p:txBody>
            <a:bodyPr wrap="square" rtlCol="0">
              <a:spAutoFit/>
            </a:bodyPr>
            <a:lstStyle/>
            <a:p>
              <a:r>
                <a:rPr lang="en-IN" dirty="0"/>
                <a:t>9</a:t>
              </a:r>
            </a:p>
          </p:txBody>
        </p:sp>
        <p:sp>
          <p:nvSpPr>
            <p:cNvPr id="72" name="TextBox 71">
              <a:extLst>
                <a:ext uri="{FF2B5EF4-FFF2-40B4-BE49-F238E27FC236}">
                  <a16:creationId xmlns:a16="http://schemas.microsoft.com/office/drawing/2014/main" id="{790261B5-BA61-4712-A527-4DB22AA4087D}"/>
                </a:ext>
              </a:extLst>
            </p:cNvPr>
            <p:cNvSpPr txBox="1"/>
            <p:nvPr/>
          </p:nvSpPr>
          <p:spPr>
            <a:xfrm>
              <a:off x="2661918" y="5222231"/>
              <a:ext cx="589276" cy="369332"/>
            </a:xfrm>
            <a:prstGeom prst="rect">
              <a:avLst/>
            </a:prstGeom>
            <a:noFill/>
          </p:spPr>
          <p:txBody>
            <a:bodyPr wrap="square" rtlCol="0">
              <a:spAutoFit/>
            </a:bodyPr>
            <a:lstStyle/>
            <a:p>
              <a:r>
                <a:rPr lang="en-IN" dirty="0"/>
                <a:t>6</a:t>
              </a:r>
            </a:p>
          </p:txBody>
        </p:sp>
      </p:grpSp>
    </p:spTree>
    <p:extLst>
      <p:ext uri="{BB962C8B-B14F-4D97-AF65-F5344CB8AC3E}">
        <p14:creationId xmlns:p14="http://schemas.microsoft.com/office/powerpoint/2010/main" val="191194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Minimum Spanning Tree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pSp>
        <p:nvGrpSpPr>
          <p:cNvPr id="77" name="Group 76">
            <a:extLst>
              <a:ext uri="{FF2B5EF4-FFF2-40B4-BE49-F238E27FC236}">
                <a16:creationId xmlns:a16="http://schemas.microsoft.com/office/drawing/2014/main" id="{FE127A31-E8A5-491E-A1C0-012EC6C12D75}"/>
              </a:ext>
            </a:extLst>
          </p:cNvPr>
          <p:cNvGrpSpPr/>
          <p:nvPr/>
        </p:nvGrpSpPr>
        <p:grpSpPr>
          <a:xfrm>
            <a:off x="2042160" y="2072640"/>
            <a:ext cx="3891280" cy="2931112"/>
            <a:chOff x="2042160" y="2072640"/>
            <a:chExt cx="3891280" cy="2931112"/>
          </a:xfrm>
        </p:grpSpPr>
        <p:sp>
          <p:nvSpPr>
            <p:cNvPr id="2" name="Oval 1">
              <a:extLst>
                <a:ext uri="{FF2B5EF4-FFF2-40B4-BE49-F238E27FC236}">
                  <a16:creationId xmlns:a16="http://schemas.microsoft.com/office/drawing/2014/main" id="{58E3F621-5EB9-43DE-8987-93B725A3EEC1}"/>
                </a:ext>
              </a:extLst>
            </p:cNvPr>
            <p:cNvSpPr/>
            <p:nvPr/>
          </p:nvSpPr>
          <p:spPr>
            <a:xfrm>
              <a:off x="3108960" y="2072640"/>
              <a:ext cx="447040" cy="4774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0</a:t>
              </a:r>
            </a:p>
          </p:txBody>
        </p:sp>
        <p:sp>
          <p:nvSpPr>
            <p:cNvPr id="3" name="Oval 2">
              <a:extLst>
                <a:ext uri="{FF2B5EF4-FFF2-40B4-BE49-F238E27FC236}">
                  <a16:creationId xmlns:a16="http://schemas.microsoft.com/office/drawing/2014/main" id="{5ABBABF1-8B60-4DB4-8BB8-5D851B7BEF30}"/>
                </a:ext>
              </a:extLst>
            </p:cNvPr>
            <p:cNvSpPr/>
            <p:nvPr/>
          </p:nvSpPr>
          <p:spPr>
            <a:xfrm>
              <a:off x="2042160" y="3058160"/>
              <a:ext cx="447040" cy="4774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7" name="Oval 6">
              <a:extLst>
                <a:ext uri="{FF2B5EF4-FFF2-40B4-BE49-F238E27FC236}">
                  <a16:creationId xmlns:a16="http://schemas.microsoft.com/office/drawing/2014/main" id="{88BFB1B9-978A-4D48-89C8-4C12302F085F}"/>
                </a:ext>
              </a:extLst>
            </p:cNvPr>
            <p:cNvSpPr/>
            <p:nvPr/>
          </p:nvSpPr>
          <p:spPr>
            <a:xfrm>
              <a:off x="4371759" y="3058160"/>
              <a:ext cx="447040" cy="4774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9" name="Oval 8">
              <a:extLst>
                <a:ext uri="{FF2B5EF4-FFF2-40B4-BE49-F238E27FC236}">
                  <a16:creationId xmlns:a16="http://schemas.microsoft.com/office/drawing/2014/main" id="{7C308847-AE3C-47E5-A3A2-1414343E88ED}"/>
                </a:ext>
              </a:extLst>
            </p:cNvPr>
            <p:cNvSpPr/>
            <p:nvPr/>
          </p:nvSpPr>
          <p:spPr>
            <a:xfrm>
              <a:off x="3027680" y="4287521"/>
              <a:ext cx="447040" cy="4774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2" name="Oval 11">
              <a:extLst>
                <a:ext uri="{FF2B5EF4-FFF2-40B4-BE49-F238E27FC236}">
                  <a16:creationId xmlns:a16="http://schemas.microsoft.com/office/drawing/2014/main" id="{5CCB9AC9-CE09-4F17-980D-DC4A3AD6F1AC}"/>
                </a:ext>
              </a:extLst>
            </p:cNvPr>
            <p:cNvSpPr/>
            <p:nvPr/>
          </p:nvSpPr>
          <p:spPr>
            <a:xfrm>
              <a:off x="5486400" y="4267200"/>
              <a:ext cx="447040" cy="4774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cxnSp>
          <p:nvCxnSpPr>
            <p:cNvPr id="16" name="Straight Connector 15">
              <a:extLst>
                <a:ext uri="{FF2B5EF4-FFF2-40B4-BE49-F238E27FC236}">
                  <a16:creationId xmlns:a16="http://schemas.microsoft.com/office/drawing/2014/main" id="{C787020D-5F96-4846-A228-FA6353C79ADD}"/>
                </a:ext>
              </a:extLst>
            </p:cNvPr>
            <p:cNvCxnSpPr>
              <a:stCxn id="3" idx="0"/>
              <a:endCxn id="2" idx="2"/>
            </p:cNvCxnSpPr>
            <p:nvPr/>
          </p:nvCxnSpPr>
          <p:spPr>
            <a:xfrm flipV="1">
              <a:off x="2265680" y="2311384"/>
              <a:ext cx="843280" cy="746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3D5BBC-FB83-498F-AC70-5A67C07E106D}"/>
                </a:ext>
              </a:extLst>
            </p:cNvPr>
            <p:cNvCxnSpPr>
              <a:stCxn id="3" idx="6"/>
              <a:endCxn id="7" idx="2"/>
            </p:cNvCxnSpPr>
            <p:nvPr/>
          </p:nvCxnSpPr>
          <p:spPr>
            <a:xfrm>
              <a:off x="2489200" y="3296904"/>
              <a:ext cx="18825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F7328C-5FC3-4A5D-B03D-DFE9419A82B6}"/>
                </a:ext>
              </a:extLst>
            </p:cNvPr>
            <p:cNvCxnSpPr>
              <a:stCxn id="2" idx="6"/>
              <a:endCxn id="7" idx="0"/>
            </p:cNvCxnSpPr>
            <p:nvPr/>
          </p:nvCxnSpPr>
          <p:spPr>
            <a:xfrm>
              <a:off x="3556000" y="2311384"/>
              <a:ext cx="1039279" cy="746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637FF4E-FFD9-42D5-8A3B-A3AD8F7E8058}"/>
                </a:ext>
              </a:extLst>
            </p:cNvPr>
            <p:cNvCxnSpPr>
              <a:stCxn id="3" idx="4"/>
              <a:endCxn id="9" idx="0"/>
            </p:cNvCxnSpPr>
            <p:nvPr/>
          </p:nvCxnSpPr>
          <p:spPr>
            <a:xfrm>
              <a:off x="2265680" y="3535647"/>
              <a:ext cx="985520" cy="751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C56D1E-7F7A-4CB3-9152-93C0FFFD1B04}"/>
                </a:ext>
              </a:extLst>
            </p:cNvPr>
            <p:cNvCxnSpPr>
              <a:stCxn id="9" idx="6"/>
              <a:endCxn id="7" idx="4"/>
            </p:cNvCxnSpPr>
            <p:nvPr/>
          </p:nvCxnSpPr>
          <p:spPr>
            <a:xfrm flipV="1">
              <a:off x="3474720" y="3535647"/>
              <a:ext cx="1120559" cy="990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AA4D9C-EECF-4CEC-9358-6E851BB21763}"/>
                </a:ext>
              </a:extLst>
            </p:cNvPr>
            <p:cNvCxnSpPr>
              <a:stCxn id="9" idx="6"/>
              <a:endCxn id="12" idx="2"/>
            </p:cNvCxnSpPr>
            <p:nvPr/>
          </p:nvCxnSpPr>
          <p:spPr>
            <a:xfrm flipV="1">
              <a:off x="3474720" y="4505944"/>
              <a:ext cx="2011680" cy="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D283E5-5524-4E01-8B40-E1D8DC42E50B}"/>
                </a:ext>
              </a:extLst>
            </p:cNvPr>
            <p:cNvCxnSpPr>
              <a:stCxn id="7" idx="6"/>
              <a:endCxn id="12" idx="0"/>
            </p:cNvCxnSpPr>
            <p:nvPr/>
          </p:nvCxnSpPr>
          <p:spPr>
            <a:xfrm>
              <a:off x="4818799" y="3296904"/>
              <a:ext cx="891121" cy="970296"/>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633CDB5-1A85-4D24-9987-3DB8837665A3}"/>
                </a:ext>
              </a:extLst>
            </p:cNvPr>
            <p:cNvSpPr txBox="1"/>
            <p:nvPr/>
          </p:nvSpPr>
          <p:spPr>
            <a:xfrm>
              <a:off x="2353520" y="2352056"/>
              <a:ext cx="308400" cy="369332"/>
            </a:xfrm>
            <a:prstGeom prst="rect">
              <a:avLst/>
            </a:prstGeom>
            <a:noFill/>
          </p:spPr>
          <p:txBody>
            <a:bodyPr wrap="square" rtlCol="0">
              <a:spAutoFit/>
            </a:bodyPr>
            <a:lstStyle/>
            <a:p>
              <a:r>
                <a:rPr lang="en-IN" dirty="0"/>
                <a:t>8</a:t>
              </a:r>
            </a:p>
          </p:txBody>
        </p:sp>
        <p:sp>
          <p:nvSpPr>
            <p:cNvPr id="44" name="TextBox 43">
              <a:extLst>
                <a:ext uri="{FF2B5EF4-FFF2-40B4-BE49-F238E27FC236}">
                  <a16:creationId xmlns:a16="http://schemas.microsoft.com/office/drawing/2014/main" id="{30DDB190-B076-46D2-AE42-B3AFE5B2A435}"/>
                </a:ext>
              </a:extLst>
            </p:cNvPr>
            <p:cNvSpPr txBox="1"/>
            <p:nvPr/>
          </p:nvSpPr>
          <p:spPr>
            <a:xfrm>
              <a:off x="3952240" y="2243901"/>
              <a:ext cx="447040" cy="369332"/>
            </a:xfrm>
            <a:prstGeom prst="rect">
              <a:avLst/>
            </a:prstGeom>
            <a:noFill/>
          </p:spPr>
          <p:txBody>
            <a:bodyPr wrap="square" rtlCol="0">
              <a:spAutoFit/>
            </a:bodyPr>
            <a:lstStyle/>
            <a:p>
              <a:r>
                <a:rPr lang="en-IN" dirty="0"/>
                <a:t>5</a:t>
              </a:r>
            </a:p>
          </p:txBody>
        </p:sp>
        <p:sp>
          <p:nvSpPr>
            <p:cNvPr id="57" name="TextBox 56">
              <a:extLst>
                <a:ext uri="{FF2B5EF4-FFF2-40B4-BE49-F238E27FC236}">
                  <a16:creationId xmlns:a16="http://schemas.microsoft.com/office/drawing/2014/main" id="{70AA9562-C847-40B6-95F3-8FAFB66A159D}"/>
                </a:ext>
              </a:extLst>
            </p:cNvPr>
            <p:cNvSpPr txBox="1"/>
            <p:nvPr/>
          </p:nvSpPr>
          <p:spPr>
            <a:xfrm>
              <a:off x="3196800" y="2851975"/>
              <a:ext cx="633520" cy="369332"/>
            </a:xfrm>
            <a:prstGeom prst="rect">
              <a:avLst/>
            </a:prstGeom>
            <a:noFill/>
          </p:spPr>
          <p:txBody>
            <a:bodyPr wrap="square" rtlCol="0">
              <a:spAutoFit/>
            </a:bodyPr>
            <a:lstStyle/>
            <a:p>
              <a:r>
                <a:rPr lang="en-IN" dirty="0"/>
                <a:t>9</a:t>
              </a:r>
            </a:p>
          </p:txBody>
        </p:sp>
        <p:sp>
          <p:nvSpPr>
            <p:cNvPr id="59" name="TextBox 58">
              <a:extLst>
                <a:ext uri="{FF2B5EF4-FFF2-40B4-BE49-F238E27FC236}">
                  <a16:creationId xmlns:a16="http://schemas.microsoft.com/office/drawing/2014/main" id="{046826E9-B209-47AE-8314-C57D27F14100}"/>
                </a:ext>
              </a:extLst>
            </p:cNvPr>
            <p:cNvSpPr txBox="1"/>
            <p:nvPr/>
          </p:nvSpPr>
          <p:spPr>
            <a:xfrm>
              <a:off x="2265680" y="3774392"/>
              <a:ext cx="619760" cy="369332"/>
            </a:xfrm>
            <a:prstGeom prst="rect">
              <a:avLst/>
            </a:prstGeom>
            <a:noFill/>
          </p:spPr>
          <p:txBody>
            <a:bodyPr wrap="square" rtlCol="0">
              <a:spAutoFit/>
            </a:bodyPr>
            <a:lstStyle/>
            <a:p>
              <a:r>
                <a:rPr lang="en-IN" dirty="0"/>
                <a:t>11</a:t>
              </a:r>
            </a:p>
          </p:txBody>
        </p:sp>
        <p:sp>
          <p:nvSpPr>
            <p:cNvPr id="74" name="TextBox 73">
              <a:extLst>
                <a:ext uri="{FF2B5EF4-FFF2-40B4-BE49-F238E27FC236}">
                  <a16:creationId xmlns:a16="http://schemas.microsoft.com/office/drawing/2014/main" id="{634254E5-D784-4C71-934F-1A4E2A1B229D}"/>
                </a:ext>
              </a:extLst>
            </p:cNvPr>
            <p:cNvSpPr txBox="1"/>
            <p:nvPr/>
          </p:nvSpPr>
          <p:spPr>
            <a:xfrm>
              <a:off x="3698240" y="3774389"/>
              <a:ext cx="558800" cy="369332"/>
            </a:xfrm>
            <a:prstGeom prst="rect">
              <a:avLst/>
            </a:prstGeom>
            <a:noFill/>
          </p:spPr>
          <p:txBody>
            <a:bodyPr wrap="square" rtlCol="0">
              <a:spAutoFit/>
            </a:bodyPr>
            <a:lstStyle/>
            <a:p>
              <a:r>
                <a:rPr lang="en-IN" dirty="0"/>
                <a:t>15</a:t>
              </a:r>
            </a:p>
          </p:txBody>
        </p:sp>
        <p:sp>
          <p:nvSpPr>
            <p:cNvPr id="75" name="TextBox 74">
              <a:extLst>
                <a:ext uri="{FF2B5EF4-FFF2-40B4-BE49-F238E27FC236}">
                  <a16:creationId xmlns:a16="http://schemas.microsoft.com/office/drawing/2014/main" id="{7B3F7DAF-D634-47E6-BAEB-7DB58EC5A129}"/>
                </a:ext>
              </a:extLst>
            </p:cNvPr>
            <p:cNvSpPr txBox="1"/>
            <p:nvPr/>
          </p:nvSpPr>
          <p:spPr>
            <a:xfrm>
              <a:off x="5283200" y="3460049"/>
              <a:ext cx="650240" cy="369332"/>
            </a:xfrm>
            <a:prstGeom prst="rect">
              <a:avLst/>
            </a:prstGeom>
            <a:noFill/>
          </p:spPr>
          <p:txBody>
            <a:bodyPr wrap="square" rtlCol="0">
              <a:spAutoFit/>
            </a:bodyPr>
            <a:lstStyle/>
            <a:p>
              <a:r>
                <a:rPr lang="en-IN" dirty="0"/>
                <a:t>10</a:t>
              </a:r>
            </a:p>
          </p:txBody>
        </p:sp>
        <p:sp>
          <p:nvSpPr>
            <p:cNvPr id="76" name="TextBox 75">
              <a:extLst>
                <a:ext uri="{FF2B5EF4-FFF2-40B4-BE49-F238E27FC236}">
                  <a16:creationId xmlns:a16="http://schemas.microsoft.com/office/drawing/2014/main" id="{E5EA8CDF-5EB7-411C-B09A-14E2B8203126}"/>
                </a:ext>
              </a:extLst>
            </p:cNvPr>
            <p:cNvSpPr txBox="1"/>
            <p:nvPr/>
          </p:nvSpPr>
          <p:spPr>
            <a:xfrm>
              <a:off x="4371759" y="4629423"/>
              <a:ext cx="667601" cy="374329"/>
            </a:xfrm>
            <a:prstGeom prst="rect">
              <a:avLst/>
            </a:prstGeom>
            <a:noFill/>
          </p:spPr>
          <p:txBody>
            <a:bodyPr wrap="square" rtlCol="0">
              <a:spAutoFit/>
            </a:bodyPr>
            <a:lstStyle/>
            <a:p>
              <a:r>
                <a:rPr lang="en-IN" dirty="0"/>
                <a:t>7</a:t>
              </a:r>
            </a:p>
          </p:txBody>
        </p:sp>
      </p:grpSp>
    </p:spTree>
    <p:extLst>
      <p:ext uri="{BB962C8B-B14F-4D97-AF65-F5344CB8AC3E}">
        <p14:creationId xmlns:p14="http://schemas.microsoft.com/office/powerpoint/2010/main" val="240768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76382" y="1849772"/>
            <a:ext cx="10527436" cy="646331"/>
          </a:xfrm>
          <a:prstGeom prst="rect">
            <a:avLst/>
          </a:prstGeom>
        </p:spPr>
        <p:txBody>
          <a:bodyPr wrap="square">
            <a:spAutoFit/>
          </a:bodyPr>
          <a:lstStyle/>
          <a:p>
            <a:r>
              <a:rPr lang="en-US" sz="3600" b="1" cap="all" dirty="0"/>
              <a:t>GRAPH THEORY, APPLICATIONS AND COMBINATORICS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IN" sz="3600" b="1" dirty="0">
                <a:solidFill>
                  <a:schemeClr val="accent1">
                    <a:lumMod val="75000"/>
                  </a:schemeClr>
                </a:solidFill>
              </a:rPr>
              <a:t>TREES</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err="1"/>
              <a:t>Surabhi</a:t>
            </a:r>
            <a:r>
              <a:rPr lang="en-US" sz="2400" b="1" dirty="0"/>
              <a:t> Narayan</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&amp;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Minimum Spanning Tree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pSp>
        <p:nvGrpSpPr>
          <p:cNvPr id="105" name="Group 104">
            <a:extLst>
              <a:ext uri="{FF2B5EF4-FFF2-40B4-BE49-F238E27FC236}">
                <a16:creationId xmlns:a16="http://schemas.microsoft.com/office/drawing/2014/main" id="{08B5CCE9-B7AD-484D-B322-1802818BA714}"/>
              </a:ext>
            </a:extLst>
          </p:cNvPr>
          <p:cNvGrpSpPr/>
          <p:nvPr/>
        </p:nvGrpSpPr>
        <p:grpSpPr>
          <a:xfrm>
            <a:off x="2516073" y="1937125"/>
            <a:ext cx="5374252" cy="2983750"/>
            <a:chOff x="721748" y="2245360"/>
            <a:chExt cx="5374252" cy="2983750"/>
          </a:xfrm>
        </p:grpSpPr>
        <p:sp>
          <p:nvSpPr>
            <p:cNvPr id="5" name="Oval 4">
              <a:extLst>
                <a:ext uri="{FF2B5EF4-FFF2-40B4-BE49-F238E27FC236}">
                  <a16:creationId xmlns:a16="http://schemas.microsoft.com/office/drawing/2014/main" id="{532A57E5-2845-4F08-8D78-3F7CAE883084}"/>
                </a:ext>
              </a:extLst>
            </p:cNvPr>
            <p:cNvSpPr/>
            <p:nvPr/>
          </p:nvSpPr>
          <p:spPr>
            <a:xfrm>
              <a:off x="1038225" y="2400300"/>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11" name="Oval 10">
              <a:extLst>
                <a:ext uri="{FF2B5EF4-FFF2-40B4-BE49-F238E27FC236}">
                  <a16:creationId xmlns:a16="http://schemas.microsoft.com/office/drawing/2014/main" id="{B696CF8C-876F-4FCC-A81F-A9710BEA7605}"/>
                </a:ext>
              </a:extLst>
            </p:cNvPr>
            <p:cNvSpPr/>
            <p:nvPr/>
          </p:nvSpPr>
          <p:spPr>
            <a:xfrm>
              <a:off x="5305425" y="2390140"/>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sp>
          <p:nvSpPr>
            <p:cNvPr id="13" name="Oval 12">
              <a:extLst>
                <a:ext uri="{FF2B5EF4-FFF2-40B4-BE49-F238E27FC236}">
                  <a16:creationId xmlns:a16="http://schemas.microsoft.com/office/drawing/2014/main" id="{6D8A88A4-69BB-4672-A7A3-CB9D434BBEF6}"/>
                </a:ext>
              </a:extLst>
            </p:cNvPr>
            <p:cNvSpPr/>
            <p:nvPr/>
          </p:nvSpPr>
          <p:spPr>
            <a:xfrm>
              <a:off x="4004945" y="2390140"/>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4" name="Oval 13">
              <a:extLst>
                <a:ext uri="{FF2B5EF4-FFF2-40B4-BE49-F238E27FC236}">
                  <a16:creationId xmlns:a16="http://schemas.microsoft.com/office/drawing/2014/main" id="{962A9A19-B615-4E90-AA56-4BA563410B9A}"/>
                </a:ext>
              </a:extLst>
            </p:cNvPr>
            <p:cNvSpPr/>
            <p:nvPr/>
          </p:nvSpPr>
          <p:spPr>
            <a:xfrm>
              <a:off x="2399665" y="2379980"/>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15" name="Oval 14">
              <a:extLst>
                <a:ext uri="{FF2B5EF4-FFF2-40B4-BE49-F238E27FC236}">
                  <a16:creationId xmlns:a16="http://schemas.microsoft.com/office/drawing/2014/main" id="{38D06E0D-F528-49A4-9541-92FF4CD9471C}"/>
                </a:ext>
              </a:extLst>
            </p:cNvPr>
            <p:cNvSpPr/>
            <p:nvPr/>
          </p:nvSpPr>
          <p:spPr>
            <a:xfrm>
              <a:off x="1028700" y="3484141"/>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t>
              </a:r>
            </a:p>
          </p:txBody>
        </p:sp>
        <p:sp>
          <p:nvSpPr>
            <p:cNvPr id="17" name="Oval 16">
              <a:extLst>
                <a:ext uri="{FF2B5EF4-FFF2-40B4-BE49-F238E27FC236}">
                  <a16:creationId xmlns:a16="http://schemas.microsoft.com/office/drawing/2014/main" id="{F2B460C8-7CBE-4CC8-8E9F-EA36ADA38FB2}"/>
                </a:ext>
              </a:extLst>
            </p:cNvPr>
            <p:cNvSpPr/>
            <p:nvPr/>
          </p:nvSpPr>
          <p:spPr>
            <a:xfrm>
              <a:off x="2399665" y="3484141"/>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9" name="Oval 18">
              <a:extLst>
                <a:ext uri="{FF2B5EF4-FFF2-40B4-BE49-F238E27FC236}">
                  <a16:creationId xmlns:a16="http://schemas.microsoft.com/office/drawing/2014/main" id="{E0EFEFD9-8CC4-4DA5-A98E-B57B4495C738}"/>
                </a:ext>
              </a:extLst>
            </p:cNvPr>
            <p:cNvSpPr/>
            <p:nvPr/>
          </p:nvSpPr>
          <p:spPr>
            <a:xfrm>
              <a:off x="4004945" y="3484141"/>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20" name="Oval 19">
              <a:extLst>
                <a:ext uri="{FF2B5EF4-FFF2-40B4-BE49-F238E27FC236}">
                  <a16:creationId xmlns:a16="http://schemas.microsoft.com/office/drawing/2014/main" id="{C3FCF028-A9EC-4C07-9006-9DAC58E99B32}"/>
                </a:ext>
              </a:extLst>
            </p:cNvPr>
            <p:cNvSpPr/>
            <p:nvPr/>
          </p:nvSpPr>
          <p:spPr>
            <a:xfrm>
              <a:off x="5308600" y="3484141"/>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
              </a:r>
            </a:p>
          </p:txBody>
        </p:sp>
        <p:sp>
          <p:nvSpPr>
            <p:cNvPr id="21" name="Oval 20">
              <a:extLst>
                <a:ext uri="{FF2B5EF4-FFF2-40B4-BE49-F238E27FC236}">
                  <a16:creationId xmlns:a16="http://schemas.microsoft.com/office/drawing/2014/main" id="{A20411FD-E189-4E0E-8C26-522A1F44291E}"/>
                </a:ext>
              </a:extLst>
            </p:cNvPr>
            <p:cNvSpPr/>
            <p:nvPr/>
          </p:nvSpPr>
          <p:spPr>
            <a:xfrm>
              <a:off x="1028700" y="4567982"/>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a:t>
              </a:r>
            </a:p>
          </p:txBody>
        </p:sp>
        <p:sp>
          <p:nvSpPr>
            <p:cNvPr id="24" name="Oval 23">
              <a:extLst>
                <a:ext uri="{FF2B5EF4-FFF2-40B4-BE49-F238E27FC236}">
                  <a16:creationId xmlns:a16="http://schemas.microsoft.com/office/drawing/2014/main" id="{F476BC9C-E917-4380-9202-9459DD11FEB5}"/>
                </a:ext>
              </a:extLst>
            </p:cNvPr>
            <p:cNvSpPr/>
            <p:nvPr/>
          </p:nvSpPr>
          <p:spPr>
            <a:xfrm>
              <a:off x="2399665" y="4567982"/>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J</a:t>
              </a:r>
            </a:p>
          </p:txBody>
        </p:sp>
        <p:sp>
          <p:nvSpPr>
            <p:cNvPr id="25" name="Oval 24">
              <a:extLst>
                <a:ext uri="{FF2B5EF4-FFF2-40B4-BE49-F238E27FC236}">
                  <a16:creationId xmlns:a16="http://schemas.microsoft.com/office/drawing/2014/main" id="{AC51ED7C-BDD1-4746-99E5-AE20AF0B4044}"/>
                </a:ext>
              </a:extLst>
            </p:cNvPr>
            <p:cNvSpPr/>
            <p:nvPr/>
          </p:nvSpPr>
          <p:spPr>
            <a:xfrm>
              <a:off x="4010273" y="4567982"/>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K</a:t>
              </a:r>
            </a:p>
          </p:txBody>
        </p:sp>
        <p:sp>
          <p:nvSpPr>
            <p:cNvPr id="26" name="Oval 25">
              <a:extLst>
                <a:ext uri="{FF2B5EF4-FFF2-40B4-BE49-F238E27FC236}">
                  <a16:creationId xmlns:a16="http://schemas.microsoft.com/office/drawing/2014/main" id="{63B5A11A-4182-4615-ACB5-D913C0BCA133}"/>
                </a:ext>
              </a:extLst>
            </p:cNvPr>
            <p:cNvSpPr/>
            <p:nvPr/>
          </p:nvSpPr>
          <p:spPr>
            <a:xfrm>
              <a:off x="5305425" y="4567976"/>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t>
              </a:r>
            </a:p>
          </p:txBody>
        </p:sp>
        <p:cxnSp>
          <p:nvCxnSpPr>
            <p:cNvPr id="33" name="Straight Connector 32">
              <a:extLst>
                <a:ext uri="{FF2B5EF4-FFF2-40B4-BE49-F238E27FC236}">
                  <a16:creationId xmlns:a16="http://schemas.microsoft.com/office/drawing/2014/main" id="{2E5939D4-DC7F-4346-97EB-3AFC56BBAA32}"/>
                </a:ext>
              </a:extLst>
            </p:cNvPr>
            <p:cNvCxnSpPr>
              <a:stCxn id="5" idx="6"/>
              <a:endCxn id="14" idx="2"/>
            </p:cNvCxnSpPr>
            <p:nvPr/>
          </p:nvCxnSpPr>
          <p:spPr>
            <a:xfrm flipV="1">
              <a:off x="1362075" y="2570474"/>
              <a:ext cx="1037590" cy="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EEE713-EA73-479B-BE4F-5B99307F5058}"/>
                </a:ext>
              </a:extLst>
            </p:cNvPr>
            <p:cNvCxnSpPr>
              <a:cxnSpLocks/>
              <a:stCxn id="14" idx="6"/>
              <a:endCxn id="13" idx="2"/>
            </p:cNvCxnSpPr>
            <p:nvPr/>
          </p:nvCxnSpPr>
          <p:spPr>
            <a:xfrm>
              <a:off x="2723515" y="2570474"/>
              <a:ext cx="128143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5AA12E8-22AD-4871-AAE3-A30344EFEB16}"/>
                </a:ext>
              </a:extLst>
            </p:cNvPr>
            <p:cNvCxnSpPr>
              <a:stCxn id="13" idx="6"/>
              <a:endCxn id="11" idx="2"/>
            </p:cNvCxnSpPr>
            <p:nvPr/>
          </p:nvCxnSpPr>
          <p:spPr>
            <a:xfrm>
              <a:off x="4328795" y="2580634"/>
              <a:ext cx="976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678FAA0-5589-487F-BFA1-B2EB4FBC4B9E}"/>
                </a:ext>
              </a:extLst>
            </p:cNvPr>
            <p:cNvCxnSpPr>
              <a:stCxn id="11" idx="4"/>
              <a:endCxn id="20" idx="0"/>
            </p:cNvCxnSpPr>
            <p:nvPr/>
          </p:nvCxnSpPr>
          <p:spPr>
            <a:xfrm>
              <a:off x="5467350" y="2771128"/>
              <a:ext cx="3175" cy="713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BF92CE8-09DB-4BC2-97F2-E228BF5C7C1F}"/>
                </a:ext>
              </a:extLst>
            </p:cNvPr>
            <p:cNvCxnSpPr>
              <a:stCxn id="19" idx="6"/>
              <a:endCxn id="20" idx="2"/>
            </p:cNvCxnSpPr>
            <p:nvPr/>
          </p:nvCxnSpPr>
          <p:spPr>
            <a:xfrm>
              <a:off x="4328795" y="3674635"/>
              <a:ext cx="979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34F16E-C3FA-4B0C-A014-270428FF0031}"/>
                </a:ext>
              </a:extLst>
            </p:cNvPr>
            <p:cNvCxnSpPr>
              <a:stCxn id="13" idx="5"/>
              <a:endCxn id="20" idx="0"/>
            </p:cNvCxnSpPr>
            <p:nvPr/>
          </p:nvCxnSpPr>
          <p:spPr>
            <a:xfrm>
              <a:off x="4281368" y="2715334"/>
              <a:ext cx="1189157" cy="768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93B9EB6-62C0-4A43-8416-8184A282FE1B}"/>
                </a:ext>
              </a:extLst>
            </p:cNvPr>
            <p:cNvCxnSpPr>
              <a:stCxn id="14" idx="4"/>
              <a:endCxn id="19" idx="0"/>
            </p:cNvCxnSpPr>
            <p:nvPr/>
          </p:nvCxnSpPr>
          <p:spPr>
            <a:xfrm>
              <a:off x="2561590" y="2760968"/>
              <a:ext cx="1605280" cy="723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CE221E5-8865-40F9-9190-2AB13C219D03}"/>
                </a:ext>
              </a:extLst>
            </p:cNvPr>
            <p:cNvCxnSpPr>
              <a:stCxn id="17" idx="6"/>
              <a:endCxn id="19" idx="2"/>
            </p:cNvCxnSpPr>
            <p:nvPr/>
          </p:nvCxnSpPr>
          <p:spPr>
            <a:xfrm>
              <a:off x="2723515" y="3674635"/>
              <a:ext cx="1281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CAEED4-3695-46C5-B474-38F4FAE0B675}"/>
                </a:ext>
              </a:extLst>
            </p:cNvPr>
            <p:cNvCxnSpPr>
              <a:stCxn id="15" idx="6"/>
              <a:endCxn id="17" idx="2"/>
            </p:cNvCxnSpPr>
            <p:nvPr/>
          </p:nvCxnSpPr>
          <p:spPr>
            <a:xfrm>
              <a:off x="1352550" y="3674635"/>
              <a:ext cx="10471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926B1D-1E44-4254-81B6-C035845A6A1E}"/>
                </a:ext>
              </a:extLst>
            </p:cNvPr>
            <p:cNvCxnSpPr>
              <a:stCxn id="5" idx="4"/>
              <a:endCxn id="15" idx="0"/>
            </p:cNvCxnSpPr>
            <p:nvPr/>
          </p:nvCxnSpPr>
          <p:spPr>
            <a:xfrm flipH="1">
              <a:off x="1190625" y="2781288"/>
              <a:ext cx="9525" cy="702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C11C2EA-F020-4E30-92DD-7E1A58F21E03}"/>
                </a:ext>
              </a:extLst>
            </p:cNvPr>
            <p:cNvCxnSpPr>
              <a:stCxn id="14" idx="4"/>
              <a:endCxn id="17" idx="0"/>
            </p:cNvCxnSpPr>
            <p:nvPr/>
          </p:nvCxnSpPr>
          <p:spPr>
            <a:xfrm>
              <a:off x="2561590" y="2760968"/>
              <a:ext cx="0" cy="723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F445F06-3848-44F4-B99E-F07C4DBEBD16}"/>
                </a:ext>
              </a:extLst>
            </p:cNvPr>
            <p:cNvCxnSpPr>
              <a:stCxn id="15" idx="4"/>
              <a:endCxn id="21" idx="0"/>
            </p:cNvCxnSpPr>
            <p:nvPr/>
          </p:nvCxnSpPr>
          <p:spPr>
            <a:xfrm>
              <a:off x="1190625" y="3865129"/>
              <a:ext cx="0" cy="702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D6F947-B22B-4853-B520-C0C4F7FE9DCE}"/>
                </a:ext>
              </a:extLst>
            </p:cNvPr>
            <p:cNvCxnSpPr>
              <a:stCxn id="17" idx="4"/>
              <a:endCxn id="24" idx="0"/>
            </p:cNvCxnSpPr>
            <p:nvPr/>
          </p:nvCxnSpPr>
          <p:spPr>
            <a:xfrm>
              <a:off x="2561590" y="3865129"/>
              <a:ext cx="0" cy="702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6D87FED-5D8E-406E-9834-376ADC40F2CB}"/>
                </a:ext>
              </a:extLst>
            </p:cNvPr>
            <p:cNvCxnSpPr>
              <a:stCxn id="15" idx="4"/>
              <a:endCxn id="24" idx="0"/>
            </p:cNvCxnSpPr>
            <p:nvPr/>
          </p:nvCxnSpPr>
          <p:spPr>
            <a:xfrm>
              <a:off x="1190625" y="3865129"/>
              <a:ext cx="1370965" cy="702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AFE2CF4-901E-4E6B-9BB9-058943C1BF7A}"/>
                </a:ext>
              </a:extLst>
            </p:cNvPr>
            <p:cNvCxnSpPr>
              <a:stCxn id="19" idx="4"/>
              <a:endCxn id="25" idx="0"/>
            </p:cNvCxnSpPr>
            <p:nvPr/>
          </p:nvCxnSpPr>
          <p:spPr>
            <a:xfrm>
              <a:off x="4166870" y="3865129"/>
              <a:ext cx="5328" cy="702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687A5EE-C294-49C1-8E00-EBC24168FE2C}"/>
                </a:ext>
              </a:extLst>
            </p:cNvPr>
            <p:cNvCxnSpPr>
              <a:stCxn id="17" idx="4"/>
              <a:endCxn id="25" idx="0"/>
            </p:cNvCxnSpPr>
            <p:nvPr/>
          </p:nvCxnSpPr>
          <p:spPr>
            <a:xfrm>
              <a:off x="2561590" y="3865129"/>
              <a:ext cx="1610608" cy="702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F432FD5-2BA7-4C35-8218-420B29B5A351}"/>
                </a:ext>
              </a:extLst>
            </p:cNvPr>
            <p:cNvCxnSpPr>
              <a:stCxn id="25" idx="6"/>
              <a:endCxn id="26" idx="2"/>
            </p:cNvCxnSpPr>
            <p:nvPr/>
          </p:nvCxnSpPr>
          <p:spPr>
            <a:xfrm flipV="1">
              <a:off x="4334123" y="4758470"/>
              <a:ext cx="971302" cy="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5703D75-9866-4914-A30E-45876A27E887}"/>
                </a:ext>
              </a:extLst>
            </p:cNvPr>
            <p:cNvCxnSpPr>
              <a:stCxn id="20" idx="4"/>
              <a:endCxn id="26" idx="0"/>
            </p:cNvCxnSpPr>
            <p:nvPr/>
          </p:nvCxnSpPr>
          <p:spPr>
            <a:xfrm flipH="1">
              <a:off x="5467350" y="3865129"/>
              <a:ext cx="3175" cy="702847"/>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57ADD60-2D4C-419F-B85B-45897ABF6A17}"/>
                </a:ext>
              </a:extLst>
            </p:cNvPr>
            <p:cNvSpPr txBox="1"/>
            <p:nvPr/>
          </p:nvSpPr>
          <p:spPr>
            <a:xfrm>
              <a:off x="1564640" y="2245360"/>
              <a:ext cx="511175" cy="369332"/>
            </a:xfrm>
            <a:prstGeom prst="rect">
              <a:avLst/>
            </a:prstGeom>
            <a:noFill/>
          </p:spPr>
          <p:txBody>
            <a:bodyPr wrap="square" rtlCol="0">
              <a:spAutoFit/>
            </a:bodyPr>
            <a:lstStyle/>
            <a:p>
              <a:r>
                <a:rPr lang="en-IN" dirty="0"/>
                <a:t>1</a:t>
              </a:r>
            </a:p>
          </p:txBody>
        </p:sp>
        <p:sp>
          <p:nvSpPr>
            <p:cNvPr id="88" name="TextBox 87">
              <a:extLst>
                <a:ext uri="{FF2B5EF4-FFF2-40B4-BE49-F238E27FC236}">
                  <a16:creationId xmlns:a16="http://schemas.microsoft.com/office/drawing/2014/main" id="{D5853E05-8229-4D75-B5C2-16F0CBB72F2B}"/>
                </a:ext>
              </a:extLst>
            </p:cNvPr>
            <p:cNvSpPr txBox="1"/>
            <p:nvPr/>
          </p:nvSpPr>
          <p:spPr>
            <a:xfrm>
              <a:off x="2915920" y="2265680"/>
              <a:ext cx="765175" cy="369332"/>
            </a:xfrm>
            <a:prstGeom prst="rect">
              <a:avLst/>
            </a:prstGeom>
            <a:noFill/>
          </p:spPr>
          <p:txBody>
            <a:bodyPr wrap="square" rtlCol="0">
              <a:spAutoFit/>
            </a:bodyPr>
            <a:lstStyle/>
            <a:p>
              <a:r>
                <a:rPr lang="en-IN" dirty="0"/>
                <a:t>2</a:t>
              </a:r>
            </a:p>
          </p:txBody>
        </p:sp>
        <p:sp>
          <p:nvSpPr>
            <p:cNvPr id="89" name="TextBox 88">
              <a:extLst>
                <a:ext uri="{FF2B5EF4-FFF2-40B4-BE49-F238E27FC236}">
                  <a16:creationId xmlns:a16="http://schemas.microsoft.com/office/drawing/2014/main" id="{D90D290D-4563-4BF8-BBD8-DA94FCCB975E}"/>
                </a:ext>
              </a:extLst>
            </p:cNvPr>
            <p:cNvSpPr txBox="1"/>
            <p:nvPr/>
          </p:nvSpPr>
          <p:spPr>
            <a:xfrm>
              <a:off x="4521200" y="2254024"/>
              <a:ext cx="603249" cy="369332"/>
            </a:xfrm>
            <a:prstGeom prst="rect">
              <a:avLst/>
            </a:prstGeom>
            <a:noFill/>
          </p:spPr>
          <p:txBody>
            <a:bodyPr wrap="square" rtlCol="0">
              <a:spAutoFit/>
            </a:bodyPr>
            <a:lstStyle/>
            <a:p>
              <a:r>
                <a:rPr lang="en-IN" dirty="0"/>
                <a:t>3</a:t>
              </a:r>
            </a:p>
          </p:txBody>
        </p:sp>
        <p:sp>
          <p:nvSpPr>
            <p:cNvPr id="90" name="TextBox 89">
              <a:extLst>
                <a:ext uri="{FF2B5EF4-FFF2-40B4-BE49-F238E27FC236}">
                  <a16:creationId xmlns:a16="http://schemas.microsoft.com/office/drawing/2014/main" id="{5D380AFE-8416-4DE1-A06A-CDCB498FFFC3}"/>
                </a:ext>
              </a:extLst>
            </p:cNvPr>
            <p:cNvSpPr txBox="1"/>
            <p:nvPr/>
          </p:nvSpPr>
          <p:spPr>
            <a:xfrm>
              <a:off x="5610225" y="2948550"/>
              <a:ext cx="485775" cy="369332"/>
            </a:xfrm>
            <a:prstGeom prst="rect">
              <a:avLst/>
            </a:prstGeom>
            <a:noFill/>
          </p:spPr>
          <p:txBody>
            <a:bodyPr wrap="square" rtlCol="0">
              <a:spAutoFit/>
            </a:bodyPr>
            <a:lstStyle/>
            <a:p>
              <a:r>
                <a:rPr lang="en-IN" dirty="0"/>
                <a:t>2</a:t>
              </a:r>
            </a:p>
          </p:txBody>
        </p:sp>
        <p:sp>
          <p:nvSpPr>
            <p:cNvPr id="91" name="TextBox 90">
              <a:extLst>
                <a:ext uri="{FF2B5EF4-FFF2-40B4-BE49-F238E27FC236}">
                  <a16:creationId xmlns:a16="http://schemas.microsoft.com/office/drawing/2014/main" id="{E19194D8-496D-4820-9B12-9976A6FE78DE}"/>
                </a:ext>
              </a:extLst>
            </p:cNvPr>
            <p:cNvSpPr txBox="1"/>
            <p:nvPr/>
          </p:nvSpPr>
          <p:spPr>
            <a:xfrm>
              <a:off x="5528310" y="4211222"/>
              <a:ext cx="407917" cy="369332"/>
            </a:xfrm>
            <a:prstGeom prst="rect">
              <a:avLst/>
            </a:prstGeom>
            <a:noFill/>
          </p:spPr>
          <p:txBody>
            <a:bodyPr wrap="square" rtlCol="0">
              <a:spAutoFit/>
            </a:bodyPr>
            <a:lstStyle/>
            <a:p>
              <a:r>
                <a:rPr lang="en-IN" dirty="0"/>
                <a:t>5</a:t>
              </a:r>
            </a:p>
          </p:txBody>
        </p:sp>
        <p:sp>
          <p:nvSpPr>
            <p:cNvPr id="92" name="TextBox 91">
              <a:extLst>
                <a:ext uri="{FF2B5EF4-FFF2-40B4-BE49-F238E27FC236}">
                  <a16:creationId xmlns:a16="http://schemas.microsoft.com/office/drawing/2014/main" id="{21B7FC65-D1C1-499C-A365-8B1B2DEBE7D3}"/>
                </a:ext>
              </a:extLst>
            </p:cNvPr>
            <p:cNvSpPr txBox="1"/>
            <p:nvPr/>
          </p:nvSpPr>
          <p:spPr>
            <a:xfrm>
              <a:off x="721748" y="2948550"/>
              <a:ext cx="558412" cy="369332"/>
            </a:xfrm>
            <a:prstGeom prst="rect">
              <a:avLst/>
            </a:prstGeom>
            <a:noFill/>
          </p:spPr>
          <p:txBody>
            <a:bodyPr wrap="square" rtlCol="0">
              <a:spAutoFit/>
            </a:bodyPr>
            <a:lstStyle/>
            <a:p>
              <a:r>
                <a:rPr lang="en-IN" dirty="0"/>
                <a:t>7</a:t>
              </a:r>
            </a:p>
          </p:txBody>
        </p:sp>
        <p:sp>
          <p:nvSpPr>
            <p:cNvPr id="93" name="TextBox 92">
              <a:extLst>
                <a:ext uri="{FF2B5EF4-FFF2-40B4-BE49-F238E27FC236}">
                  <a16:creationId xmlns:a16="http://schemas.microsoft.com/office/drawing/2014/main" id="{F881B880-8E4C-4BC8-83EE-A1AB4A4E4E87}"/>
                </a:ext>
              </a:extLst>
            </p:cNvPr>
            <p:cNvSpPr txBox="1"/>
            <p:nvPr/>
          </p:nvSpPr>
          <p:spPr>
            <a:xfrm>
              <a:off x="731273" y="4076713"/>
              <a:ext cx="468875" cy="380988"/>
            </a:xfrm>
            <a:prstGeom prst="rect">
              <a:avLst/>
            </a:prstGeom>
            <a:noFill/>
          </p:spPr>
          <p:txBody>
            <a:bodyPr wrap="square" rtlCol="0">
              <a:spAutoFit/>
            </a:bodyPr>
            <a:lstStyle/>
            <a:p>
              <a:r>
                <a:rPr lang="en-IN" dirty="0"/>
                <a:t>4</a:t>
              </a:r>
            </a:p>
          </p:txBody>
        </p:sp>
        <p:sp>
          <p:nvSpPr>
            <p:cNvPr id="94" name="TextBox 93">
              <a:extLst>
                <a:ext uri="{FF2B5EF4-FFF2-40B4-BE49-F238E27FC236}">
                  <a16:creationId xmlns:a16="http://schemas.microsoft.com/office/drawing/2014/main" id="{6F354FB8-DFA5-438C-BF40-A5394E40886B}"/>
                </a:ext>
              </a:extLst>
            </p:cNvPr>
            <p:cNvSpPr txBox="1"/>
            <p:nvPr/>
          </p:nvSpPr>
          <p:spPr>
            <a:xfrm>
              <a:off x="2102238" y="2947547"/>
              <a:ext cx="449826" cy="380988"/>
            </a:xfrm>
            <a:prstGeom prst="rect">
              <a:avLst/>
            </a:prstGeom>
            <a:noFill/>
          </p:spPr>
          <p:txBody>
            <a:bodyPr wrap="square" rtlCol="0">
              <a:spAutoFit/>
            </a:bodyPr>
            <a:lstStyle/>
            <a:p>
              <a:r>
                <a:rPr lang="en-IN" dirty="0"/>
                <a:t>8</a:t>
              </a:r>
            </a:p>
          </p:txBody>
        </p:sp>
        <p:sp>
          <p:nvSpPr>
            <p:cNvPr id="95" name="TextBox 94">
              <a:extLst>
                <a:ext uri="{FF2B5EF4-FFF2-40B4-BE49-F238E27FC236}">
                  <a16:creationId xmlns:a16="http://schemas.microsoft.com/office/drawing/2014/main" id="{7466F7E6-4F32-4291-942E-E4EAD48ADAAF}"/>
                </a:ext>
              </a:extLst>
            </p:cNvPr>
            <p:cNvSpPr txBox="1"/>
            <p:nvPr/>
          </p:nvSpPr>
          <p:spPr>
            <a:xfrm>
              <a:off x="3139828" y="2746400"/>
              <a:ext cx="541265" cy="369332"/>
            </a:xfrm>
            <a:prstGeom prst="rect">
              <a:avLst/>
            </a:prstGeom>
            <a:noFill/>
          </p:spPr>
          <p:txBody>
            <a:bodyPr wrap="square" rtlCol="0">
              <a:spAutoFit/>
            </a:bodyPr>
            <a:lstStyle/>
            <a:p>
              <a:r>
                <a:rPr lang="en-IN" dirty="0"/>
                <a:t>9</a:t>
              </a:r>
            </a:p>
          </p:txBody>
        </p:sp>
        <p:sp>
          <p:nvSpPr>
            <p:cNvPr id="96" name="TextBox 95">
              <a:extLst>
                <a:ext uri="{FF2B5EF4-FFF2-40B4-BE49-F238E27FC236}">
                  <a16:creationId xmlns:a16="http://schemas.microsoft.com/office/drawing/2014/main" id="{78E48E22-2AB5-4827-B868-494C0A162100}"/>
                </a:ext>
              </a:extLst>
            </p:cNvPr>
            <p:cNvSpPr txBox="1"/>
            <p:nvPr/>
          </p:nvSpPr>
          <p:spPr>
            <a:xfrm>
              <a:off x="4819648" y="2885428"/>
              <a:ext cx="369572" cy="369332"/>
            </a:xfrm>
            <a:prstGeom prst="rect">
              <a:avLst/>
            </a:prstGeom>
            <a:noFill/>
          </p:spPr>
          <p:txBody>
            <a:bodyPr wrap="square" rtlCol="0">
              <a:spAutoFit/>
            </a:bodyPr>
            <a:lstStyle/>
            <a:p>
              <a:r>
                <a:rPr lang="en-IN" dirty="0"/>
                <a:t>1</a:t>
              </a:r>
            </a:p>
          </p:txBody>
        </p:sp>
        <p:sp>
          <p:nvSpPr>
            <p:cNvPr id="97" name="TextBox 96">
              <a:extLst>
                <a:ext uri="{FF2B5EF4-FFF2-40B4-BE49-F238E27FC236}">
                  <a16:creationId xmlns:a16="http://schemas.microsoft.com/office/drawing/2014/main" id="{2C003F09-4DB2-4EA3-A756-58EB572407F8}"/>
                </a:ext>
              </a:extLst>
            </p:cNvPr>
            <p:cNvSpPr txBox="1"/>
            <p:nvPr/>
          </p:nvSpPr>
          <p:spPr>
            <a:xfrm>
              <a:off x="1738430" y="3424854"/>
              <a:ext cx="441525" cy="369332"/>
            </a:xfrm>
            <a:prstGeom prst="rect">
              <a:avLst/>
            </a:prstGeom>
            <a:noFill/>
          </p:spPr>
          <p:txBody>
            <a:bodyPr wrap="square" rtlCol="0">
              <a:spAutoFit/>
            </a:bodyPr>
            <a:lstStyle/>
            <a:p>
              <a:r>
                <a:rPr lang="en-IN" dirty="0"/>
                <a:t>4</a:t>
              </a:r>
            </a:p>
          </p:txBody>
        </p:sp>
        <p:sp>
          <p:nvSpPr>
            <p:cNvPr id="98" name="TextBox 97">
              <a:extLst>
                <a:ext uri="{FF2B5EF4-FFF2-40B4-BE49-F238E27FC236}">
                  <a16:creationId xmlns:a16="http://schemas.microsoft.com/office/drawing/2014/main" id="{0DDB3CE2-2DE9-4B64-8191-8F1B479B77AB}"/>
                </a:ext>
              </a:extLst>
            </p:cNvPr>
            <p:cNvSpPr txBox="1"/>
            <p:nvPr/>
          </p:nvSpPr>
          <p:spPr>
            <a:xfrm>
              <a:off x="1414580" y="4076713"/>
              <a:ext cx="323850" cy="380988"/>
            </a:xfrm>
            <a:prstGeom prst="rect">
              <a:avLst/>
            </a:prstGeom>
            <a:noFill/>
          </p:spPr>
          <p:txBody>
            <a:bodyPr wrap="square" rtlCol="0">
              <a:spAutoFit/>
            </a:bodyPr>
            <a:lstStyle/>
            <a:p>
              <a:r>
                <a:rPr lang="en-IN" dirty="0"/>
                <a:t>8</a:t>
              </a:r>
            </a:p>
          </p:txBody>
        </p:sp>
        <p:sp>
          <p:nvSpPr>
            <p:cNvPr id="99" name="TextBox 98">
              <a:extLst>
                <a:ext uri="{FF2B5EF4-FFF2-40B4-BE49-F238E27FC236}">
                  <a16:creationId xmlns:a16="http://schemas.microsoft.com/office/drawing/2014/main" id="{80A050EA-8CF2-47A7-82FB-6558C21FEEAD}"/>
                </a:ext>
              </a:extLst>
            </p:cNvPr>
            <p:cNvSpPr txBox="1"/>
            <p:nvPr/>
          </p:nvSpPr>
          <p:spPr>
            <a:xfrm>
              <a:off x="2323853" y="3924417"/>
              <a:ext cx="237736" cy="369332"/>
            </a:xfrm>
            <a:prstGeom prst="rect">
              <a:avLst/>
            </a:prstGeom>
            <a:noFill/>
          </p:spPr>
          <p:txBody>
            <a:bodyPr wrap="square" rtlCol="0">
              <a:spAutoFit/>
            </a:bodyPr>
            <a:lstStyle/>
            <a:p>
              <a:r>
                <a:rPr lang="en-IN" dirty="0"/>
                <a:t>3</a:t>
              </a:r>
            </a:p>
          </p:txBody>
        </p:sp>
        <p:sp>
          <p:nvSpPr>
            <p:cNvPr id="100" name="TextBox 99">
              <a:extLst>
                <a:ext uri="{FF2B5EF4-FFF2-40B4-BE49-F238E27FC236}">
                  <a16:creationId xmlns:a16="http://schemas.microsoft.com/office/drawing/2014/main" id="{DD5ACF6A-76AC-4C9F-8D15-E54EF952732C}"/>
                </a:ext>
              </a:extLst>
            </p:cNvPr>
            <p:cNvSpPr txBox="1"/>
            <p:nvPr/>
          </p:nvSpPr>
          <p:spPr>
            <a:xfrm>
              <a:off x="3030468" y="3399478"/>
              <a:ext cx="430912" cy="369332"/>
            </a:xfrm>
            <a:prstGeom prst="rect">
              <a:avLst/>
            </a:prstGeom>
            <a:noFill/>
          </p:spPr>
          <p:txBody>
            <a:bodyPr wrap="square" rtlCol="0">
              <a:spAutoFit/>
            </a:bodyPr>
            <a:lstStyle/>
            <a:p>
              <a:r>
                <a:rPr lang="en-IN" dirty="0"/>
                <a:t>5</a:t>
              </a:r>
            </a:p>
          </p:txBody>
        </p:sp>
        <p:sp>
          <p:nvSpPr>
            <p:cNvPr id="101" name="TextBox 100">
              <a:extLst>
                <a:ext uri="{FF2B5EF4-FFF2-40B4-BE49-F238E27FC236}">
                  <a16:creationId xmlns:a16="http://schemas.microsoft.com/office/drawing/2014/main" id="{EC704B72-E6C2-47CB-BA80-8864921F047B}"/>
                </a:ext>
              </a:extLst>
            </p:cNvPr>
            <p:cNvSpPr txBox="1"/>
            <p:nvPr/>
          </p:nvSpPr>
          <p:spPr>
            <a:xfrm>
              <a:off x="3461379" y="4052556"/>
              <a:ext cx="390034" cy="369332"/>
            </a:xfrm>
            <a:prstGeom prst="rect">
              <a:avLst/>
            </a:prstGeom>
            <a:noFill/>
          </p:spPr>
          <p:txBody>
            <a:bodyPr wrap="square" rtlCol="0">
              <a:spAutoFit/>
            </a:bodyPr>
            <a:lstStyle/>
            <a:p>
              <a:r>
                <a:rPr lang="en-IN" dirty="0"/>
                <a:t>4</a:t>
              </a:r>
            </a:p>
          </p:txBody>
        </p:sp>
        <p:sp>
          <p:nvSpPr>
            <p:cNvPr id="102" name="TextBox 101">
              <a:extLst>
                <a:ext uri="{FF2B5EF4-FFF2-40B4-BE49-F238E27FC236}">
                  <a16:creationId xmlns:a16="http://schemas.microsoft.com/office/drawing/2014/main" id="{4958AA39-1E3A-41D1-9497-E6BBE21D0C90}"/>
                </a:ext>
              </a:extLst>
            </p:cNvPr>
            <p:cNvSpPr txBox="1"/>
            <p:nvPr/>
          </p:nvSpPr>
          <p:spPr>
            <a:xfrm>
              <a:off x="4612640" y="3328535"/>
              <a:ext cx="366397" cy="369332"/>
            </a:xfrm>
            <a:prstGeom prst="rect">
              <a:avLst/>
            </a:prstGeom>
            <a:noFill/>
          </p:spPr>
          <p:txBody>
            <a:bodyPr wrap="square" rtlCol="0">
              <a:spAutoFit/>
            </a:bodyPr>
            <a:lstStyle/>
            <a:p>
              <a:r>
                <a:rPr lang="en-IN" dirty="0"/>
                <a:t>6</a:t>
              </a:r>
            </a:p>
          </p:txBody>
        </p:sp>
        <p:sp>
          <p:nvSpPr>
            <p:cNvPr id="103" name="TextBox 102">
              <a:extLst>
                <a:ext uri="{FF2B5EF4-FFF2-40B4-BE49-F238E27FC236}">
                  <a16:creationId xmlns:a16="http://schemas.microsoft.com/office/drawing/2014/main" id="{89EB9C5D-3B02-48B6-99C1-3F66BFBFC9D3}"/>
                </a:ext>
              </a:extLst>
            </p:cNvPr>
            <p:cNvSpPr txBox="1"/>
            <p:nvPr/>
          </p:nvSpPr>
          <p:spPr>
            <a:xfrm>
              <a:off x="4281368" y="4076713"/>
              <a:ext cx="317500" cy="369332"/>
            </a:xfrm>
            <a:prstGeom prst="rect">
              <a:avLst/>
            </a:prstGeom>
            <a:noFill/>
          </p:spPr>
          <p:txBody>
            <a:bodyPr wrap="square" rtlCol="0">
              <a:spAutoFit/>
            </a:bodyPr>
            <a:lstStyle/>
            <a:p>
              <a:r>
                <a:rPr lang="en-IN" dirty="0"/>
                <a:t>9</a:t>
              </a:r>
            </a:p>
          </p:txBody>
        </p:sp>
        <p:sp>
          <p:nvSpPr>
            <p:cNvPr id="104" name="TextBox 103">
              <a:extLst>
                <a:ext uri="{FF2B5EF4-FFF2-40B4-BE49-F238E27FC236}">
                  <a16:creationId xmlns:a16="http://schemas.microsoft.com/office/drawing/2014/main" id="{D63DCF1C-5496-454B-830D-0B26C6E129D1}"/>
                </a:ext>
              </a:extLst>
            </p:cNvPr>
            <p:cNvSpPr txBox="1"/>
            <p:nvPr/>
          </p:nvSpPr>
          <p:spPr>
            <a:xfrm>
              <a:off x="4819648" y="4848122"/>
              <a:ext cx="369572" cy="380988"/>
            </a:xfrm>
            <a:prstGeom prst="rect">
              <a:avLst/>
            </a:prstGeom>
            <a:noFill/>
          </p:spPr>
          <p:txBody>
            <a:bodyPr wrap="square" rtlCol="0">
              <a:spAutoFit/>
            </a:bodyPr>
            <a:lstStyle/>
            <a:p>
              <a:r>
                <a:rPr lang="en-IN" dirty="0"/>
                <a:t>6</a:t>
              </a:r>
            </a:p>
          </p:txBody>
        </p:sp>
      </p:grpSp>
    </p:spTree>
    <p:extLst>
      <p:ext uri="{BB962C8B-B14F-4D97-AF65-F5344CB8AC3E}">
        <p14:creationId xmlns:p14="http://schemas.microsoft.com/office/powerpoint/2010/main" val="319790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Minimum Spanning Tree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04" name="TextBox 103">
            <a:extLst>
              <a:ext uri="{FF2B5EF4-FFF2-40B4-BE49-F238E27FC236}">
                <a16:creationId xmlns:a16="http://schemas.microsoft.com/office/drawing/2014/main" id="{D63DCF1C-5496-454B-830D-0B26C6E129D1}"/>
              </a:ext>
            </a:extLst>
          </p:cNvPr>
          <p:cNvSpPr txBox="1"/>
          <p:nvPr/>
        </p:nvSpPr>
        <p:spPr>
          <a:xfrm>
            <a:off x="10100123" y="6025787"/>
            <a:ext cx="369572" cy="380988"/>
          </a:xfrm>
          <a:prstGeom prst="rect">
            <a:avLst/>
          </a:prstGeom>
          <a:noFill/>
        </p:spPr>
        <p:txBody>
          <a:bodyPr wrap="square" rtlCol="0">
            <a:spAutoFit/>
          </a:bodyPr>
          <a:lstStyle/>
          <a:p>
            <a:r>
              <a:rPr lang="en-IN" dirty="0"/>
              <a:t>6</a:t>
            </a:r>
          </a:p>
        </p:txBody>
      </p:sp>
      <p:grpSp>
        <p:nvGrpSpPr>
          <p:cNvPr id="123" name="Group 122">
            <a:extLst>
              <a:ext uri="{FF2B5EF4-FFF2-40B4-BE49-F238E27FC236}">
                <a16:creationId xmlns:a16="http://schemas.microsoft.com/office/drawing/2014/main" id="{8F32C847-9DAC-43D1-9E30-719CB516F225}"/>
              </a:ext>
            </a:extLst>
          </p:cNvPr>
          <p:cNvGrpSpPr/>
          <p:nvPr/>
        </p:nvGrpSpPr>
        <p:grpSpPr>
          <a:xfrm>
            <a:off x="720581" y="1702181"/>
            <a:ext cx="5692323" cy="3274013"/>
            <a:chOff x="653906" y="1330706"/>
            <a:chExt cx="5692323" cy="3274013"/>
          </a:xfrm>
        </p:grpSpPr>
        <p:sp>
          <p:nvSpPr>
            <p:cNvPr id="5" name="Oval 4">
              <a:extLst>
                <a:ext uri="{FF2B5EF4-FFF2-40B4-BE49-F238E27FC236}">
                  <a16:creationId xmlns:a16="http://schemas.microsoft.com/office/drawing/2014/main" id="{532A57E5-2845-4F08-8D78-3F7CAE883084}"/>
                </a:ext>
              </a:extLst>
            </p:cNvPr>
            <p:cNvSpPr/>
            <p:nvPr/>
          </p:nvSpPr>
          <p:spPr>
            <a:xfrm>
              <a:off x="925460" y="2309031"/>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11" name="Oval 10">
              <a:extLst>
                <a:ext uri="{FF2B5EF4-FFF2-40B4-BE49-F238E27FC236}">
                  <a16:creationId xmlns:a16="http://schemas.microsoft.com/office/drawing/2014/main" id="{B696CF8C-876F-4FCC-A81F-A9710BEA7605}"/>
                </a:ext>
              </a:extLst>
            </p:cNvPr>
            <p:cNvSpPr/>
            <p:nvPr/>
          </p:nvSpPr>
          <p:spPr>
            <a:xfrm>
              <a:off x="3423100" y="2743093"/>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sp>
          <p:nvSpPr>
            <p:cNvPr id="13" name="Oval 12">
              <a:extLst>
                <a:ext uri="{FF2B5EF4-FFF2-40B4-BE49-F238E27FC236}">
                  <a16:creationId xmlns:a16="http://schemas.microsoft.com/office/drawing/2014/main" id="{6D8A88A4-69BB-4672-A7A3-CB9D434BBEF6}"/>
                </a:ext>
              </a:extLst>
            </p:cNvPr>
            <p:cNvSpPr/>
            <p:nvPr/>
          </p:nvSpPr>
          <p:spPr>
            <a:xfrm>
              <a:off x="5505859" y="1350119"/>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4" name="Oval 13">
              <a:extLst>
                <a:ext uri="{FF2B5EF4-FFF2-40B4-BE49-F238E27FC236}">
                  <a16:creationId xmlns:a16="http://schemas.microsoft.com/office/drawing/2014/main" id="{962A9A19-B615-4E90-AA56-4BA563410B9A}"/>
                </a:ext>
              </a:extLst>
            </p:cNvPr>
            <p:cNvSpPr/>
            <p:nvPr/>
          </p:nvSpPr>
          <p:spPr>
            <a:xfrm>
              <a:off x="2574740" y="1383780"/>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15" name="Oval 14">
              <a:extLst>
                <a:ext uri="{FF2B5EF4-FFF2-40B4-BE49-F238E27FC236}">
                  <a16:creationId xmlns:a16="http://schemas.microsoft.com/office/drawing/2014/main" id="{38D06E0D-F528-49A4-9541-92FF4CD9471C}"/>
                </a:ext>
              </a:extLst>
            </p:cNvPr>
            <p:cNvSpPr/>
            <p:nvPr/>
          </p:nvSpPr>
          <p:spPr>
            <a:xfrm>
              <a:off x="5528534" y="2815468"/>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t>
              </a:r>
            </a:p>
          </p:txBody>
        </p:sp>
        <p:sp>
          <p:nvSpPr>
            <p:cNvPr id="17" name="Oval 16">
              <a:extLst>
                <a:ext uri="{FF2B5EF4-FFF2-40B4-BE49-F238E27FC236}">
                  <a16:creationId xmlns:a16="http://schemas.microsoft.com/office/drawing/2014/main" id="{F2B460C8-7CBE-4CC8-8E9F-EA36ADA38FB2}"/>
                </a:ext>
              </a:extLst>
            </p:cNvPr>
            <p:cNvSpPr/>
            <p:nvPr/>
          </p:nvSpPr>
          <p:spPr>
            <a:xfrm>
              <a:off x="928449" y="3872599"/>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9" name="Oval 18">
              <a:extLst>
                <a:ext uri="{FF2B5EF4-FFF2-40B4-BE49-F238E27FC236}">
                  <a16:creationId xmlns:a16="http://schemas.microsoft.com/office/drawing/2014/main" id="{E0EFEFD9-8CC4-4DA5-A98E-B57B4495C738}"/>
                </a:ext>
              </a:extLst>
            </p:cNvPr>
            <p:cNvSpPr/>
            <p:nvPr/>
          </p:nvSpPr>
          <p:spPr>
            <a:xfrm>
              <a:off x="3518626" y="3951943"/>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20" name="Oval 19">
              <a:extLst>
                <a:ext uri="{FF2B5EF4-FFF2-40B4-BE49-F238E27FC236}">
                  <a16:creationId xmlns:a16="http://schemas.microsoft.com/office/drawing/2014/main" id="{C3FCF028-A9EC-4C07-9006-9DAC58E99B32}"/>
                </a:ext>
              </a:extLst>
            </p:cNvPr>
            <p:cNvSpPr/>
            <p:nvPr/>
          </p:nvSpPr>
          <p:spPr>
            <a:xfrm>
              <a:off x="5630189" y="3965549"/>
              <a:ext cx="323850" cy="3809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
              </a:r>
            </a:p>
          </p:txBody>
        </p:sp>
        <p:cxnSp>
          <p:nvCxnSpPr>
            <p:cNvPr id="33" name="Straight Connector 32">
              <a:extLst>
                <a:ext uri="{FF2B5EF4-FFF2-40B4-BE49-F238E27FC236}">
                  <a16:creationId xmlns:a16="http://schemas.microsoft.com/office/drawing/2014/main" id="{2E5939D4-DC7F-4346-97EB-3AFC56BBAA32}"/>
                </a:ext>
              </a:extLst>
            </p:cNvPr>
            <p:cNvCxnSpPr>
              <a:stCxn id="5" idx="6"/>
              <a:endCxn id="14" idx="2"/>
            </p:cNvCxnSpPr>
            <p:nvPr/>
          </p:nvCxnSpPr>
          <p:spPr>
            <a:xfrm flipV="1">
              <a:off x="1249310" y="1574274"/>
              <a:ext cx="1325430" cy="925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EEE713-EA73-479B-BE4F-5B99307F5058}"/>
                </a:ext>
              </a:extLst>
            </p:cNvPr>
            <p:cNvCxnSpPr>
              <a:cxnSpLocks/>
              <a:stCxn id="14" idx="6"/>
              <a:endCxn id="13" idx="2"/>
            </p:cNvCxnSpPr>
            <p:nvPr/>
          </p:nvCxnSpPr>
          <p:spPr>
            <a:xfrm flipV="1">
              <a:off x="2898590" y="1540613"/>
              <a:ext cx="2607269" cy="33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000636-C164-4806-AF17-B470EC7E79DA}"/>
                </a:ext>
              </a:extLst>
            </p:cNvPr>
            <p:cNvCxnSpPr>
              <a:stCxn id="13" idx="4"/>
              <a:endCxn id="15" idx="0"/>
            </p:cNvCxnSpPr>
            <p:nvPr/>
          </p:nvCxnSpPr>
          <p:spPr>
            <a:xfrm>
              <a:off x="5667784" y="1731107"/>
              <a:ext cx="22675" cy="108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C2069F-D0A2-4456-B55A-E97403EF3E13}"/>
                </a:ext>
              </a:extLst>
            </p:cNvPr>
            <p:cNvCxnSpPr>
              <a:cxnSpLocks/>
              <a:endCxn id="20" idx="0"/>
            </p:cNvCxnSpPr>
            <p:nvPr/>
          </p:nvCxnSpPr>
          <p:spPr>
            <a:xfrm>
              <a:off x="5710424" y="3178626"/>
              <a:ext cx="81690" cy="786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0BA55B7-4C21-4EAB-84EC-0781A24B5171}"/>
                </a:ext>
              </a:extLst>
            </p:cNvPr>
            <p:cNvCxnSpPr>
              <a:stCxn id="19" idx="6"/>
              <a:endCxn id="20" idx="2"/>
            </p:cNvCxnSpPr>
            <p:nvPr/>
          </p:nvCxnSpPr>
          <p:spPr>
            <a:xfrm>
              <a:off x="3842476" y="4142437"/>
              <a:ext cx="1787713" cy="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26EB4B-04B0-44FC-8BA2-0C165BAF1BFF}"/>
                </a:ext>
              </a:extLst>
            </p:cNvPr>
            <p:cNvCxnSpPr>
              <a:stCxn id="19" idx="0"/>
              <a:endCxn id="15" idx="4"/>
            </p:cNvCxnSpPr>
            <p:nvPr/>
          </p:nvCxnSpPr>
          <p:spPr>
            <a:xfrm flipV="1">
              <a:off x="3680551" y="3196456"/>
              <a:ext cx="2009908" cy="755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EA374DA-0039-4B2C-87D6-D1D3B61E2087}"/>
                </a:ext>
              </a:extLst>
            </p:cNvPr>
            <p:cNvCxnSpPr>
              <a:stCxn id="11" idx="4"/>
              <a:endCxn id="19" idx="0"/>
            </p:cNvCxnSpPr>
            <p:nvPr/>
          </p:nvCxnSpPr>
          <p:spPr>
            <a:xfrm>
              <a:off x="3585025" y="3124081"/>
              <a:ext cx="95526" cy="82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1575E27-9880-4D59-8D15-FC46CA964646}"/>
                </a:ext>
              </a:extLst>
            </p:cNvPr>
            <p:cNvCxnSpPr>
              <a:stCxn id="17" idx="0"/>
              <a:endCxn id="11" idx="4"/>
            </p:cNvCxnSpPr>
            <p:nvPr/>
          </p:nvCxnSpPr>
          <p:spPr>
            <a:xfrm flipV="1">
              <a:off x="1090374" y="3124081"/>
              <a:ext cx="2494651" cy="748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9153F1A-4480-411A-8B38-451F58A03E19}"/>
                </a:ext>
              </a:extLst>
            </p:cNvPr>
            <p:cNvCxnSpPr>
              <a:stCxn id="17" idx="6"/>
              <a:endCxn id="19" idx="2"/>
            </p:cNvCxnSpPr>
            <p:nvPr/>
          </p:nvCxnSpPr>
          <p:spPr>
            <a:xfrm>
              <a:off x="1252299" y="4063093"/>
              <a:ext cx="2266327" cy="79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64012B-6B2A-4727-83CA-13975866A58B}"/>
                </a:ext>
              </a:extLst>
            </p:cNvPr>
            <p:cNvCxnSpPr>
              <a:stCxn id="5" idx="4"/>
              <a:endCxn id="17" idx="0"/>
            </p:cNvCxnSpPr>
            <p:nvPr/>
          </p:nvCxnSpPr>
          <p:spPr>
            <a:xfrm>
              <a:off x="1087385" y="2690019"/>
              <a:ext cx="2989" cy="118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0D50E93-711F-4E6B-9A45-EFB0B01F377A}"/>
                </a:ext>
              </a:extLst>
            </p:cNvPr>
            <p:cNvCxnSpPr>
              <a:stCxn id="5" idx="6"/>
              <a:endCxn id="11" idx="0"/>
            </p:cNvCxnSpPr>
            <p:nvPr/>
          </p:nvCxnSpPr>
          <p:spPr>
            <a:xfrm>
              <a:off x="1249310" y="2499525"/>
              <a:ext cx="2335715" cy="24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AD1DFAD-0BF1-4724-8A87-6507A3564CD6}"/>
                </a:ext>
              </a:extLst>
            </p:cNvPr>
            <p:cNvCxnSpPr>
              <a:stCxn id="14" idx="4"/>
              <a:endCxn id="11" idx="0"/>
            </p:cNvCxnSpPr>
            <p:nvPr/>
          </p:nvCxnSpPr>
          <p:spPr>
            <a:xfrm>
              <a:off x="2736665" y="1764768"/>
              <a:ext cx="848360" cy="978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01BD8F-CB22-497B-B5FF-10B0AC5EF14B}"/>
                </a:ext>
              </a:extLst>
            </p:cNvPr>
            <p:cNvCxnSpPr>
              <a:stCxn id="14" idx="4"/>
              <a:endCxn id="15" idx="0"/>
            </p:cNvCxnSpPr>
            <p:nvPr/>
          </p:nvCxnSpPr>
          <p:spPr>
            <a:xfrm>
              <a:off x="2736665" y="1764768"/>
              <a:ext cx="2953794" cy="105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C6BFA3D-ED66-4285-BAB7-CBC27136D6F6}"/>
                </a:ext>
              </a:extLst>
            </p:cNvPr>
            <p:cNvCxnSpPr>
              <a:stCxn id="11" idx="0"/>
              <a:endCxn id="13" idx="4"/>
            </p:cNvCxnSpPr>
            <p:nvPr/>
          </p:nvCxnSpPr>
          <p:spPr>
            <a:xfrm flipV="1">
              <a:off x="3585025" y="1731107"/>
              <a:ext cx="2082759" cy="1011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E07A44-ABBF-4580-BB13-FE0B2C70B13F}"/>
                </a:ext>
              </a:extLst>
            </p:cNvPr>
            <p:cNvCxnSpPr>
              <a:stCxn id="11" idx="6"/>
              <a:endCxn id="15" idx="2"/>
            </p:cNvCxnSpPr>
            <p:nvPr/>
          </p:nvCxnSpPr>
          <p:spPr>
            <a:xfrm>
              <a:off x="3746950" y="2933587"/>
              <a:ext cx="1781584" cy="72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2B43CD0-378A-4380-9903-262C9EDA5F7E}"/>
                </a:ext>
              </a:extLst>
            </p:cNvPr>
            <p:cNvCxnSpPr>
              <a:stCxn id="11" idx="5"/>
              <a:endCxn id="20" idx="1"/>
            </p:cNvCxnSpPr>
            <p:nvPr/>
          </p:nvCxnSpPr>
          <p:spPr>
            <a:xfrm>
              <a:off x="3699523" y="3068287"/>
              <a:ext cx="1978093" cy="953056"/>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A9682E81-FA81-4A87-9D8A-AF4D77D7A59C}"/>
                </a:ext>
              </a:extLst>
            </p:cNvPr>
            <p:cNvSpPr txBox="1"/>
            <p:nvPr/>
          </p:nvSpPr>
          <p:spPr>
            <a:xfrm>
              <a:off x="1429615" y="1692230"/>
              <a:ext cx="458690" cy="369332"/>
            </a:xfrm>
            <a:prstGeom prst="rect">
              <a:avLst/>
            </a:prstGeom>
            <a:noFill/>
          </p:spPr>
          <p:txBody>
            <a:bodyPr wrap="square" rtlCol="0">
              <a:spAutoFit/>
            </a:bodyPr>
            <a:lstStyle/>
            <a:p>
              <a:r>
                <a:rPr lang="en-IN" dirty="0"/>
                <a:t>8</a:t>
              </a:r>
            </a:p>
          </p:txBody>
        </p:sp>
        <p:sp>
          <p:nvSpPr>
            <p:cNvPr id="108" name="TextBox 107">
              <a:extLst>
                <a:ext uri="{FF2B5EF4-FFF2-40B4-BE49-F238E27FC236}">
                  <a16:creationId xmlns:a16="http://schemas.microsoft.com/office/drawing/2014/main" id="{3481BAF3-F2BF-422F-89CD-A276DE314CCA}"/>
                </a:ext>
              </a:extLst>
            </p:cNvPr>
            <p:cNvSpPr txBox="1"/>
            <p:nvPr/>
          </p:nvSpPr>
          <p:spPr>
            <a:xfrm>
              <a:off x="4062095" y="1330706"/>
              <a:ext cx="500380" cy="369332"/>
            </a:xfrm>
            <a:prstGeom prst="rect">
              <a:avLst/>
            </a:prstGeom>
            <a:noFill/>
          </p:spPr>
          <p:txBody>
            <a:bodyPr wrap="square" rtlCol="0">
              <a:spAutoFit/>
            </a:bodyPr>
            <a:lstStyle/>
            <a:p>
              <a:r>
                <a:rPr lang="en-IN" dirty="0"/>
                <a:t>14</a:t>
              </a:r>
            </a:p>
          </p:txBody>
        </p:sp>
        <p:sp>
          <p:nvSpPr>
            <p:cNvPr id="109" name="TextBox 108">
              <a:extLst>
                <a:ext uri="{FF2B5EF4-FFF2-40B4-BE49-F238E27FC236}">
                  <a16:creationId xmlns:a16="http://schemas.microsoft.com/office/drawing/2014/main" id="{B30C0BFC-8B90-4A0E-9901-A7EE309588F2}"/>
                </a:ext>
              </a:extLst>
            </p:cNvPr>
            <p:cNvSpPr txBox="1"/>
            <p:nvPr/>
          </p:nvSpPr>
          <p:spPr>
            <a:xfrm>
              <a:off x="5725980" y="1952857"/>
              <a:ext cx="493845" cy="369332"/>
            </a:xfrm>
            <a:prstGeom prst="rect">
              <a:avLst/>
            </a:prstGeom>
            <a:noFill/>
          </p:spPr>
          <p:txBody>
            <a:bodyPr wrap="square" rtlCol="0">
              <a:spAutoFit/>
            </a:bodyPr>
            <a:lstStyle/>
            <a:p>
              <a:r>
                <a:rPr lang="en-IN" dirty="0"/>
                <a:t>11</a:t>
              </a:r>
            </a:p>
          </p:txBody>
        </p:sp>
        <p:sp>
          <p:nvSpPr>
            <p:cNvPr id="110" name="TextBox 109">
              <a:extLst>
                <a:ext uri="{FF2B5EF4-FFF2-40B4-BE49-F238E27FC236}">
                  <a16:creationId xmlns:a16="http://schemas.microsoft.com/office/drawing/2014/main" id="{D09AB8AE-6D8D-4D30-AF87-2C98C472A5F8}"/>
                </a:ext>
              </a:extLst>
            </p:cNvPr>
            <p:cNvSpPr txBox="1"/>
            <p:nvPr/>
          </p:nvSpPr>
          <p:spPr>
            <a:xfrm>
              <a:off x="3170144" y="1679617"/>
              <a:ext cx="576806" cy="380988"/>
            </a:xfrm>
            <a:prstGeom prst="rect">
              <a:avLst/>
            </a:prstGeom>
            <a:noFill/>
          </p:spPr>
          <p:txBody>
            <a:bodyPr wrap="square" rtlCol="0">
              <a:spAutoFit/>
            </a:bodyPr>
            <a:lstStyle/>
            <a:p>
              <a:r>
                <a:rPr lang="en-IN" dirty="0"/>
                <a:t>22</a:t>
              </a:r>
            </a:p>
          </p:txBody>
        </p:sp>
        <p:sp>
          <p:nvSpPr>
            <p:cNvPr id="111" name="TextBox 110">
              <a:extLst>
                <a:ext uri="{FF2B5EF4-FFF2-40B4-BE49-F238E27FC236}">
                  <a16:creationId xmlns:a16="http://schemas.microsoft.com/office/drawing/2014/main" id="{C45017A4-E681-47D0-92B4-C183E6DF53F4}"/>
                </a:ext>
              </a:extLst>
            </p:cNvPr>
            <p:cNvSpPr txBox="1"/>
            <p:nvPr/>
          </p:nvSpPr>
          <p:spPr>
            <a:xfrm>
              <a:off x="4819424" y="1651763"/>
              <a:ext cx="650914" cy="369332"/>
            </a:xfrm>
            <a:prstGeom prst="rect">
              <a:avLst/>
            </a:prstGeom>
            <a:noFill/>
          </p:spPr>
          <p:txBody>
            <a:bodyPr wrap="square" rtlCol="0">
              <a:spAutoFit/>
            </a:bodyPr>
            <a:lstStyle/>
            <a:p>
              <a:r>
                <a:rPr lang="en-IN" dirty="0"/>
                <a:t>26</a:t>
              </a:r>
            </a:p>
          </p:txBody>
        </p:sp>
        <p:sp>
          <p:nvSpPr>
            <p:cNvPr id="112" name="TextBox 111">
              <a:extLst>
                <a:ext uri="{FF2B5EF4-FFF2-40B4-BE49-F238E27FC236}">
                  <a16:creationId xmlns:a16="http://schemas.microsoft.com/office/drawing/2014/main" id="{0C6C5746-4D17-4B8B-A8B2-AE3547BC42F0}"/>
                </a:ext>
              </a:extLst>
            </p:cNvPr>
            <p:cNvSpPr txBox="1"/>
            <p:nvPr/>
          </p:nvSpPr>
          <p:spPr>
            <a:xfrm>
              <a:off x="4724400" y="2736124"/>
              <a:ext cx="347980" cy="369332"/>
            </a:xfrm>
            <a:prstGeom prst="rect">
              <a:avLst/>
            </a:prstGeom>
            <a:noFill/>
          </p:spPr>
          <p:txBody>
            <a:bodyPr wrap="square" rtlCol="0">
              <a:spAutoFit/>
            </a:bodyPr>
            <a:lstStyle/>
            <a:p>
              <a:r>
                <a:rPr lang="en-IN" dirty="0"/>
                <a:t>3</a:t>
              </a:r>
            </a:p>
          </p:txBody>
        </p:sp>
        <p:sp>
          <p:nvSpPr>
            <p:cNvPr id="113" name="TextBox 112">
              <a:extLst>
                <a:ext uri="{FF2B5EF4-FFF2-40B4-BE49-F238E27FC236}">
                  <a16:creationId xmlns:a16="http://schemas.microsoft.com/office/drawing/2014/main" id="{965AEE33-4AC3-4F46-9A81-BECAFA771462}"/>
                </a:ext>
              </a:extLst>
            </p:cNvPr>
            <p:cNvSpPr txBox="1"/>
            <p:nvPr/>
          </p:nvSpPr>
          <p:spPr>
            <a:xfrm>
              <a:off x="2809875" y="2060605"/>
              <a:ext cx="360269" cy="380988"/>
            </a:xfrm>
            <a:prstGeom prst="rect">
              <a:avLst/>
            </a:prstGeom>
            <a:noFill/>
          </p:spPr>
          <p:txBody>
            <a:bodyPr wrap="square" rtlCol="0">
              <a:spAutoFit/>
            </a:bodyPr>
            <a:lstStyle/>
            <a:p>
              <a:r>
                <a:rPr lang="en-IN" dirty="0"/>
                <a:t>6</a:t>
              </a:r>
            </a:p>
          </p:txBody>
        </p:sp>
        <p:sp>
          <p:nvSpPr>
            <p:cNvPr id="114" name="TextBox 113">
              <a:extLst>
                <a:ext uri="{FF2B5EF4-FFF2-40B4-BE49-F238E27FC236}">
                  <a16:creationId xmlns:a16="http://schemas.microsoft.com/office/drawing/2014/main" id="{5E743880-9FA8-47E9-B8A7-9A8106379401}"/>
                </a:ext>
              </a:extLst>
            </p:cNvPr>
            <p:cNvSpPr txBox="1"/>
            <p:nvPr/>
          </p:nvSpPr>
          <p:spPr>
            <a:xfrm>
              <a:off x="1888305" y="2198025"/>
              <a:ext cx="433479" cy="369332"/>
            </a:xfrm>
            <a:prstGeom prst="rect">
              <a:avLst/>
            </a:prstGeom>
            <a:noFill/>
          </p:spPr>
          <p:txBody>
            <a:bodyPr wrap="square" rtlCol="0">
              <a:spAutoFit/>
            </a:bodyPr>
            <a:lstStyle/>
            <a:p>
              <a:r>
                <a:rPr lang="en-IN" dirty="0"/>
                <a:t>4</a:t>
              </a:r>
            </a:p>
          </p:txBody>
        </p:sp>
        <p:sp>
          <p:nvSpPr>
            <p:cNvPr id="115" name="TextBox 114">
              <a:extLst>
                <a:ext uri="{FF2B5EF4-FFF2-40B4-BE49-F238E27FC236}">
                  <a16:creationId xmlns:a16="http://schemas.microsoft.com/office/drawing/2014/main" id="{5850960C-28BE-4D18-B8E2-D1AE606A0E12}"/>
                </a:ext>
              </a:extLst>
            </p:cNvPr>
            <p:cNvSpPr txBox="1"/>
            <p:nvPr/>
          </p:nvSpPr>
          <p:spPr>
            <a:xfrm>
              <a:off x="653906" y="2933587"/>
              <a:ext cx="433479" cy="369332"/>
            </a:xfrm>
            <a:prstGeom prst="rect">
              <a:avLst/>
            </a:prstGeom>
            <a:noFill/>
          </p:spPr>
          <p:txBody>
            <a:bodyPr wrap="square" rtlCol="0">
              <a:spAutoFit/>
            </a:bodyPr>
            <a:lstStyle/>
            <a:p>
              <a:r>
                <a:rPr lang="en-IN" dirty="0"/>
                <a:t>2</a:t>
              </a:r>
            </a:p>
          </p:txBody>
        </p:sp>
        <p:sp>
          <p:nvSpPr>
            <p:cNvPr id="116" name="TextBox 115">
              <a:extLst>
                <a:ext uri="{FF2B5EF4-FFF2-40B4-BE49-F238E27FC236}">
                  <a16:creationId xmlns:a16="http://schemas.microsoft.com/office/drawing/2014/main" id="{BDE03D91-47ED-4049-A790-564C103153C2}"/>
                </a:ext>
              </a:extLst>
            </p:cNvPr>
            <p:cNvSpPr txBox="1"/>
            <p:nvPr/>
          </p:nvSpPr>
          <p:spPr>
            <a:xfrm>
              <a:off x="1981200" y="3259699"/>
              <a:ext cx="514908" cy="369332"/>
            </a:xfrm>
            <a:prstGeom prst="rect">
              <a:avLst/>
            </a:prstGeom>
            <a:noFill/>
          </p:spPr>
          <p:txBody>
            <a:bodyPr wrap="square" rtlCol="0">
              <a:spAutoFit/>
            </a:bodyPr>
            <a:lstStyle/>
            <a:p>
              <a:r>
                <a:rPr lang="en-IN" dirty="0"/>
                <a:t>16</a:t>
              </a:r>
            </a:p>
          </p:txBody>
        </p:sp>
        <p:sp>
          <p:nvSpPr>
            <p:cNvPr id="117" name="TextBox 116">
              <a:extLst>
                <a:ext uri="{FF2B5EF4-FFF2-40B4-BE49-F238E27FC236}">
                  <a16:creationId xmlns:a16="http://schemas.microsoft.com/office/drawing/2014/main" id="{76D41491-FAD8-4463-A946-DC4FB8A411D4}"/>
                </a:ext>
              </a:extLst>
            </p:cNvPr>
            <p:cNvSpPr txBox="1"/>
            <p:nvPr/>
          </p:nvSpPr>
          <p:spPr>
            <a:xfrm>
              <a:off x="1520864" y="4156043"/>
              <a:ext cx="800920" cy="369332"/>
            </a:xfrm>
            <a:prstGeom prst="rect">
              <a:avLst/>
            </a:prstGeom>
            <a:noFill/>
          </p:spPr>
          <p:txBody>
            <a:bodyPr wrap="square" rtlCol="0">
              <a:spAutoFit/>
            </a:bodyPr>
            <a:lstStyle/>
            <a:p>
              <a:r>
                <a:rPr lang="en-IN" dirty="0"/>
                <a:t>10</a:t>
              </a:r>
            </a:p>
          </p:txBody>
        </p:sp>
        <p:sp>
          <p:nvSpPr>
            <p:cNvPr id="118" name="TextBox 117">
              <a:extLst>
                <a:ext uri="{FF2B5EF4-FFF2-40B4-BE49-F238E27FC236}">
                  <a16:creationId xmlns:a16="http://schemas.microsoft.com/office/drawing/2014/main" id="{F9F98A98-D637-4E71-A106-B77EC5F15849}"/>
                </a:ext>
              </a:extLst>
            </p:cNvPr>
            <p:cNvSpPr txBox="1"/>
            <p:nvPr/>
          </p:nvSpPr>
          <p:spPr>
            <a:xfrm>
              <a:off x="4429125" y="4235387"/>
              <a:ext cx="885825" cy="369332"/>
            </a:xfrm>
            <a:prstGeom prst="rect">
              <a:avLst/>
            </a:prstGeom>
            <a:noFill/>
          </p:spPr>
          <p:txBody>
            <a:bodyPr wrap="square" rtlCol="0">
              <a:spAutoFit/>
            </a:bodyPr>
            <a:lstStyle/>
            <a:p>
              <a:r>
                <a:rPr lang="en-IN" dirty="0"/>
                <a:t>27</a:t>
              </a:r>
            </a:p>
          </p:txBody>
        </p:sp>
        <p:sp>
          <p:nvSpPr>
            <p:cNvPr id="119" name="TextBox 118">
              <a:extLst>
                <a:ext uri="{FF2B5EF4-FFF2-40B4-BE49-F238E27FC236}">
                  <a16:creationId xmlns:a16="http://schemas.microsoft.com/office/drawing/2014/main" id="{FE205995-AA9B-4299-8DA5-E01EFB2AA7E6}"/>
                </a:ext>
              </a:extLst>
            </p:cNvPr>
            <p:cNvSpPr txBox="1"/>
            <p:nvPr/>
          </p:nvSpPr>
          <p:spPr>
            <a:xfrm>
              <a:off x="5852384" y="3429000"/>
              <a:ext cx="493845" cy="369332"/>
            </a:xfrm>
            <a:prstGeom prst="rect">
              <a:avLst/>
            </a:prstGeom>
            <a:noFill/>
          </p:spPr>
          <p:txBody>
            <a:bodyPr wrap="square" rtlCol="0">
              <a:spAutoFit/>
            </a:bodyPr>
            <a:lstStyle/>
            <a:p>
              <a:r>
                <a:rPr lang="en-IN" dirty="0"/>
                <a:t>20</a:t>
              </a:r>
            </a:p>
          </p:txBody>
        </p:sp>
        <p:sp>
          <p:nvSpPr>
            <p:cNvPr id="120" name="TextBox 119">
              <a:extLst>
                <a:ext uri="{FF2B5EF4-FFF2-40B4-BE49-F238E27FC236}">
                  <a16:creationId xmlns:a16="http://schemas.microsoft.com/office/drawing/2014/main" id="{A6552630-472F-4AB7-AE8C-B2F30C217616}"/>
                </a:ext>
              </a:extLst>
            </p:cNvPr>
            <p:cNvSpPr txBox="1"/>
            <p:nvPr/>
          </p:nvSpPr>
          <p:spPr>
            <a:xfrm>
              <a:off x="4238625" y="3091282"/>
              <a:ext cx="435317" cy="369332"/>
            </a:xfrm>
            <a:prstGeom prst="rect">
              <a:avLst/>
            </a:prstGeom>
            <a:noFill/>
          </p:spPr>
          <p:txBody>
            <a:bodyPr wrap="square" rtlCol="0">
              <a:spAutoFit/>
            </a:bodyPr>
            <a:lstStyle/>
            <a:p>
              <a:r>
                <a:rPr lang="en-IN" dirty="0"/>
                <a:t>28</a:t>
              </a:r>
            </a:p>
          </p:txBody>
        </p:sp>
        <p:sp>
          <p:nvSpPr>
            <p:cNvPr id="121" name="TextBox 120">
              <a:extLst>
                <a:ext uri="{FF2B5EF4-FFF2-40B4-BE49-F238E27FC236}">
                  <a16:creationId xmlns:a16="http://schemas.microsoft.com/office/drawing/2014/main" id="{A811F48B-70A1-4F64-BDD0-53915E8C1BAB}"/>
                </a:ext>
              </a:extLst>
            </p:cNvPr>
            <p:cNvSpPr txBox="1"/>
            <p:nvPr/>
          </p:nvSpPr>
          <p:spPr>
            <a:xfrm>
              <a:off x="3807220" y="3522939"/>
              <a:ext cx="431405" cy="369332"/>
            </a:xfrm>
            <a:prstGeom prst="rect">
              <a:avLst/>
            </a:prstGeom>
            <a:noFill/>
          </p:spPr>
          <p:txBody>
            <a:bodyPr wrap="square" rtlCol="0">
              <a:spAutoFit/>
            </a:bodyPr>
            <a:lstStyle/>
            <a:p>
              <a:r>
                <a:rPr lang="en-IN" dirty="0"/>
                <a:t>25</a:t>
              </a:r>
            </a:p>
          </p:txBody>
        </p:sp>
        <p:sp>
          <p:nvSpPr>
            <p:cNvPr id="122" name="TextBox 121">
              <a:extLst>
                <a:ext uri="{FF2B5EF4-FFF2-40B4-BE49-F238E27FC236}">
                  <a16:creationId xmlns:a16="http://schemas.microsoft.com/office/drawing/2014/main" id="{9ABC7F4B-8FB4-4C8E-9CAE-F45088828C83}"/>
                </a:ext>
              </a:extLst>
            </p:cNvPr>
            <p:cNvSpPr txBox="1"/>
            <p:nvPr/>
          </p:nvSpPr>
          <p:spPr>
            <a:xfrm>
              <a:off x="3404128" y="3332445"/>
              <a:ext cx="288594" cy="369332"/>
            </a:xfrm>
            <a:prstGeom prst="rect">
              <a:avLst/>
            </a:prstGeom>
            <a:noFill/>
          </p:spPr>
          <p:txBody>
            <a:bodyPr wrap="square" rtlCol="0">
              <a:spAutoFit/>
            </a:bodyPr>
            <a:lstStyle/>
            <a:p>
              <a:r>
                <a:rPr lang="en-IN" dirty="0"/>
                <a:t>5</a:t>
              </a:r>
            </a:p>
          </p:txBody>
        </p:sp>
      </p:grpSp>
    </p:spTree>
    <p:extLst>
      <p:ext uri="{BB962C8B-B14F-4D97-AF65-F5344CB8AC3E}">
        <p14:creationId xmlns:p14="http://schemas.microsoft.com/office/powerpoint/2010/main" val="248325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4" name="TextBox 103">
            <a:extLst>
              <a:ext uri="{FF2B5EF4-FFF2-40B4-BE49-F238E27FC236}">
                <a16:creationId xmlns:a16="http://schemas.microsoft.com/office/drawing/2014/main" id="{D63DCF1C-5496-454B-830D-0B26C6E129D1}"/>
              </a:ext>
            </a:extLst>
          </p:cNvPr>
          <p:cNvSpPr txBox="1"/>
          <p:nvPr/>
        </p:nvSpPr>
        <p:spPr>
          <a:xfrm>
            <a:off x="10100123" y="6025787"/>
            <a:ext cx="369572" cy="380988"/>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2971635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Minimum Spanning Tree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pSp>
        <p:nvGrpSpPr>
          <p:cNvPr id="99" name="Group 98">
            <a:extLst>
              <a:ext uri="{FF2B5EF4-FFF2-40B4-BE49-F238E27FC236}">
                <a16:creationId xmlns:a16="http://schemas.microsoft.com/office/drawing/2014/main" id="{50888F5A-5152-4273-B1E1-0762C7859E82}"/>
              </a:ext>
            </a:extLst>
          </p:cNvPr>
          <p:cNvGrpSpPr/>
          <p:nvPr/>
        </p:nvGrpSpPr>
        <p:grpSpPr>
          <a:xfrm>
            <a:off x="1143000" y="2095601"/>
            <a:ext cx="6184265" cy="3246921"/>
            <a:chOff x="1143000" y="2095601"/>
            <a:chExt cx="6184265" cy="3246921"/>
          </a:xfrm>
        </p:grpSpPr>
        <p:sp>
          <p:nvSpPr>
            <p:cNvPr id="9" name="Oval 8">
              <a:extLst>
                <a:ext uri="{FF2B5EF4-FFF2-40B4-BE49-F238E27FC236}">
                  <a16:creationId xmlns:a16="http://schemas.microsoft.com/office/drawing/2014/main" id="{91370EF4-8A64-4994-9114-85CD203EBC52}"/>
                </a:ext>
              </a:extLst>
            </p:cNvPr>
            <p:cNvSpPr/>
            <p:nvPr/>
          </p:nvSpPr>
          <p:spPr>
            <a:xfrm>
              <a:off x="1143000" y="3429000"/>
              <a:ext cx="504825" cy="571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0</a:t>
              </a:r>
            </a:p>
          </p:txBody>
        </p:sp>
        <p:sp>
          <p:nvSpPr>
            <p:cNvPr id="12" name="Oval 11">
              <a:extLst>
                <a:ext uri="{FF2B5EF4-FFF2-40B4-BE49-F238E27FC236}">
                  <a16:creationId xmlns:a16="http://schemas.microsoft.com/office/drawing/2014/main" id="{E23EB5A0-24DB-4411-A974-98755AC43E08}"/>
                </a:ext>
              </a:extLst>
            </p:cNvPr>
            <p:cNvSpPr/>
            <p:nvPr/>
          </p:nvSpPr>
          <p:spPr>
            <a:xfrm>
              <a:off x="1844040" y="2179320"/>
              <a:ext cx="504825" cy="571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6" name="Oval 15">
              <a:extLst>
                <a:ext uri="{FF2B5EF4-FFF2-40B4-BE49-F238E27FC236}">
                  <a16:creationId xmlns:a16="http://schemas.microsoft.com/office/drawing/2014/main" id="{80FE36FD-F48A-4FFE-8FA6-0DB79FD166D7}"/>
                </a:ext>
              </a:extLst>
            </p:cNvPr>
            <p:cNvSpPr/>
            <p:nvPr/>
          </p:nvSpPr>
          <p:spPr>
            <a:xfrm>
              <a:off x="3479800" y="2179320"/>
              <a:ext cx="504825" cy="571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8" name="Oval 17">
              <a:extLst>
                <a:ext uri="{FF2B5EF4-FFF2-40B4-BE49-F238E27FC236}">
                  <a16:creationId xmlns:a16="http://schemas.microsoft.com/office/drawing/2014/main" id="{6F368407-BDBB-45F0-829F-75B809218DC3}"/>
                </a:ext>
              </a:extLst>
            </p:cNvPr>
            <p:cNvSpPr/>
            <p:nvPr/>
          </p:nvSpPr>
          <p:spPr>
            <a:xfrm>
              <a:off x="4963160" y="2179319"/>
              <a:ext cx="504825" cy="571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21" name="Oval 20">
              <a:extLst>
                <a:ext uri="{FF2B5EF4-FFF2-40B4-BE49-F238E27FC236}">
                  <a16:creationId xmlns:a16="http://schemas.microsoft.com/office/drawing/2014/main" id="{DB7C5A5C-31C8-48DE-84DC-5A6FE84578AB}"/>
                </a:ext>
              </a:extLst>
            </p:cNvPr>
            <p:cNvSpPr/>
            <p:nvPr/>
          </p:nvSpPr>
          <p:spPr>
            <a:xfrm>
              <a:off x="6822440" y="3429000"/>
              <a:ext cx="504825" cy="571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23" name="Oval 22">
              <a:extLst>
                <a:ext uri="{FF2B5EF4-FFF2-40B4-BE49-F238E27FC236}">
                  <a16:creationId xmlns:a16="http://schemas.microsoft.com/office/drawing/2014/main" id="{0D14A07A-C60C-4AD9-B824-D2567431B9FB}"/>
                </a:ext>
              </a:extLst>
            </p:cNvPr>
            <p:cNvSpPr/>
            <p:nvPr/>
          </p:nvSpPr>
          <p:spPr>
            <a:xfrm>
              <a:off x="3449320" y="3428999"/>
              <a:ext cx="504825" cy="571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24" name="Oval 23">
              <a:extLst>
                <a:ext uri="{FF2B5EF4-FFF2-40B4-BE49-F238E27FC236}">
                  <a16:creationId xmlns:a16="http://schemas.microsoft.com/office/drawing/2014/main" id="{CE187CCB-4CF8-431A-8836-63A7BBAE58C2}"/>
                </a:ext>
              </a:extLst>
            </p:cNvPr>
            <p:cNvSpPr/>
            <p:nvPr/>
          </p:nvSpPr>
          <p:spPr>
            <a:xfrm>
              <a:off x="1844040" y="4607560"/>
              <a:ext cx="504825" cy="571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sp>
          <p:nvSpPr>
            <p:cNvPr id="25" name="Oval 24">
              <a:extLst>
                <a:ext uri="{FF2B5EF4-FFF2-40B4-BE49-F238E27FC236}">
                  <a16:creationId xmlns:a16="http://schemas.microsoft.com/office/drawing/2014/main" id="{FAB2F08C-248B-411A-AC74-279F412784BD}"/>
                </a:ext>
              </a:extLst>
            </p:cNvPr>
            <p:cNvSpPr/>
            <p:nvPr/>
          </p:nvSpPr>
          <p:spPr>
            <a:xfrm>
              <a:off x="3479799" y="4577582"/>
              <a:ext cx="504825" cy="6014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26" name="Oval 25">
              <a:extLst>
                <a:ext uri="{FF2B5EF4-FFF2-40B4-BE49-F238E27FC236}">
                  <a16:creationId xmlns:a16="http://schemas.microsoft.com/office/drawing/2014/main" id="{410F8158-392D-4D7C-A351-2E65B4403015}"/>
                </a:ext>
              </a:extLst>
            </p:cNvPr>
            <p:cNvSpPr/>
            <p:nvPr/>
          </p:nvSpPr>
          <p:spPr>
            <a:xfrm>
              <a:off x="4963160" y="4592570"/>
              <a:ext cx="504825" cy="571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28" name="Straight Connector 27">
              <a:extLst>
                <a:ext uri="{FF2B5EF4-FFF2-40B4-BE49-F238E27FC236}">
                  <a16:creationId xmlns:a16="http://schemas.microsoft.com/office/drawing/2014/main" id="{96D3A069-88B5-45A7-AC81-2941BBFE13C3}"/>
                </a:ext>
              </a:extLst>
            </p:cNvPr>
            <p:cNvCxnSpPr>
              <a:stCxn id="12" idx="6"/>
              <a:endCxn id="16" idx="2"/>
            </p:cNvCxnSpPr>
            <p:nvPr/>
          </p:nvCxnSpPr>
          <p:spPr>
            <a:xfrm>
              <a:off x="2348865" y="2465043"/>
              <a:ext cx="1130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41D146-EE3E-46B0-A631-D52379432505}"/>
                </a:ext>
              </a:extLst>
            </p:cNvPr>
            <p:cNvCxnSpPr>
              <a:stCxn id="12" idx="3"/>
              <a:endCxn id="9" idx="0"/>
            </p:cNvCxnSpPr>
            <p:nvPr/>
          </p:nvCxnSpPr>
          <p:spPr>
            <a:xfrm flipH="1">
              <a:off x="1395413" y="2667079"/>
              <a:ext cx="522557" cy="761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6D0DD3-38D8-44A3-B609-68B3CE106B60}"/>
                </a:ext>
              </a:extLst>
            </p:cNvPr>
            <p:cNvCxnSpPr>
              <a:stCxn id="16" idx="6"/>
              <a:endCxn id="18" idx="2"/>
            </p:cNvCxnSpPr>
            <p:nvPr/>
          </p:nvCxnSpPr>
          <p:spPr>
            <a:xfrm flipV="1">
              <a:off x="3984625" y="2465042"/>
              <a:ext cx="97853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A1180D-D3EF-49DF-A92E-2D3ADA7C2827}"/>
                </a:ext>
              </a:extLst>
            </p:cNvPr>
            <p:cNvCxnSpPr>
              <a:stCxn id="18" idx="6"/>
              <a:endCxn id="21" idx="0"/>
            </p:cNvCxnSpPr>
            <p:nvPr/>
          </p:nvCxnSpPr>
          <p:spPr>
            <a:xfrm>
              <a:off x="5467985" y="2465042"/>
              <a:ext cx="1606868" cy="963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90EF010-4ED6-4368-8B12-DC9B4A491E30}"/>
                </a:ext>
              </a:extLst>
            </p:cNvPr>
            <p:cNvCxnSpPr>
              <a:stCxn id="18" idx="4"/>
              <a:endCxn id="26" idx="0"/>
            </p:cNvCxnSpPr>
            <p:nvPr/>
          </p:nvCxnSpPr>
          <p:spPr>
            <a:xfrm>
              <a:off x="5215573" y="2750764"/>
              <a:ext cx="0" cy="1841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131FE1-A923-4E57-A849-7760B9EE158D}"/>
                </a:ext>
              </a:extLst>
            </p:cNvPr>
            <p:cNvCxnSpPr>
              <a:stCxn id="21" idx="4"/>
              <a:endCxn id="26" idx="6"/>
            </p:cNvCxnSpPr>
            <p:nvPr/>
          </p:nvCxnSpPr>
          <p:spPr>
            <a:xfrm flipH="1">
              <a:off x="5467985" y="4000445"/>
              <a:ext cx="1606868" cy="877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CB8333-E928-42AC-ACF9-1BFBF95C14F7}"/>
                </a:ext>
              </a:extLst>
            </p:cNvPr>
            <p:cNvCxnSpPr>
              <a:cxnSpLocks/>
              <a:stCxn id="25" idx="6"/>
              <a:endCxn id="26" idx="2"/>
            </p:cNvCxnSpPr>
            <p:nvPr/>
          </p:nvCxnSpPr>
          <p:spPr>
            <a:xfrm flipV="1">
              <a:off x="3984624" y="4878293"/>
              <a:ext cx="97853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3EE0264-6E5E-4525-9CE7-CD104A3FC42F}"/>
                </a:ext>
              </a:extLst>
            </p:cNvPr>
            <p:cNvCxnSpPr>
              <a:cxnSpLocks/>
              <a:stCxn id="24" idx="6"/>
              <a:endCxn id="25" idx="2"/>
            </p:cNvCxnSpPr>
            <p:nvPr/>
          </p:nvCxnSpPr>
          <p:spPr>
            <a:xfrm flipV="1">
              <a:off x="2348865" y="4878294"/>
              <a:ext cx="1130934" cy="14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51E213C-C54B-4A94-B19E-A829EA134AF7}"/>
                </a:ext>
              </a:extLst>
            </p:cNvPr>
            <p:cNvCxnSpPr>
              <a:stCxn id="9" idx="4"/>
              <a:endCxn id="24" idx="0"/>
            </p:cNvCxnSpPr>
            <p:nvPr/>
          </p:nvCxnSpPr>
          <p:spPr>
            <a:xfrm>
              <a:off x="1395413" y="4000445"/>
              <a:ext cx="701040" cy="607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F13C840-4A8A-4314-8124-07466BA34A82}"/>
                </a:ext>
              </a:extLst>
            </p:cNvPr>
            <p:cNvCxnSpPr>
              <a:stCxn id="12" idx="4"/>
              <a:endCxn id="24" idx="0"/>
            </p:cNvCxnSpPr>
            <p:nvPr/>
          </p:nvCxnSpPr>
          <p:spPr>
            <a:xfrm>
              <a:off x="2096453" y="2750765"/>
              <a:ext cx="0" cy="1856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53546F-59B0-4715-A7FD-7221B7CDDA65}"/>
                </a:ext>
              </a:extLst>
            </p:cNvPr>
            <p:cNvCxnSpPr>
              <a:stCxn id="24" idx="7"/>
              <a:endCxn id="23" idx="4"/>
            </p:cNvCxnSpPr>
            <p:nvPr/>
          </p:nvCxnSpPr>
          <p:spPr>
            <a:xfrm flipV="1">
              <a:off x="2274935" y="4000444"/>
              <a:ext cx="1426798" cy="690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B9DD800-37B1-4963-B036-6607AA439BC5}"/>
                </a:ext>
              </a:extLst>
            </p:cNvPr>
            <p:cNvCxnSpPr>
              <a:stCxn id="23" idx="4"/>
              <a:endCxn id="25" idx="0"/>
            </p:cNvCxnSpPr>
            <p:nvPr/>
          </p:nvCxnSpPr>
          <p:spPr>
            <a:xfrm>
              <a:off x="3701733" y="4000444"/>
              <a:ext cx="30479" cy="577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400AC51-4551-4C00-A1BD-997997EBC6C6}"/>
                </a:ext>
              </a:extLst>
            </p:cNvPr>
            <p:cNvCxnSpPr>
              <a:stCxn id="16" idx="4"/>
              <a:endCxn id="23" idx="0"/>
            </p:cNvCxnSpPr>
            <p:nvPr/>
          </p:nvCxnSpPr>
          <p:spPr>
            <a:xfrm flipH="1">
              <a:off x="3701733" y="2750765"/>
              <a:ext cx="30480" cy="67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01E5180-4E99-4CFE-8357-BDE54247BB6C}"/>
                </a:ext>
              </a:extLst>
            </p:cNvPr>
            <p:cNvCxnSpPr>
              <a:stCxn id="16" idx="5"/>
              <a:endCxn id="26" idx="1"/>
            </p:cNvCxnSpPr>
            <p:nvPr/>
          </p:nvCxnSpPr>
          <p:spPr>
            <a:xfrm>
              <a:off x="3910695" y="2667079"/>
              <a:ext cx="1126395" cy="2009177"/>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97807536-EC66-4407-9EA1-BB949ADC8AE9}"/>
                </a:ext>
              </a:extLst>
            </p:cNvPr>
            <p:cNvSpPr txBox="1"/>
            <p:nvPr/>
          </p:nvSpPr>
          <p:spPr>
            <a:xfrm>
              <a:off x="1226073" y="2765754"/>
              <a:ext cx="421752" cy="369332"/>
            </a:xfrm>
            <a:prstGeom prst="rect">
              <a:avLst/>
            </a:prstGeom>
            <a:noFill/>
          </p:spPr>
          <p:txBody>
            <a:bodyPr wrap="square" rtlCol="0">
              <a:spAutoFit/>
            </a:bodyPr>
            <a:lstStyle/>
            <a:p>
              <a:r>
                <a:rPr lang="en-IN" dirty="0"/>
                <a:t>4</a:t>
              </a:r>
            </a:p>
          </p:txBody>
        </p:sp>
        <p:sp>
          <p:nvSpPr>
            <p:cNvPr id="86" name="TextBox 85">
              <a:extLst>
                <a:ext uri="{FF2B5EF4-FFF2-40B4-BE49-F238E27FC236}">
                  <a16:creationId xmlns:a16="http://schemas.microsoft.com/office/drawing/2014/main" id="{94762009-8E61-4F0F-B9DA-1439B9B772F9}"/>
                </a:ext>
              </a:extLst>
            </p:cNvPr>
            <p:cNvSpPr txBox="1"/>
            <p:nvPr/>
          </p:nvSpPr>
          <p:spPr>
            <a:xfrm>
              <a:off x="2619010" y="2095634"/>
              <a:ext cx="708390" cy="369376"/>
            </a:xfrm>
            <a:prstGeom prst="rect">
              <a:avLst/>
            </a:prstGeom>
            <a:noFill/>
          </p:spPr>
          <p:txBody>
            <a:bodyPr wrap="square" rtlCol="0">
              <a:spAutoFit/>
            </a:bodyPr>
            <a:lstStyle/>
            <a:p>
              <a:r>
                <a:rPr lang="en-IN" dirty="0"/>
                <a:t>8</a:t>
              </a:r>
            </a:p>
          </p:txBody>
        </p:sp>
        <p:sp>
          <p:nvSpPr>
            <p:cNvPr id="87" name="TextBox 86">
              <a:extLst>
                <a:ext uri="{FF2B5EF4-FFF2-40B4-BE49-F238E27FC236}">
                  <a16:creationId xmlns:a16="http://schemas.microsoft.com/office/drawing/2014/main" id="{69FF719F-CDA6-456E-B054-238700D3A64A}"/>
                </a:ext>
              </a:extLst>
            </p:cNvPr>
            <p:cNvSpPr txBox="1"/>
            <p:nvPr/>
          </p:nvSpPr>
          <p:spPr>
            <a:xfrm>
              <a:off x="4305935" y="2095601"/>
              <a:ext cx="504825" cy="369360"/>
            </a:xfrm>
            <a:prstGeom prst="rect">
              <a:avLst/>
            </a:prstGeom>
            <a:noFill/>
          </p:spPr>
          <p:txBody>
            <a:bodyPr wrap="square" rtlCol="0">
              <a:spAutoFit/>
            </a:bodyPr>
            <a:lstStyle/>
            <a:p>
              <a:r>
                <a:rPr lang="en-IN" dirty="0"/>
                <a:t>7</a:t>
              </a:r>
            </a:p>
          </p:txBody>
        </p:sp>
        <p:sp>
          <p:nvSpPr>
            <p:cNvPr id="88" name="TextBox 87">
              <a:extLst>
                <a:ext uri="{FF2B5EF4-FFF2-40B4-BE49-F238E27FC236}">
                  <a16:creationId xmlns:a16="http://schemas.microsoft.com/office/drawing/2014/main" id="{528269E0-C0EB-4057-9327-A2DCF7248D50}"/>
                </a:ext>
              </a:extLst>
            </p:cNvPr>
            <p:cNvSpPr txBox="1"/>
            <p:nvPr/>
          </p:nvSpPr>
          <p:spPr>
            <a:xfrm>
              <a:off x="6096000" y="2560320"/>
              <a:ext cx="579120" cy="369332"/>
            </a:xfrm>
            <a:prstGeom prst="rect">
              <a:avLst/>
            </a:prstGeom>
            <a:noFill/>
          </p:spPr>
          <p:txBody>
            <a:bodyPr wrap="square" rtlCol="0">
              <a:spAutoFit/>
            </a:bodyPr>
            <a:lstStyle/>
            <a:p>
              <a:r>
                <a:rPr lang="en-IN" dirty="0"/>
                <a:t>9</a:t>
              </a:r>
            </a:p>
          </p:txBody>
        </p:sp>
        <p:sp>
          <p:nvSpPr>
            <p:cNvPr id="89" name="TextBox 88">
              <a:extLst>
                <a:ext uri="{FF2B5EF4-FFF2-40B4-BE49-F238E27FC236}">
                  <a16:creationId xmlns:a16="http://schemas.microsoft.com/office/drawing/2014/main" id="{9A7D144F-1C86-43AF-BB45-7A26EC1C35F4}"/>
                </a:ext>
              </a:extLst>
            </p:cNvPr>
            <p:cNvSpPr txBox="1"/>
            <p:nvPr/>
          </p:nvSpPr>
          <p:spPr>
            <a:xfrm>
              <a:off x="5289500" y="3312160"/>
              <a:ext cx="609375" cy="369332"/>
            </a:xfrm>
            <a:prstGeom prst="rect">
              <a:avLst/>
            </a:prstGeom>
            <a:noFill/>
          </p:spPr>
          <p:txBody>
            <a:bodyPr wrap="square" rtlCol="0">
              <a:spAutoFit/>
            </a:bodyPr>
            <a:lstStyle/>
            <a:p>
              <a:r>
                <a:rPr lang="en-IN" dirty="0"/>
                <a:t>14</a:t>
              </a:r>
            </a:p>
          </p:txBody>
        </p:sp>
        <p:sp>
          <p:nvSpPr>
            <p:cNvPr id="90" name="TextBox 89">
              <a:extLst>
                <a:ext uri="{FF2B5EF4-FFF2-40B4-BE49-F238E27FC236}">
                  <a16:creationId xmlns:a16="http://schemas.microsoft.com/office/drawing/2014/main" id="{5C39A1F7-FF3C-4B63-A43C-F478003ABE63}"/>
                </a:ext>
              </a:extLst>
            </p:cNvPr>
            <p:cNvSpPr txBox="1"/>
            <p:nvPr/>
          </p:nvSpPr>
          <p:spPr>
            <a:xfrm>
              <a:off x="6096000" y="4607560"/>
              <a:ext cx="628017" cy="369332"/>
            </a:xfrm>
            <a:prstGeom prst="rect">
              <a:avLst/>
            </a:prstGeom>
            <a:noFill/>
          </p:spPr>
          <p:txBody>
            <a:bodyPr wrap="square" rtlCol="0">
              <a:spAutoFit/>
            </a:bodyPr>
            <a:lstStyle/>
            <a:p>
              <a:r>
                <a:rPr lang="en-IN" dirty="0"/>
                <a:t>10</a:t>
              </a:r>
            </a:p>
          </p:txBody>
        </p:sp>
        <p:sp>
          <p:nvSpPr>
            <p:cNvPr id="93" name="TextBox 92">
              <a:extLst>
                <a:ext uri="{FF2B5EF4-FFF2-40B4-BE49-F238E27FC236}">
                  <a16:creationId xmlns:a16="http://schemas.microsoft.com/office/drawing/2014/main" id="{56CA477B-5CC9-4C81-81BA-1C1DD2994B97}"/>
                </a:ext>
              </a:extLst>
            </p:cNvPr>
            <p:cNvSpPr txBox="1"/>
            <p:nvPr/>
          </p:nvSpPr>
          <p:spPr>
            <a:xfrm>
              <a:off x="4329748" y="3135086"/>
              <a:ext cx="547962" cy="369332"/>
            </a:xfrm>
            <a:prstGeom prst="rect">
              <a:avLst/>
            </a:prstGeom>
            <a:noFill/>
          </p:spPr>
          <p:txBody>
            <a:bodyPr wrap="square" rtlCol="0">
              <a:spAutoFit/>
            </a:bodyPr>
            <a:lstStyle/>
            <a:p>
              <a:r>
                <a:rPr lang="en-IN" dirty="0"/>
                <a:t>4</a:t>
              </a:r>
            </a:p>
          </p:txBody>
        </p:sp>
        <p:sp>
          <p:nvSpPr>
            <p:cNvPr id="94" name="TextBox 93">
              <a:extLst>
                <a:ext uri="{FF2B5EF4-FFF2-40B4-BE49-F238E27FC236}">
                  <a16:creationId xmlns:a16="http://schemas.microsoft.com/office/drawing/2014/main" id="{3959E946-95A0-4E7B-8FF9-0AB7B783B3EF}"/>
                </a:ext>
              </a:extLst>
            </p:cNvPr>
            <p:cNvSpPr txBox="1"/>
            <p:nvPr/>
          </p:nvSpPr>
          <p:spPr>
            <a:xfrm>
              <a:off x="2170379" y="3027680"/>
              <a:ext cx="627113" cy="369332"/>
            </a:xfrm>
            <a:prstGeom prst="rect">
              <a:avLst/>
            </a:prstGeom>
            <a:noFill/>
          </p:spPr>
          <p:txBody>
            <a:bodyPr wrap="square" rtlCol="0">
              <a:spAutoFit/>
            </a:bodyPr>
            <a:lstStyle/>
            <a:p>
              <a:r>
                <a:rPr lang="en-IN" dirty="0"/>
                <a:t>11</a:t>
              </a:r>
            </a:p>
          </p:txBody>
        </p:sp>
        <p:sp>
          <p:nvSpPr>
            <p:cNvPr id="95" name="TextBox 94">
              <a:extLst>
                <a:ext uri="{FF2B5EF4-FFF2-40B4-BE49-F238E27FC236}">
                  <a16:creationId xmlns:a16="http://schemas.microsoft.com/office/drawing/2014/main" id="{487743FC-545A-4316-8E19-7D84EAEA1607}"/>
                </a:ext>
              </a:extLst>
            </p:cNvPr>
            <p:cNvSpPr txBox="1"/>
            <p:nvPr/>
          </p:nvSpPr>
          <p:spPr>
            <a:xfrm>
              <a:off x="1370694" y="4267200"/>
              <a:ext cx="442867" cy="369332"/>
            </a:xfrm>
            <a:prstGeom prst="rect">
              <a:avLst/>
            </a:prstGeom>
            <a:noFill/>
          </p:spPr>
          <p:txBody>
            <a:bodyPr wrap="square" rtlCol="0">
              <a:spAutoFit/>
            </a:bodyPr>
            <a:lstStyle/>
            <a:p>
              <a:r>
                <a:rPr lang="en-IN" dirty="0"/>
                <a:t>8</a:t>
              </a:r>
            </a:p>
          </p:txBody>
        </p:sp>
        <p:sp>
          <p:nvSpPr>
            <p:cNvPr id="96" name="TextBox 95">
              <a:extLst>
                <a:ext uri="{FF2B5EF4-FFF2-40B4-BE49-F238E27FC236}">
                  <a16:creationId xmlns:a16="http://schemas.microsoft.com/office/drawing/2014/main" id="{C31837DB-3903-4BCB-B538-99B09F831AB7}"/>
                </a:ext>
              </a:extLst>
            </p:cNvPr>
            <p:cNvSpPr txBox="1"/>
            <p:nvPr/>
          </p:nvSpPr>
          <p:spPr>
            <a:xfrm>
              <a:off x="2631757" y="4000444"/>
              <a:ext cx="386668" cy="369314"/>
            </a:xfrm>
            <a:prstGeom prst="rect">
              <a:avLst/>
            </a:prstGeom>
            <a:noFill/>
          </p:spPr>
          <p:txBody>
            <a:bodyPr wrap="square" rtlCol="0">
              <a:spAutoFit/>
            </a:bodyPr>
            <a:lstStyle/>
            <a:p>
              <a:r>
                <a:rPr lang="en-IN" dirty="0"/>
                <a:t>7</a:t>
              </a:r>
            </a:p>
          </p:txBody>
        </p:sp>
        <p:sp>
          <p:nvSpPr>
            <p:cNvPr id="97" name="TextBox 96">
              <a:extLst>
                <a:ext uri="{FF2B5EF4-FFF2-40B4-BE49-F238E27FC236}">
                  <a16:creationId xmlns:a16="http://schemas.microsoft.com/office/drawing/2014/main" id="{0E84D632-91E0-49D3-B3A9-02F0D1C51EFC}"/>
                </a:ext>
              </a:extLst>
            </p:cNvPr>
            <p:cNvSpPr txBox="1"/>
            <p:nvPr/>
          </p:nvSpPr>
          <p:spPr>
            <a:xfrm>
              <a:off x="3073717" y="4973190"/>
              <a:ext cx="504825" cy="369332"/>
            </a:xfrm>
            <a:prstGeom prst="rect">
              <a:avLst/>
            </a:prstGeom>
            <a:noFill/>
          </p:spPr>
          <p:txBody>
            <a:bodyPr wrap="square" rtlCol="0">
              <a:spAutoFit/>
            </a:bodyPr>
            <a:lstStyle/>
            <a:p>
              <a:r>
                <a:rPr lang="en-IN" dirty="0"/>
                <a:t>1</a:t>
              </a:r>
            </a:p>
          </p:txBody>
        </p:sp>
        <p:sp>
          <p:nvSpPr>
            <p:cNvPr id="98" name="TextBox 97">
              <a:extLst>
                <a:ext uri="{FF2B5EF4-FFF2-40B4-BE49-F238E27FC236}">
                  <a16:creationId xmlns:a16="http://schemas.microsoft.com/office/drawing/2014/main" id="{829E1FFE-074D-460B-827F-532E00E440B3}"/>
                </a:ext>
              </a:extLst>
            </p:cNvPr>
            <p:cNvSpPr txBox="1"/>
            <p:nvPr/>
          </p:nvSpPr>
          <p:spPr>
            <a:xfrm>
              <a:off x="4303394" y="4893283"/>
              <a:ext cx="574316" cy="369332"/>
            </a:xfrm>
            <a:prstGeom prst="rect">
              <a:avLst/>
            </a:prstGeom>
            <a:noFill/>
          </p:spPr>
          <p:txBody>
            <a:bodyPr wrap="square" rtlCol="0">
              <a:spAutoFit/>
            </a:bodyPr>
            <a:lstStyle/>
            <a:p>
              <a:r>
                <a:rPr lang="en-IN" dirty="0"/>
                <a:t>2</a:t>
              </a:r>
            </a:p>
          </p:txBody>
        </p:sp>
      </p:grpSp>
    </p:spTree>
    <p:extLst>
      <p:ext uri="{BB962C8B-B14F-4D97-AF65-F5344CB8AC3E}">
        <p14:creationId xmlns:p14="http://schemas.microsoft.com/office/powerpoint/2010/main" val="3875311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283612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1617344" cy="5108102"/>
          </a:xfrm>
        </p:spPr>
        <p:txBody>
          <a:bodyPr>
            <a:noAutofit/>
          </a:bodyPr>
          <a:lstStyle/>
          <a:p>
            <a:pPr marL="0" indent="0" algn="just">
              <a:buNone/>
            </a:pPr>
            <a:r>
              <a:rPr lang="en-US" sz="3200" b="1" dirty="0" err="1">
                <a:solidFill>
                  <a:schemeClr val="accent1">
                    <a:lumMod val="75000"/>
                  </a:schemeClr>
                </a:solidFill>
              </a:rPr>
              <a:t>Boruvka’s</a:t>
            </a:r>
            <a:r>
              <a:rPr lang="en-US" sz="3200" b="1" dirty="0">
                <a:solidFill>
                  <a:schemeClr val="accent1">
                    <a:lumMod val="75000"/>
                  </a:schemeClr>
                </a:solidFill>
              </a:rPr>
              <a:t> Algorithm</a:t>
            </a:r>
          </a:p>
          <a:p>
            <a:pPr marL="0" indent="0" algn="just">
              <a:buNone/>
            </a:pPr>
            <a:r>
              <a:rPr lang="en-US" sz="2400" dirty="0">
                <a:solidFill>
                  <a:schemeClr val="accent1">
                    <a:lumMod val="75000"/>
                  </a:schemeClr>
                </a:solidFill>
              </a:rPr>
              <a:t>Input: A connected graph G whose edges have distinct weights</a:t>
            </a:r>
          </a:p>
          <a:p>
            <a:pPr marL="457200" indent="-457200" algn="just">
              <a:buAutoNum type="arabicPeriod"/>
            </a:pPr>
            <a:r>
              <a:rPr lang="en-US" sz="2400" dirty="0">
                <a:solidFill>
                  <a:schemeClr val="accent1">
                    <a:lumMod val="75000"/>
                  </a:schemeClr>
                </a:solidFill>
              </a:rPr>
              <a:t>Initialize a forest T to be a set of one vertex trees, one for each vertex of the graph.</a:t>
            </a:r>
          </a:p>
          <a:p>
            <a:pPr marL="457200" indent="-457200" algn="just">
              <a:buAutoNum type="arabicPeriod"/>
            </a:pPr>
            <a:r>
              <a:rPr lang="en-US" sz="2400" dirty="0">
                <a:solidFill>
                  <a:schemeClr val="accent1">
                    <a:lumMod val="75000"/>
                  </a:schemeClr>
                </a:solidFill>
              </a:rPr>
              <a:t>While T has more than one component</a:t>
            </a:r>
          </a:p>
          <a:p>
            <a:pPr marL="457200" lvl="1" indent="0" algn="just">
              <a:buNone/>
            </a:pPr>
            <a:r>
              <a:rPr lang="en-US" sz="2200" dirty="0">
                <a:solidFill>
                  <a:schemeClr val="accent1">
                    <a:lumMod val="75000"/>
                  </a:schemeClr>
                </a:solidFill>
              </a:rPr>
              <a:t>For each component C of T</a:t>
            </a:r>
          </a:p>
          <a:p>
            <a:pPr marL="457200" lvl="1" indent="0" algn="just">
              <a:buNone/>
            </a:pPr>
            <a:r>
              <a:rPr lang="en-US" sz="2200" dirty="0">
                <a:solidFill>
                  <a:schemeClr val="accent1">
                    <a:lumMod val="75000"/>
                  </a:schemeClr>
                </a:solidFill>
              </a:rPr>
              <a:t>Begin with an empty set of edges S</a:t>
            </a:r>
          </a:p>
          <a:p>
            <a:pPr marL="457200" lvl="1" indent="0" algn="just">
              <a:buNone/>
            </a:pPr>
            <a:r>
              <a:rPr lang="en-US" sz="2200" dirty="0">
                <a:solidFill>
                  <a:schemeClr val="accent1">
                    <a:lumMod val="75000"/>
                  </a:schemeClr>
                </a:solidFill>
              </a:rPr>
              <a:t>For each vertex V in C</a:t>
            </a:r>
          </a:p>
          <a:p>
            <a:pPr marL="457200" lvl="1" indent="0" algn="just">
              <a:buNone/>
            </a:pPr>
            <a:r>
              <a:rPr lang="en-US" sz="2200" dirty="0">
                <a:solidFill>
                  <a:schemeClr val="accent1">
                    <a:lumMod val="75000"/>
                  </a:schemeClr>
                </a:solidFill>
              </a:rPr>
              <a:t>Find the shortest edge from v to a vertex outside of C and add it to S</a:t>
            </a:r>
          </a:p>
          <a:p>
            <a:pPr marL="457200" lvl="1" indent="0" algn="just">
              <a:buNone/>
            </a:pPr>
            <a:r>
              <a:rPr lang="en-US" sz="2200" dirty="0">
                <a:solidFill>
                  <a:schemeClr val="accent1">
                    <a:lumMod val="75000"/>
                  </a:schemeClr>
                </a:solidFill>
              </a:rPr>
              <a:t>Add the shortest edge in S to T</a:t>
            </a:r>
          </a:p>
          <a:p>
            <a:pPr marL="457200" lvl="1" indent="0" algn="just">
              <a:buNone/>
            </a:pPr>
            <a:r>
              <a:rPr lang="en-US" sz="2200" dirty="0">
                <a:solidFill>
                  <a:schemeClr val="accent1">
                    <a:lumMod val="75000"/>
                  </a:schemeClr>
                </a:solidFill>
              </a:rPr>
              <a:t>Combine trees connected by edges to form bigger components</a:t>
            </a:r>
          </a:p>
          <a:p>
            <a:pPr marL="0" indent="0" algn="just">
              <a:buNone/>
            </a:pPr>
            <a:r>
              <a:rPr lang="en-US" sz="2400" dirty="0">
                <a:solidFill>
                  <a:schemeClr val="accent1">
                    <a:lumMod val="75000"/>
                  </a:schemeClr>
                </a:solidFill>
              </a:rPr>
              <a:t>Output: T is the minimum spanning tree of G</a:t>
            </a:r>
          </a:p>
          <a:p>
            <a:pPr marL="0" indent="0" algn="just">
              <a:buNone/>
            </a:pPr>
            <a:r>
              <a:rPr lang="en-US" sz="2400" b="1" dirty="0">
                <a:solidFill>
                  <a:schemeClr val="accent1">
                    <a:lumMod val="75000"/>
                  </a:schemeClr>
                </a:solidFill>
              </a:rPr>
              <a:t>Note that an edge can be selected twice by two different components and that is fine</a:t>
            </a:r>
            <a:endParaRPr lang="en-US" sz="2400" b="1" dirty="0">
              <a:solidFill>
                <a:srgbClr val="7030A0"/>
              </a:solidFill>
            </a:endParaRPr>
          </a:p>
        </p:txBody>
      </p:sp>
    </p:spTree>
    <p:extLst>
      <p:ext uri="{BB962C8B-B14F-4D97-AF65-F5344CB8AC3E}">
        <p14:creationId xmlns:p14="http://schemas.microsoft.com/office/powerpoint/2010/main" val="123611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440463" cy="5108102"/>
          </a:xfrm>
        </p:spPr>
        <p:txBody>
          <a:bodyPr>
            <a:noAutofit/>
          </a:bodyPr>
          <a:lstStyle/>
          <a:p>
            <a:pPr marL="0" indent="0" algn="just">
              <a:buNone/>
            </a:pPr>
            <a:r>
              <a:rPr lang="en-US" sz="3200" b="1" dirty="0">
                <a:solidFill>
                  <a:schemeClr val="accent1">
                    <a:lumMod val="75000"/>
                  </a:schemeClr>
                </a:solidFill>
              </a:rPr>
              <a:t>Reverse Delete Algorithm</a:t>
            </a:r>
          </a:p>
          <a:p>
            <a:pPr algn="just">
              <a:lnSpc>
                <a:spcPct val="150000"/>
              </a:lnSpc>
              <a:buFont typeface="Wingdings" panose="05000000000000000000" pitchFamily="2" charset="2"/>
              <a:buChar char="Ø"/>
            </a:pPr>
            <a:r>
              <a:rPr lang="en-US" sz="2400" dirty="0">
                <a:solidFill>
                  <a:schemeClr val="accent1">
                    <a:lumMod val="75000"/>
                  </a:schemeClr>
                </a:solidFill>
              </a:rPr>
              <a:t>Reverse delete algorithm is closely related to Kruskal’s algorithm.</a:t>
            </a:r>
          </a:p>
          <a:p>
            <a:pPr algn="just">
              <a:lnSpc>
                <a:spcPct val="150000"/>
              </a:lnSpc>
              <a:buFont typeface="Wingdings" panose="05000000000000000000" pitchFamily="2" charset="2"/>
              <a:buChar char="Ø"/>
            </a:pPr>
            <a:r>
              <a:rPr lang="en-US" sz="2400" dirty="0">
                <a:solidFill>
                  <a:schemeClr val="accent1">
                    <a:lumMod val="75000"/>
                  </a:schemeClr>
                </a:solidFill>
              </a:rPr>
              <a:t>In Kruskal’s algorithm edges are sorted in increasing order and an edge is included in the spanning tree if it does not result in a cycle and until there are v-1 edges in spanning tree.</a:t>
            </a:r>
          </a:p>
          <a:p>
            <a:pPr algn="just">
              <a:lnSpc>
                <a:spcPct val="150000"/>
              </a:lnSpc>
              <a:buFont typeface="Wingdings" panose="05000000000000000000" pitchFamily="2" charset="2"/>
              <a:buChar char="Ø"/>
            </a:pPr>
            <a:r>
              <a:rPr lang="en-US" sz="2400" dirty="0">
                <a:solidFill>
                  <a:schemeClr val="accent1">
                    <a:lumMod val="75000"/>
                  </a:schemeClr>
                </a:solidFill>
              </a:rPr>
              <a:t>In reverse delete algorithm we sort edges in decreasing order of their weights. The current edge is picked if excluding the current edge causes disconnection of the graph.</a:t>
            </a:r>
            <a:endParaRPr lang="en-US" sz="2400" dirty="0">
              <a:solidFill>
                <a:srgbClr val="7030A0"/>
              </a:solidFill>
            </a:endParaRPr>
          </a:p>
        </p:txBody>
      </p:sp>
    </p:spTree>
    <p:extLst>
      <p:ext uri="{BB962C8B-B14F-4D97-AF65-F5344CB8AC3E}">
        <p14:creationId xmlns:p14="http://schemas.microsoft.com/office/powerpoint/2010/main" val="2805682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440463" cy="5108102"/>
          </a:xfrm>
        </p:spPr>
        <p:txBody>
          <a:bodyPr>
            <a:noAutofit/>
          </a:bodyPr>
          <a:lstStyle/>
          <a:p>
            <a:pPr marL="0" indent="0" algn="just">
              <a:buNone/>
            </a:pPr>
            <a:r>
              <a:rPr lang="en-US" sz="3200" b="1" dirty="0">
                <a:solidFill>
                  <a:schemeClr val="accent1">
                    <a:lumMod val="75000"/>
                  </a:schemeClr>
                </a:solidFill>
              </a:rPr>
              <a:t>Reverse Delete Algorithm</a:t>
            </a:r>
          </a:p>
          <a:p>
            <a:pPr marL="457200" indent="-457200" algn="just">
              <a:lnSpc>
                <a:spcPct val="150000"/>
              </a:lnSpc>
              <a:buFont typeface="+mj-lt"/>
              <a:buAutoNum type="arabicPeriod"/>
            </a:pPr>
            <a:r>
              <a:rPr lang="en-US" sz="2400" dirty="0">
                <a:solidFill>
                  <a:schemeClr val="accent1">
                    <a:lumMod val="75000"/>
                  </a:schemeClr>
                </a:solidFill>
              </a:rPr>
              <a:t>  Sort all edges of graph in non increasing order of edge weights.</a:t>
            </a:r>
          </a:p>
          <a:p>
            <a:pPr marL="457200" indent="-457200" algn="just">
              <a:lnSpc>
                <a:spcPct val="150000"/>
              </a:lnSpc>
              <a:buFont typeface="+mj-lt"/>
              <a:buAutoNum type="arabicPeriod"/>
            </a:pPr>
            <a:r>
              <a:rPr lang="en-US" sz="2400" dirty="0">
                <a:solidFill>
                  <a:schemeClr val="accent1">
                    <a:lumMod val="75000"/>
                  </a:schemeClr>
                </a:solidFill>
              </a:rPr>
              <a:t>  Initialize MST as original graph and remove extra edges using step 3.</a:t>
            </a:r>
          </a:p>
          <a:p>
            <a:pPr marL="457200" indent="-457200" algn="just">
              <a:lnSpc>
                <a:spcPct val="150000"/>
              </a:lnSpc>
              <a:buFont typeface="+mj-lt"/>
              <a:buAutoNum type="arabicPeriod"/>
            </a:pPr>
            <a:r>
              <a:rPr lang="en-US" sz="2400" dirty="0">
                <a:solidFill>
                  <a:schemeClr val="accent1">
                    <a:lumMod val="75000"/>
                  </a:schemeClr>
                </a:solidFill>
              </a:rPr>
              <a:t>  Pick the highest weight edge from remaining edges and check if deleting the edge disconnects the graph or not. If the graph disconnects then we don’t delete the edge, else we delete the edge and continue.</a:t>
            </a:r>
          </a:p>
          <a:p>
            <a:pPr marL="0" indent="0" algn="just">
              <a:buNone/>
            </a:pPr>
            <a:endParaRPr lang="en-US" sz="2400" dirty="0">
              <a:solidFill>
                <a:srgbClr val="7030A0"/>
              </a:solidFill>
            </a:endParaRPr>
          </a:p>
        </p:txBody>
      </p:sp>
    </p:spTree>
    <p:extLst>
      <p:ext uri="{BB962C8B-B14F-4D97-AF65-F5344CB8AC3E}">
        <p14:creationId xmlns:p14="http://schemas.microsoft.com/office/powerpoint/2010/main" val="2544710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Minimum Spanning Tree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pSp>
        <p:nvGrpSpPr>
          <p:cNvPr id="126" name="Group 125">
            <a:extLst>
              <a:ext uri="{FF2B5EF4-FFF2-40B4-BE49-F238E27FC236}">
                <a16:creationId xmlns:a16="http://schemas.microsoft.com/office/drawing/2014/main" id="{1E613B2C-382D-41D7-87C2-4A7E4A20850F}"/>
              </a:ext>
            </a:extLst>
          </p:cNvPr>
          <p:cNvGrpSpPr/>
          <p:nvPr/>
        </p:nvGrpSpPr>
        <p:grpSpPr>
          <a:xfrm>
            <a:off x="1144270" y="1583754"/>
            <a:ext cx="7712862" cy="4612165"/>
            <a:chOff x="910590" y="1899963"/>
            <a:chExt cx="7712862" cy="4612165"/>
          </a:xfrm>
        </p:grpSpPr>
        <p:sp>
          <p:nvSpPr>
            <p:cNvPr id="2" name="Oval 1">
              <a:extLst>
                <a:ext uri="{FF2B5EF4-FFF2-40B4-BE49-F238E27FC236}">
                  <a16:creationId xmlns:a16="http://schemas.microsoft.com/office/drawing/2014/main" id="{9AC11C3B-18F3-429E-9E1B-6790E13CB8A4}"/>
                </a:ext>
              </a:extLst>
            </p:cNvPr>
            <p:cNvSpPr/>
            <p:nvPr/>
          </p:nvSpPr>
          <p:spPr>
            <a:xfrm>
              <a:off x="1104900" y="3248025"/>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3" name="Oval 2">
              <a:extLst>
                <a:ext uri="{FF2B5EF4-FFF2-40B4-BE49-F238E27FC236}">
                  <a16:creationId xmlns:a16="http://schemas.microsoft.com/office/drawing/2014/main" id="{F389304A-91B5-44DE-85C3-D07081643AC1}"/>
                </a:ext>
              </a:extLst>
            </p:cNvPr>
            <p:cNvSpPr/>
            <p:nvPr/>
          </p:nvSpPr>
          <p:spPr>
            <a:xfrm>
              <a:off x="1978660" y="2557145"/>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4" name="Oval 3">
              <a:extLst>
                <a:ext uri="{FF2B5EF4-FFF2-40B4-BE49-F238E27FC236}">
                  <a16:creationId xmlns:a16="http://schemas.microsoft.com/office/drawing/2014/main" id="{92736566-1D9D-4F1E-9CA3-77C591DF011F}"/>
                </a:ext>
              </a:extLst>
            </p:cNvPr>
            <p:cNvSpPr/>
            <p:nvPr/>
          </p:nvSpPr>
          <p:spPr>
            <a:xfrm>
              <a:off x="4752340" y="1899963"/>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5" name="Oval 4">
              <a:extLst>
                <a:ext uri="{FF2B5EF4-FFF2-40B4-BE49-F238E27FC236}">
                  <a16:creationId xmlns:a16="http://schemas.microsoft.com/office/drawing/2014/main" id="{383D8828-B9D0-4EEE-850A-718F356DC18E}"/>
                </a:ext>
              </a:extLst>
            </p:cNvPr>
            <p:cNvSpPr/>
            <p:nvPr/>
          </p:nvSpPr>
          <p:spPr>
            <a:xfrm>
              <a:off x="1978660" y="3801318"/>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sp>
          <p:nvSpPr>
            <p:cNvPr id="7" name="Oval 6">
              <a:extLst>
                <a:ext uri="{FF2B5EF4-FFF2-40B4-BE49-F238E27FC236}">
                  <a16:creationId xmlns:a16="http://schemas.microsoft.com/office/drawing/2014/main" id="{136D707E-D1AA-4E59-AC6F-C2D12A55C1A9}"/>
                </a:ext>
              </a:extLst>
            </p:cNvPr>
            <p:cNvSpPr/>
            <p:nvPr/>
          </p:nvSpPr>
          <p:spPr>
            <a:xfrm>
              <a:off x="1493520" y="4599305"/>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1" name="Oval 10">
              <a:extLst>
                <a:ext uri="{FF2B5EF4-FFF2-40B4-BE49-F238E27FC236}">
                  <a16:creationId xmlns:a16="http://schemas.microsoft.com/office/drawing/2014/main" id="{39D7BDA9-5786-40DA-8467-677FC3BFD75C}"/>
                </a:ext>
              </a:extLst>
            </p:cNvPr>
            <p:cNvSpPr/>
            <p:nvPr/>
          </p:nvSpPr>
          <p:spPr>
            <a:xfrm>
              <a:off x="910590" y="5847337"/>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k</a:t>
              </a:r>
            </a:p>
          </p:txBody>
        </p:sp>
        <p:sp>
          <p:nvSpPr>
            <p:cNvPr id="13" name="Oval 12">
              <a:extLst>
                <a:ext uri="{FF2B5EF4-FFF2-40B4-BE49-F238E27FC236}">
                  <a16:creationId xmlns:a16="http://schemas.microsoft.com/office/drawing/2014/main" id="{12DA11AA-134F-4693-80B6-3BC22C76361B}"/>
                </a:ext>
              </a:extLst>
            </p:cNvPr>
            <p:cNvSpPr/>
            <p:nvPr/>
          </p:nvSpPr>
          <p:spPr>
            <a:xfrm>
              <a:off x="3086100" y="3804805"/>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t>
              </a:r>
            </a:p>
          </p:txBody>
        </p:sp>
        <p:sp>
          <p:nvSpPr>
            <p:cNvPr id="14" name="Oval 13">
              <a:extLst>
                <a:ext uri="{FF2B5EF4-FFF2-40B4-BE49-F238E27FC236}">
                  <a16:creationId xmlns:a16="http://schemas.microsoft.com/office/drawing/2014/main" id="{BCB7BE53-4BDE-437D-8EEF-79502C82B7E5}"/>
                </a:ext>
              </a:extLst>
            </p:cNvPr>
            <p:cNvSpPr/>
            <p:nvPr/>
          </p:nvSpPr>
          <p:spPr>
            <a:xfrm>
              <a:off x="3086100" y="4769837"/>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
              </a:r>
            </a:p>
          </p:txBody>
        </p:sp>
        <p:sp>
          <p:nvSpPr>
            <p:cNvPr id="15" name="Oval 14">
              <a:extLst>
                <a:ext uri="{FF2B5EF4-FFF2-40B4-BE49-F238E27FC236}">
                  <a16:creationId xmlns:a16="http://schemas.microsoft.com/office/drawing/2014/main" id="{12AE095C-8201-4014-91E7-4726A3B7E5CA}"/>
                </a:ext>
              </a:extLst>
            </p:cNvPr>
            <p:cNvSpPr/>
            <p:nvPr/>
          </p:nvSpPr>
          <p:spPr>
            <a:xfrm>
              <a:off x="3055620" y="6009886"/>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t>
              </a:r>
            </a:p>
          </p:txBody>
        </p:sp>
        <p:sp>
          <p:nvSpPr>
            <p:cNvPr id="17" name="Oval 16">
              <a:extLst>
                <a:ext uri="{FF2B5EF4-FFF2-40B4-BE49-F238E27FC236}">
                  <a16:creationId xmlns:a16="http://schemas.microsoft.com/office/drawing/2014/main" id="{D0A5AFB2-DDB5-49D4-9C5D-456C22A68B1F}"/>
                </a:ext>
              </a:extLst>
            </p:cNvPr>
            <p:cNvSpPr/>
            <p:nvPr/>
          </p:nvSpPr>
          <p:spPr>
            <a:xfrm>
              <a:off x="5026660" y="5530297"/>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t>
              </a:r>
            </a:p>
          </p:txBody>
        </p:sp>
        <p:sp>
          <p:nvSpPr>
            <p:cNvPr id="19" name="Oval 18">
              <a:extLst>
                <a:ext uri="{FF2B5EF4-FFF2-40B4-BE49-F238E27FC236}">
                  <a16:creationId xmlns:a16="http://schemas.microsoft.com/office/drawing/2014/main" id="{C078FB86-60C0-4582-AAF4-B966D99548F5}"/>
                </a:ext>
              </a:extLst>
            </p:cNvPr>
            <p:cNvSpPr/>
            <p:nvPr/>
          </p:nvSpPr>
          <p:spPr>
            <a:xfrm>
              <a:off x="6926580" y="5541542"/>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a:t>
              </a:r>
            </a:p>
          </p:txBody>
        </p:sp>
        <p:sp>
          <p:nvSpPr>
            <p:cNvPr id="20" name="Oval 19">
              <a:extLst>
                <a:ext uri="{FF2B5EF4-FFF2-40B4-BE49-F238E27FC236}">
                  <a16:creationId xmlns:a16="http://schemas.microsoft.com/office/drawing/2014/main" id="{4C612E6A-D4D0-450D-A373-D2A487C336C6}"/>
                </a:ext>
              </a:extLst>
            </p:cNvPr>
            <p:cNvSpPr/>
            <p:nvPr/>
          </p:nvSpPr>
          <p:spPr>
            <a:xfrm>
              <a:off x="8097434" y="3979610"/>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j</a:t>
              </a:r>
            </a:p>
          </p:txBody>
        </p:sp>
        <p:sp>
          <p:nvSpPr>
            <p:cNvPr id="27" name="Oval 26">
              <a:extLst>
                <a:ext uri="{FF2B5EF4-FFF2-40B4-BE49-F238E27FC236}">
                  <a16:creationId xmlns:a16="http://schemas.microsoft.com/office/drawing/2014/main" id="{11A0E491-77BA-4800-AF55-00C6F7AEA921}"/>
                </a:ext>
              </a:extLst>
            </p:cNvPr>
            <p:cNvSpPr/>
            <p:nvPr/>
          </p:nvSpPr>
          <p:spPr>
            <a:xfrm>
              <a:off x="6035040" y="3223132"/>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29" name="Oval 28">
              <a:extLst>
                <a:ext uri="{FF2B5EF4-FFF2-40B4-BE49-F238E27FC236}">
                  <a16:creationId xmlns:a16="http://schemas.microsoft.com/office/drawing/2014/main" id="{55F663AE-D0C5-448F-879C-77FDB7A80C82}"/>
                </a:ext>
              </a:extLst>
            </p:cNvPr>
            <p:cNvSpPr/>
            <p:nvPr/>
          </p:nvSpPr>
          <p:spPr>
            <a:xfrm>
              <a:off x="6035040" y="4240540"/>
              <a:ext cx="388620" cy="35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a:t>
              </a:r>
            </a:p>
          </p:txBody>
        </p:sp>
        <p:cxnSp>
          <p:nvCxnSpPr>
            <p:cNvPr id="33" name="Straight Connector 32">
              <a:extLst>
                <a:ext uri="{FF2B5EF4-FFF2-40B4-BE49-F238E27FC236}">
                  <a16:creationId xmlns:a16="http://schemas.microsoft.com/office/drawing/2014/main" id="{4D2C87A8-53FF-40AA-B693-C3138ADE41DA}"/>
                </a:ext>
              </a:extLst>
            </p:cNvPr>
            <p:cNvCxnSpPr>
              <a:stCxn id="2" idx="0"/>
              <a:endCxn id="3" idx="4"/>
            </p:cNvCxnSpPr>
            <p:nvPr/>
          </p:nvCxnSpPr>
          <p:spPr>
            <a:xfrm flipV="1">
              <a:off x="1299210" y="2915910"/>
              <a:ext cx="873760" cy="332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447635-0472-4629-B7EB-5B1552D088BC}"/>
                </a:ext>
              </a:extLst>
            </p:cNvPr>
            <p:cNvCxnSpPr>
              <a:stCxn id="3" idx="6"/>
              <a:endCxn id="4" idx="2"/>
            </p:cNvCxnSpPr>
            <p:nvPr/>
          </p:nvCxnSpPr>
          <p:spPr>
            <a:xfrm flipV="1">
              <a:off x="2367280" y="2079346"/>
              <a:ext cx="2385060" cy="657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ED15DB-DEC6-47AF-A0FF-B5763FFB8B81}"/>
                </a:ext>
              </a:extLst>
            </p:cNvPr>
            <p:cNvCxnSpPr>
              <a:stCxn id="4" idx="6"/>
              <a:endCxn id="20" idx="0"/>
            </p:cNvCxnSpPr>
            <p:nvPr/>
          </p:nvCxnSpPr>
          <p:spPr>
            <a:xfrm>
              <a:off x="5140960" y="2079346"/>
              <a:ext cx="3150784" cy="1900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72F802-351F-49B9-AAA8-743A7626C785}"/>
                </a:ext>
              </a:extLst>
            </p:cNvPr>
            <p:cNvCxnSpPr>
              <a:stCxn id="3" idx="5"/>
              <a:endCxn id="27" idx="1"/>
            </p:cNvCxnSpPr>
            <p:nvPr/>
          </p:nvCxnSpPr>
          <p:spPr>
            <a:xfrm>
              <a:off x="2310368" y="2863370"/>
              <a:ext cx="3781584" cy="412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28CEB-E941-4B57-96ED-36E8F62C78D8}"/>
                </a:ext>
              </a:extLst>
            </p:cNvPr>
            <p:cNvCxnSpPr>
              <a:stCxn id="27" idx="4"/>
              <a:endCxn id="29" idx="0"/>
            </p:cNvCxnSpPr>
            <p:nvPr/>
          </p:nvCxnSpPr>
          <p:spPr>
            <a:xfrm>
              <a:off x="6229350" y="3581897"/>
              <a:ext cx="0" cy="658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6054D27-4036-4D15-8BF1-FB1434E2435F}"/>
                </a:ext>
              </a:extLst>
            </p:cNvPr>
            <p:cNvCxnSpPr>
              <a:stCxn id="29" idx="4"/>
              <a:endCxn id="17" idx="0"/>
            </p:cNvCxnSpPr>
            <p:nvPr/>
          </p:nvCxnSpPr>
          <p:spPr>
            <a:xfrm flipH="1">
              <a:off x="5220970" y="4599305"/>
              <a:ext cx="1008380" cy="930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539605-78AC-426D-A9EE-08E9F394B30E}"/>
                </a:ext>
              </a:extLst>
            </p:cNvPr>
            <p:cNvCxnSpPr>
              <a:stCxn id="17" idx="6"/>
              <a:endCxn id="19" idx="2"/>
            </p:cNvCxnSpPr>
            <p:nvPr/>
          </p:nvCxnSpPr>
          <p:spPr>
            <a:xfrm>
              <a:off x="5415280" y="5709680"/>
              <a:ext cx="1511300" cy="11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FAF2EE6-518C-4022-96FD-8721FE4DE247}"/>
                </a:ext>
              </a:extLst>
            </p:cNvPr>
            <p:cNvCxnSpPr>
              <a:stCxn id="20" idx="4"/>
              <a:endCxn id="19" idx="7"/>
            </p:cNvCxnSpPr>
            <p:nvPr/>
          </p:nvCxnSpPr>
          <p:spPr>
            <a:xfrm flipH="1">
              <a:off x="7258288" y="4338375"/>
              <a:ext cx="1033456" cy="1255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170923-492B-45F6-BF2D-03C2770BCDA8}"/>
                </a:ext>
              </a:extLst>
            </p:cNvPr>
            <p:cNvCxnSpPr>
              <a:stCxn id="11" idx="6"/>
              <a:endCxn id="15" idx="2"/>
            </p:cNvCxnSpPr>
            <p:nvPr/>
          </p:nvCxnSpPr>
          <p:spPr>
            <a:xfrm>
              <a:off x="1299210" y="6026720"/>
              <a:ext cx="1756410" cy="162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B0C26CF-9E3E-4AEB-944D-0047CF603868}"/>
                </a:ext>
              </a:extLst>
            </p:cNvPr>
            <p:cNvCxnSpPr>
              <a:stCxn id="11" idx="7"/>
              <a:endCxn id="14" idx="3"/>
            </p:cNvCxnSpPr>
            <p:nvPr/>
          </p:nvCxnSpPr>
          <p:spPr>
            <a:xfrm flipV="1">
              <a:off x="1242298" y="5076062"/>
              <a:ext cx="1900714" cy="823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41084B8-BB0A-4D0F-8467-C9A5BD42B9A4}"/>
                </a:ext>
              </a:extLst>
            </p:cNvPr>
            <p:cNvCxnSpPr>
              <a:stCxn id="14" idx="4"/>
              <a:endCxn id="15" idx="0"/>
            </p:cNvCxnSpPr>
            <p:nvPr/>
          </p:nvCxnSpPr>
          <p:spPr>
            <a:xfrm flipH="1">
              <a:off x="3249930" y="5128602"/>
              <a:ext cx="30480" cy="881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9521FAE-5892-4649-9F71-60083333DAD9}"/>
                </a:ext>
              </a:extLst>
            </p:cNvPr>
            <p:cNvCxnSpPr>
              <a:stCxn id="11" idx="0"/>
              <a:endCxn id="7" idx="4"/>
            </p:cNvCxnSpPr>
            <p:nvPr/>
          </p:nvCxnSpPr>
          <p:spPr>
            <a:xfrm flipV="1">
              <a:off x="1104900" y="4958070"/>
              <a:ext cx="582930" cy="889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DD314C-5503-4167-9A87-51DA2AF9ACEA}"/>
                </a:ext>
              </a:extLst>
            </p:cNvPr>
            <p:cNvCxnSpPr>
              <a:stCxn id="7" idx="0"/>
              <a:endCxn id="5" idx="4"/>
            </p:cNvCxnSpPr>
            <p:nvPr/>
          </p:nvCxnSpPr>
          <p:spPr>
            <a:xfrm flipV="1">
              <a:off x="1687830" y="4160083"/>
              <a:ext cx="485140" cy="439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B9C8569-F287-4CAD-A1D5-6EAFF56D05B5}"/>
                </a:ext>
              </a:extLst>
            </p:cNvPr>
            <p:cNvCxnSpPr>
              <a:stCxn id="2" idx="6"/>
              <a:endCxn id="5" idx="0"/>
            </p:cNvCxnSpPr>
            <p:nvPr/>
          </p:nvCxnSpPr>
          <p:spPr>
            <a:xfrm>
              <a:off x="1493520" y="3427408"/>
              <a:ext cx="679450" cy="37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2A90C2-606F-4BF6-B09E-AAF934CD2EB3}"/>
                </a:ext>
              </a:extLst>
            </p:cNvPr>
            <p:cNvCxnSpPr>
              <a:stCxn id="2" idx="4"/>
              <a:endCxn id="11" idx="0"/>
            </p:cNvCxnSpPr>
            <p:nvPr/>
          </p:nvCxnSpPr>
          <p:spPr>
            <a:xfrm flipH="1">
              <a:off x="1104900" y="3606790"/>
              <a:ext cx="194310" cy="2240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13A7187-E40B-4E02-885A-54625A618671}"/>
                </a:ext>
              </a:extLst>
            </p:cNvPr>
            <p:cNvCxnSpPr>
              <a:stCxn id="5" idx="6"/>
              <a:endCxn id="13" idx="2"/>
            </p:cNvCxnSpPr>
            <p:nvPr/>
          </p:nvCxnSpPr>
          <p:spPr>
            <a:xfrm>
              <a:off x="2367280" y="3980701"/>
              <a:ext cx="718820" cy="3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D2BB408-89F7-4B01-9FAF-37AFA82FD099}"/>
                </a:ext>
              </a:extLst>
            </p:cNvPr>
            <p:cNvCxnSpPr>
              <a:stCxn id="13" idx="4"/>
              <a:endCxn id="14" idx="0"/>
            </p:cNvCxnSpPr>
            <p:nvPr/>
          </p:nvCxnSpPr>
          <p:spPr>
            <a:xfrm>
              <a:off x="3280410" y="4163570"/>
              <a:ext cx="0" cy="606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294AF48-D518-49E9-B118-8D3D7746E94B}"/>
                </a:ext>
              </a:extLst>
            </p:cNvPr>
            <p:cNvCxnSpPr>
              <a:stCxn id="14" idx="6"/>
              <a:endCxn id="17" idx="2"/>
            </p:cNvCxnSpPr>
            <p:nvPr/>
          </p:nvCxnSpPr>
          <p:spPr>
            <a:xfrm>
              <a:off x="3474720" y="4949220"/>
              <a:ext cx="1551940" cy="76046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5B10B1A-3762-4806-BBCD-6525229241A7}"/>
                </a:ext>
              </a:extLst>
            </p:cNvPr>
            <p:cNvSpPr txBox="1"/>
            <p:nvPr/>
          </p:nvSpPr>
          <p:spPr>
            <a:xfrm>
              <a:off x="910590" y="4419922"/>
              <a:ext cx="292100" cy="369332"/>
            </a:xfrm>
            <a:prstGeom prst="rect">
              <a:avLst/>
            </a:prstGeom>
            <a:noFill/>
          </p:spPr>
          <p:txBody>
            <a:bodyPr wrap="square" rtlCol="0">
              <a:spAutoFit/>
            </a:bodyPr>
            <a:lstStyle/>
            <a:p>
              <a:r>
                <a:rPr lang="en-IN" dirty="0"/>
                <a:t>8</a:t>
              </a:r>
            </a:p>
          </p:txBody>
        </p:sp>
        <p:sp>
          <p:nvSpPr>
            <p:cNvPr id="106" name="TextBox 105">
              <a:extLst>
                <a:ext uri="{FF2B5EF4-FFF2-40B4-BE49-F238E27FC236}">
                  <a16:creationId xmlns:a16="http://schemas.microsoft.com/office/drawing/2014/main" id="{DF6BE60B-FE86-4CAC-B2B9-F3E5B42F10D9}"/>
                </a:ext>
              </a:extLst>
            </p:cNvPr>
            <p:cNvSpPr txBox="1"/>
            <p:nvPr/>
          </p:nvSpPr>
          <p:spPr>
            <a:xfrm>
              <a:off x="1242298" y="2736528"/>
              <a:ext cx="542052" cy="369332"/>
            </a:xfrm>
            <a:prstGeom prst="rect">
              <a:avLst/>
            </a:prstGeom>
            <a:noFill/>
          </p:spPr>
          <p:txBody>
            <a:bodyPr wrap="square" rtlCol="0">
              <a:spAutoFit/>
            </a:bodyPr>
            <a:lstStyle/>
            <a:p>
              <a:r>
                <a:rPr lang="en-IN" dirty="0"/>
                <a:t>12</a:t>
              </a:r>
            </a:p>
          </p:txBody>
        </p:sp>
        <p:sp>
          <p:nvSpPr>
            <p:cNvPr id="107" name="TextBox 106">
              <a:extLst>
                <a:ext uri="{FF2B5EF4-FFF2-40B4-BE49-F238E27FC236}">
                  <a16:creationId xmlns:a16="http://schemas.microsoft.com/office/drawing/2014/main" id="{B4C1D32E-C9AE-43F2-A2D4-4C2A457B1D12}"/>
                </a:ext>
              </a:extLst>
            </p:cNvPr>
            <p:cNvSpPr txBox="1"/>
            <p:nvPr/>
          </p:nvSpPr>
          <p:spPr>
            <a:xfrm>
              <a:off x="2885440" y="1938541"/>
              <a:ext cx="772160" cy="369332"/>
            </a:xfrm>
            <a:prstGeom prst="rect">
              <a:avLst/>
            </a:prstGeom>
            <a:noFill/>
          </p:spPr>
          <p:txBody>
            <a:bodyPr wrap="square" rtlCol="0">
              <a:spAutoFit/>
            </a:bodyPr>
            <a:lstStyle/>
            <a:p>
              <a:r>
                <a:rPr lang="en-IN" dirty="0"/>
                <a:t>7</a:t>
              </a:r>
            </a:p>
          </p:txBody>
        </p:sp>
        <p:sp>
          <p:nvSpPr>
            <p:cNvPr id="108" name="TextBox 107">
              <a:extLst>
                <a:ext uri="{FF2B5EF4-FFF2-40B4-BE49-F238E27FC236}">
                  <a16:creationId xmlns:a16="http://schemas.microsoft.com/office/drawing/2014/main" id="{635CD609-C065-420E-A795-AEFDF31DD5E0}"/>
                </a:ext>
              </a:extLst>
            </p:cNvPr>
            <p:cNvSpPr txBox="1"/>
            <p:nvPr/>
          </p:nvSpPr>
          <p:spPr>
            <a:xfrm>
              <a:off x="5847080" y="2228951"/>
              <a:ext cx="960120" cy="369332"/>
            </a:xfrm>
            <a:prstGeom prst="rect">
              <a:avLst/>
            </a:prstGeom>
            <a:noFill/>
          </p:spPr>
          <p:txBody>
            <a:bodyPr wrap="square" rtlCol="0">
              <a:spAutoFit/>
            </a:bodyPr>
            <a:lstStyle/>
            <a:p>
              <a:r>
                <a:rPr lang="en-IN" dirty="0"/>
                <a:t>14</a:t>
              </a:r>
            </a:p>
          </p:txBody>
        </p:sp>
        <p:sp>
          <p:nvSpPr>
            <p:cNvPr id="109" name="TextBox 108">
              <a:extLst>
                <a:ext uri="{FF2B5EF4-FFF2-40B4-BE49-F238E27FC236}">
                  <a16:creationId xmlns:a16="http://schemas.microsoft.com/office/drawing/2014/main" id="{50315B28-B571-4DA4-B6A5-1CE5F099493A}"/>
                </a:ext>
              </a:extLst>
            </p:cNvPr>
            <p:cNvSpPr txBox="1"/>
            <p:nvPr/>
          </p:nvSpPr>
          <p:spPr>
            <a:xfrm>
              <a:off x="3850640" y="2747888"/>
              <a:ext cx="538480" cy="369332"/>
            </a:xfrm>
            <a:prstGeom prst="rect">
              <a:avLst/>
            </a:prstGeom>
            <a:noFill/>
          </p:spPr>
          <p:txBody>
            <a:bodyPr wrap="square" rtlCol="0">
              <a:spAutoFit/>
            </a:bodyPr>
            <a:lstStyle/>
            <a:p>
              <a:r>
                <a:rPr lang="en-IN" dirty="0"/>
                <a:t>5</a:t>
              </a:r>
            </a:p>
          </p:txBody>
        </p:sp>
        <p:sp>
          <p:nvSpPr>
            <p:cNvPr id="110" name="TextBox 109">
              <a:extLst>
                <a:ext uri="{FF2B5EF4-FFF2-40B4-BE49-F238E27FC236}">
                  <a16:creationId xmlns:a16="http://schemas.microsoft.com/office/drawing/2014/main" id="{A025768C-9D5E-484E-AC77-1A5D1F278C99}"/>
                </a:ext>
              </a:extLst>
            </p:cNvPr>
            <p:cNvSpPr txBox="1"/>
            <p:nvPr/>
          </p:nvSpPr>
          <p:spPr>
            <a:xfrm>
              <a:off x="5709920" y="3801318"/>
              <a:ext cx="519422" cy="369332"/>
            </a:xfrm>
            <a:prstGeom prst="rect">
              <a:avLst/>
            </a:prstGeom>
            <a:noFill/>
          </p:spPr>
          <p:txBody>
            <a:bodyPr wrap="square" rtlCol="0">
              <a:spAutoFit/>
            </a:bodyPr>
            <a:lstStyle/>
            <a:p>
              <a:r>
                <a:rPr lang="en-IN" dirty="0"/>
                <a:t>15</a:t>
              </a:r>
            </a:p>
          </p:txBody>
        </p:sp>
        <p:cxnSp>
          <p:nvCxnSpPr>
            <p:cNvPr id="112" name="Straight Connector 111">
              <a:extLst>
                <a:ext uri="{FF2B5EF4-FFF2-40B4-BE49-F238E27FC236}">
                  <a16:creationId xmlns:a16="http://schemas.microsoft.com/office/drawing/2014/main" id="{53CD7DEF-D9A4-4AC3-B4FC-102AFF3C29FF}"/>
                </a:ext>
              </a:extLst>
            </p:cNvPr>
            <p:cNvCxnSpPr>
              <a:stCxn id="27" idx="6"/>
              <a:endCxn id="20" idx="2"/>
            </p:cNvCxnSpPr>
            <p:nvPr/>
          </p:nvCxnSpPr>
          <p:spPr>
            <a:xfrm>
              <a:off x="6423660" y="3402515"/>
              <a:ext cx="1673774" cy="756478"/>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4C935E5D-E43B-4E76-8C5D-92E13260F768}"/>
                </a:ext>
              </a:extLst>
            </p:cNvPr>
            <p:cNvSpPr txBox="1"/>
            <p:nvPr/>
          </p:nvSpPr>
          <p:spPr>
            <a:xfrm>
              <a:off x="6617962" y="3579952"/>
              <a:ext cx="504198" cy="369332"/>
            </a:xfrm>
            <a:prstGeom prst="rect">
              <a:avLst/>
            </a:prstGeom>
            <a:noFill/>
          </p:spPr>
          <p:txBody>
            <a:bodyPr wrap="square" rtlCol="0">
              <a:spAutoFit/>
            </a:bodyPr>
            <a:lstStyle/>
            <a:p>
              <a:r>
                <a:rPr lang="en-IN" dirty="0"/>
                <a:t>11</a:t>
              </a:r>
            </a:p>
          </p:txBody>
        </p:sp>
        <p:sp>
          <p:nvSpPr>
            <p:cNvPr id="114" name="TextBox 113">
              <a:extLst>
                <a:ext uri="{FF2B5EF4-FFF2-40B4-BE49-F238E27FC236}">
                  <a16:creationId xmlns:a16="http://schemas.microsoft.com/office/drawing/2014/main" id="{6D81B884-5691-4E99-A487-8BC9ED08902A}"/>
                </a:ext>
              </a:extLst>
            </p:cNvPr>
            <p:cNvSpPr txBox="1"/>
            <p:nvPr/>
          </p:nvSpPr>
          <p:spPr>
            <a:xfrm>
              <a:off x="8089900" y="4783842"/>
              <a:ext cx="533552" cy="369332"/>
            </a:xfrm>
            <a:prstGeom prst="rect">
              <a:avLst/>
            </a:prstGeom>
            <a:noFill/>
          </p:spPr>
          <p:txBody>
            <a:bodyPr wrap="square" rtlCol="0">
              <a:spAutoFit/>
            </a:bodyPr>
            <a:lstStyle/>
            <a:p>
              <a:r>
                <a:rPr lang="en-IN" dirty="0"/>
                <a:t>2</a:t>
              </a:r>
            </a:p>
          </p:txBody>
        </p:sp>
        <p:sp>
          <p:nvSpPr>
            <p:cNvPr id="115" name="TextBox 114">
              <a:extLst>
                <a:ext uri="{FF2B5EF4-FFF2-40B4-BE49-F238E27FC236}">
                  <a16:creationId xmlns:a16="http://schemas.microsoft.com/office/drawing/2014/main" id="{784699C2-42B1-4332-ADE6-B10B169319D4}"/>
                </a:ext>
              </a:extLst>
            </p:cNvPr>
            <p:cNvSpPr txBox="1"/>
            <p:nvPr/>
          </p:nvSpPr>
          <p:spPr>
            <a:xfrm>
              <a:off x="6035040" y="5773464"/>
              <a:ext cx="666750" cy="369332"/>
            </a:xfrm>
            <a:prstGeom prst="rect">
              <a:avLst/>
            </a:prstGeom>
            <a:noFill/>
          </p:spPr>
          <p:txBody>
            <a:bodyPr wrap="square" rtlCol="0">
              <a:spAutoFit/>
            </a:bodyPr>
            <a:lstStyle/>
            <a:p>
              <a:r>
                <a:rPr lang="en-IN" dirty="0"/>
                <a:t>9</a:t>
              </a:r>
            </a:p>
          </p:txBody>
        </p:sp>
        <p:sp>
          <p:nvSpPr>
            <p:cNvPr id="116" name="TextBox 115">
              <a:extLst>
                <a:ext uri="{FF2B5EF4-FFF2-40B4-BE49-F238E27FC236}">
                  <a16:creationId xmlns:a16="http://schemas.microsoft.com/office/drawing/2014/main" id="{5DE86740-E6B4-473B-824B-F23BE23C0901}"/>
                </a:ext>
              </a:extLst>
            </p:cNvPr>
            <p:cNvSpPr txBox="1"/>
            <p:nvPr/>
          </p:nvSpPr>
          <p:spPr>
            <a:xfrm>
              <a:off x="5394960" y="4860235"/>
              <a:ext cx="548640" cy="369332"/>
            </a:xfrm>
            <a:prstGeom prst="rect">
              <a:avLst/>
            </a:prstGeom>
            <a:noFill/>
          </p:spPr>
          <p:txBody>
            <a:bodyPr wrap="square" rtlCol="0">
              <a:spAutoFit/>
            </a:bodyPr>
            <a:lstStyle/>
            <a:p>
              <a:r>
                <a:rPr lang="en-IN" dirty="0"/>
                <a:t>10</a:t>
              </a:r>
            </a:p>
          </p:txBody>
        </p:sp>
        <p:sp>
          <p:nvSpPr>
            <p:cNvPr id="117" name="TextBox 116">
              <a:extLst>
                <a:ext uri="{FF2B5EF4-FFF2-40B4-BE49-F238E27FC236}">
                  <a16:creationId xmlns:a16="http://schemas.microsoft.com/office/drawing/2014/main" id="{FBCFE358-CCB6-4D74-AB68-54E54C1A2249}"/>
                </a:ext>
              </a:extLst>
            </p:cNvPr>
            <p:cNvSpPr txBox="1"/>
            <p:nvPr/>
          </p:nvSpPr>
          <p:spPr>
            <a:xfrm>
              <a:off x="3806428" y="4769837"/>
              <a:ext cx="540544" cy="369332"/>
            </a:xfrm>
            <a:prstGeom prst="rect">
              <a:avLst/>
            </a:prstGeom>
            <a:noFill/>
          </p:spPr>
          <p:txBody>
            <a:bodyPr wrap="square" rtlCol="0">
              <a:spAutoFit/>
            </a:bodyPr>
            <a:lstStyle/>
            <a:p>
              <a:r>
                <a:rPr lang="en-IN" dirty="0"/>
                <a:t>30</a:t>
              </a:r>
            </a:p>
          </p:txBody>
        </p:sp>
        <p:sp>
          <p:nvSpPr>
            <p:cNvPr id="118" name="TextBox 117">
              <a:extLst>
                <a:ext uri="{FF2B5EF4-FFF2-40B4-BE49-F238E27FC236}">
                  <a16:creationId xmlns:a16="http://schemas.microsoft.com/office/drawing/2014/main" id="{1277606C-4705-4EE2-AB66-E43DE0693D19}"/>
                </a:ext>
              </a:extLst>
            </p:cNvPr>
            <p:cNvSpPr txBox="1"/>
            <p:nvPr/>
          </p:nvSpPr>
          <p:spPr>
            <a:xfrm>
              <a:off x="2989580" y="4338375"/>
              <a:ext cx="387348" cy="369332"/>
            </a:xfrm>
            <a:prstGeom prst="rect">
              <a:avLst/>
            </a:prstGeom>
            <a:noFill/>
          </p:spPr>
          <p:txBody>
            <a:bodyPr wrap="square" rtlCol="0">
              <a:spAutoFit/>
            </a:bodyPr>
            <a:lstStyle/>
            <a:p>
              <a:r>
                <a:rPr lang="en-IN" dirty="0"/>
                <a:t>1</a:t>
              </a:r>
            </a:p>
          </p:txBody>
        </p:sp>
        <p:sp>
          <p:nvSpPr>
            <p:cNvPr id="119" name="TextBox 118">
              <a:extLst>
                <a:ext uri="{FF2B5EF4-FFF2-40B4-BE49-F238E27FC236}">
                  <a16:creationId xmlns:a16="http://schemas.microsoft.com/office/drawing/2014/main" id="{5C9F6362-1824-4AB6-AE25-FD3B67A66F09}"/>
                </a:ext>
              </a:extLst>
            </p:cNvPr>
            <p:cNvSpPr txBox="1"/>
            <p:nvPr/>
          </p:nvSpPr>
          <p:spPr>
            <a:xfrm>
              <a:off x="2133838" y="5111769"/>
              <a:ext cx="563642" cy="369332"/>
            </a:xfrm>
            <a:prstGeom prst="rect">
              <a:avLst/>
            </a:prstGeom>
            <a:noFill/>
          </p:spPr>
          <p:txBody>
            <a:bodyPr wrap="square" rtlCol="0">
              <a:spAutoFit/>
            </a:bodyPr>
            <a:lstStyle/>
            <a:p>
              <a:r>
                <a:rPr lang="en-IN" dirty="0"/>
                <a:t>18</a:t>
              </a:r>
            </a:p>
          </p:txBody>
        </p:sp>
        <p:sp>
          <p:nvSpPr>
            <p:cNvPr id="120" name="TextBox 119">
              <a:extLst>
                <a:ext uri="{FF2B5EF4-FFF2-40B4-BE49-F238E27FC236}">
                  <a16:creationId xmlns:a16="http://schemas.microsoft.com/office/drawing/2014/main" id="{862B94E2-0A64-4525-984D-E923703533BA}"/>
                </a:ext>
              </a:extLst>
            </p:cNvPr>
            <p:cNvSpPr txBox="1"/>
            <p:nvPr/>
          </p:nvSpPr>
          <p:spPr>
            <a:xfrm>
              <a:off x="1503680" y="4240540"/>
              <a:ext cx="513080" cy="369332"/>
            </a:xfrm>
            <a:prstGeom prst="rect">
              <a:avLst/>
            </a:prstGeom>
            <a:noFill/>
          </p:spPr>
          <p:txBody>
            <a:bodyPr wrap="square" rtlCol="0">
              <a:spAutoFit/>
            </a:bodyPr>
            <a:lstStyle/>
            <a:p>
              <a:r>
                <a:rPr lang="en-IN" dirty="0"/>
                <a:t>16</a:t>
              </a:r>
            </a:p>
          </p:txBody>
        </p:sp>
        <p:sp>
          <p:nvSpPr>
            <p:cNvPr id="121" name="TextBox 120">
              <a:extLst>
                <a:ext uri="{FF2B5EF4-FFF2-40B4-BE49-F238E27FC236}">
                  <a16:creationId xmlns:a16="http://schemas.microsoft.com/office/drawing/2014/main" id="{574BCAE6-EFB6-40C6-94C5-05D66FE478F8}"/>
                </a:ext>
              </a:extLst>
            </p:cNvPr>
            <p:cNvSpPr txBox="1"/>
            <p:nvPr/>
          </p:nvSpPr>
          <p:spPr>
            <a:xfrm>
              <a:off x="1784350" y="3324561"/>
              <a:ext cx="461010" cy="369332"/>
            </a:xfrm>
            <a:prstGeom prst="rect">
              <a:avLst/>
            </a:prstGeom>
            <a:noFill/>
          </p:spPr>
          <p:txBody>
            <a:bodyPr wrap="square" rtlCol="0">
              <a:spAutoFit/>
            </a:bodyPr>
            <a:lstStyle/>
            <a:p>
              <a:r>
                <a:rPr lang="en-IN" dirty="0"/>
                <a:t>23</a:t>
              </a:r>
            </a:p>
          </p:txBody>
        </p:sp>
        <p:sp>
          <p:nvSpPr>
            <p:cNvPr id="122" name="TextBox 121">
              <a:extLst>
                <a:ext uri="{FF2B5EF4-FFF2-40B4-BE49-F238E27FC236}">
                  <a16:creationId xmlns:a16="http://schemas.microsoft.com/office/drawing/2014/main" id="{3964CD4A-40E8-4971-8EEA-A9659B9E0706}"/>
                </a:ext>
              </a:extLst>
            </p:cNvPr>
            <p:cNvSpPr txBox="1"/>
            <p:nvPr/>
          </p:nvSpPr>
          <p:spPr>
            <a:xfrm>
              <a:off x="2463800" y="3674475"/>
              <a:ext cx="500380" cy="369332"/>
            </a:xfrm>
            <a:prstGeom prst="rect">
              <a:avLst/>
            </a:prstGeom>
            <a:noFill/>
          </p:spPr>
          <p:txBody>
            <a:bodyPr wrap="square" rtlCol="0">
              <a:spAutoFit/>
            </a:bodyPr>
            <a:lstStyle/>
            <a:p>
              <a:r>
                <a:rPr lang="en-IN" dirty="0"/>
                <a:t>20</a:t>
              </a:r>
            </a:p>
          </p:txBody>
        </p:sp>
        <p:sp>
          <p:nvSpPr>
            <p:cNvPr id="123" name="TextBox 122">
              <a:extLst>
                <a:ext uri="{FF2B5EF4-FFF2-40B4-BE49-F238E27FC236}">
                  <a16:creationId xmlns:a16="http://schemas.microsoft.com/office/drawing/2014/main" id="{5C1C2845-480B-4321-86D9-1668D56F3775}"/>
                </a:ext>
              </a:extLst>
            </p:cNvPr>
            <p:cNvSpPr txBox="1"/>
            <p:nvPr/>
          </p:nvSpPr>
          <p:spPr>
            <a:xfrm>
              <a:off x="1259840" y="5059229"/>
              <a:ext cx="427990" cy="375598"/>
            </a:xfrm>
            <a:prstGeom prst="rect">
              <a:avLst/>
            </a:prstGeom>
            <a:noFill/>
          </p:spPr>
          <p:txBody>
            <a:bodyPr wrap="square" rtlCol="0">
              <a:spAutoFit/>
            </a:bodyPr>
            <a:lstStyle/>
            <a:p>
              <a:r>
                <a:rPr lang="en-IN" dirty="0"/>
                <a:t>19</a:t>
              </a:r>
            </a:p>
          </p:txBody>
        </p:sp>
        <p:sp>
          <p:nvSpPr>
            <p:cNvPr id="124" name="TextBox 123">
              <a:extLst>
                <a:ext uri="{FF2B5EF4-FFF2-40B4-BE49-F238E27FC236}">
                  <a16:creationId xmlns:a16="http://schemas.microsoft.com/office/drawing/2014/main" id="{61576C2D-D3F8-4811-9146-CE2B0AEBFD7C}"/>
                </a:ext>
              </a:extLst>
            </p:cNvPr>
            <p:cNvSpPr txBox="1"/>
            <p:nvPr/>
          </p:nvSpPr>
          <p:spPr>
            <a:xfrm>
              <a:off x="1978660" y="6142796"/>
              <a:ext cx="852170" cy="369332"/>
            </a:xfrm>
            <a:prstGeom prst="rect">
              <a:avLst/>
            </a:prstGeom>
            <a:noFill/>
          </p:spPr>
          <p:txBody>
            <a:bodyPr wrap="square" rtlCol="0">
              <a:spAutoFit/>
            </a:bodyPr>
            <a:lstStyle/>
            <a:p>
              <a:r>
                <a:rPr lang="en-IN" dirty="0"/>
                <a:t>3</a:t>
              </a:r>
            </a:p>
          </p:txBody>
        </p:sp>
        <p:sp>
          <p:nvSpPr>
            <p:cNvPr id="125" name="TextBox 124">
              <a:extLst>
                <a:ext uri="{FF2B5EF4-FFF2-40B4-BE49-F238E27FC236}">
                  <a16:creationId xmlns:a16="http://schemas.microsoft.com/office/drawing/2014/main" id="{EBEAA074-CB7A-457D-9664-59C5264C27FF}"/>
                </a:ext>
              </a:extLst>
            </p:cNvPr>
            <p:cNvSpPr txBox="1"/>
            <p:nvPr/>
          </p:nvSpPr>
          <p:spPr>
            <a:xfrm>
              <a:off x="3280410" y="5481101"/>
              <a:ext cx="783590" cy="369332"/>
            </a:xfrm>
            <a:prstGeom prst="rect">
              <a:avLst/>
            </a:prstGeom>
            <a:noFill/>
          </p:spPr>
          <p:txBody>
            <a:bodyPr wrap="square" rtlCol="0">
              <a:spAutoFit/>
            </a:bodyPr>
            <a:lstStyle/>
            <a:p>
              <a:r>
                <a:rPr lang="en-IN" dirty="0"/>
                <a:t>17</a:t>
              </a:r>
            </a:p>
          </p:txBody>
        </p:sp>
      </p:grpSp>
    </p:spTree>
    <p:extLst>
      <p:ext uri="{BB962C8B-B14F-4D97-AF65-F5344CB8AC3E}">
        <p14:creationId xmlns:p14="http://schemas.microsoft.com/office/powerpoint/2010/main" val="1211687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surabhinarayan@pes.edu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380616"/>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a:t>Surabhi</a:t>
            </a:r>
            <a:r>
              <a:rPr lang="en-IN" sz="2400" b="1" dirty="0"/>
              <a:t> Narayan</a:t>
            </a:r>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6213401" cy="461665"/>
          </a:xfrm>
          <a:prstGeom prst="rect">
            <a:avLst/>
          </a:prstGeom>
        </p:spPr>
        <p:txBody>
          <a:bodyPr wrap="square">
            <a:spAutoFit/>
          </a:bodyPr>
          <a:lstStyle/>
          <a:p>
            <a:r>
              <a:rPr lang="en-US" sz="2400" dirty="0"/>
              <a:t>Department of Computer Science &amp;Engineering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08896" y="1477819"/>
            <a:ext cx="10011430" cy="1055825"/>
          </a:xfrm>
        </p:spPr>
        <p:txBody>
          <a:bodyPr>
            <a:normAutofit/>
          </a:bodyPr>
          <a:lstStyle/>
          <a:p>
            <a:pPr algn="just"/>
            <a:r>
              <a:rPr lang="en-US" sz="2400" b="1" dirty="0">
                <a:solidFill>
                  <a:schemeClr val="accent1">
                    <a:lumMod val="75000"/>
                  </a:schemeClr>
                </a:solidFill>
              </a:rPr>
              <a:t>Let G=(V,E) </a:t>
            </a:r>
            <a:r>
              <a:rPr lang="en-US" sz="2400" dirty="0">
                <a:solidFill>
                  <a:schemeClr val="accent1">
                    <a:lumMod val="75000"/>
                  </a:schemeClr>
                </a:solidFill>
              </a:rPr>
              <a:t>be a loop free undirected graph, then the graph G is said to be a tree if G is connected and contains no cycles.</a:t>
            </a:r>
            <a:r>
              <a:rPr lang="en-US" sz="2400" b="1" dirty="0">
                <a:solidFill>
                  <a:schemeClr val="accent1">
                    <a:lumMod val="75000"/>
                  </a:schemeClr>
                </a:solidFill>
              </a:rPr>
              <a:t> </a:t>
            </a:r>
            <a:endParaRPr lang="he-IL" sz="2400" dirty="0">
              <a:solidFill>
                <a:schemeClr val="accent1">
                  <a:lumMod val="75000"/>
                </a:schemeClr>
              </a:solidFill>
            </a:endParaRPr>
          </a:p>
        </p:txBody>
      </p:sp>
      <p:sp>
        <p:nvSpPr>
          <p:cNvPr id="21" name="TextBox 20">
            <a:extLst>
              <a:ext uri="{FF2B5EF4-FFF2-40B4-BE49-F238E27FC236}">
                <a16:creationId xmlns:a16="http://schemas.microsoft.com/office/drawing/2014/main" id="{E6CC4DF6-8FF1-4D3B-B6CE-2C248FCBDDEE}"/>
              </a:ext>
            </a:extLst>
          </p:cNvPr>
          <p:cNvSpPr txBox="1"/>
          <p:nvPr/>
        </p:nvSpPr>
        <p:spPr>
          <a:xfrm>
            <a:off x="5318144" y="2219224"/>
            <a:ext cx="400050" cy="369332"/>
          </a:xfrm>
          <a:prstGeom prst="rect">
            <a:avLst/>
          </a:prstGeom>
          <a:noFill/>
        </p:spPr>
        <p:txBody>
          <a:bodyPr wrap="square" rtlCol="0">
            <a:spAutoFit/>
          </a:bodyPr>
          <a:lstStyle/>
          <a:p>
            <a:r>
              <a:rPr lang="en-IN" dirty="0"/>
              <a:t>b</a:t>
            </a:r>
          </a:p>
        </p:txBody>
      </p:sp>
      <p:grpSp>
        <p:nvGrpSpPr>
          <p:cNvPr id="38" name="Group 37">
            <a:extLst>
              <a:ext uri="{FF2B5EF4-FFF2-40B4-BE49-F238E27FC236}">
                <a16:creationId xmlns:a16="http://schemas.microsoft.com/office/drawing/2014/main" id="{FE47E7C3-DD72-4761-B542-AF3C7C75333B}"/>
              </a:ext>
            </a:extLst>
          </p:cNvPr>
          <p:cNvGrpSpPr/>
          <p:nvPr/>
        </p:nvGrpSpPr>
        <p:grpSpPr>
          <a:xfrm>
            <a:off x="3765092" y="2214865"/>
            <a:ext cx="1856051" cy="1946471"/>
            <a:chOff x="9505950" y="2233109"/>
            <a:chExt cx="1856051" cy="1946471"/>
          </a:xfrm>
        </p:grpSpPr>
        <p:sp>
          <p:nvSpPr>
            <p:cNvPr id="26" name="TextBox 25">
              <a:extLst>
                <a:ext uri="{FF2B5EF4-FFF2-40B4-BE49-F238E27FC236}">
                  <a16:creationId xmlns:a16="http://schemas.microsoft.com/office/drawing/2014/main" id="{FDCCC2B1-26ED-4092-991D-72B78AF8CC08}"/>
                </a:ext>
              </a:extLst>
            </p:cNvPr>
            <p:cNvSpPr txBox="1"/>
            <p:nvPr/>
          </p:nvSpPr>
          <p:spPr>
            <a:xfrm>
              <a:off x="9820276" y="3810248"/>
              <a:ext cx="400050" cy="369332"/>
            </a:xfrm>
            <a:prstGeom prst="rect">
              <a:avLst/>
            </a:prstGeom>
            <a:noFill/>
          </p:spPr>
          <p:txBody>
            <a:bodyPr wrap="square" rtlCol="0">
              <a:spAutoFit/>
            </a:bodyPr>
            <a:lstStyle/>
            <a:p>
              <a:r>
                <a:rPr lang="en-IN" dirty="0"/>
                <a:t>e</a:t>
              </a:r>
            </a:p>
          </p:txBody>
        </p:sp>
        <p:grpSp>
          <p:nvGrpSpPr>
            <p:cNvPr id="36" name="Group 35">
              <a:extLst>
                <a:ext uri="{FF2B5EF4-FFF2-40B4-BE49-F238E27FC236}">
                  <a16:creationId xmlns:a16="http://schemas.microsoft.com/office/drawing/2014/main" id="{BFFED748-2274-49A3-916F-1537FE37363F}"/>
                </a:ext>
              </a:extLst>
            </p:cNvPr>
            <p:cNvGrpSpPr/>
            <p:nvPr/>
          </p:nvGrpSpPr>
          <p:grpSpPr>
            <a:xfrm>
              <a:off x="9505950" y="2233109"/>
              <a:ext cx="1856051" cy="1855766"/>
              <a:chOff x="9505950" y="2233109"/>
              <a:chExt cx="1856051" cy="1855766"/>
            </a:xfrm>
          </p:grpSpPr>
          <p:grpSp>
            <p:nvGrpSpPr>
              <p:cNvPr id="18" name="Group 17">
                <a:extLst>
                  <a:ext uri="{FF2B5EF4-FFF2-40B4-BE49-F238E27FC236}">
                    <a16:creationId xmlns:a16="http://schemas.microsoft.com/office/drawing/2014/main" id="{EAE6C357-C127-4D98-96BB-8EFF088724FC}"/>
                  </a:ext>
                </a:extLst>
              </p:cNvPr>
              <p:cNvGrpSpPr/>
              <p:nvPr/>
            </p:nvGrpSpPr>
            <p:grpSpPr>
              <a:xfrm>
                <a:off x="9917895" y="2402469"/>
                <a:ext cx="1044056" cy="1423269"/>
                <a:chOff x="1476375" y="2800350"/>
                <a:chExt cx="1123950" cy="2219325"/>
              </a:xfrm>
            </p:grpSpPr>
            <p:cxnSp>
              <p:nvCxnSpPr>
                <p:cNvPr id="4" name="Straight Connector 3">
                  <a:extLst>
                    <a:ext uri="{FF2B5EF4-FFF2-40B4-BE49-F238E27FC236}">
                      <a16:creationId xmlns:a16="http://schemas.microsoft.com/office/drawing/2014/main" id="{8106FD75-F06D-4D5F-935A-3B2B15D874F9}"/>
                    </a:ext>
                  </a:extLst>
                </p:cNvPr>
                <p:cNvCxnSpPr/>
                <p:nvPr/>
              </p:nvCxnSpPr>
              <p:spPr>
                <a:xfrm>
                  <a:off x="1476375" y="2876782"/>
                  <a:ext cx="590550" cy="6284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431A04-8D27-461A-9E1D-6F9124BA489E}"/>
                    </a:ext>
                  </a:extLst>
                </p:cNvPr>
                <p:cNvCxnSpPr/>
                <p:nvPr/>
              </p:nvCxnSpPr>
              <p:spPr>
                <a:xfrm flipV="1">
                  <a:off x="2066925" y="2800350"/>
                  <a:ext cx="428625" cy="6953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751CB6-4D36-4203-85CB-7B35D8B806FD}"/>
                    </a:ext>
                  </a:extLst>
                </p:cNvPr>
                <p:cNvCxnSpPr/>
                <p:nvPr/>
              </p:nvCxnSpPr>
              <p:spPr>
                <a:xfrm>
                  <a:off x="2066925" y="3572107"/>
                  <a:ext cx="0" cy="9236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AB2421-214D-492D-AA6C-C00AB01568E5}"/>
                    </a:ext>
                  </a:extLst>
                </p:cNvPr>
                <p:cNvCxnSpPr/>
                <p:nvPr/>
              </p:nvCxnSpPr>
              <p:spPr>
                <a:xfrm flipH="1">
                  <a:off x="1543050" y="4514850"/>
                  <a:ext cx="523875" cy="5048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34089E-219B-44AE-8034-9460B6185DF7}"/>
                    </a:ext>
                  </a:extLst>
                </p:cNvPr>
                <p:cNvCxnSpPr/>
                <p:nvPr/>
              </p:nvCxnSpPr>
              <p:spPr>
                <a:xfrm>
                  <a:off x="2066924" y="4562707"/>
                  <a:ext cx="533401" cy="456968"/>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9A40650A-5D83-40AE-8C91-1FAC1EDAA062}"/>
                  </a:ext>
                </a:extLst>
              </p:cNvPr>
              <p:cNvSpPr txBox="1"/>
              <p:nvPr/>
            </p:nvSpPr>
            <p:spPr>
              <a:xfrm>
                <a:off x="9505950" y="2233109"/>
                <a:ext cx="400050" cy="369332"/>
              </a:xfrm>
              <a:prstGeom prst="rect">
                <a:avLst/>
              </a:prstGeom>
              <a:noFill/>
            </p:spPr>
            <p:txBody>
              <a:bodyPr wrap="square" rtlCol="0">
                <a:spAutoFit/>
              </a:bodyPr>
              <a:lstStyle/>
              <a:p>
                <a:r>
                  <a:rPr lang="en-IN" dirty="0"/>
                  <a:t>a</a:t>
                </a:r>
              </a:p>
            </p:txBody>
          </p:sp>
          <p:sp>
            <p:nvSpPr>
              <p:cNvPr id="24" name="TextBox 23">
                <a:extLst>
                  <a:ext uri="{FF2B5EF4-FFF2-40B4-BE49-F238E27FC236}">
                    <a16:creationId xmlns:a16="http://schemas.microsoft.com/office/drawing/2014/main" id="{45024304-D298-488C-B7C2-F29EF3956101}"/>
                  </a:ext>
                </a:extLst>
              </p:cNvPr>
              <p:cNvSpPr txBox="1"/>
              <p:nvPr/>
            </p:nvSpPr>
            <p:spPr>
              <a:xfrm>
                <a:off x="10478362" y="2756311"/>
                <a:ext cx="400050" cy="369332"/>
              </a:xfrm>
              <a:prstGeom prst="rect">
                <a:avLst/>
              </a:prstGeom>
              <a:noFill/>
            </p:spPr>
            <p:txBody>
              <a:bodyPr wrap="square" rtlCol="0">
                <a:spAutoFit/>
              </a:bodyPr>
              <a:lstStyle/>
              <a:p>
                <a:r>
                  <a:rPr lang="en-IN" dirty="0"/>
                  <a:t>c</a:t>
                </a:r>
              </a:p>
            </p:txBody>
          </p:sp>
          <p:sp>
            <p:nvSpPr>
              <p:cNvPr id="25" name="TextBox 24">
                <a:extLst>
                  <a:ext uri="{FF2B5EF4-FFF2-40B4-BE49-F238E27FC236}">
                    <a16:creationId xmlns:a16="http://schemas.microsoft.com/office/drawing/2014/main" id="{359816C8-D3E8-442F-9C47-CB324333D47E}"/>
                  </a:ext>
                </a:extLst>
              </p:cNvPr>
              <p:cNvSpPr txBox="1"/>
              <p:nvPr/>
            </p:nvSpPr>
            <p:spPr>
              <a:xfrm>
                <a:off x="10459494" y="3277392"/>
                <a:ext cx="400050" cy="369332"/>
              </a:xfrm>
              <a:prstGeom prst="rect">
                <a:avLst/>
              </a:prstGeom>
              <a:noFill/>
            </p:spPr>
            <p:txBody>
              <a:bodyPr wrap="square" rtlCol="0">
                <a:spAutoFit/>
              </a:bodyPr>
              <a:lstStyle/>
              <a:p>
                <a:r>
                  <a:rPr lang="en-IN" dirty="0"/>
                  <a:t>d</a:t>
                </a:r>
              </a:p>
            </p:txBody>
          </p:sp>
          <p:sp>
            <p:nvSpPr>
              <p:cNvPr id="28" name="TextBox 27">
                <a:extLst>
                  <a:ext uri="{FF2B5EF4-FFF2-40B4-BE49-F238E27FC236}">
                    <a16:creationId xmlns:a16="http://schemas.microsoft.com/office/drawing/2014/main" id="{AACB1E7B-190D-4DC1-ABB4-44A4906A8FFE}"/>
                  </a:ext>
                </a:extLst>
              </p:cNvPr>
              <p:cNvSpPr txBox="1"/>
              <p:nvPr/>
            </p:nvSpPr>
            <p:spPr>
              <a:xfrm>
                <a:off x="10961951" y="3719543"/>
                <a:ext cx="400050" cy="369332"/>
              </a:xfrm>
              <a:prstGeom prst="rect">
                <a:avLst/>
              </a:prstGeom>
              <a:noFill/>
            </p:spPr>
            <p:txBody>
              <a:bodyPr wrap="square" rtlCol="0">
                <a:spAutoFit/>
              </a:bodyPr>
              <a:lstStyle/>
              <a:p>
                <a:r>
                  <a:rPr lang="en-IN" dirty="0"/>
                  <a:t>f</a:t>
                </a:r>
              </a:p>
            </p:txBody>
          </p:sp>
          <p:sp>
            <p:nvSpPr>
              <p:cNvPr id="29" name="Oval 28">
                <a:extLst>
                  <a:ext uri="{FF2B5EF4-FFF2-40B4-BE49-F238E27FC236}">
                    <a16:creationId xmlns:a16="http://schemas.microsoft.com/office/drawing/2014/main" id="{7150CB56-BFD8-487A-B1D6-3D30D5B161CA}"/>
                  </a:ext>
                </a:extLst>
              </p:cNvPr>
              <p:cNvSpPr/>
              <p:nvPr/>
            </p:nvSpPr>
            <p:spPr>
              <a:xfrm>
                <a:off x="9917895" y="2417775"/>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A4FD7333-8BA0-432C-9A1C-9450EC720B77}"/>
                  </a:ext>
                </a:extLst>
              </p:cNvPr>
              <p:cNvSpPr/>
              <p:nvPr/>
            </p:nvSpPr>
            <p:spPr>
              <a:xfrm>
                <a:off x="10860870" y="2360625"/>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13965C47-B82C-48E7-93D4-245E6755E620}"/>
                  </a:ext>
                </a:extLst>
              </p:cNvPr>
              <p:cNvSpPr/>
              <p:nvPr/>
            </p:nvSpPr>
            <p:spPr>
              <a:xfrm>
                <a:off x="10451295" y="2789250"/>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6AE1A7AF-DE77-4B28-9A1F-B60CEAF241A7}"/>
                  </a:ext>
                </a:extLst>
              </p:cNvPr>
              <p:cNvSpPr/>
              <p:nvPr/>
            </p:nvSpPr>
            <p:spPr>
              <a:xfrm>
                <a:off x="10451295" y="3475050"/>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D2FD7C17-3E61-45BC-815C-18BD46F6DE11}"/>
                  </a:ext>
                </a:extLst>
              </p:cNvPr>
              <p:cNvSpPr/>
              <p:nvPr/>
            </p:nvSpPr>
            <p:spPr>
              <a:xfrm>
                <a:off x="9955995" y="3789375"/>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0B929EF0-3A74-43DB-8B55-BC4B80E6DF4C}"/>
                  </a:ext>
                </a:extLst>
              </p:cNvPr>
              <p:cNvSpPr/>
              <p:nvPr/>
            </p:nvSpPr>
            <p:spPr>
              <a:xfrm>
                <a:off x="10937070" y="3751275"/>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0" name="TextBox 39">
            <a:extLst>
              <a:ext uri="{FF2B5EF4-FFF2-40B4-BE49-F238E27FC236}">
                <a16:creationId xmlns:a16="http://schemas.microsoft.com/office/drawing/2014/main" id="{44E96DB9-AE66-4ACE-AC29-23089C7DC034}"/>
              </a:ext>
            </a:extLst>
          </p:cNvPr>
          <p:cNvSpPr txBox="1"/>
          <p:nvPr/>
        </p:nvSpPr>
        <p:spPr>
          <a:xfrm>
            <a:off x="4375520" y="3922831"/>
            <a:ext cx="1259069" cy="523220"/>
          </a:xfrm>
          <a:prstGeom prst="rect">
            <a:avLst/>
          </a:prstGeom>
          <a:noFill/>
        </p:spPr>
        <p:txBody>
          <a:bodyPr wrap="square" rtlCol="0">
            <a:spAutoFit/>
          </a:bodyPr>
          <a:lstStyle/>
          <a:p>
            <a:r>
              <a:rPr lang="en-IN" sz="2800" b="1" dirty="0">
                <a:solidFill>
                  <a:schemeClr val="accent1">
                    <a:lumMod val="75000"/>
                  </a:schemeClr>
                </a:solidFill>
              </a:rPr>
              <a:t>G</a:t>
            </a:r>
          </a:p>
        </p:txBody>
      </p:sp>
      <p:sp>
        <p:nvSpPr>
          <p:cNvPr id="66" name="Content Placeholder 2">
            <a:extLst>
              <a:ext uri="{FF2B5EF4-FFF2-40B4-BE49-F238E27FC236}">
                <a16:creationId xmlns:a16="http://schemas.microsoft.com/office/drawing/2014/main" id="{A40F9081-DF98-4F32-A470-309F18B43669}"/>
              </a:ext>
            </a:extLst>
          </p:cNvPr>
          <p:cNvSpPr txBox="1">
            <a:spLocks/>
          </p:cNvSpPr>
          <p:nvPr/>
        </p:nvSpPr>
        <p:spPr>
          <a:xfrm>
            <a:off x="9873" y="4719799"/>
            <a:ext cx="11622041" cy="1055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solidFill>
                  <a:schemeClr val="accent1">
                    <a:lumMod val="75000"/>
                  </a:schemeClr>
                </a:solidFill>
              </a:rPr>
              <a:t>If each component of a disconnected graph is a tree, then the graph is called a </a:t>
            </a:r>
            <a:r>
              <a:rPr lang="en-US" sz="2400" b="1" dirty="0">
                <a:solidFill>
                  <a:schemeClr val="accent1">
                    <a:lumMod val="75000"/>
                  </a:schemeClr>
                </a:solidFill>
              </a:rPr>
              <a:t>forest.</a:t>
            </a:r>
            <a:endParaRPr lang="he-IL" sz="2400" b="1" dirty="0">
              <a:solidFill>
                <a:schemeClr val="accent1">
                  <a:lumMod val="75000"/>
                </a:schemeClr>
              </a:solidFill>
            </a:endParaRPr>
          </a:p>
        </p:txBody>
      </p:sp>
      <p:cxnSp>
        <p:nvCxnSpPr>
          <p:cNvPr id="44" name="Straight Connector 43">
            <a:extLst>
              <a:ext uri="{FF2B5EF4-FFF2-40B4-BE49-F238E27FC236}">
                <a16:creationId xmlns:a16="http://schemas.microsoft.com/office/drawing/2014/main" id="{25800E4F-046F-4717-A2E4-22250434CAB8}"/>
              </a:ext>
            </a:extLst>
          </p:cNvPr>
          <p:cNvCxnSpPr/>
          <p:nvPr/>
        </p:nvCxnSpPr>
        <p:spPr>
          <a:xfrm>
            <a:off x="3048000" y="5541542"/>
            <a:ext cx="170497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A445B1F-C6F8-468B-8420-C71ADD459B80}"/>
              </a:ext>
            </a:extLst>
          </p:cNvPr>
          <p:cNvCxnSpPr/>
          <p:nvPr/>
        </p:nvCxnSpPr>
        <p:spPr>
          <a:xfrm>
            <a:off x="3048000" y="5811520"/>
            <a:ext cx="2166611" cy="355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9679600-01BC-4F39-86F3-C589C511CDDE}"/>
              </a:ext>
            </a:extLst>
          </p:cNvPr>
          <p:cNvCxnSpPr/>
          <p:nvPr/>
        </p:nvCxnSpPr>
        <p:spPr>
          <a:xfrm flipH="1">
            <a:off x="2865120" y="5957206"/>
            <a:ext cx="1137920" cy="535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B05768D-A52D-4CA4-8BDD-ABBC4F7C1FF5}"/>
              </a:ext>
            </a:extLst>
          </p:cNvPr>
          <p:cNvSpPr/>
          <p:nvPr/>
        </p:nvSpPr>
        <p:spPr>
          <a:xfrm>
            <a:off x="4769698" y="5469486"/>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C6872250-AEFF-4DC4-8C6D-6ABA753CC248}"/>
              </a:ext>
            </a:extLst>
          </p:cNvPr>
          <p:cNvSpPr/>
          <p:nvPr/>
        </p:nvSpPr>
        <p:spPr>
          <a:xfrm>
            <a:off x="3072978" y="5479646"/>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6642E084-4BA0-45FE-8317-46E39C8FD924}"/>
              </a:ext>
            </a:extLst>
          </p:cNvPr>
          <p:cNvSpPr/>
          <p:nvPr/>
        </p:nvSpPr>
        <p:spPr>
          <a:xfrm>
            <a:off x="5226898" y="6119726"/>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E4B9FE8F-4FEF-49F3-8CE3-56ED2EADD808}"/>
              </a:ext>
            </a:extLst>
          </p:cNvPr>
          <p:cNvSpPr/>
          <p:nvPr/>
        </p:nvSpPr>
        <p:spPr>
          <a:xfrm>
            <a:off x="3997538" y="5906366"/>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73F3A040-CBAC-461E-A2CA-00EE77518044}"/>
              </a:ext>
            </a:extLst>
          </p:cNvPr>
          <p:cNvSpPr/>
          <p:nvPr/>
        </p:nvSpPr>
        <p:spPr>
          <a:xfrm>
            <a:off x="3052658" y="5764126"/>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9D484C17-3817-4E93-BF08-78A103B4C892}"/>
              </a:ext>
            </a:extLst>
          </p:cNvPr>
          <p:cNvSpPr/>
          <p:nvPr/>
        </p:nvSpPr>
        <p:spPr>
          <a:xfrm>
            <a:off x="2849458" y="6373726"/>
            <a:ext cx="61936" cy="128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TextBox 77">
            <a:extLst>
              <a:ext uri="{FF2B5EF4-FFF2-40B4-BE49-F238E27FC236}">
                <a16:creationId xmlns:a16="http://schemas.microsoft.com/office/drawing/2014/main" id="{5427B0DC-8AFB-4BE7-8601-540F7F30039B}"/>
              </a:ext>
            </a:extLst>
          </p:cNvPr>
          <p:cNvSpPr txBox="1"/>
          <p:nvPr/>
        </p:nvSpPr>
        <p:spPr>
          <a:xfrm>
            <a:off x="2733040" y="5212080"/>
            <a:ext cx="401874" cy="369332"/>
          </a:xfrm>
          <a:prstGeom prst="rect">
            <a:avLst/>
          </a:prstGeom>
          <a:noFill/>
        </p:spPr>
        <p:txBody>
          <a:bodyPr wrap="square" rtlCol="0">
            <a:spAutoFit/>
          </a:bodyPr>
          <a:lstStyle/>
          <a:p>
            <a:r>
              <a:rPr lang="en-IN" dirty="0"/>
              <a:t>a</a:t>
            </a:r>
          </a:p>
        </p:txBody>
      </p:sp>
      <p:sp>
        <p:nvSpPr>
          <p:cNvPr id="80" name="TextBox 79">
            <a:extLst>
              <a:ext uri="{FF2B5EF4-FFF2-40B4-BE49-F238E27FC236}">
                <a16:creationId xmlns:a16="http://schemas.microsoft.com/office/drawing/2014/main" id="{843ACC2B-F3D4-4164-94AB-A6951B6E4830}"/>
              </a:ext>
            </a:extLst>
          </p:cNvPr>
          <p:cNvSpPr txBox="1"/>
          <p:nvPr/>
        </p:nvSpPr>
        <p:spPr>
          <a:xfrm>
            <a:off x="4775332" y="5212080"/>
            <a:ext cx="401874" cy="369332"/>
          </a:xfrm>
          <a:prstGeom prst="rect">
            <a:avLst/>
          </a:prstGeom>
          <a:noFill/>
        </p:spPr>
        <p:txBody>
          <a:bodyPr wrap="square" rtlCol="0">
            <a:spAutoFit/>
          </a:bodyPr>
          <a:lstStyle/>
          <a:p>
            <a:r>
              <a:rPr lang="en-IN" dirty="0"/>
              <a:t>b</a:t>
            </a:r>
          </a:p>
        </p:txBody>
      </p:sp>
      <p:sp>
        <p:nvSpPr>
          <p:cNvPr id="82" name="TextBox 81">
            <a:extLst>
              <a:ext uri="{FF2B5EF4-FFF2-40B4-BE49-F238E27FC236}">
                <a16:creationId xmlns:a16="http://schemas.microsoft.com/office/drawing/2014/main" id="{171996E1-9600-476C-9C5F-C807E181CE69}"/>
              </a:ext>
            </a:extLst>
          </p:cNvPr>
          <p:cNvSpPr txBox="1"/>
          <p:nvPr/>
        </p:nvSpPr>
        <p:spPr>
          <a:xfrm>
            <a:off x="2806353" y="5689418"/>
            <a:ext cx="401874" cy="369332"/>
          </a:xfrm>
          <a:prstGeom prst="rect">
            <a:avLst/>
          </a:prstGeom>
          <a:noFill/>
        </p:spPr>
        <p:txBody>
          <a:bodyPr wrap="square" rtlCol="0">
            <a:spAutoFit/>
          </a:bodyPr>
          <a:lstStyle/>
          <a:p>
            <a:r>
              <a:rPr lang="en-IN" dirty="0"/>
              <a:t>c</a:t>
            </a:r>
          </a:p>
        </p:txBody>
      </p:sp>
      <p:sp>
        <p:nvSpPr>
          <p:cNvPr id="84" name="TextBox 83">
            <a:extLst>
              <a:ext uri="{FF2B5EF4-FFF2-40B4-BE49-F238E27FC236}">
                <a16:creationId xmlns:a16="http://schemas.microsoft.com/office/drawing/2014/main" id="{B441AB35-EB8C-4F3D-991A-2324A8640F62}"/>
              </a:ext>
            </a:extLst>
          </p:cNvPr>
          <p:cNvSpPr txBox="1"/>
          <p:nvPr/>
        </p:nvSpPr>
        <p:spPr>
          <a:xfrm>
            <a:off x="4041417" y="5707546"/>
            <a:ext cx="401874" cy="369332"/>
          </a:xfrm>
          <a:prstGeom prst="rect">
            <a:avLst/>
          </a:prstGeom>
          <a:noFill/>
        </p:spPr>
        <p:txBody>
          <a:bodyPr wrap="square" rtlCol="0">
            <a:spAutoFit/>
          </a:bodyPr>
          <a:lstStyle/>
          <a:p>
            <a:r>
              <a:rPr lang="en-IN" dirty="0"/>
              <a:t>d</a:t>
            </a:r>
          </a:p>
        </p:txBody>
      </p:sp>
      <p:sp>
        <p:nvSpPr>
          <p:cNvPr id="86" name="TextBox 85">
            <a:extLst>
              <a:ext uri="{FF2B5EF4-FFF2-40B4-BE49-F238E27FC236}">
                <a16:creationId xmlns:a16="http://schemas.microsoft.com/office/drawing/2014/main" id="{54679BF3-7E31-4491-9945-79C1BAA01EFF}"/>
              </a:ext>
            </a:extLst>
          </p:cNvPr>
          <p:cNvSpPr txBox="1"/>
          <p:nvPr/>
        </p:nvSpPr>
        <p:spPr>
          <a:xfrm>
            <a:off x="5219269" y="5858495"/>
            <a:ext cx="401874" cy="369332"/>
          </a:xfrm>
          <a:prstGeom prst="rect">
            <a:avLst/>
          </a:prstGeom>
          <a:noFill/>
        </p:spPr>
        <p:txBody>
          <a:bodyPr wrap="square" rtlCol="0">
            <a:spAutoFit/>
          </a:bodyPr>
          <a:lstStyle/>
          <a:p>
            <a:r>
              <a:rPr lang="en-IN" dirty="0"/>
              <a:t>e</a:t>
            </a:r>
          </a:p>
        </p:txBody>
      </p:sp>
      <p:sp>
        <p:nvSpPr>
          <p:cNvPr id="88" name="TextBox 87">
            <a:extLst>
              <a:ext uri="{FF2B5EF4-FFF2-40B4-BE49-F238E27FC236}">
                <a16:creationId xmlns:a16="http://schemas.microsoft.com/office/drawing/2014/main" id="{D9F038CF-5739-4ED5-B24A-17F3725AECC0}"/>
              </a:ext>
            </a:extLst>
          </p:cNvPr>
          <p:cNvSpPr txBox="1"/>
          <p:nvPr/>
        </p:nvSpPr>
        <p:spPr>
          <a:xfrm>
            <a:off x="2970161" y="6381068"/>
            <a:ext cx="401874" cy="369332"/>
          </a:xfrm>
          <a:prstGeom prst="rect">
            <a:avLst/>
          </a:prstGeom>
          <a:noFill/>
        </p:spPr>
        <p:txBody>
          <a:bodyPr wrap="square" rtlCol="0">
            <a:spAutoFit/>
          </a:bodyPr>
          <a:lstStyle/>
          <a:p>
            <a:r>
              <a:rPr lang="en-IN" dirty="0"/>
              <a:t>f</a:t>
            </a:r>
          </a:p>
        </p:txBody>
      </p:sp>
    </p:spTree>
    <p:extLst>
      <p:ext uri="{BB962C8B-B14F-4D97-AF65-F5344CB8AC3E}">
        <p14:creationId xmlns:p14="http://schemas.microsoft.com/office/powerpoint/2010/main" val="174591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23510" y="1569041"/>
            <a:ext cx="10011430" cy="1722578"/>
          </a:xfrm>
        </p:spPr>
        <p:txBody>
          <a:bodyPr>
            <a:noAutofit/>
          </a:bodyPr>
          <a:lstStyle/>
          <a:p>
            <a:pPr marL="0" indent="0" algn="just">
              <a:buNone/>
            </a:pPr>
            <a:r>
              <a:rPr lang="en-US" sz="2400" b="1" dirty="0">
                <a:solidFill>
                  <a:schemeClr val="accent1">
                    <a:lumMod val="75000"/>
                  </a:schemeClr>
                </a:solidFill>
              </a:rPr>
              <a:t>Spanning Tree</a:t>
            </a:r>
          </a:p>
          <a:p>
            <a:pPr marL="0" indent="0" algn="just">
              <a:buNone/>
            </a:pPr>
            <a:r>
              <a:rPr lang="en-US" sz="2400" dirty="0">
                <a:solidFill>
                  <a:schemeClr val="accent1">
                    <a:lumMod val="75000"/>
                  </a:schemeClr>
                </a:solidFill>
              </a:rPr>
              <a:t>A subgraph T of graph G is called a spanning tree of G if T is a tree and T contains all vertices of the graph G</a:t>
            </a:r>
            <a:endParaRPr lang="he-IL" sz="2400" dirty="0">
              <a:solidFill>
                <a:schemeClr val="accent1">
                  <a:lumMod val="75000"/>
                </a:schemeClr>
              </a:solidFill>
            </a:endParaRPr>
          </a:p>
        </p:txBody>
      </p:sp>
      <p:sp>
        <p:nvSpPr>
          <p:cNvPr id="2" name="Rectangle 1">
            <a:extLst>
              <a:ext uri="{FF2B5EF4-FFF2-40B4-BE49-F238E27FC236}">
                <a16:creationId xmlns:a16="http://schemas.microsoft.com/office/drawing/2014/main" id="{E4EDBDF2-76AD-4E62-9EB3-35F3752E6676}"/>
              </a:ext>
            </a:extLst>
          </p:cNvPr>
          <p:cNvSpPr/>
          <p:nvPr/>
        </p:nvSpPr>
        <p:spPr>
          <a:xfrm>
            <a:off x="2844800" y="4450080"/>
            <a:ext cx="1524000" cy="1391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Isosceles Triangle 2">
            <a:extLst>
              <a:ext uri="{FF2B5EF4-FFF2-40B4-BE49-F238E27FC236}">
                <a16:creationId xmlns:a16="http://schemas.microsoft.com/office/drawing/2014/main" id="{497E35D2-5CC9-4601-997E-306269642C3E}"/>
              </a:ext>
            </a:extLst>
          </p:cNvPr>
          <p:cNvSpPr/>
          <p:nvPr/>
        </p:nvSpPr>
        <p:spPr>
          <a:xfrm>
            <a:off x="2844800" y="3469640"/>
            <a:ext cx="1524000" cy="9676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15E19A7A-5E7F-4C6F-8A58-0BE98C364FCD}"/>
              </a:ext>
            </a:extLst>
          </p:cNvPr>
          <p:cNvCxnSpPr>
            <a:endCxn id="3" idx="4"/>
          </p:cNvCxnSpPr>
          <p:nvPr/>
        </p:nvCxnSpPr>
        <p:spPr>
          <a:xfrm flipV="1">
            <a:off x="2844800" y="4437241"/>
            <a:ext cx="1524000" cy="1404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B4BF55-C234-407C-A1D1-9FF40BF8599B}"/>
              </a:ext>
            </a:extLst>
          </p:cNvPr>
          <p:cNvCxnSpPr/>
          <p:nvPr/>
        </p:nvCxnSpPr>
        <p:spPr>
          <a:xfrm>
            <a:off x="2844800" y="4450080"/>
            <a:ext cx="1524000" cy="139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920CF0-8F79-4AF0-9E09-09A1E067AF23}"/>
              </a:ext>
            </a:extLst>
          </p:cNvPr>
          <p:cNvCxnSpPr/>
          <p:nvPr/>
        </p:nvCxnSpPr>
        <p:spPr>
          <a:xfrm flipV="1">
            <a:off x="5354320" y="4437241"/>
            <a:ext cx="1402080" cy="12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C95FBB-806B-45A4-8D28-39D63AF86147}"/>
              </a:ext>
            </a:extLst>
          </p:cNvPr>
          <p:cNvCxnSpPr/>
          <p:nvPr/>
        </p:nvCxnSpPr>
        <p:spPr>
          <a:xfrm flipH="1" flipV="1">
            <a:off x="5862320" y="3616371"/>
            <a:ext cx="894080" cy="820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7E0CCB-F8B4-476D-A719-42F35F331DA6}"/>
              </a:ext>
            </a:extLst>
          </p:cNvPr>
          <p:cNvCxnSpPr/>
          <p:nvPr/>
        </p:nvCxnSpPr>
        <p:spPr>
          <a:xfrm flipH="1">
            <a:off x="5455920" y="4450080"/>
            <a:ext cx="1300480" cy="119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C0EF4F0-ADB3-459C-8310-24DAAED59143}"/>
              </a:ext>
            </a:extLst>
          </p:cNvPr>
          <p:cNvCxnSpPr/>
          <p:nvPr/>
        </p:nvCxnSpPr>
        <p:spPr>
          <a:xfrm flipV="1">
            <a:off x="5455920" y="5636121"/>
            <a:ext cx="1402080" cy="2567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2EFCE31-905E-47E8-8754-2A57E5DBD4FC}"/>
              </a:ext>
            </a:extLst>
          </p:cNvPr>
          <p:cNvSpPr txBox="1"/>
          <p:nvPr/>
        </p:nvSpPr>
        <p:spPr>
          <a:xfrm>
            <a:off x="6004560" y="6004560"/>
            <a:ext cx="1402080" cy="461665"/>
          </a:xfrm>
          <a:prstGeom prst="rect">
            <a:avLst/>
          </a:prstGeom>
          <a:noFill/>
        </p:spPr>
        <p:txBody>
          <a:bodyPr wrap="square" rtlCol="0">
            <a:spAutoFit/>
          </a:bodyPr>
          <a:lstStyle/>
          <a:p>
            <a:r>
              <a:rPr lang="en-IN" sz="2400" b="1" dirty="0">
                <a:solidFill>
                  <a:schemeClr val="accent1">
                    <a:lumMod val="75000"/>
                  </a:schemeClr>
                </a:solidFill>
              </a:rPr>
              <a:t>T</a:t>
            </a:r>
          </a:p>
        </p:txBody>
      </p:sp>
      <p:sp>
        <p:nvSpPr>
          <p:cNvPr id="43" name="TextBox 42">
            <a:extLst>
              <a:ext uri="{FF2B5EF4-FFF2-40B4-BE49-F238E27FC236}">
                <a16:creationId xmlns:a16="http://schemas.microsoft.com/office/drawing/2014/main" id="{E3390572-F8F3-4FAD-91B0-C8147883FC5A}"/>
              </a:ext>
            </a:extLst>
          </p:cNvPr>
          <p:cNvSpPr txBox="1"/>
          <p:nvPr/>
        </p:nvSpPr>
        <p:spPr>
          <a:xfrm>
            <a:off x="3440678" y="6031750"/>
            <a:ext cx="1402080" cy="461665"/>
          </a:xfrm>
          <a:prstGeom prst="rect">
            <a:avLst/>
          </a:prstGeom>
          <a:noFill/>
        </p:spPr>
        <p:txBody>
          <a:bodyPr wrap="square" rtlCol="0">
            <a:spAutoFit/>
          </a:bodyPr>
          <a:lstStyle/>
          <a:p>
            <a:r>
              <a:rPr lang="en-IN" sz="2400" b="1" dirty="0">
                <a:solidFill>
                  <a:schemeClr val="accent1">
                    <a:lumMod val="75000"/>
                  </a:schemeClr>
                </a:solidFill>
              </a:rPr>
              <a:t>G</a:t>
            </a:r>
          </a:p>
        </p:txBody>
      </p:sp>
      <p:cxnSp>
        <p:nvCxnSpPr>
          <p:cNvPr id="46" name="Straight Connector 45">
            <a:extLst>
              <a:ext uri="{FF2B5EF4-FFF2-40B4-BE49-F238E27FC236}">
                <a16:creationId xmlns:a16="http://schemas.microsoft.com/office/drawing/2014/main" id="{6F8F788A-620D-4A98-A3EE-07E35480C3F9}"/>
              </a:ext>
            </a:extLst>
          </p:cNvPr>
          <p:cNvCxnSpPr/>
          <p:nvPr/>
        </p:nvCxnSpPr>
        <p:spPr>
          <a:xfrm>
            <a:off x="8503920" y="4395413"/>
            <a:ext cx="0" cy="1266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8CE767-4261-4A4B-94B8-55254DCC75DB}"/>
              </a:ext>
            </a:extLst>
          </p:cNvPr>
          <p:cNvCxnSpPr/>
          <p:nvPr/>
        </p:nvCxnSpPr>
        <p:spPr>
          <a:xfrm>
            <a:off x="9692640" y="4405573"/>
            <a:ext cx="0" cy="1266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508E73F-83EE-486F-B7AF-C3EF392C8FE2}"/>
              </a:ext>
            </a:extLst>
          </p:cNvPr>
          <p:cNvCxnSpPr/>
          <p:nvPr/>
        </p:nvCxnSpPr>
        <p:spPr>
          <a:xfrm>
            <a:off x="8503920" y="4437241"/>
            <a:ext cx="1198880" cy="1303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5A177A-2F99-49B7-9A0D-FD808E59FEED}"/>
              </a:ext>
            </a:extLst>
          </p:cNvPr>
          <p:cNvCxnSpPr/>
          <p:nvPr/>
        </p:nvCxnSpPr>
        <p:spPr>
          <a:xfrm flipV="1">
            <a:off x="8498841" y="3616371"/>
            <a:ext cx="604519" cy="833709"/>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CB7453C-127B-4A44-92A5-2E4369979FDF}"/>
              </a:ext>
            </a:extLst>
          </p:cNvPr>
          <p:cNvSpPr txBox="1"/>
          <p:nvPr/>
        </p:nvSpPr>
        <p:spPr>
          <a:xfrm>
            <a:off x="9001760" y="6034609"/>
            <a:ext cx="1402080" cy="461665"/>
          </a:xfrm>
          <a:prstGeom prst="rect">
            <a:avLst/>
          </a:prstGeom>
          <a:noFill/>
        </p:spPr>
        <p:txBody>
          <a:bodyPr wrap="square" rtlCol="0">
            <a:spAutoFit/>
          </a:bodyPr>
          <a:lstStyle/>
          <a:p>
            <a:r>
              <a:rPr lang="en-IN" sz="2400" b="1" dirty="0">
                <a:solidFill>
                  <a:schemeClr val="accent1">
                    <a:lumMod val="75000"/>
                  </a:schemeClr>
                </a:solidFill>
              </a:rPr>
              <a:t>V</a:t>
            </a:r>
          </a:p>
        </p:txBody>
      </p:sp>
      <p:sp>
        <p:nvSpPr>
          <p:cNvPr id="55" name="Oval 54">
            <a:extLst>
              <a:ext uri="{FF2B5EF4-FFF2-40B4-BE49-F238E27FC236}">
                <a16:creationId xmlns:a16="http://schemas.microsoft.com/office/drawing/2014/main" id="{7FDCE14D-BBB3-463E-AB82-CC9147289690}"/>
              </a:ext>
            </a:extLst>
          </p:cNvPr>
          <p:cNvSpPr/>
          <p:nvPr/>
        </p:nvSpPr>
        <p:spPr>
          <a:xfrm>
            <a:off x="3524250" y="342201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61F16B6-0F5E-420B-B655-6EF99F92CE4E}"/>
              </a:ext>
            </a:extLst>
          </p:cNvPr>
          <p:cNvSpPr/>
          <p:nvPr/>
        </p:nvSpPr>
        <p:spPr>
          <a:xfrm>
            <a:off x="4314825" y="4345940"/>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533EB2C2-CD1E-4224-A60B-6D37C2EF3B76}"/>
              </a:ext>
            </a:extLst>
          </p:cNvPr>
          <p:cNvSpPr/>
          <p:nvPr/>
        </p:nvSpPr>
        <p:spPr>
          <a:xfrm>
            <a:off x="2790825" y="4364990"/>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85EF1183-EEB8-4D02-8205-14BAA7FEC688}"/>
              </a:ext>
            </a:extLst>
          </p:cNvPr>
          <p:cNvSpPr/>
          <p:nvPr/>
        </p:nvSpPr>
        <p:spPr>
          <a:xfrm>
            <a:off x="2790825" y="576516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05BA0D78-8BE2-409F-96D3-BD29D55D2E5B}"/>
              </a:ext>
            </a:extLst>
          </p:cNvPr>
          <p:cNvSpPr/>
          <p:nvPr/>
        </p:nvSpPr>
        <p:spPr>
          <a:xfrm>
            <a:off x="4305300" y="5755640"/>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8044ADA3-E218-4DD7-8132-E0AE462C8AB1}"/>
              </a:ext>
            </a:extLst>
          </p:cNvPr>
          <p:cNvSpPr/>
          <p:nvPr/>
        </p:nvSpPr>
        <p:spPr>
          <a:xfrm>
            <a:off x="5753100" y="353631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650F559E-7957-4C68-BB7A-213BF58F241F}"/>
              </a:ext>
            </a:extLst>
          </p:cNvPr>
          <p:cNvSpPr/>
          <p:nvPr/>
        </p:nvSpPr>
        <p:spPr>
          <a:xfrm>
            <a:off x="5229225" y="437451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9182669D-3A94-495C-B5A6-9BD1EF95E816}"/>
              </a:ext>
            </a:extLst>
          </p:cNvPr>
          <p:cNvSpPr/>
          <p:nvPr/>
        </p:nvSpPr>
        <p:spPr>
          <a:xfrm>
            <a:off x="6667500" y="437451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4BD794EF-3ACB-40F8-83CA-3F6567D23443}"/>
              </a:ext>
            </a:extLst>
          </p:cNvPr>
          <p:cNvSpPr/>
          <p:nvPr/>
        </p:nvSpPr>
        <p:spPr>
          <a:xfrm>
            <a:off x="5448300" y="555561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4BDC6C3F-B065-4AAB-A548-DD6E8C42F01B}"/>
              </a:ext>
            </a:extLst>
          </p:cNvPr>
          <p:cNvSpPr/>
          <p:nvPr/>
        </p:nvSpPr>
        <p:spPr>
          <a:xfrm>
            <a:off x="6715125" y="557466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D77CC361-AC1E-48ED-949A-E0028228FC83}"/>
              </a:ext>
            </a:extLst>
          </p:cNvPr>
          <p:cNvSpPr/>
          <p:nvPr/>
        </p:nvSpPr>
        <p:spPr>
          <a:xfrm>
            <a:off x="9020175" y="357441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a:extLst>
              <a:ext uri="{FF2B5EF4-FFF2-40B4-BE49-F238E27FC236}">
                <a16:creationId xmlns:a16="http://schemas.microsoft.com/office/drawing/2014/main" id="{27FB9B31-BCC0-44F1-95A2-06D4D5630B45}"/>
              </a:ext>
            </a:extLst>
          </p:cNvPr>
          <p:cNvSpPr/>
          <p:nvPr/>
        </p:nvSpPr>
        <p:spPr>
          <a:xfrm>
            <a:off x="8458200" y="435546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F3B8503B-D039-443E-B94F-1DD25DE6BB64}"/>
              </a:ext>
            </a:extLst>
          </p:cNvPr>
          <p:cNvSpPr/>
          <p:nvPr/>
        </p:nvSpPr>
        <p:spPr>
          <a:xfrm>
            <a:off x="9629775" y="4364990"/>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D189FDAF-AEDE-4683-AA73-6F5DB522989C}"/>
              </a:ext>
            </a:extLst>
          </p:cNvPr>
          <p:cNvSpPr/>
          <p:nvPr/>
        </p:nvSpPr>
        <p:spPr>
          <a:xfrm>
            <a:off x="8439150" y="553656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id="{7E620F5F-FBEE-41E3-B616-EAC060539BE2}"/>
              </a:ext>
            </a:extLst>
          </p:cNvPr>
          <p:cNvSpPr/>
          <p:nvPr/>
        </p:nvSpPr>
        <p:spPr>
          <a:xfrm>
            <a:off x="9629775" y="5669915"/>
            <a:ext cx="122555" cy="146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488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577176"/>
            <a:ext cx="11649094" cy="1623224"/>
          </a:xfrm>
        </p:spPr>
        <p:txBody>
          <a:bodyPr>
            <a:noAutofit/>
          </a:bodyPr>
          <a:lstStyle/>
          <a:p>
            <a:pPr marL="0" indent="0" algn="just">
              <a:buNone/>
            </a:pPr>
            <a:r>
              <a:rPr lang="en-US" sz="2400" b="1" dirty="0">
                <a:solidFill>
                  <a:schemeClr val="accent1">
                    <a:lumMod val="75000"/>
                  </a:schemeClr>
                </a:solidFill>
              </a:rPr>
              <a:t>Theorem</a:t>
            </a:r>
          </a:p>
          <a:p>
            <a:pPr marL="0" indent="0" algn="just">
              <a:buNone/>
            </a:pPr>
            <a:r>
              <a:rPr lang="en-US" sz="2400" dirty="0">
                <a:solidFill>
                  <a:schemeClr val="accent1">
                    <a:lumMod val="75000"/>
                  </a:schemeClr>
                </a:solidFill>
              </a:rPr>
              <a:t>If a and b are distinct vertices in a Tree T(V,E); then there is a unique path that connects these vertices</a:t>
            </a:r>
          </a:p>
          <a:p>
            <a:pPr marL="0" indent="0" algn="just">
              <a:buNone/>
            </a:pPr>
            <a:endParaRPr lang="en-US" sz="2400" dirty="0">
              <a:solidFill>
                <a:schemeClr val="accent1">
                  <a:lumMod val="75000"/>
                </a:schemeClr>
              </a:solidFill>
            </a:endParaRPr>
          </a:p>
        </p:txBody>
      </p:sp>
    </p:spTree>
    <p:extLst>
      <p:ext uri="{BB962C8B-B14F-4D97-AF65-F5344CB8AC3E}">
        <p14:creationId xmlns:p14="http://schemas.microsoft.com/office/powerpoint/2010/main" val="327690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190481" y="1477732"/>
            <a:ext cx="10011430" cy="2876353"/>
          </a:xfrm>
        </p:spPr>
        <p:txBody>
          <a:bodyPr>
            <a:noAutofit/>
          </a:bodyPr>
          <a:lstStyle/>
          <a:p>
            <a:pPr marL="0" indent="0" algn="just">
              <a:buNone/>
            </a:pPr>
            <a:r>
              <a:rPr lang="en-US" sz="2400" b="1" dirty="0">
                <a:solidFill>
                  <a:schemeClr val="accent1">
                    <a:lumMod val="75000"/>
                  </a:schemeClr>
                </a:solidFill>
              </a:rPr>
              <a:t>Theorem</a:t>
            </a:r>
          </a:p>
          <a:p>
            <a:pPr marL="0" indent="0" algn="just">
              <a:buNone/>
            </a:pPr>
            <a:r>
              <a:rPr lang="en-US" sz="2400" dirty="0">
                <a:solidFill>
                  <a:schemeClr val="accent1">
                    <a:lumMod val="75000"/>
                  </a:schemeClr>
                </a:solidFill>
              </a:rPr>
              <a:t>Any connected graph with n vertices and n-1 edges is a tree.</a:t>
            </a:r>
          </a:p>
          <a:p>
            <a:pPr marL="0" indent="0" algn="just">
              <a:buNone/>
            </a:pPr>
            <a:endParaRPr lang="en-US" sz="2400" dirty="0">
              <a:solidFill>
                <a:schemeClr val="accent1">
                  <a:lumMod val="75000"/>
                </a:schemeClr>
              </a:solidFill>
            </a:endParaRPr>
          </a:p>
          <a:p>
            <a:pPr marL="0" indent="0" algn="just">
              <a:buNone/>
            </a:pPr>
            <a:endParaRPr lang="en-US" sz="2400" dirty="0">
              <a:solidFill>
                <a:schemeClr val="accent1">
                  <a:lumMod val="75000"/>
                </a:schemeClr>
              </a:solidFill>
            </a:endParaRPr>
          </a:p>
          <a:p>
            <a:pPr marL="0" indent="0" algn="just">
              <a:buNone/>
            </a:pPr>
            <a:endParaRPr lang="en-US" sz="2400" dirty="0">
              <a:solidFill>
                <a:schemeClr val="accent1">
                  <a:lumMod val="75000"/>
                </a:schemeClr>
              </a:solidFill>
            </a:endParaRPr>
          </a:p>
          <a:p>
            <a:pPr marL="0" indent="0" algn="just">
              <a:buNone/>
            </a:pPr>
            <a:endParaRPr lang="en-US" sz="2400" dirty="0">
              <a:solidFill>
                <a:schemeClr val="accent1">
                  <a:lumMod val="75000"/>
                </a:schemeClr>
              </a:solidFill>
            </a:endParaRPr>
          </a:p>
        </p:txBody>
      </p:sp>
      <p:grpSp>
        <p:nvGrpSpPr>
          <p:cNvPr id="13" name="Group 12">
            <a:extLst>
              <a:ext uri="{FF2B5EF4-FFF2-40B4-BE49-F238E27FC236}">
                <a16:creationId xmlns:a16="http://schemas.microsoft.com/office/drawing/2014/main" id="{A92CB70C-CBDA-424E-B6E0-536CBA1EF9E6}"/>
              </a:ext>
            </a:extLst>
          </p:cNvPr>
          <p:cNvGrpSpPr/>
          <p:nvPr/>
        </p:nvGrpSpPr>
        <p:grpSpPr>
          <a:xfrm>
            <a:off x="2406650" y="3410458"/>
            <a:ext cx="4289392" cy="1872489"/>
            <a:chOff x="1320800" y="2581043"/>
            <a:chExt cx="4289392" cy="1872489"/>
          </a:xfrm>
        </p:grpSpPr>
        <p:sp>
          <p:nvSpPr>
            <p:cNvPr id="14" name="Oval 13">
              <a:extLst>
                <a:ext uri="{FF2B5EF4-FFF2-40B4-BE49-F238E27FC236}">
                  <a16:creationId xmlns:a16="http://schemas.microsoft.com/office/drawing/2014/main" id="{179BCCFE-D971-4056-A3FA-C68E955CF01B}"/>
                </a:ext>
              </a:extLst>
            </p:cNvPr>
            <p:cNvSpPr/>
            <p:nvPr/>
          </p:nvSpPr>
          <p:spPr>
            <a:xfrm>
              <a:off x="4683760" y="2773680"/>
              <a:ext cx="89107" cy="142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0AC57A8E-3399-400D-B0CA-20881D76F59F}"/>
                </a:ext>
              </a:extLst>
            </p:cNvPr>
            <p:cNvGrpSpPr/>
            <p:nvPr/>
          </p:nvGrpSpPr>
          <p:grpSpPr>
            <a:xfrm>
              <a:off x="1320800" y="2581043"/>
              <a:ext cx="4289392" cy="1872489"/>
              <a:chOff x="1320800" y="2581043"/>
              <a:chExt cx="4289392" cy="1872489"/>
            </a:xfrm>
          </p:grpSpPr>
          <p:sp>
            <p:nvSpPr>
              <p:cNvPr id="5" name="Oval 4">
                <a:extLst>
                  <a:ext uri="{FF2B5EF4-FFF2-40B4-BE49-F238E27FC236}">
                    <a16:creationId xmlns:a16="http://schemas.microsoft.com/office/drawing/2014/main" id="{12EA7E30-A376-4A09-A1EB-7F3BFFFB01BE}"/>
                  </a:ext>
                </a:extLst>
              </p:cNvPr>
              <p:cNvSpPr/>
              <p:nvPr/>
            </p:nvSpPr>
            <p:spPr>
              <a:xfrm>
                <a:off x="2682240" y="3149600"/>
                <a:ext cx="89107" cy="142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30911C5-E699-415B-9603-8C198A0345F2}"/>
                  </a:ext>
                </a:extLst>
              </p:cNvPr>
              <p:cNvSpPr/>
              <p:nvPr/>
            </p:nvSpPr>
            <p:spPr>
              <a:xfrm>
                <a:off x="1320800" y="3159760"/>
                <a:ext cx="89107" cy="142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A589C1F1-C630-4DA8-A9B4-5FCA52580581}"/>
                  </a:ext>
                </a:extLst>
              </p:cNvPr>
              <p:cNvSpPr/>
              <p:nvPr/>
            </p:nvSpPr>
            <p:spPr>
              <a:xfrm>
                <a:off x="3495040" y="2590800"/>
                <a:ext cx="89107" cy="142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6D55859-8CCE-44CE-84A3-5F60F7FCC6E6}"/>
                  </a:ext>
                </a:extLst>
              </p:cNvPr>
              <p:cNvSpPr/>
              <p:nvPr/>
            </p:nvSpPr>
            <p:spPr>
              <a:xfrm>
                <a:off x="3302000" y="3759200"/>
                <a:ext cx="89107" cy="142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BBE421C6-E49F-4F22-A5A9-1D1AA04A15FC}"/>
                  </a:ext>
                </a:extLst>
              </p:cNvPr>
              <p:cNvSpPr/>
              <p:nvPr/>
            </p:nvSpPr>
            <p:spPr>
              <a:xfrm>
                <a:off x="4521200" y="3647440"/>
                <a:ext cx="89107" cy="142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B8D3DD59-3107-4AFB-906E-366020DA9286}"/>
                  </a:ext>
                </a:extLst>
              </p:cNvPr>
              <p:cNvGrpSpPr/>
              <p:nvPr/>
            </p:nvGrpSpPr>
            <p:grpSpPr>
              <a:xfrm>
                <a:off x="1381760" y="2581043"/>
                <a:ext cx="4228432" cy="1872489"/>
                <a:chOff x="1381760" y="2581043"/>
                <a:chExt cx="4228432" cy="1872489"/>
              </a:xfrm>
            </p:grpSpPr>
            <p:cxnSp>
              <p:nvCxnSpPr>
                <p:cNvPr id="3" name="Straight Connector 2">
                  <a:extLst>
                    <a:ext uri="{FF2B5EF4-FFF2-40B4-BE49-F238E27FC236}">
                      <a16:creationId xmlns:a16="http://schemas.microsoft.com/office/drawing/2014/main" id="{4766EEE9-67C8-4A3B-8530-65FD60CAA7AD}"/>
                    </a:ext>
                  </a:extLst>
                </p:cNvPr>
                <p:cNvCxnSpPr/>
                <p:nvPr/>
              </p:nvCxnSpPr>
              <p:spPr>
                <a:xfrm>
                  <a:off x="1381760" y="3220720"/>
                  <a:ext cx="136144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CFEBEA8C-1E03-42F8-958F-7D1C7B11C889}"/>
                    </a:ext>
                  </a:extLst>
                </p:cNvPr>
                <p:cNvSpPr/>
                <p:nvPr/>
              </p:nvSpPr>
              <p:spPr>
                <a:xfrm>
                  <a:off x="2740867" y="2581043"/>
                  <a:ext cx="2319006" cy="1368404"/>
                </a:xfrm>
                <a:custGeom>
                  <a:avLst/>
                  <a:gdLst>
                    <a:gd name="connsiteX0" fmla="*/ 2333 w 2319006"/>
                    <a:gd name="connsiteY0" fmla="*/ 690477 h 1368404"/>
                    <a:gd name="connsiteX1" fmla="*/ 520493 w 2319006"/>
                    <a:gd name="connsiteY1" fmla="*/ 151997 h 1368404"/>
                    <a:gd name="connsiteX2" fmla="*/ 1495853 w 2319006"/>
                    <a:gd name="connsiteY2" fmla="*/ 30077 h 1368404"/>
                    <a:gd name="connsiteX3" fmla="*/ 2318813 w 2319006"/>
                    <a:gd name="connsiteY3" fmla="*/ 629517 h 1368404"/>
                    <a:gd name="connsiteX4" fmla="*/ 1424733 w 2319006"/>
                    <a:gd name="connsiteY4" fmla="*/ 1340717 h 1368404"/>
                    <a:gd name="connsiteX5" fmla="*/ 378253 w 2319006"/>
                    <a:gd name="connsiteY5" fmla="*/ 1167997 h 1368404"/>
                    <a:gd name="connsiteX6" fmla="*/ 2333 w 2319006"/>
                    <a:gd name="connsiteY6" fmla="*/ 690477 h 136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9006" h="1368404">
                      <a:moveTo>
                        <a:pt x="2333" y="690477"/>
                      </a:moveTo>
                      <a:cubicBezTo>
                        <a:pt x="26040" y="521144"/>
                        <a:pt x="271573" y="262064"/>
                        <a:pt x="520493" y="151997"/>
                      </a:cubicBezTo>
                      <a:cubicBezTo>
                        <a:pt x="769413" y="41930"/>
                        <a:pt x="1196133" y="-49510"/>
                        <a:pt x="1495853" y="30077"/>
                      </a:cubicBezTo>
                      <a:cubicBezTo>
                        <a:pt x="1795573" y="109664"/>
                        <a:pt x="2330666" y="411077"/>
                        <a:pt x="2318813" y="629517"/>
                      </a:cubicBezTo>
                      <a:cubicBezTo>
                        <a:pt x="2306960" y="847957"/>
                        <a:pt x="1748160" y="1250970"/>
                        <a:pt x="1424733" y="1340717"/>
                      </a:cubicBezTo>
                      <a:cubicBezTo>
                        <a:pt x="1101306" y="1430464"/>
                        <a:pt x="618706" y="1283144"/>
                        <a:pt x="378253" y="1167997"/>
                      </a:cubicBezTo>
                      <a:cubicBezTo>
                        <a:pt x="137800" y="1052850"/>
                        <a:pt x="-21374" y="859810"/>
                        <a:pt x="2333" y="69047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7FB6B0A3-139D-4287-BD4B-05B239B6FC42}"/>
                    </a:ext>
                  </a:extLst>
                </p:cNvPr>
                <p:cNvSpPr txBox="1"/>
                <p:nvPr/>
              </p:nvSpPr>
              <p:spPr>
                <a:xfrm>
                  <a:off x="5102192" y="3230874"/>
                  <a:ext cx="508000" cy="369332"/>
                </a:xfrm>
                <a:prstGeom prst="rect">
                  <a:avLst/>
                </a:prstGeom>
                <a:noFill/>
              </p:spPr>
              <p:txBody>
                <a:bodyPr wrap="square" rtlCol="0">
                  <a:spAutoFit/>
                </a:bodyPr>
                <a:lstStyle/>
                <a:p>
                  <a:r>
                    <a:rPr lang="en-IN" dirty="0"/>
                    <a:t>e</a:t>
                  </a:r>
                </a:p>
              </p:txBody>
            </p:sp>
            <p:sp>
              <p:nvSpPr>
                <p:cNvPr id="21" name="TextBox 20">
                  <a:extLst>
                    <a:ext uri="{FF2B5EF4-FFF2-40B4-BE49-F238E27FC236}">
                      <a16:creationId xmlns:a16="http://schemas.microsoft.com/office/drawing/2014/main" id="{EAC81BF7-B090-460A-BD87-79B8E89EB411}"/>
                    </a:ext>
                  </a:extLst>
                </p:cNvPr>
                <p:cNvSpPr txBox="1"/>
                <p:nvPr/>
              </p:nvSpPr>
              <p:spPr>
                <a:xfrm>
                  <a:off x="3646370" y="3991867"/>
                  <a:ext cx="508000" cy="461665"/>
                </a:xfrm>
                <a:prstGeom prst="rect">
                  <a:avLst/>
                </a:prstGeom>
                <a:noFill/>
              </p:spPr>
              <p:txBody>
                <a:bodyPr wrap="square" rtlCol="0">
                  <a:spAutoFit/>
                </a:bodyPr>
                <a:lstStyle/>
                <a:p>
                  <a:r>
                    <a:rPr lang="en-IN" sz="2400" b="1" dirty="0">
                      <a:solidFill>
                        <a:schemeClr val="accent1">
                          <a:lumMod val="75000"/>
                        </a:schemeClr>
                      </a:solidFill>
                    </a:rPr>
                    <a:t>C</a:t>
                  </a:r>
                </a:p>
              </p:txBody>
            </p:sp>
          </p:grpSp>
        </p:grpSp>
      </p:grpSp>
    </p:spTree>
    <p:extLst>
      <p:ext uri="{BB962C8B-B14F-4D97-AF65-F5344CB8AC3E}">
        <p14:creationId xmlns:p14="http://schemas.microsoft.com/office/powerpoint/2010/main" val="310095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1952275"/>
          </a:xfrm>
        </p:spPr>
        <p:txBody>
          <a:bodyPr>
            <a:noAutofit/>
          </a:bodyPr>
          <a:lstStyle/>
          <a:p>
            <a:pPr marL="0" indent="0" algn="just">
              <a:buNone/>
            </a:pPr>
            <a:r>
              <a:rPr lang="en-US" sz="2400" b="1" dirty="0">
                <a:solidFill>
                  <a:schemeClr val="accent1">
                    <a:lumMod val="75000"/>
                  </a:schemeClr>
                </a:solidFill>
              </a:rPr>
              <a:t>Theorem</a:t>
            </a:r>
          </a:p>
          <a:p>
            <a:pPr marL="0" indent="0" algn="just">
              <a:buNone/>
            </a:pPr>
            <a:r>
              <a:rPr lang="en-US" sz="2400" dirty="0">
                <a:solidFill>
                  <a:schemeClr val="accent1">
                    <a:lumMod val="75000"/>
                  </a:schemeClr>
                </a:solidFill>
              </a:rPr>
              <a:t>Let F be a forest with k components (trees), if n is the number of vertices, m is the number of edges in F, then prove that n=</a:t>
            </a:r>
            <a:r>
              <a:rPr lang="en-US" sz="2400" dirty="0" err="1">
                <a:solidFill>
                  <a:schemeClr val="accent1">
                    <a:lumMod val="75000"/>
                  </a:schemeClr>
                </a:solidFill>
              </a:rPr>
              <a:t>m+k</a:t>
            </a:r>
            <a:endParaRPr lang="en-US" sz="2400" dirty="0">
              <a:solidFill>
                <a:schemeClr val="accent1">
                  <a:lumMod val="75000"/>
                </a:schemeClr>
              </a:solidFill>
            </a:endParaRPr>
          </a:p>
          <a:p>
            <a:pPr marL="0" indent="0" algn="just">
              <a:buNone/>
            </a:pPr>
            <a:endParaRPr lang="en-US" dirty="0">
              <a:solidFill>
                <a:schemeClr val="accent1">
                  <a:lumMod val="75000"/>
                </a:schemeClr>
              </a:solidFill>
            </a:endParaRPr>
          </a:p>
        </p:txBody>
      </p:sp>
    </p:spTree>
    <p:extLst>
      <p:ext uri="{BB962C8B-B14F-4D97-AF65-F5344CB8AC3E}">
        <p14:creationId xmlns:p14="http://schemas.microsoft.com/office/powerpoint/2010/main" val="243452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1398960"/>
          </a:xfrm>
        </p:spPr>
        <p:txBody>
          <a:bodyPr>
            <a:noAutofit/>
          </a:bodyPr>
          <a:lstStyle/>
          <a:p>
            <a:pPr marL="0" indent="0" algn="just">
              <a:buNone/>
            </a:pPr>
            <a:r>
              <a:rPr lang="en-US" sz="2400" b="1" dirty="0">
                <a:solidFill>
                  <a:schemeClr val="accent1">
                    <a:lumMod val="75000"/>
                  </a:schemeClr>
                </a:solidFill>
              </a:rPr>
              <a:t>Show that in a tree, if the degree of every non pendant vertex is 3, the number of vertices in the tree is an even number.</a:t>
            </a:r>
          </a:p>
          <a:p>
            <a:pPr marL="0" indent="0" algn="just">
              <a:buNone/>
            </a:pPr>
            <a:endParaRPr lang="en-US" sz="2400" b="1" dirty="0">
              <a:solidFill>
                <a:schemeClr val="accent1">
                  <a:lumMod val="75000"/>
                </a:schemeClr>
              </a:solidFill>
            </a:endParaRPr>
          </a:p>
        </p:txBody>
      </p:sp>
    </p:spTree>
    <p:extLst>
      <p:ext uri="{BB962C8B-B14F-4D97-AF65-F5344CB8AC3E}">
        <p14:creationId xmlns:p14="http://schemas.microsoft.com/office/powerpoint/2010/main" val="7857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Trees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Content Placeholder 2"/>
          <p:cNvSpPr>
            <a:spLocks noGrp="1"/>
          </p:cNvSpPr>
          <p:nvPr>
            <p:ph sz="quarter" idx="1"/>
          </p:nvPr>
        </p:nvSpPr>
        <p:spPr>
          <a:xfrm>
            <a:off x="219056" y="1476719"/>
            <a:ext cx="10011430" cy="1133127"/>
          </a:xfrm>
        </p:spPr>
        <p:txBody>
          <a:bodyPr>
            <a:noAutofit/>
          </a:bodyPr>
          <a:lstStyle/>
          <a:p>
            <a:pPr marL="0" indent="0" algn="just">
              <a:buNone/>
            </a:pPr>
            <a:r>
              <a:rPr lang="en-US" sz="2400" b="1" dirty="0">
                <a:solidFill>
                  <a:schemeClr val="accent1">
                    <a:lumMod val="75000"/>
                  </a:schemeClr>
                </a:solidFill>
              </a:rPr>
              <a:t>Suppose that a tree T has 2 vertices of degree 2, 4 vertices of degree 3 and 3 vertices of degree 4. find the number of pendant vertices in T.</a:t>
            </a:r>
          </a:p>
          <a:p>
            <a:pPr marL="0" indent="0" algn="just">
              <a:buNone/>
            </a:pPr>
            <a:endParaRPr lang="en-US" sz="2400" b="1" dirty="0">
              <a:solidFill>
                <a:schemeClr val="accent1">
                  <a:lumMod val="75000"/>
                </a:schemeClr>
              </a:solidFill>
            </a:endParaRPr>
          </a:p>
          <a:p>
            <a:pPr marL="0" indent="0" algn="just">
              <a:buNone/>
            </a:pPr>
            <a:endParaRPr lang="en-US" sz="2400" b="1" dirty="0">
              <a:solidFill>
                <a:schemeClr val="accent1">
                  <a:lumMod val="75000"/>
                </a:schemeClr>
              </a:solidFill>
            </a:endParaRPr>
          </a:p>
        </p:txBody>
      </p:sp>
    </p:spTree>
    <p:extLst>
      <p:ext uri="{BB962C8B-B14F-4D97-AF65-F5344CB8AC3E}">
        <p14:creationId xmlns:p14="http://schemas.microsoft.com/office/powerpoint/2010/main" val="581373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3275</TotalTime>
  <Words>1218</Words>
  <Application>Microsoft Office PowerPoint</Application>
  <PresentationFormat>Widescreen</PresentationFormat>
  <Paragraphs>270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Chandramouli Ananthamurthy</cp:lastModifiedBy>
  <cp:revision>203</cp:revision>
  <dcterms:created xsi:type="dcterms:W3CDTF">2020-06-03T14:19:11Z</dcterms:created>
  <dcterms:modified xsi:type="dcterms:W3CDTF">2020-09-08T06:42:50Z</dcterms:modified>
</cp:coreProperties>
</file>