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1" r:id="rId4"/>
    <p:sldId id="372" r:id="rId5"/>
    <p:sldId id="373" r:id="rId6"/>
    <p:sldId id="374" r:id="rId7"/>
    <p:sldId id="375" r:id="rId8"/>
    <p:sldId id="377" r:id="rId9"/>
    <p:sldId id="378" r:id="rId10"/>
    <p:sldId id="376" r:id="rId11"/>
    <p:sldId id="379" r:id="rId12"/>
    <p:sldId id="388" r:id="rId13"/>
    <p:sldId id="382" r:id="rId14"/>
    <p:sldId id="381" r:id="rId15"/>
    <p:sldId id="380" r:id="rId16"/>
    <p:sldId id="384" r:id="rId17"/>
    <p:sldId id="383" r:id="rId18"/>
    <p:sldId id="386" r:id="rId19"/>
    <p:sldId id="385" r:id="rId20"/>
    <p:sldId id="387" r:id="rId21"/>
    <p:sldId id="391" r:id="rId22"/>
    <p:sldId id="392" r:id="rId23"/>
    <p:sldId id="389" r:id="rId24"/>
    <p:sldId id="390" r:id="rId25"/>
    <p:sldId id="34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70904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389249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Surabhi</a:t>
            </a:r>
            <a:r>
              <a:rPr lang="en-IN" sz="2400" b="1" dirty="0"/>
              <a:t> Narayan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609061" y="445180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>
            <a:off x="4609061" y="3400937"/>
            <a:ext cx="6849514" cy="2806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39" y="122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Rooted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19"/>
            <a:ext cx="10011430" cy="27798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 the number of vertices and the number of leaves in </a:t>
            </a:r>
            <a:r>
              <a:rPr lang="en-IN" sz="2400" b="1">
                <a:solidFill>
                  <a:schemeClr val="accent1">
                    <a:lumMod val="75000"/>
                  </a:schemeClr>
                </a:solidFill>
              </a:rPr>
              <a:t>a full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binary tree having 10 internal vertices.</a:t>
            </a:r>
          </a:p>
          <a:p>
            <a:pPr marL="0" indent="0" algn="just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3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Rooted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19"/>
            <a:ext cx="10011430" cy="27798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How many internal vertices does a full 5 – 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ary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tree with 817 leaves have? How many leaves does a full 6-ary of order 733 have?</a:t>
            </a:r>
          </a:p>
          <a:p>
            <a:pPr marL="0" indent="0" algn="just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8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Spanning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20"/>
            <a:ext cx="10011430" cy="7034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Generating all Spanning Trees of a Graph</a:t>
            </a:r>
          </a:p>
          <a:p>
            <a:pPr marL="0" indent="0" algn="just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34DDF-2F3D-4918-A56E-6E89212EB90F}"/>
              </a:ext>
            </a:extLst>
          </p:cNvPr>
          <p:cNvSpPr txBox="1"/>
          <p:nvPr/>
        </p:nvSpPr>
        <p:spPr>
          <a:xfrm>
            <a:off x="276225" y="2505075"/>
            <a:ext cx="10477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Start from an arbitrary spanning tree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Find the branch set and chord set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Remove one edge from the chord set, add it to the spanning tree. Addition of the chord creates exactly one fundamental circuit.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Remove any branch from the fundamental circuit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Repeat steps 3,4 until chord set is empty.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9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Spanning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20"/>
            <a:ext cx="10011430" cy="7034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 all spanning trees of the following graph G</a:t>
            </a:r>
          </a:p>
          <a:p>
            <a:pPr marL="0" indent="0" algn="just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6C6612-5856-417D-A9ED-C37F139CA075}"/>
              </a:ext>
            </a:extLst>
          </p:cNvPr>
          <p:cNvGrpSpPr/>
          <p:nvPr/>
        </p:nvGrpSpPr>
        <p:grpSpPr>
          <a:xfrm>
            <a:off x="4046469" y="2545483"/>
            <a:ext cx="4099062" cy="2335421"/>
            <a:chOff x="941966" y="2026541"/>
            <a:chExt cx="4099062" cy="233542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ED26A37-E821-4778-BF42-F837F241600C}"/>
                </a:ext>
              </a:extLst>
            </p:cNvPr>
            <p:cNvSpPr/>
            <p:nvPr/>
          </p:nvSpPr>
          <p:spPr>
            <a:xfrm>
              <a:off x="1048507" y="2152033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BAFE21-ACD6-4534-8361-CAAC16250252}"/>
                </a:ext>
              </a:extLst>
            </p:cNvPr>
            <p:cNvSpPr/>
            <p:nvPr/>
          </p:nvSpPr>
          <p:spPr>
            <a:xfrm>
              <a:off x="3141467" y="2152033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24FF702-DC2F-4661-A883-EC7BC24E21CC}"/>
                </a:ext>
              </a:extLst>
            </p:cNvPr>
            <p:cNvSpPr/>
            <p:nvPr/>
          </p:nvSpPr>
          <p:spPr>
            <a:xfrm>
              <a:off x="1043230" y="3791602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E48A819-5F65-41A4-B75F-41B34F05AB1D}"/>
                </a:ext>
              </a:extLst>
            </p:cNvPr>
            <p:cNvSpPr/>
            <p:nvPr/>
          </p:nvSpPr>
          <p:spPr>
            <a:xfrm>
              <a:off x="3141467" y="3760940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E4280C-75A0-4618-B7A4-387BC14315E1}"/>
                </a:ext>
              </a:extLst>
            </p:cNvPr>
            <p:cNvCxnSpPr>
              <a:stCxn id="34" idx="6"/>
              <a:endCxn id="35" idx="2"/>
            </p:cNvCxnSpPr>
            <p:nvPr/>
          </p:nvCxnSpPr>
          <p:spPr>
            <a:xfrm>
              <a:off x="1562093" y="2394286"/>
              <a:ext cx="15793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E4C7CEB-509B-4A72-A0BB-C01D6775F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023" y="2585729"/>
              <a:ext cx="5277" cy="1296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41A3D2-F732-4E58-B0EF-16D1393B0690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 flipV="1">
              <a:off x="1556816" y="4003193"/>
              <a:ext cx="1584651" cy="30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2674AD-F7AC-4686-9304-0855FC7E2E67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3398260" y="2636538"/>
              <a:ext cx="0" cy="1124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0E0884-3E2F-4077-8EF4-10CA79AFDD59}"/>
                </a:ext>
              </a:extLst>
            </p:cNvPr>
            <p:cNvCxnSpPr>
              <a:stCxn id="34" idx="5"/>
              <a:endCxn id="37" idx="1"/>
            </p:cNvCxnSpPr>
            <p:nvPr/>
          </p:nvCxnSpPr>
          <p:spPr>
            <a:xfrm>
              <a:off x="1486880" y="2565584"/>
              <a:ext cx="1729800" cy="1266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01DE7A-BB6B-45FD-B4B5-9E1772891FEF}"/>
                </a:ext>
              </a:extLst>
            </p:cNvPr>
            <p:cNvSpPr txBox="1"/>
            <p:nvPr/>
          </p:nvSpPr>
          <p:spPr>
            <a:xfrm>
              <a:off x="941966" y="3105294"/>
              <a:ext cx="589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8262D4-2DBA-4AAC-BD88-5403BEEA3E50}"/>
                </a:ext>
              </a:extLst>
            </p:cNvPr>
            <p:cNvSpPr txBox="1"/>
            <p:nvPr/>
          </p:nvSpPr>
          <p:spPr>
            <a:xfrm>
              <a:off x="2015473" y="2026541"/>
              <a:ext cx="64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0FA98C6-C81C-458F-82A5-2E3311C85F71}"/>
                </a:ext>
              </a:extLst>
            </p:cNvPr>
            <p:cNvSpPr txBox="1"/>
            <p:nvPr/>
          </p:nvSpPr>
          <p:spPr>
            <a:xfrm>
              <a:off x="4133104" y="2285158"/>
              <a:ext cx="636022" cy="379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CDC038-F0F9-46D3-B914-68B447AE7FA4}"/>
                </a:ext>
              </a:extLst>
            </p:cNvPr>
            <p:cNvSpPr txBox="1"/>
            <p:nvPr/>
          </p:nvSpPr>
          <p:spPr>
            <a:xfrm>
              <a:off x="2090686" y="2617274"/>
              <a:ext cx="513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e7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F42DAE8-0357-42AC-ABC4-5FB41AA272E8}"/>
                </a:ext>
              </a:extLst>
            </p:cNvPr>
            <p:cNvSpPr txBox="1"/>
            <p:nvPr/>
          </p:nvSpPr>
          <p:spPr>
            <a:xfrm>
              <a:off x="2070402" y="3992630"/>
              <a:ext cx="81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e4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39750B-49D8-486B-AA19-065996A852AD}"/>
                </a:ext>
              </a:extLst>
            </p:cNvPr>
            <p:cNvSpPr/>
            <p:nvPr/>
          </p:nvSpPr>
          <p:spPr>
            <a:xfrm>
              <a:off x="4527442" y="280545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47E67E-EBF5-492D-8691-BE7B3D0FF87E}"/>
                </a:ext>
              </a:extLst>
            </p:cNvPr>
            <p:cNvCxnSpPr>
              <a:stCxn id="35" idx="6"/>
              <a:endCxn id="48" idx="0"/>
            </p:cNvCxnSpPr>
            <p:nvPr/>
          </p:nvCxnSpPr>
          <p:spPr>
            <a:xfrm>
              <a:off x="3655053" y="2394286"/>
              <a:ext cx="1129182" cy="411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7E8A808-2BE3-48FA-A7C2-DF39D5174A9C}"/>
                </a:ext>
              </a:extLst>
            </p:cNvPr>
            <p:cNvCxnSpPr>
              <a:endCxn id="48" idx="4"/>
            </p:cNvCxnSpPr>
            <p:nvPr/>
          </p:nvCxnSpPr>
          <p:spPr>
            <a:xfrm flipV="1">
              <a:off x="3670060" y="3289960"/>
              <a:ext cx="1114175" cy="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4CDDFA7-DCCF-4FC6-8D13-691503E632EA}"/>
                </a:ext>
              </a:extLst>
            </p:cNvPr>
            <p:cNvSpPr txBox="1"/>
            <p:nvPr/>
          </p:nvSpPr>
          <p:spPr>
            <a:xfrm>
              <a:off x="4242790" y="3568041"/>
              <a:ext cx="54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3CB2A2-68B5-46A3-A38E-F3923952F7AB}"/>
                </a:ext>
              </a:extLst>
            </p:cNvPr>
            <p:cNvSpPr txBox="1"/>
            <p:nvPr/>
          </p:nvSpPr>
          <p:spPr>
            <a:xfrm>
              <a:off x="3488479" y="2906888"/>
              <a:ext cx="513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e6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A189B0B-3EE3-4950-AD3C-932FA03A73EF}"/>
              </a:ext>
            </a:extLst>
          </p:cNvPr>
          <p:cNvSpPr/>
          <p:nvPr/>
        </p:nvSpPr>
        <p:spPr>
          <a:xfrm>
            <a:off x="2533760" y="3429580"/>
            <a:ext cx="513586" cy="4845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409EA4-B9DD-43A5-BD6D-264DBF3B5E2A}"/>
              </a:ext>
            </a:extLst>
          </p:cNvPr>
          <p:cNvCxnSpPr>
            <a:cxnSpLocks/>
            <a:stCxn id="2" idx="0"/>
            <a:endCxn id="34" idx="2"/>
          </p:cNvCxnSpPr>
          <p:nvPr/>
        </p:nvCxnSpPr>
        <p:spPr>
          <a:xfrm flipV="1">
            <a:off x="2790553" y="2913228"/>
            <a:ext cx="1362457" cy="516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281A18-6081-4D26-AB9D-48276E6039C3}"/>
              </a:ext>
            </a:extLst>
          </p:cNvPr>
          <p:cNvCxnSpPr>
            <a:cxnSpLocks/>
            <a:stCxn id="2" idx="4"/>
            <a:endCxn id="36" idx="2"/>
          </p:cNvCxnSpPr>
          <p:nvPr/>
        </p:nvCxnSpPr>
        <p:spPr>
          <a:xfrm>
            <a:off x="2790553" y="3914085"/>
            <a:ext cx="1357180" cy="63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8B2D2F6-C962-422B-A4FF-3A69498886EF}"/>
              </a:ext>
            </a:extLst>
          </p:cNvPr>
          <p:cNvSpPr txBox="1"/>
          <p:nvPr/>
        </p:nvSpPr>
        <p:spPr>
          <a:xfrm>
            <a:off x="3047346" y="2913227"/>
            <a:ext cx="51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009AD6-AD1E-47B7-B7CF-64D554C3121B}"/>
              </a:ext>
            </a:extLst>
          </p:cNvPr>
          <p:cNvSpPr txBox="1"/>
          <p:nvPr/>
        </p:nvSpPr>
        <p:spPr>
          <a:xfrm>
            <a:off x="3032237" y="4086983"/>
            <a:ext cx="67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e9</a:t>
            </a:r>
          </a:p>
        </p:txBody>
      </p:sp>
    </p:spTree>
    <p:extLst>
      <p:ext uri="{BB962C8B-B14F-4D97-AF65-F5344CB8AC3E}">
        <p14:creationId xmlns:p14="http://schemas.microsoft.com/office/powerpoint/2010/main" val="245804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Spanning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20"/>
            <a:ext cx="10011430" cy="7034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 all spanning trees of the following graph G</a:t>
            </a:r>
          </a:p>
          <a:p>
            <a:pPr marL="0" indent="0" algn="just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915D9B-90AC-40FF-948A-CE1BFE651898}"/>
              </a:ext>
            </a:extLst>
          </p:cNvPr>
          <p:cNvGrpSpPr/>
          <p:nvPr/>
        </p:nvGrpSpPr>
        <p:grpSpPr>
          <a:xfrm>
            <a:off x="332202" y="2570083"/>
            <a:ext cx="4408475" cy="2376647"/>
            <a:chOff x="332202" y="2570083"/>
            <a:chExt cx="4408475" cy="237664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0B42B6-D050-4D2B-9932-6A5F2D084966}"/>
                </a:ext>
              </a:extLst>
            </p:cNvPr>
            <p:cNvSpPr/>
            <p:nvPr/>
          </p:nvSpPr>
          <p:spPr>
            <a:xfrm>
              <a:off x="1142494" y="269557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8597AA-558E-46AA-8E02-29807CBF40F1}"/>
                </a:ext>
              </a:extLst>
            </p:cNvPr>
            <p:cNvSpPr/>
            <p:nvPr/>
          </p:nvSpPr>
          <p:spPr>
            <a:xfrm>
              <a:off x="3235454" y="269557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7159F5-1D14-40F4-BF38-726B4E90F706}"/>
                </a:ext>
              </a:extLst>
            </p:cNvPr>
            <p:cNvSpPr/>
            <p:nvPr/>
          </p:nvSpPr>
          <p:spPr>
            <a:xfrm>
              <a:off x="371880" y="4335146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1124B45-FF8C-4C93-9478-19F6C0A10CCD}"/>
                </a:ext>
              </a:extLst>
            </p:cNvPr>
            <p:cNvSpPr/>
            <p:nvPr/>
          </p:nvSpPr>
          <p:spPr>
            <a:xfrm>
              <a:off x="4151878" y="433514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E54EB-8F74-4E3D-B68B-3D904E85928F}"/>
                </a:ext>
              </a:extLst>
            </p:cNvPr>
            <p:cNvSpPr/>
            <p:nvPr/>
          </p:nvSpPr>
          <p:spPr>
            <a:xfrm>
              <a:off x="2109460" y="4336732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C5A16E-DA4B-4480-801F-CC10B7696349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1656080" y="2937828"/>
              <a:ext cx="15793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B5FC65-453C-413A-A517-B12CD9E62166}"/>
                </a:ext>
              </a:extLst>
            </p:cNvPr>
            <p:cNvCxnSpPr>
              <a:stCxn id="11" idx="3"/>
              <a:endCxn id="13" idx="0"/>
            </p:cNvCxnSpPr>
            <p:nvPr/>
          </p:nvCxnSpPr>
          <p:spPr>
            <a:xfrm flipH="1">
              <a:off x="628673" y="3109126"/>
              <a:ext cx="589034" cy="1226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979539-8539-4650-9B0F-EEBEF9072D80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885466" y="4577399"/>
              <a:ext cx="1223994" cy="1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B84769-93DD-4A58-AC8E-94DAECDE7F51}"/>
                </a:ext>
              </a:extLst>
            </p:cNvPr>
            <p:cNvCxnSpPr>
              <a:stCxn id="15" idx="6"/>
              <a:endCxn id="14" idx="2"/>
            </p:cNvCxnSpPr>
            <p:nvPr/>
          </p:nvCxnSpPr>
          <p:spPr>
            <a:xfrm flipV="1">
              <a:off x="2623046" y="4577398"/>
              <a:ext cx="1528832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A439D2-869F-43A2-9236-25957A8A9777}"/>
                </a:ext>
              </a:extLst>
            </p:cNvPr>
            <p:cNvCxnSpPr>
              <a:stCxn id="12" idx="6"/>
              <a:endCxn id="14" idx="0"/>
            </p:cNvCxnSpPr>
            <p:nvPr/>
          </p:nvCxnSpPr>
          <p:spPr>
            <a:xfrm>
              <a:off x="3749040" y="2937828"/>
              <a:ext cx="659631" cy="1397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E52ACD-EA12-403B-AAD8-B32B021FA6E0}"/>
                </a:ext>
              </a:extLst>
            </p:cNvPr>
            <p:cNvCxnSpPr>
              <a:stCxn id="15" idx="0"/>
              <a:endCxn id="12" idx="4"/>
            </p:cNvCxnSpPr>
            <p:nvPr/>
          </p:nvCxnSpPr>
          <p:spPr>
            <a:xfrm flipV="1">
              <a:off x="2366253" y="3180080"/>
              <a:ext cx="1125994" cy="1156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815C26-29EA-42AB-B54B-350C2935D969}"/>
                </a:ext>
              </a:extLst>
            </p:cNvPr>
            <p:cNvCxnSpPr>
              <a:stCxn id="11" idx="5"/>
              <a:endCxn id="15" idx="0"/>
            </p:cNvCxnSpPr>
            <p:nvPr/>
          </p:nvCxnSpPr>
          <p:spPr>
            <a:xfrm>
              <a:off x="1580867" y="3109126"/>
              <a:ext cx="785386" cy="12276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E7F156C-D4AD-49DD-9AEF-5D250A7C4597}"/>
                </a:ext>
              </a:extLst>
            </p:cNvPr>
            <p:cNvCxnSpPr>
              <a:stCxn id="11" idx="5"/>
              <a:endCxn id="14" idx="1"/>
            </p:cNvCxnSpPr>
            <p:nvPr/>
          </p:nvCxnSpPr>
          <p:spPr>
            <a:xfrm>
              <a:off x="1580867" y="3109126"/>
              <a:ext cx="2646224" cy="1296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4FA74D-2322-4FD9-9DA3-CE9FF2B14610}"/>
                </a:ext>
              </a:extLst>
            </p:cNvPr>
            <p:cNvSpPr txBox="1"/>
            <p:nvPr/>
          </p:nvSpPr>
          <p:spPr>
            <a:xfrm>
              <a:off x="332202" y="3315109"/>
              <a:ext cx="589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DB11AE-3FCF-4882-961B-3CB840770AFC}"/>
                </a:ext>
              </a:extLst>
            </p:cNvPr>
            <p:cNvSpPr txBox="1"/>
            <p:nvPr/>
          </p:nvSpPr>
          <p:spPr>
            <a:xfrm>
              <a:off x="1142494" y="4577398"/>
              <a:ext cx="838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29DB27-3BCB-46CE-B130-C297C924C963}"/>
                </a:ext>
              </a:extLst>
            </p:cNvPr>
            <p:cNvSpPr txBox="1"/>
            <p:nvPr/>
          </p:nvSpPr>
          <p:spPr>
            <a:xfrm>
              <a:off x="2109460" y="2570083"/>
              <a:ext cx="64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9FA3F1-172A-4C28-9F9C-4B17F34ACA36}"/>
                </a:ext>
              </a:extLst>
            </p:cNvPr>
            <p:cNvSpPr txBox="1"/>
            <p:nvPr/>
          </p:nvSpPr>
          <p:spPr>
            <a:xfrm>
              <a:off x="4104655" y="3471148"/>
              <a:ext cx="636022" cy="379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778A05-40B8-40E2-A554-0A7290410736}"/>
                </a:ext>
              </a:extLst>
            </p:cNvPr>
            <p:cNvSpPr txBox="1"/>
            <p:nvPr/>
          </p:nvSpPr>
          <p:spPr>
            <a:xfrm>
              <a:off x="1514178" y="3684441"/>
              <a:ext cx="52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5160CF-1655-4310-87E9-5B5AE4B060AA}"/>
                </a:ext>
              </a:extLst>
            </p:cNvPr>
            <p:cNvSpPr txBox="1"/>
            <p:nvPr/>
          </p:nvSpPr>
          <p:spPr>
            <a:xfrm>
              <a:off x="2184673" y="3160816"/>
              <a:ext cx="513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D21954-DC05-48BB-987F-165F8AFA39DD}"/>
                </a:ext>
              </a:extLst>
            </p:cNvPr>
            <p:cNvSpPr txBox="1"/>
            <p:nvPr/>
          </p:nvSpPr>
          <p:spPr>
            <a:xfrm>
              <a:off x="3120485" y="3369552"/>
              <a:ext cx="446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0235EE-E950-4871-9112-EF0BADD50792}"/>
                </a:ext>
              </a:extLst>
            </p:cNvPr>
            <p:cNvSpPr txBox="1"/>
            <p:nvPr/>
          </p:nvSpPr>
          <p:spPr>
            <a:xfrm>
              <a:off x="2929250" y="4577397"/>
              <a:ext cx="81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4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9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Spanning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20"/>
            <a:ext cx="10011430" cy="7034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 all spanning trees of the following graph G</a:t>
            </a:r>
          </a:p>
          <a:p>
            <a:pPr marL="0" indent="0" algn="just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B1EE8-35C2-45F3-BB6D-78E81E7CC221}"/>
              </a:ext>
            </a:extLst>
          </p:cNvPr>
          <p:cNvGrpSpPr/>
          <p:nvPr/>
        </p:nvGrpSpPr>
        <p:grpSpPr>
          <a:xfrm>
            <a:off x="2517887" y="2342024"/>
            <a:ext cx="4073517" cy="3098252"/>
            <a:chOff x="1070087" y="1772865"/>
            <a:chExt cx="4073517" cy="309825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0B42B6-D050-4D2B-9932-6A5F2D084966}"/>
                </a:ext>
              </a:extLst>
            </p:cNvPr>
            <p:cNvSpPr/>
            <p:nvPr/>
          </p:nvSpPr>
          <p:spPr>
            <a:xfrm>
              <a:off x="2184673" y="1772865"/>
              <a:ext cx="513586" cy="4845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9DCABB0-62DA-4BFA-8986-117606714BC0}"/>
                </a:ext>
              </a:extLst>
            </p:cNvPr>
            <p:cNvGrpSpPr/>
            <p:nvPr/>
          </p:nvGrpSpPr>
          <p:grpSpPr>
            <a:xfrm>
              <a:off x="1070087" y="1905000"/>
              <a:ext cx="4073517" cy="2966117"/>
              <a:chOff x="1070087" y="1905000"/>
              <a:chExt cx="4073517" cy="296611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8597AA-558E-46AA-8E02-29807CBF40F1}"/>
                  </a:ext>
                </a:extLst>
              </p:cNvPr>
              <p:cNvSpPr/>
              <p:nvPr/>
            </p:nvSpPr>
            <p:spPr>
              <a:xfrm>
                <a:off x="3186374" y="2779347"/>
                <a:ext cx="513586" cy="48450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07159F5-1D14-40F4-BF38-726B4E90F706}"/>
                  </a:ext>
                </a:extLst>
              </p:cNvPr>
              <p:cNvSpPr/>
              <p:nvPr/>
            </p:nvSpPr>
            <p:spPr>
              <a:xfrm>
                <a:off x="1070087" y="2779348"/>
                <a:ext cx="513586" cy="48450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124B45-FF8C-4C93-9478-19F6C0A10CCD}"/>
                  </a:ext>
                </a:extLst>
              </p:cNvPr>
              <p:cNvSpPr/>
              <p:nvPr/>
            </p:nvSpPr>
            <p:spPr>
              <a:xfrm>
                <a:off x="3174719" y="4385024"/>
                <a:ext cx="513586" cy="48450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4E54EB-8F74-4E3D-B68B-3D904E85928F}"/>
                  </a:ext>
                </a:extLst>
              </p:cNvPr>
              <p:cNvSpPr/>
              <p:nvPr/>
            </p:nvSpPr>
            <p:spPr>
              <a:xfrm>
                <a:off x="1070087" y="4386612"/>
                <a:ext cx="513586" cy="48450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FC5A16E-DA4B-4480-801F-CC10B7696349}"/>
                  </a:ext>
                </a:extLst>
              </p:cNvPr>
              <p:cNvCxnSpPr>
                <a:cxnSpLocks/>
                <a:stCxn id="11" idx="6"/>
                <a:endCxn id="12" idx="0"/>
              </p:cNvCxnSpPr>
              <p:nvPr/>
            </p:nvCxnSpPr>
            <p:spPr>
              <a:xfrm>
                <a:off x="2698259" y="2015118"/>
                <a:ext cx="744908" cy="7642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4B5FC65-453C-413A-A517-B12CD9E62166}"/>
                  </a:ext>
                </a:extLst>
              </p:cNvPr>
              <p:cNvCxnSpPr>
                <a:stCxn id="11" idx="3"/>
                <a:endCxn id="13" idx="0"/>
              </p:cNvCxnSpPr>
              <p:nvPr/>
            </p:nvCxnSpPr>
            <p:spPr>
              <a:xfrm flipH="1">
                <a:off x="1326880" y="2186416"/>
                <a:ext cx="933006" cy="592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0979539-8539-4650-9B0F-EEBEF9072D80}"/>
                  </a:ext>
                </a:extLst>
              </p:cNvPr>
              <p:cNvCxnSpPr>
                <a:cxnSpLocks/>
                <a:stCxn id="13" idx="4"/>
                <a:endCxn id="15" idx="0"/>
              </p:cNvCxnSpPr>
              <p:nvPr/>
            </p:nvCxnSpPr>
            <p:spPr>
              <a:xfrm>
                <a:off x="1326880" y="3263853"/>
                <a:ext cx="0" cy="1122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BB84769-93DD-4A58-AC8E-94DAECDE7F51}"/>
                  </a:ext>
                </a:extLst>
              </p:cNvPr>
              <p:cNvCxnSpPr>
                <a:cxnSpLocks/>
                <a:stCxn id="15" idx="6"/>
                <a:endCxn id="14" idx="2"/>
              </p:cNvCxnSpPr>
              <p:nvPr/>
            </p:nvCxnSpPr>
            <p:spPr>
              <a:xfrm flipV="1">
                <a:off x="1583673" y="4627277"/>
                <a:ext cx="159104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9A439D2-869F-43A2-9236-25957A8A9777}"/>
                  </a:ext>
                </a:extLst>
              </p:cNvPr>
              <p:cNvCxnSpPr>
                <a:cxnSpLocks/>
                <a:stCxn id="12" idx="4"/>
                <a:endCxn id="14" idx="0"/>
              </p:cNvCxnSpPr>
              <p:nvPr/>
            </p:nvCxnSpPr>
            <p:spPr>
              <a:xfrm flipH="1">
                <a:off x="3431512" y="3263852"/>
                <a:ext cx="11655" cy="1121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D4B833D-4F98-4366-BA80-900D49C78C66}"/>
                  </a:ext>
                </a:extLst>
              </p:cNvPr>
              <p:cNvCxnSpPr>
                <a:stCxn id="13" idx="6"/>
                <a:endCxn id="12" idx="2"/>
              </p:cNvCxnSpPr>
              <p:nvPr/>
            </p:nvCxnSpPr>
            <p:spPr>
              <a:xfrm flipV="1">
                <a:off x="1583673" y="3021600"/>
                <a:ext cx="160270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B27B3A3-4268-4C1A-910A-0906357418D6}"/>
                  </a:ext>
                </a:extLst>
              </p:cNvPr>
              <p:cNvCxnSpPr>
                <a:stCxn id="13" idx="5"/>
                <a:endCxn id="14" idx="1"/>
              </p:cNvCxnSpPr>
              <p:nvPr/>
            </p:nvCxnSpPr>
            <p:spPr>
              <a:xfrm>
                <a:off x="1508460" y="3192899"/>
                <a:ext cx="1741472" cy="1263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4D9E1B4-F6E3-49CA-8D25-48F8179BA5DA}"/>
                  </a:ext>
                </a:extLst>
              </p:cNvPr>
              <p:cNvSpPr/>
              <p:nvPr/>
            </p:nvSpPr>
            <p:spPr>
              <a:xfrm>
                <a:off x="2628900" y="1905000"/>
                <a:ext cx="2514704" cy="2743200"/>
              </a:xfrm>
              <a:custGeom>
                <a:avLst/>
                <a:gdLst>
                  <a:gd name="connsiteX0" fmla="*/ 0 w 2514704"/>
                  <a:gd name="connsiteY0" fmla="*/ 0 h 2743200"/>
                  <a:gd name="connsiteX1" fmla="*/ 1752600 w 2514704"/>
                  <a:gd name="connsiteY1" fmla="*/ 428625 h 2743200"/>
                  <a:gd name="connsiteX2" fmla="*/ 2495550 w 2514704"/>
                  <a:gd name="connsiteY2" fmla="*/ 1819275 h 2743200"/>
                  <a:gd name="connsiteX3" fmla="*/ 1047750 w 2514704"/>
                  <a:gd name="connsiteY3" fmla="*/ 274320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704" h="2743200">
                    <a:moveTo>
                      <a:pt x="0" y="0"/>
                    </a:moveTo>
                    <a:cubicBezTo>
                      <a:pt x="668337" y="62706"/>
                      <a:pt x="1336675" y="125412"/>
                      <a:pt x="1752600" y="428625"/>
                    </a:cubicBezTo>
                    <a:cubicBezTo>
                      <a:pt x="2168525" y="731838"/>
                      <a:pt x="2613025" y="1433513"/>
                      <a:pt x="2495550" y="1819275"/>
                    </a:cubicBezTo>
                    <a:cubicBezTo>
                      <a:pt x="2378075" y="2205037"/>
                      <a:pt x="1712912" y="2474118"/>
                      <a:pt x="1047750" y="2743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347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Spanning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20"/>
            <a:ext cx="10011430" cy="7034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 all spanning trees of the following graph G</a:t>
            </a:r>
          </a:p>
          <a:p>
            <a:pPr marL="0" indent="0" algn="just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D73DCC-C236-4F51-B8CA-32B56F1ABC7D}"/>
              </a:ext>
            </a:extLst>
          </p:cNvPr>
          <p:cNvGrpSpPr/>
          <p:nvPr/>
        </p:nvGrpSpPr>
        <p:grpSpPr>
          <a:xfrm>
            <a:off x="3200400" y="2800350"/>
            <a:ext cx="3876675" cy="1876425"/>
            <a:chOff x="3476625" y="3514725"/>
            <a:chExt cx="3876675" cy="187642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4963E1-9F32-45C9-9B89-4A181740C0DC}"/>
                </a:ext>
              </a:extLst>
            </p:cNvPr>
            <p:cNvCxnSpPr/>
            <p:nvPr/>
          </p:nvCxnSpPr>
          <p:spPr>
            <a:xfrm flipH="1">
              <a:off x="3476625" y="3581400"/>
              <a:ext cx="733425" cy="895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1C0B78-7A4A-4B28-AF3D-8723E80845F8}"/>
                </a:ext>
              </a:extLst>
            </p:cNvPr>
            <p:cNvCxnSpPr/>
            <p:nvPr/>
          </p:nvCxnSpPr>
          <p:spPr>
            <a:xfrm>
              <a:off x="4229100" y="3609975"/>
              <a:ext cx="571500" cy="904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0ACD47-4432-4DC4-A8FE-44B989ABCECE}"/>
                </a:ext>
              </a:extLst>
            </p:cNvPr>
            <p:cNvCxnSpPr/>
            <p:nvPr/>
          </p:nvCxnSpPr>
          <p:spPr>
            <a:xfrm>
              <a:off x="3476625" y="4476750"/>
              <a:ext cx="733425" cy="85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CDDE12-E67B-4456-AC75-07C2608967C1}"/>
                </a:ext>
              </a:extLst>
            </p:cNvPr>
            <p:cNvCxnSpPr/>
            <p:nvPr/>
          </p:nvCxnSpPr>
          <p:spPr>
            <a:xfrm flipH="1">
              <a:off x="4229100" y="4514850"/>
              <a:ext cx="571500" cy="82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AF6E31-A1E1-4043-B0D0-6174139EDA19}"/>
                </a:ext>
              </a:extLst>
            </p:cNvPr>
            <p:cNvCxnSpPr/>
            <p:nvPr/>
          </p:nvCxnSpPr>
          <p:spPr>
            <a:xfrm flipV="1">
              <a:off x="4800600" y="4476750"/>
              <a:ext cx="13716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672D09-2F35-4FA0-9238-E959E85CC8BA}"/>
                </a:ext>
              </a:extLst>
            </p:cNvPr>
            <p:cNvCxnSpPr/>
            <p:nvPr/>
          </p:nvCxnSpPr>
          <p:spPr>
            <a:xfrm flipV="1">
              <a:off x="6191250" y="3609975"/>
              <a:ext cx="0" cy="866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5359ED-6284-45F7-A0C5-01F6B2671053}"/>
                </a:ext>
              </a:extLst>
            </p:cNvPr>
            <p:cNvCxnSpPr/>
            <p:nvPr/>
          </p:nvCxnSpPr>
          <p:spPr>
            <a:xfrm>
              <a:off x="6172200" y="4476750"/>
              <a:ext cx="0" cy="790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0CEE6D-2BF7-4792-9206-5630F3A5BCA2}"/>
                </a:ext>
              </a:extLst>
            </p:cNvPr>
            <p:cNvCxnSpPr/>
            <p:nvPr/>
          </p:nvCxnSpPr>
          <p:spPr>
            <a:xfrm>
              <a:off x="6191250" y="3609975"/>
              <a:ext cx="1104900" cy="866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55430C-4D6E-4E75-8A0A-E4ECD6DEB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1725" y="4476750"/>
              <a:ext cx="1171575" cy="790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D3D2198-365A-4F3A-8838-57DCC74CECA1}"/>
                </a:ext>
              </a:extLst>
            </p:cNvPr>
            <p:cNvSpPr/>
            <p:nvPr/>
          </p:nvSpPr>
          <p:spPr>
            <a:xfrm>
              <a:off x="4162425" y="3514725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B519C3A-2A8F-4D5C-B772-CB213DB18B5E}"/>
                </a:ext>
              </a:extLst>
            </p:cNvPr>
            <p:cNvSpPr/>
            <p:nvPr/>
          </p:nvSpPr>
          <p:spPr>
            <a:xfrm>
              <a:off x="4714875" y="4457700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89051B-50BE-41EA-8B59-B0B0C7AF27E5}"/>
                </a:ext>
              </a:extLst>
            </p:cNvPr>
            <p:cNvSpPr/>
            <p:nvPr/>
          </p:nvSpPr>
          <p:spPr>
            <a:xfrm>
              <a:off x="3486150" y="4419600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8B9840C-A6B4-460B-A46F-5137C63CB2EA}"/>
                </a:ext>
              </a:extLst>
            </p:cNvPr>
            <p:cNvSpPr/>
            <p:nvPr/>
          </p:nvSpPr>
          <p:spPr>
            <a:xfrm>
              <a:off x="4181475" y="5286375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F8E9EF2-7FAE-404D-B10F-902830ACC16C}"/>
                </a:ext>
              </a:extLst>
            </p:cNvPr>
            <p:cNvSpPr/>
            <p:nvPr/>
          </p:nvSpPr>
          <p:spPr>
            <a:xfrm>
              <a:off x="6143625" y="4429125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A1822E9-CE90-40E9-9CFA-9CFEEC697DFF}"/>
                </a:ext>
              </a:extLst>
            </p:cNvPr>
            <p:cNvSpPr/>
            <p:nvPr/>
          </p:nvSpPr>
          <p:spPr>
            <a:xfrm>
              <a:off x="6162675" y="3600450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9E9BF5A-C27C-47FA-97D3-9B23550383A7}"/>
                </a:ext>
              </a:extLst>
            </p:cNvPr>
            <p:cNvSpPr/>
            <p:nvPr/>
          </p:nvSpPr>
          <p:spPr>
            <a:xfrm>
              <a:off x="6124575" y="5191125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0E4333-57A4-48C4-ACCC-45F8EC661136}"/>
                </a:ext>
              </a:extLst>
            </p:cNvPr>
            <p:cNvSpPr/>
            <p:nvPr/>
          </p:nvSpPr>
          <p:spPr>
            <a:xfrm>
              <a:off x="7258050" y="4429125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5610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76382" y="1849772"/>
            <a:ext cx="10527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GRAPH THEORY, APPLICATIONS AND COMBINATORICS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TREES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Surabhi</a:t>
            </a:r>
            <a:r>
              <a:rPr lang="en-US" sz="2400" b="1" dirty="0"/>
              <a:t> Narayan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3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Spanning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20"/>
            <a:ext cx="10011430" cy="7034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 all spanning trees of the following graph G</a:t>
            </a:r>
          </a:p>
          <a:p>
            <a:pPr marL="0" indent="0" algn="just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BBB42-6455-4574-A37C-DE32A2FD45F4}"/>
              </a:ext>
            </a:extLst>
          </p:cNvPr>
          <p:cNvGrpSpPr/>
          <p:nvPr/>
        </p:nvGrpSpPr>
        <p:grpSpPr>
          <a:xfrm>
            <a:off x="3404969" y="3048000"/>
            <a:ext cx="1933580" cy="1852613"/>
            <a:chOff x="1800217" y="2647950"/>
            <a:chExt cx="1933580" cy="185261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4963E1-9F32-45C9-9B89-4A181740C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2602" y="2709862"/>
              <a:ext cx="909643" cy="895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1C0B78-7A4A-4B28-AF3D-8723E80845F8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07" y="2686049"/>
              <a:ext cx="938218" cy="919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0ACD47-4432-4DC4-A8FE-44B989ABCECE}"/>
                </a:ext>
              </a:extLst>
            </p:cNvPr>
            <p:cNvCxnSpPr>
              <a:cxnSpLocks/>
            </p:cNvCxnSpPr>
            <p:nvPr/>
          </p:nvCxnSpPr>
          <p:spPr>
            <a:xfrm>
              <a:off x="1852602" y="3629025"/>
              <a:ext cx="454821" cy="847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CDDE12-E67B-4456-AC75-07C260896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8512" y="3643311"/>
              <a:ext cx="297662" cy="857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AF6E31-A1E1-4043-B0D0-6174139EDA19}"/>
                </a:ext>
              </a:extLst>
            </p:cNvPr>
            <p:cNvCxnSpPr>
              <a:cxnSpLocks/>
            </p:cNvCxnSpPr>
            <p:nvPr/>
          </p:nvCxnSpPr>
          <p:spPr>
            <a:xfrm>
              <a:off x="2283611" y="4476750"/>
              <a:ext cx="11358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D3D2198-365A-4F3A-8838-57DCC74CECA1}"/>
                </a:ext>
              </a:extLst>
            </p:cNvPr>
            <p:cNvSpPr/>
            <p:nvPr/>
          </p:nvSpPr>
          <p:spPr>
            <a:xfrm>
              <a:off x="2695575" y="2647950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B519C3A-2A8F-4D5C-B772-CB213DB18B5E}"/>
                </a:ext>
              </a:extLst>
            </p:cNvPr>
            <p:cNvSpPr/>
            <p:nvPr/>
          </p:nvSpPr>
          <p:spPr>
            <a:xfrm>
              <a:off x="3638552" y="3576637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89051B-50BE-41EA-8B59-B0B0C7AF27E5}"/>
                </a:ext>
              </a:extLst>
            </p:cNvPr>
            <p:cNvSpPr/>
            <p:nvPr/>
          </p:nvSpPr>
          <p:spPr>
            <a:xfrm>
              <a:off x="1800217" y="3576637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8B9840C-A6B4-460B-A46F-5137C63CB2EA}"/>
                </a:ext>
              </a:extLst>
            </p:cNvPr>
            <p:cNvSpPr/>
            <p:nvPr/>
          </p:nvSpPr>
          <p:spPr>
            <a:xfrm>
              <a:off x="2274087" y="4395788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F8E9EF2-7FAE-404D-B10F-902830ACC16C}"/>
                </a:ext>
              </a:extLst>
            </p:cNvPr>
            <p:cNvSpPr/>
            <p:nvPr/>
          </p:nvSpPr>
          <p:spPr>
            <a:xfrm>
              <a:off x="3371852" y="4371975"/>
              <a:ext cx="9524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FDBB33-6C07-457F-BCB6-2FE6601856F1}"/>
                </a:ext>
              </a:extLst>
            </p:cNvPr>
            <p:cNvCxnSpPr>
              <a:stCxn id="36" idx="4"/>
              <a:endCxn id="34" idx="0"/>
            </p:cNvCxnSpPr>
            <p:nvPr/>
          </p:nvCxnSpPr>
          <p:spPr>
            <a:xfrm flipV="1">
              <a:off x="2321710" y="3576637"/>
              <a:ext cx="1364465" cy="923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C0E37F-1DE5-48C9-AAD6-E77AB996AB7E}"/>
                </a:ext>
              </a:extLst>
            </p:cNvPr>
            <p:cNvCxnSpPr>
              <a:stCxn id="33" idx="3"/>
              <a:endCxn id="37" idx="3"/>
            </p:cNvCxnSpPr>
            <p:nvPr/>
          </p:nvCxnSpPr>
          <p:spPr>
            <a:xfrm>
              <a:off x="2709523" y="2737381"/>
              <a:ext cx="676277" cy="1724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563D4F-C9E9-4859-8A85-9B49E7643019}"/>
                </a:ext>
              </a:extLst>
            </p:cNvPr>
            <p:cNvCxnSpPr>
              <a:stCxn id="35" idx="6"/>
              <a:endCxn id="37" idx="2"/>
            </p:cNvCxnSpPr>
            <p:nvPr/>
          </p:nvCxnSpPr>
          <p:spPr>
            <a:xfrm>
              <a:off x="1895462" y="3629025"/>
              <a:ext cx="1476390" cy="795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802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0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Spanning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19"/>
            <a:ext cx="10011430" cy="22559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Distance between two spanning trees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Distance between two spanning trees is defined as the number of edges that are present in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Ti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but not in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Tj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denoted by d(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Ti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Tj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80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Spanning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19"/>
            <a:ext cx="10011430" cy="22559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Degree Constrained shortest Spanning Tree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Shortest spanning tree is constrained by degree of vertices in the tree (k)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Special case is when k=2, the problem reduces to finding the shortest Hamilton path or Travelling Salesman Problem.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3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surabhinarayan@pes.edu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380616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Surabhi</a:t>
            </a:r>
            <a:r>
              <a:rPr lang="en-IN" sz="2400" b="1" dirty="0"/>
              <a:t> Narayan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213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Rooted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19"/>
            <a:ext cx="10011430" cy="10558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directed tree ‘T’ is called a rooted tree if T contains a unique vertex called a root whose indegree is equal to zero and the indegree of all the other vertices are equal to one.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567762-E118-4903-BA5F-1BA98DE42B7F}"/>
              </a:ext>
            </a:extLst>
          </p:cNvPr>
          <p:cNvGrpSpPr/>
          <p:nvPr/>
        </p:nvGrpSpPr>
        <p:grpSpPr>
          <a:xfrm>
            <a:off x="10015876" y="2533644"/>
            <a:ext cx="1733550" cy="1950305"/>
            <a:chOff x="3786526" y="3105150"/>
            <a:chExt cx="1733550" cy="195030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8CFD97-D2CB-4521-B6EB-9E00137BA9B2}"/>
                </a:ext>
              </a:extLst>
            </p:cNvPr>
            <p:cNvSpPr/>
            <p:nvPr/>
          </p:nvSpPr>
          <p:spPr>
            <a:xfrm>
              <a:off x="4400550" y="3105150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2E1648F-5CA6-48C1-BBB2-38146EF70885}"/>
                </a:ext>
              </a:extLst>
            </p:cNvPr>
            <p:cNvSpPr/>
            <p:nvPr/>
          </p:nvSpPr>
          <p:spPr>
            <a:xfrm>
              <a:off x="3786526" y="3674341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E0BEE6-C4D1-49D2-A74F-6D987C8FE3D0}"/>
                </a:ext>
              </a:extLst>
            </p:cNvPr>
            <p:cNvCxnSpPr>
              <a:stCxn id="2" idx="7"/>
            </p:cNvCxnSpPr>
            <p:nvPr/>
          </p:nvCxnSpPr>
          <p:spPr>
            <a:xfrm flipH="1">
              <a:off x="3848100" y="3121888"/>
              <a:ext cx="633751" cy="592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4970AE6-E62B-43F8-BD81-1B3CD03A58C6}"/>
                </a:ext>
              </a:extLst>
            </p:cNvPr>
            <p:cNvCxnSpPr>
              <a:cxnSpLocks/>
            </p:cNvCxnSpPr>
            <p:nvPr/>
          </p:nvCxnSpPr>
          <p:spPr>
            <a:xfrm>
              <a:off x="4467902" y="3162296"/>
              <a:ext cx="566399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A9C1FA-A810-4FDE-946C-EE37EC78BA6E}"/>
                </a:ext>
              </a:extLst>
            </p:cNvPr>
            <p:cNvSpPr/>
            <p:nvPr/>
          </p:nvSpPr>
          <p:spPr>
            <a:xfrm>
              <a:off x="4958101" y="3693391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07B37D2-B92C-44C0-85AB-3A57964B33BC}"/>
                </a:ext>
              </a:extLst>
            </p:cNvPr>
            <p:cNvCxnSpPr>
              <a:cxnSpLocks/>
            </p:cNvCxnSpPr>
            <p:nvPr/>
          </p:nvCxnSpPr>
          <p:spPr>
            <a:xfrm>
              <a:off x="5034301" y="3755442"/>
              <a:ext cx="452099" cy="583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C7DF56-BF2E-4A37-9A64-CCE9C9637276}"/>
                </a:ext>
              </a:extLst>
            </p:cNvPr>
            <p:cNvSpPr/>
            <p:nvPr/>
          </p:nvSpPr>
          <p:spPr>
            <a:xfrm>
              <a:off x="5424826" y="4283941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74C530-4FBF-40A2-AB0B-7B3627F1B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7413" y="3771896"/>
              <a:ext cx="391202" cy="566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916E6E-0385-4528-8B2C-F28CD33A15A1}"/>
                </a:ext>
              </a:extLst>
            </p:cNvPr>
            <p:cNvSpPr/>
            <p:nvPr/>
          </p:nvSpPr>
          <p:spPr>
            <a:xfrm>
              <a:off x="4586626" y="4302991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C5F6A6-E798-49C3-92AA-22B82BC33296}"/>
                </a:ext>
              </a:extLst>
            </p:cNvPr>
            <p:cNvCxnSpPr>
              <a:cxnSpLocks/>
            </p:cNvCxnSpPr>
            <p:nvPr/>
          </p:nvCxnSpPr>
          <p:spPr>
            <a:xfrm>
              <a:off x="3867827" y="3740001"/>
              <a:ext cx="503932" cy="669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8EA1451-BD41-4062-9462-2C1505928682}"/>
                </a:ext>
              </a:extLst>
            </p:cNvPr>
            <p:cNvSpPr/>
            <p:nvPr/>
          </p:nvSpPr>
          <p:spPr>
            <a:xfrm>
              <a:off x="4348501" y="4379191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D1A12E-324A-4F75-B8C4-08CF68C9A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1776" y="4434310"/>
              <a:ext cx="514350" cy="469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340B047-3259-4F13-9125-121AAE6242F6}"/>
                </a:ext>
              </a:extLst>
            </p:cNvPr>
            <p:cNvSpPr/>
            <p:nvPr/>
          </p:nvSpPr>
          <p:spPr>
            <a:xfrm>
              <a:off x="3834151" y="4884016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D11FF7-E261-4166-A609-BB3969A8AEE8}"/>
                </a:ext>
              </a:extLst>
            </p:cNvPr>
            <p:cNvCxnSpPr>
              <a:cxnSpLocks/>
            </p:cNvCxnSpPr>
            <p:nvPr/>
          </p:nvCxnSpPr>
          <p:spPr>
            <a:xfrm>
              <a:off x="4432951" y="4434310"/>
              <a:ext cx="429900" cy="543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85FFC67-6A2B-472E-9A94-428D93D2FC0C}"/>
                </a:ext>
              </a:extLst>
            </p:cNvPr>
            <p:cNvSpPr/>
            <p:nvPr/>
          </p:nvSpPr>
          <p:spPr>
            <a:xfrm>
              <a:off x="4804426" y="4941162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D51A97B-7E23-44D7-89B5-E13E8E2EFDD3}"/>
              </a:ext>
            </a:extLst>
          </p:cNvPr>
          <p:cNvSpPr txBox="1"/>
          <p:nvPr/>
        </p:nvSpPr>
        <p:spPr>
          <a:xfrm>
            <a:off x="371880" y="2800350"/>
            <a:ext cx="92293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Leaves: Leaves are the vertices whose outdegree is zero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Internal Vertices: They are the non leaf vertices.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Binary Tree: A root tree T is called a binary tree, if every internal vertex has almost 2 child vertices.</a:t>
            </a: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1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Rooted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4460" y="1585336"/>
            <a:ext cx="10011430" cy="10558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Complete Binary Tree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A 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Binary Tree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is a 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complete Binary Tree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if all the levels are completely filled except possibly the last level and the last level has all keys as left as possible.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C0799C-559F-46A3-88B6-C7A4DD31CA2D}"/>
              </a:ext>
            </a:extLst>
          </p:cNvPr>
          <p:cNvGrpSpPr/>
          <p:nvPr/>
        </p:nvGrpSpPr>
        <p:grpSpPr>
          <a:xfrm>
            <a:off x="3370574" y="4314510"/>
            <a:ext cx="2725426" cy="1891592"/>
            <a:chOff x="3149842" y="3209919"/>
            <a:chExt cx="2725426" cy="18915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8CFD97-D2CB-4521-B6EB-9E00137BA9B2}"/>
                </a:ext>
              </a:extLst>
            </p:cNvPr>
            <p:cNvSpPr/>
            <p:nvPr/>
          </p:nvSpPr>
          <p:spPr>
            <a:xfrm>
              <a:off x="4755742" y="3209919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2E1648F-5CA6-48C1-BBB2-38146EF70885}"/>
                </a:ext>
              </a:extLst>
            </p:cNvPr>
            <p:cNvSpPr/>
            <p:nvPr/>
          </p:nvSpPr>
          <p:spPr>
            <a:xfrm>
              <a:off x="4141718" y="3779110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E0BEE6-C4D1-49D2-A74F-6D987C8FE3D0}"/>
                </a:ext>
              </a:extLst>
            </p:cNvPr>
            <p:cNvCxnSpPr>
              <a:stCxn id="2" idx="7"/>
            </p:cNvCxnSpPr>
            <p:nvPr/>
          </p:nvCxnSpPr>
          <p:spPr>
            <a:xfrm flipH="1">
              <a:off x="4203292" y="3226657"/>
              <a:ext cx="633751" cy="592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4970AE6-E62B-43F8-BD81-1B3CD03A58C6}"/>
                </a:ext>
              </a:extLst>
            </p:cNvPr>
            <p:cNvCxnSpPr>
              <a:cxnSpLocks/>
            </p:cNvCxnSpPr>
            <p:nvPr/>
          </p:nvCxnSpPr>
          <p:spPr>
            <a:xfrm>
              <a:off x="4823094" y="3267065"/>
              <a:ext cx="566399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A9C1FA-A810-4FDE-946C-EE37EC78BA6E}"/>
                </a:ext>
              </a:extLst>
            </p:cNvPr>
            <p:cNvSpPr/>
            <p:nvPr/>
          </p:nvSpPr>
          <p:spPr>
            <a:xfrm>
              <a:off x="5313293" y="3798160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07B37D2-B92C-44C0-85AB-3A57964B33BC}"/>
                </a:ext>
              </a:extLst>
            </p:cNvPr>
            <p:cNvCxnSpPr>
              <a:cxnSpLocks/>
            </p:cNvCxnSpPr>
            <p:nvPr/>
          </p:nvCxnSpPr>
          <p:spPr>
            <a:xfrm>
              <a:off x="5389493" y="3860211"/>
              <a:ext cx="452099" cy="583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C7DF56-BF2E-4A37-9A64-CCE9C9637276}"/>
                </a:ext>
              </a:extLst>
            </p:cNvPr>
            <p:cNvSpPr/>
            <p:nvPr/>
          </p:nvSpPr>
          <p:spPr>
            <a:xfrm>
              <a:off x="5780018" y="4388710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74C530-4FBF-40A2-AB0B-7B3627F1B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2605" y="3876665"/>
              <a:ext cx="391202" cy="566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916E6E-0385-4528-8B2C-F28CD33A15A1}"/>
                </a:ext>
              </a:extLst>
            </p:cNvPr>
            <p:cNvSpPr/>
            <p:nvPr/>
          </p:nvSpPr>
          <p:spPr>
            <a:xfrm>
              <a:off x="4941818" y="4407760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C5F6A6-E798-49C3-92AA-22B82BC33296}"/>
                </a:ext>
              </a:extLst>
            </p:cNvPr>
            <p:cNvCxnSpPr>
              <a:cxnSpLocks/>
            </p:cNvCxnSpPr>
            <p:nvPr/>
          </p:nvCxnSpPr>
          <p:spPr>
            <a:xfrm>
              <a:off x="4223019" y="3844770"/>
              <a:ext cx="503932" cy="669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8EA1451-BD41-4062-9462-2C1505928682}"/>
                </a:ext>
              </a:extLst>
            </p:cNvPr>
            <p:cNvSpPr/>
            <p:nvPr/>
          </p:nvSpPr>
          <p:spPr>
            <a:xfrm>
              <a:off x="4703693" y="4483960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D1A12E-324A-4F75-B8C4-08CF68C9A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67" y="4443548"/>
              <a:ext cx="514350" cy="469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340B047-3259-4F13-9125-121AAE6242F6}"/>
                </a:ext>
              </a:extLst>
            </p:cNvPr>
            <p:cNvSpPr/>
            <p:nvPr/>
          </p:nvSpPr>
          <p:spPr>
            <a:xfrm>
              <a:off x="3149842" y="4855442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D11FF7-E261-4166-A609-BB3969A8AEE8}"/>
                </a:ext>
              </a:extLst>
            </p:cNvPr>
            <p:cNvCxnSpPr>
              <a:cxnSpLocks/>
            </p:cNvCxnSpPr>
            <p:nvPr/>
          </p:nvCxnSpPr>
          <p:spPr>
            <a:xfrm>
              <a:off x="3721682" y="4472127"/>
              <a:ext cx="429900" cy="543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85FFC67-6A2B-472E-9A94-428D93D2FC0C}"/>
                </a:ext>
              </a:extLst>
            </p:cNvPr>
            <p:cNvSpPr/>
            <p:nvPr/>
          </p:nvSpPr>
          <p:spPr>
            <a:xfrm>
              <a:off x="4118245" y="4987218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0E5E60-B88D-4C4A-B5B1-A7A298DAE545}"/>
                </a:ext>
              </a:extLst>
            </p:cNvPr>
            <p:cNvCxnSpPr>
              <a:stCxn id="3" idx="6"/>
            </p:cNvCxnSpPr>
            <p:nvPr/>
          </p:nvCxnSpPr>
          <p:spPr>
            <a:xfrm flipH="1">
              <a:off x="3676650" y="3836257"/>
              <a:ext cx="560318" cy="607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A56B46-C71A-44FD-B669-18F72B666E2B}"/>
                </a:ext>
              </a:extLst>
            </p:cNvPr>
            <p:cNvSpPr/>
            <p:nvPr/>
          </p:nvSpPr>
          <p:spPr>
            <a:xfrm>
              <a:off x="3636893" y="4398235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0561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Rooted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19"/>
            <a:ext cx="10011430" cy="10558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Balanced Tree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A 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balanced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binary 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tree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, also referred to as a height-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balanced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binary 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tree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, is defined as a binary 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tree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in which the height of the left and right subtree of any node differ by not more than 1. 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AD7866-C87C-4FF8-80FD-0E2A687245E7}"/>
              </a:ext>
            </a:extLst>
          </p:cNvPr>
          <p:cNvGrpSpPr/>
          <p:nvPr/>
        </p:nvGrpSpPr>
        <p:grpSpPr>
          <a:xfrm>
            <a:off x="3892706" y="3905244"/>
            <a:ext cx="2476638" cy="1958540"/>
            <a:chOff x="3806981" y="3209919"/>
            <a:chExt cx="2476638" cy="195854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8CFD97-D2CB-4521-B6EB-9E00137BA9B2}"/>
                </a:ext>
              </a:extLst>
            </p:cNvPr>
            <p:cNvSpPr/>
            <p:nvPr/>
          </p:nvSpPr>
          <p:spPr>
            <a:xfrm>
              <a:off x="4755742" y="3209919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2E1648F-5CA6-48C1-BBB2-38146EF70885}"/>
                </a:ext>
              </a:extLst>
            </p:cNvPr>
            <p:cNvSpPr/>
            <p:nvPr/>
          </p:nvSpPr>
          <p:spPr>
            <a:xfrm>
              <a:off x="4141718" y="3779110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E0BEE6-C4D1-49D2-A74F-6D987C8FE3D0}"/>
                </a:ext>
              </a:extLst>
            </p:cNvPr>
            <p:cNvCxnSpPr>
              <a:stCxn id="2" idx="7"/>
            </p:cNvCxnSpPr>
            <p:nvPr/>
          </p:nvCxnSpPr>
          <p:spPr>
            <a:xfrm flipH="1">
              <a:off x="4203292" y="3226657"/>
              <a:ext cx="633751" cy="592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4970AE6-E62B-43F8-BD81-1B3CD03A58C6}"/>
                </a:ext>
              </a:extLst>
            </p:cNvPr>
            <p:cNvCxnSpPr>
              <a:cxnSpLocks/>
            </p:cNvCxnSpPr>
            <p:nvPr/>
          </p:nvCxnSpPr>
          <p:spPr>
            <a:xfrm>
              <a:off x="4823094" y="3267065"/>
              <a:ext cx="566399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A9C1FA-A810-4FDE-946C-EE37EC78BA6E}"/>
                </a:ext>
              </a:extLst>
            </p:cNvPr>
            <p:cNvSpPr/>
            <p:nvPr/>
          </p:nvSpPr>
          <p:spPr>
            <a:xfrm>
              <a:off x="5313293" y="3798160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07B37D2-B92C-44C0-85AB-3A57964B33BC}"/>
                </a:ext>
              </a:extLst>
            </p:cNvPr>
            <p:cNvCxnSpPr>
              <a:cxnSpLocks/>
            </p:cNvCxnSpPr>
            <p:nvPr/>
          </p:nvCxnSpPr>
          <p:spPr>
            <a:xfrm>
              <a:off x="5389493" y="3860211"/>
              <a:ext cx="452099" cy="583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C7DF56-BF2E-4A37-9A64-CCE9C9637276}"/>
                </a:ext>
              </a:extLst>
            </p:cNvPr>
            <p:cNvSpPr/>
            <p:nvPr/>
          </p:nvSpPr>
          <p:spPr>
            <a:xfrm>
              <a:off x="5780018" y="4388710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74C530-4FBF-40A2-AB0B-7B3627F1B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2481" y="3805730"/>
              <a:ext cx="334816" cy="587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916E6E-0385-4528-8B2C-F28CD33A15A1}"/>
                </a:ext>
              </a:extLst>
            </p:cNvPr>
            <p:cNvSpPr/>
            <p:nvPr/>
          </p:nvSpPr>
          <p:spPr>
            <a:xfrm>
              <a:off x="3806981" y="4374276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C5F6A6-E798-49C3-92AA-22B82BC33296}"/>
                </a:ext>
              </a:extLst>
            </p:cNvPr>
            <p:cNvCxnSpPr>
              <a:cxnSpLocks/>
            </p:cNvCxnSpPr>
            <p:nvPr/>
          </p:nvCxnSpPr>
          <p:spPr>
            <a:xfrm>
              <a:off x="4223019" y="3844770"/>
              <a:ext cx="503932" cy="669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8EA1451-BD41-4062-9462-2C1505928682}"/>
                </a:ext>
              </a:extLst>
            </p:cNvPr>
            <p:cNvSpPr/>
            <p:nvPr/>
          </p:nvSpPr>
          <p:spPr>
            <a:xfrm>
              <a:off x="4703693" y="4483960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D1A12E-324A-4F75-B8C4-08CF68C9A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968" y="4539079"/>
              <a:ext cx="514350" cy="469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340B047-3259-4F13-9125-121AAE6242F6}"/>
                </a:ext>
              </a:extLst>
            </p:cNvPr>
            <p:cNvSpPr/>
            <p:nvPr/>
          </p:nvSpPr>
          <p:spPr>
            <a:xfrm>
              <a:off x="4189343" y="4988785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D11FF7-E261-4166-A609-BB3969A8AEE8}"/>
                </a:ext>
              </a:extLst>
            </p:cNvPr>
            <p:cNvCxnSpPr>
              <a:cxnSpLocks/>
            </p:cNvCxnSpPr>
            <p:nvPr/>
          </p:nvCxnSpPr>
          <p:spPr>
            <a:xfrm>
              <a:off x="4788143" y="4539079"/>
              <a:ext cx="429900" cy="543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85FFC67-6A2B-472E-9A94-428D93D2FC0C}"/>
                </a:ext>
              </a:extLst>
            </p:cNvPr>
            <p:cNvSpPr/>
            <p:nvPr/>
          </p:nvSpPr>
          <p:spPr>
            <a:xfrm>
              <a:off x="5159618" y="5045931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DA88A6E-6B40-4C03-809E-247F3CA253B1}"/>
                </a:ext>
              </a:extLst>
            </p:cNvPr>
            <p:cNvCxnSpPr>
              <a:cxnSpLocks/>
            </p:cNvCxnSpPr>
            <p:nvPr/>
          </p:nvCxnSpPr>
          <p:spPr>
            <a:xfrm>
              <a:off x="5846476" y="4445857"/>
              <a:ext cx="392182" cy="636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A4611E-F61E-45E5-925A-BC1BDEF4055A}"/>
                </a:ext>
              </a:extLst>
            </p:cNvPr>
            <p:cNvSpPr/>
            <p:nvPr/>
          </p:nvSpPr>
          <p:spPr>
            <a:xfrm>
              <a:off x="6188369" y="5054166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F5BF7E9-92A9-462B-B5A6-5B6243BB5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3211" y="3890522"/>
              <a:ext cx="234976" cy="492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9CA4BF-4E3A-4688-8E65-B87EF719B561}"/>
                </a:ext>
              </a:extLst>
            </p:cNvPr>
            <p:cNvSpPr/>
            <p:nvPr/>
          </p:nvSpPr>
          <p:spPr>
            <a:xfrm>
              <a:off x="5111993" y="4331556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6696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Rooted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19"/>
            <a:ext cx="10011430" cy="10558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Full Binary Tree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: A complete binary tree is called a full binary tree if all the leaves are at the same level h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398F182-6CE0-40F3-98C2-F6DEB939FBFF}"/>
              </a:ext>
            </a:extLst>
          </p:cNvPr>
          <p:cNvGrpSpPr/>
          <p:nvPr/>
        </p:nvGrpSpPr>
        <p:grpSpPr>
          <a:xfrm>
            <a:off x="2190750" y="3209919"/>
            <a:ext cx="5817538" cy="2054332"/>
            <a:chOff x="2190750" y="3209919"/>
            <a:chExt cx="5817538" cy="205433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8CFD97-D2CB-4521-B6EB-9E00137BA9B2}"/>
                </a:ext>
              </a:extLst>
            </p:cNvPr>
            <p:cNvSpPr/>
            <p:nvPr/>
          </p:nvSpPr>
          <p:spPr>
            <a:xfrm>
              <a:off x="4755742" y="3209919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2E1648F-5CA6-48C1-BBB2-38146EF70885}"/>
                </a:ext>
              </a:extLst>
            </p:cNvPr>
            <p:cNvSpPr/>
            <p:nvPr/>
          </p:nvSpPr>
          <p:spPr>
            <a:xfrm>
              <a:off x="3398768" y="3741013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E0BEE6-C4D1-49D2-A74F-6D987C8FE3D0}"/>
                </a:ext>
              </a:extLst>
            </p:cNvPr>
            <p:cNvCxnSpPr>
              <a:cxnSpLocks/>
              <a:stCxn id="2" idx="7"/>
              <a:endCxn id="3" idx="0"/>
            </p:cNvCxnSpPr>
            <p:nvPr/>
          </p:nvCxnSpPr>
          <p:spPr>
            <a:xfrm flipH="1">
              <a:off x="3446393" y="3226657"/>
              <a:ext cx="1390650" cy="514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4970AE6-E62B-43F8-BD81-1B3CD03A58C6}"/>
                </a:ext>
              </a:extLst>
            </p:cNvPr>
            <p:cNvCxnSpPr>
              <a:cxnSpLocks/>
            </p:cNvCxnSpPr>
            <p:nvPr/>
          </p:nvCxnSpPr>
          <p:spPr>
            <a:xfrm>
              <a:off x="4823094" y="3267065"/>
              <a:ext cx="1482456" cy="526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A9C1FA-A810-4FDE-946C-EE37EC78BA6E}"/>
                </a:ext>
              </a:extLst>
            </p:cNvPr>
            <p:cNvSpPr/>
            <p:nvPr/>
          </p:nvSpPr>
          <p:spPr>
            <a:xfrm>
              <a:off x="6234113" y="3750309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07B37D2-B92C-44C0-85AB-3A57964B33BC}"/>
                </a:ext>
              </a:extLst>
            </p:cNvPr>
            <p:cNvCxnSpPr>
              <a:cxnSpLocks/>
            </p:cNvCxnSpPr>
            <p:nvPr/>
          </p:nvCxnSpPr>
          <p:spPr>
            <a:xfrm>
              <a:off x="6281738" y="3815755"/>
              <a:ext cx="936767" cy="583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C7DF56-BF2E-4A37-9A64-CCE9C9637276}"/>
                </a:ext>
              </a:extLst>
            </p:cNvPr>
            <p:cNvSpPr/>
            <p:nvPr/>
          </p:nvSpPr>
          <p:spPr>
            <a:xfrm>
              <a:off x="7123256" y="4363652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74C530-4FBF-40A2-AB0B-7B3627F1B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8540" y="3825493"/>
              <a:ext cx="664539" cy="6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916E6E-0385-4528-8B2C-F28CD33A15A1}"/>
                </a:ext>
              </a:extLst>
            </p:cNvPr>
            <p:cNvSpPr/>
            <p:nvPr/>
          </p:nvSpPr>
          <p:spPr>
            <a:xfrm>
              <a:off x="2719286" y="4442022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C5F6A6-E798-49C3-92AA-22B82BC33296}"/>
                </a:ext>
              </a:extLst>
            </p:cNvPr>
            <p:cNvCxnSpPr>
              <a:cxnSpLocks/>
            </p:cNvCxnSpPr>
            <p:nvPr/>
          </p:nvCxnSpPr>
          <p:spPr>
            <a:xfrm>
              <a:off x="3463851" y="3825905"/>
              <a:ext cx="865620" cy="730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8EA1451-BD41-4062-9462-2C1505928682}"/>
                </a:ext>
              </a:extLst>
            </p:cNvPr>
            <p:cNvSpPr/>
            <p:nvPr/>
          </p:nvSpPr>
          <p:spPr>
            <a:xfrm>
              <a:off x="4255083" y="4521308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48AC0EA-6884-4F01-96D9-6032B5EAE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4322" y="3864602"/>
              <a:ext cx="717417" cy="556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FB78BF2-58FD-44AF-A8B0-674AC5051721}"/>
                </a:ext>
              </a:extLst>
            </p:cNvPr>
            <p:cNvSpPr/>
            <p:nvPr/>
          </p:nvSpPr>
          <p:spPr>
            <a:xfrm>
              <a:off x="5513071" y="4413175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537616-D48B-4EEA-B957-50319CA723AD}"/>
                </a:ext>
              </a:extLst>
            </p:cNvPr>
            <p:cNvCxnSpPr>
              <a:stCxn id="41" idx="7"/>
            </p:cNvCxnSpPr>
            <p:nvPr/>
          </p:nvCxnSpPr>
          <p:spPr>
            <a:xfrm flipH="1">
              <a:off x="2190750" y="4458760"/>
              <a:ext cx="609837" cy="532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0CAC33-6F26-41BD-B0AB-0E2809392BBD}"/>
                </a:ext>
              </a:extLst>
            </p:cNvPr>
            <p:cNvSpPr/>
            <p:nvPr/>
          </p:nvSpPr>
          <p:spPr>
            <a:xfrm>
              <a:off x="2197683" y="4930883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E12C8A-0F61-40EE-8F0A-3F3199C5F719}"/>
                </a:ext>
              </a:extLst>
            </p:cNvPr>
            <p:cNvCxnSpPr>
              <a:cxnSpLocks/>
            </p:cNvCxnSpPr>
            <p:nvPr/>
          </p:nvCxnSpPr>
          <p:spPr>
            <a:xfrm>
              <a:off x="2753661" y="4488869"/>
              <a:ext cx="418863" cy="529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7D04F47-F6DA-4D15-BBC2-83058AAAC8EF}"/>
                </a:ext>
              </a:extLst>
            </p:cNvPr>
            <p:cNvSpPr/>
            <p:nvPr/>
          </p:nvSpPr>
          <p:spPr>
            <a:xfrm>
              <a:off x="3073983" y="4959458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80AA599-EA86-440E-AA7F-8A553D11A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2049" y="4615796"/>
              <a:ext cx="450184" cy="426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AD2C4CB-8979-406A-8E81-6FA7190BD2BF}"/>
                </a:ext>
              </a:extLst>
            </p:cNvPr>
            <p:cNvSpPr/>
            <p:nvPr/>
          </p:nvSpPr>
          <p:spPr>
            <a:xfrm>
              <a:off x="3778833" y="4978508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B12CD7-E512-4972-9910-3CA947908E0E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66" y="4587752"/>
              <a:ext cx="425966" cy="43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0F907AE-0907-4544-AB6C-871875D8B84E}"/>
                </a:ext>
              </a:extLst>
            </p:cNvPr>
            <p:cNvSpPr/>
            <p:nvPr/>
          </p:nvSpPr>
          <p:spPr>
            <a:xfrm>
              <a:off x="4674183" y="4988033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5A21BE-F87A-47ED-ABAA-368533020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4509221"/>
              <a:ext cx="455296" cy="495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8FB4A46-9EA0-4804-8181-2BAC1733E0D6}"/>
                </a:ext>
              </a:extLst>
            </p:cNvPr>
            <p:cNvSpPr/>
            <p:nvPr/>
          </p:nvSpPr>
          <p:spPr>
            <a:xfrm>
              <a:off x="5045658" y="4997558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D3CD7D-DC61-46B8-A537-4FFE808EF12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342" y="4470322"/>
              <a:ext cx="411479" cy="571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C1FDBD9-FC22-4E9D-9E79-0321798E970B}"/>
                </a:ext>
              </a:extLst>
            </p:cNvPr>
            <p:cNvSpPr/>
            <p:nvPr/>
          </p:nvSpPr>
          <p:spPr>
            <a:xfrm>
              <a:off x="5931483" y="5035658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BB111E-211E-449D-98DB-942A29C45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787" y="4477945"/>
              <a:ext cx="503381" cy="691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C2B1021-6174-4135-B261-A3E9576D8CED}"/>
                </a:ext>
              </a:extLst>
            </p:cNvPr>
            <p:cNvSpPr/>
            <p:nvPr/>
          </p:nvSpPr>
          <p:spPr>
            <a:xfrm>
              <a:off x="6607758" y="5149958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25485C-5DF4-4673-9711-F60D10D23E65}"/>
                </a:ext>
              </a:extLst>
            </p:cNvPr>
            <p:cNvCxnSpPr>
              <a:cxnSpLocks/>
            </p:cNvCxnSpPr>
            <p:nvPr/>
          </p:nvCxnSpPr>
          <p:spPr>
            <a:xfrm>
              <a:off x="7170881" y="4420799"/>
              <a:ext cx="767069" cy="748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13CA5ED-7069-424C-B58C-652211DD05B3}"/>
                </a:ext>
              </a:extLst>
            </p:cNvPr>
            <p:cNvSpPr/>
            <p:nvPr/>
          </p:nvSpPr>
          <p:spPr>
            <a:xfrm>
              <a:off x="7913038" y="5133558"/>
              <a:ext cx="95250" cy="114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5358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Rooted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77819"/>
            <a:ext cx="10011430" cy="27798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Theorem</a:t>
            </a: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Let T be a </a:t>
            </a:r>
            <a:r>
              <a:rPr lang="en-IN" b="1" dirty="0">
                <a:solidFill>
                  <a:srgbClr val="FF0000"/>
                </a:solidFill>
              </a:rPr>
              <a:t>full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m-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ary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tree with |V|=n. If T has l leaves, 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internal vertices, prove that</a:t>
            </a:r>
          </a:p>
          <a:p>
            <a:pPr marL="514350" indent="-514350" algn="just">
              <a:buAutoNum type="romanLcParenBoth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n = mi + 1</a:t>
            </a:r>
          </a:p>
          <a:p>
            <a:pPr marL="514350" indent="-514350" algn="just">
              <a:buAutoNum type="romanLcParenBoth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i = ((m-n)n + 1)/ m</a:t>
            </a:r>
          </a:p>
          <a:p>
            <a:pPr marL="514350" indent="-514350" algn="just">
              <a:buAutoNum type="romanLcParenBoth"/>
            </a:pP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= (l-1)/(m-1)</a:t>
            </a:r>
          </a:p>
          <a:p>
            <a:pPr marL="0" indent="0" algn="just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5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Rooted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20669"/>
            <a:ext cx="10011430" cy="54468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 Total number of vertices =  no of leaves + no of internal leaves</a:t>
            </a: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n = l +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Outdegree of all internal vertices = m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Outdegree of leaves = 0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Sum of outdegree of all vertices = mi + l*0 = mi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Indegree of Root = 0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Indegree of all internal vertices is 1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Sum of indegree of all vertices = n – 1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mi = n – 1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n = mi + 1</a:t>
            </a: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5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Rooted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6" y="1420669"/>
            <a:ext cx="10011430" cy="5446854"/>
          </a:xfrm>
        </p:spPr>
        <p:txBody>
          <a:bodyPr>
            <a:normAutofit/>
          </a:bodyPr>
          <a:lstStyle/>
          <a:p>
            <a:pPr marL="514350" indent="-514350" algn="just">
              <a:buAutoNum type="romanLcParenBoth" startAt="3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mi + 1 = l + </a:t>
            </a:r>
            <a:r>
              <a:rPr lang="en-IN" sz="240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mi –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= l – 1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= (l-1)/(m-1)</a:t>
            </a: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 algn="just">
              <a:buAutoNum type="romanLcParenBoth" startAt="2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n = l + (l-1)/(m-1)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  n(m-1) = l(m-1) + l-1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  (m-1)n =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–l +l -1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  (m-1)n =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– 1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   l = ((m-1)n + 1)/m</a:t>
            </a: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1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833</Words>
  <Application>Microsoft Office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Chandramouli Ananthamurthy</cp:lastModifiedBy>
  <cp:revision>217</cp:revision>
  <dcterms:created xsi:type="dcterms:W3CDTF">2020-06-03T14:19:11Z</dcterms:created>
  <dcterms:modified xsi:type="dcterms:W3CDTF">2020-09-04T09:05:51Z</dcterms:modified>
</cp:coreProperties>
</file>