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7" r:id="rId2"/>
    <p:sldId id="358" r:id="rId3"/>
    <p:sldId id="371" r:id="rId4"/>
    <p:sldId id="372" r:id="rId5"/>
    <p:sldId id="373" r:id="rId6"/>
    <p:sldId id="374" r:id="rId7"/>
    <p:sldId id="384" r:id="rId8"/>
    <p:sldId id="385" r:id="rId9"/>
    <p:sldId id="386" r:id="rId10"/>
    <p:sldId id="403" r:id="rId11"/>
    <p:sldId id="412" r:id="rId12"/>
    <p:sldId id="402" r:id="rId13"/>
    <p:sldId id="405" r:id="rId14"/>
    <p:sldId id="404" r:id="rId15"/>
    <p:sldId id="406" r:id="rId16"/>
    <p:sldId id="407" r:id="rId17"/>
    <p:sldId id="408" r:id="rId18"/>
    <p:sldId id="409" r:id="rId19"/>
    <p:sldId id="415" r:id="rId20"/>
    <p:sldId id="413" r:id="rId21"/>
    <p:sldId id="414" r:id="rId22"/>
    <p:sldId id="416" r:id="rId23"/>
    <p:sldId id="387" r:id="rId24"/>
    <p:sldId id="388" r:id="rId25"/>
    <p:sldId id="389" r:id="rId26"/>
    <p:sldId id="418" r:id="rId27"/>
    <p:sldId id="390" r:id="rId28"/>
    <p:sldId id="397" r:id="rId29"/>
    <p:sldId id="398" r:id="rId30"/>
    <p:sldId id="399" r:id="rId31"/>
    <p:sldId id="400" r:id="rId32"/>
    <p:sldId id="401" r:id="rId33"/>
    <p:sldId id="417" r:id="rId34"/>
    <p:sldId id="421" r:id="rId35"/>
    <p:sldId id="419" r:id="rId36"/>
    <p:sldId id="420" r:id="rId37"/>
    <p:sldId id="391" r:id="rId38"/>
    <p:sldId id="392" r:id="rId39"/>
    <p:sldId id="393" r:id="rId40"/>
    <p:sldId id="395" r:id="rId41"/>
    <p:sldId id="396" r:id="rId42"/>
    <p:sldId id="345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07-09-2020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07-09-2020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07-09-2020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07-09-2020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07-09-2020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07-09-2020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07-09-2020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07-09-2020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07-09-2020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07-09-2020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07-09-2020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07-09-2020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tags" Target="../tags/tag3.xml"/><Relationship Id="rId7" Type="http://schemas.openxmlformats.org/officeDocument/2006/relationships/image" Target="../media/image10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3.jpeg"/><Relationship Id="rId4" Type="http://schemas.openxmlformats.org/officeDocument/2006/relationships/tags" Target="../tags/tag4.xml"/><Relationship Id="rId9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13" Type="http://schemas.openxmlformats.org/officeDocument/2006/relationships/tags" Target="../tags/tag17.xml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12" Type="http://schemas.openxmlformats.org/officeDocument/2006/relationships/tags" Target="../tags/tag16.xml"/><Relationship Id="rId2" Type="http://schemas.openxmlformats.org/officeDocument/2006/relationships/tags" Target="../tags/tag6.xml"/><Relationship Id="rId16" Type="http://schemas.openxmlformats.org/officeDocument/2006/relationships/image" Target="../media/image2.png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tags" Target="../tags/tag15.xml"/><Relationship Id="rId5" Type="http://schemas.openxmlformats.org/officeDocument/2006/relationships/tags" Target="../tags/tag9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14.xml"/><Relationship Id="rId4" Type="http://schemas.openxmlformats.org/officeDocument/2006/relationships/tags" Target="../tags/tag8.xml"/><Relationship Id="rId9" Type="http://schemas.openxmlformats.org/officeDocument/2006/relationships/tags" Target="../tags/tag13.xml"/><Relationship Id="rId14" Type="http://schemas.openxmlformats.org/officeDocument/2006/relationships/tags" Target="../tags/tag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425383" y="1709048"/>
            <a:ext cx="7497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4781916" y="3892496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err="1"/>
              <a:t>Surabhi</a:t>
            </a:r>
            <a:r>
              <a:rPr lang="en-IN" sz="2400" b="1" dirty="0"/>
              <a:t> Narayan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4609061" y="445180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&amp; 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>
            <a:off x="4609061" y="3400937"/>
            <a:ext cx="6849514" cy="2806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739" y="122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Properties of Cut Sets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E87AB7-5CC0-4CF4-88D1-159F221F8A9E}"/>
              </a:ext>
            </a:extLst>
          </p:cNvPr>
          <p:cNvSpPr txBox="1"/>
          <p:nvPr/>
        </p:nvSpPr>
        <p:spPr>
          <a:xfrm>
            <a:off x="267787" y="1662920"/>
            <a:ext cx="101620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Theorem : Prove that every cut set in a connected graph G must contain </a:t>
            </a:r>
            <a:r>
              <a:rPr lang="en-IN" sz="2400" b="1" dirty="0" err="1">
                <a:solidFill>
                  <a:schemeClr val="accent1">
                    <a:lumMod val="75000"/>
                  </a:schemeClr>
                </a:solidFill>
              </a:rPr>
              <a:t>atleast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 one branch of every spanning tree.</a:t>
            </a:r>
          </a:p>
          <a:p>
            <a:endParaRPr lang="en-I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Proof: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6EBF1D6-860E-4D50-ACF5-8218040AC3B7}"/>
              </a:ext>
            </a:extLst>
          </p:cNvPr>
          <p:cNvGrpSpPr/>
          <p:nvPr/>
        </p:nvGrpSpPr>
        <p:grpSpPr>
          <a:xfrm>
            <a:off x="1141095" y="4087512"/>
            <a:ext cx="1891030" cy="1700207"/>
            <a:chOff x="283845" y="1372887"/>
            <a:chExt cx="1891030" cy="170020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D4C9A88-B75E-46D8-8DF5-99780EFD5E2C}"/>
                </a:ext>
              </a:extLst>
            </p:cNvPr>
            <p:cNvSpPr txBox="1"/>
            <p:nvPr/>
          </p:nvSpPr>
          <p:spPr>
            <a:xfrm>
              <a:off x="467360" y="2611429"/>
              <a:ext cx="12185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>
                  <a:solidFill>
                    <a:schemeClr val="accent1">
                      <a:lumMod val="75000"/>
                    </a:schemeClr>
                  </a:solidFill>
                </a:rPr>
                <a:t>K</a:t>
              </a:r>
              <a:r>
                <a:rPr lang="en-IN" sz="2400" b="1" baseline="-25000" dirty="0">
                  <a:solidFill>
                    <a:schemeClr val="accent1">
                      <a:lumMod val="75000"/>
                    </a:schemeClr>
                  </a:solidFill>
                </a:rPr>
                <a:t>4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9B94FD2-D271-408B-B10C-92ADD579F97D}"/>
                </a:ext>
              </a:extLst>
            </p:cNvPr>
            <p:cNvGrpSpPr/>
            <p:nvPr/>
          </p:nvGrpSpPr>
          <p:grpSpPr>
            <a:xfrm>
              <a:off x="283845" y="1372887"/>
              <a:ext cx="1891030" cy="1474208"/>
              <a:chOff x="283845" y="1372887"/>
              <a:chExt cx="1891030" cy="1474208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73980F4-35BA-4EE6-A3E4-F1797836CCC9}"/>
                  </a:ext>
                </a:extLst>
              </p:cNvPr>
              <p:cNvSpPr/>
              <p:nvPr/>
            </p:nvSpPr>
            <p:spPr>
              <a:xfrm>
                <a:off x="371880" y="1514475"/>
                <a:ext cx="1314045" cy="110487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39C7967A-92A7-45B7-9D65-35A7E7120EB7}"/>
                  </a:ext>
                </a:extLst>
              </p:cNvPr>
              <p:cNvSpPr/>
              <p:nvPr/>
            </p:nvSpPr>
            <p:spPr>
              <a:xfrm>
                <a:off x="1614805" y="1463675"/>
                <a:ext cx="173355" cy="1415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D58C4372-28C6-4D74-90DF-CFCB26630DA2}"/>
                  </a:ext>
                </a:extLst>
              </p:cNvPr>
              <p:cNvSpPr/>
              <p:nvPr/>
            </p:nvSpPr>
            <p:spPr>
              <a:xfrm>
                <a:off x="1614805" y="2550795"/>
                <a:ext cx="173355" cy="1415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B1F060A8-9473-4B35-B2A6-5FFD2C34689A}"/>
                  </a:ext>
                </a:extLst>
              </p:cNvPr>
              <p:cNvSpPr/>
              <p:nvPr/>
            </p:nvSpPr>
            <p:spPr>
              <a:xfrm>
                <a:off x="294005" y="1453515"/>
                <a:ext cx="173355" cy="1415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EF6223D6-763A-4B1F-8656-1CE3EF141677}"/>
                  </a:ext>
                </a:extLst>
              </p:cNvPr>
              <p:cNvSpPr/>
              <p:nvPr/>
            </p:nvSpPr>
            <p:spPr>
              <a:xfrm>
                <a:off x="283845" y="2540635"/>
                <a:ext cx="173355" cy="1415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D706D3A9-5B63-4AEA-BAA2-C57199FDD4C2}"/>
                  </a:ext>
                </a:extLst>
              </p:cNvPr>
              <p:cNvCxnSpPr>
                <a:stCxn id="29" idx="0"/>
                <a:endCxn id="26" idx="3"/>
              </p:cNvCxnSpPr>
              <p:nvPr/>
            </p:nvCxnSpPr>
            <p:spPr>
              <a:xfrm flipV="1">
                <a:off x="370523" y="1584528"/>
                <a:ext cx="1269669" cy="9561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79713760-6ED2-4799-A6A5-6CFA176C5149}"/>
                  </a:ext>
                </a:extLst>
              </p:cNvPr>
              <p:cNvCxnSpPr>
                <a:stCxn id="28" idx="4"/>
              </p:cNvCxnSpPr>
              <p:nvPr/>
            </p:nvCxnSpPr>
            <p:spPr>
              <a:xfrm>
                <a:off x="380683" y="1595103"/>
                <a:ext cx="1295248" cy="10242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EB9751D-5AAA-4AC0-91B5-B7ED4C21D354}"/>
                  </a:ext>
                </a:extLst>
              </p:cNvPr>
              <p:cNvSpPr txBox="1"/>
              <p:nvPr/>
            </p:nvSpPr>
            <p:spPr>
              <a:xfrm>
                <a:off x="1828800" y="1372887"/>
                <a:ext cx="253668" cy="369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B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5C17FF8-4B0E-451D-A349-EBB7E163B59D}"/>
                  </a:ext>
                </a:extLst>
              </p:cNvPr>
              <p:cNvSpPr txBox="1"/>
              <p:nvPr/>
            </p:nvSpPr>
            <p:spPr>
              <a:xfrm>
                <a:off x="1828800" y="2477763"/>
                <a:ext cx="3460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C</a:t>
                </a: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8DA6793-BC1A-4E0D-98CC-C3019814C3EC}"/>
              </a:ext>
            </a:extLst>
          </p:cNvPr>
          <p:cNvSpPr txBox="1"/>
          <p:nvPr/>
        </p:nvSpPr>
        <p:spPr>
          <a:xfrm>
            <a:off x="609600" y="3981449"/>
            <a:ext cx="432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A5D2C2-8CB8-4155-AF5E-F26F7DD5E9BD}"/>
              </a:ext>
            </a:extLst>
          </p:cNvPr>
          <p:cNvSpPr txBox="1"/>
          <p:nvPr/>
        </p:nvSpPr>
        <p:spPr>
          <a:xfrm>
            <a:off x="857250" y="5326054"/>
            <a:ext cx="27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719825-AFAD-4FDD-B118-964EC0BB830A}"/>
              </a:ext>
            </a:extLst>
          </p:cNvPr>
          <p:cNvSpPr txBox="1"/>
          <p:nvPr/>
        </p:nvSpPr>
        <p:spPr>
          <a:xfrm>
            <a:off x="4264660" y="4679723"/>
            <a:ext cx="20021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Cut Set</a:t>
            </a:r>
          </a:p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{AB, AC, AD}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B914A95-0747-44FD-91FB-51D32C699A3E}"/>
              </a:ext>
            </a:extLst>
          </p:cNvPr>
          <p:cNvGrpSpPr/>
          <p:nvPr/>
        </p:nvGrpSpPr>
        <p:grpSpPr>
          <a:xfrm>
            <a:off x="7890325" y="4087512"/>
            <a:ext cx="1259840" cy="1107440"/>
            <a:chOff x="10292080" y="5709903"/>
            <a:chExt cx="1259840" cy="110744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4055979-8C9C-49F9-9928-6785D82D5EB3}"/>
                </a:ext>
              </a:extLst>
            </p:cNvPr>
            <p:cNvSpPr/>
            <p:nvPr/>
          </p:nvSpPr>
          <p:spPr>
            <a:xfrm>
              <a:off x="10292080" y="5709903"/>
              <a:ext cx="173355" cy="1415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0660DCB-D04D-400E-BE1C-BC78F4E93869}"/>
                </a:ext>
              </a:extLst>
            </p:cNvPr>
            <p:cNvSpPr/>
            <p:nvPr/>
          </p:nvSpPr>
          <p:spPr>
            <a:xfrm>
              <a:off x="10301605" y="6665595"/>
              <a:ext cx="173355" cy="1415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B04B072-702D-407E-9049-662CCA590B4C}"/>
                </a:ext>
              </a:extLst>
            </p:cNvPr>
            <p:cNvSpPr/>
            <p:nvPr/>
          </p:nvSpPr>
          <p:spPr>
            <a:xfrm>
              <a:off x="11378565" y="6675755"/>
              <a:ext cx="173355" cy="1415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2A3468C-A083-480A-81D0-028B0EF1D67A}"/>
                </a:ext>
              </a:extLst>
            </p:cNvPr>
            <p:cNvSpPr/>
            <p:nvPr/>
          </p:nvSpPr>
          <p:spPr>
            <a:xfrm>
              <a:off x="11368405" y="5710555"/>
              <a:ext cx="173355" cy="1415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8A777DC-94A4-4E42-A744-D3E70115A345}"/>
                </a:ext>
              </a:extLst>
            </p:cNvPr>
            <p:cNvCxnSpPr>
              <a:stCxn id="38" idx="4"/>
              <a:endCxn id="37" idx="4"/>
            </p:cNvCxnSpPr>
            <p:nvPr/>
          </p:nvCxnSpPr>
          <p:spPr>
            <a:xfrm>
              <a:off x="11455083" y="5852143"/>
              <a:ext cx="10160" cy="965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1817E68-1559-42B0-A25E-B06DAD099F24}"/>
                </a:ext>
              </a:extLst>
            </p:cNvPr>
            <p:cNvCxnSpPr>
              <a:stCxn id="38" idx="0"/>
              <a:endCxn id="36" idx="4"/>
            </p:cNvCxnSpPr>
            <p:nvPr/>
          </p:nvCxnSpPr>
          <p:spPr>
            <a:xfrm flipH="1">
              <a:off x="10388283" y="5710555"/>
              <a:ext cx="1066800" cy="10966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287AC6D-D959-4121-B1A9-A9C3AAEDCDBC}"/>
                </a:ext>
              </a:extLst>
            </p:cNvPr>
            <p:cNvCxnSpPr>
              <a:stCxn id="36" idx="4"/>
              <a:endCxn id="37" idx="4"/>
            </p:cNvCxnSpPr>
            <p:nvPr/>
          </p:nvCxnSpPr>
          <p:spPr>
            <a:xfrm>
              <a:off x="10388283" y="6807183"/>
              <a:ext cx="1076960" cy="101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800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Properties of Cut Sets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F57DB602-AC45-4807-8998-D5A123CA0F0F}"/>
              </a:ext>
            </a:extLst>
          </p:cNvPr>
          <p:cNvSpPr txBox="1"/>
          <p:nvPr/>
        </p:nvSpPr>
        <p:spPr>
          <a:xfrm>
            <a:off x="10027285" y="2530475"/>
            <a:ext cx="20021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Cut Set</a:t>
            </a:r>
          </a:p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{AB, AC, AD}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56E59D1-F86A-4E14-A1DA-65B7CE83EF0A}"/>
              </a:ext>
            </a:extLst>
          </p:cNvPr>
          <p:cNvGrpSpPr/>
          <p:nvPr/>
        </p:nvGrpSpPr>
        <p:grpSpPr>
          <a:xfrm>
            <a:off x="20955" y="1372887"/>
            <a:ext cx="2153920" cy="1700207"/>
            <a:chOff x="20955" y="1372887"/>
            <a:chExt cx="2153920" cy="1700207"/>
          </a:xfrm>
        </p:grpSpPr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E0BA68AC-BF0B-4655-A526-ED352B9DB810}"/>
                </a:ext>
              </a:extLst>
            </p:cNvPr>
            <p:cNvSpPr txBox="1"/>
            <p:nvPr/>
          </p:nvSpPr>
          <p:spPr>
            <a:xfrm>
              <a:off x="47619" y="1453515"/>
              <a:ext cx="2206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A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D2A696E-D215-431C-8A89-D7767BA03EEE}"/>
                </a:ext>
              </a:extLst>
            </p:cNvPr>
            <p:cNvGrpSpPr/>
            <p:nvPr/>
          </p:nvGrpSpPr>
          <p:grpSpPr>
            <a:xfrm>
              <a:off x="283845" y="1372887"/>
              <a:ext cx="1891030" cy="1700207"/>
              <a:chOff x="283845" y="1372887"/>
              <a:chExt cx="1891030" cy="1700207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AB20750-94B4-4D71-B225-41B79A12C590}"/>
                  </a:ext>
                </a:extLst>
              </p:cNvPr>
              <p:cNvSpPr txBox="1"/>
              <p:nvPr/>
            </p:nvSpPr>
            <p:spPr>
              <a:xfrm>
                <a:off x="467360" y="2611429"/>
                <a:ext cx="12185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K</a:t>
                </a:r>
                <a:r>
                  <a:rPr lang="en-IN" sz="2400" b="1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4</a:t>
                </a:r>
              </a:p>
            </p:txBody>
          </p: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73BC8215-1FDE-47AA-A517-5D2B82BF11D6}"/>
                  </a:ext>
                </a:extLst>
              </p:cNvPr>
              <p:cNvGrpSpPr/>
              <p:nvPr/>
            </p:nvGrpSpPr>
            <p:grpSpPr>
              <a:xfrm>
                <a:off x="283845" y="1372887"/>
                <a:ext cx="1891030" cy="1474208"/>
                <a:chOff x="283845" y="1372887"/>
                <a:chExt cx="1891030" cy="1474208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B39B1D61-2086-4D42-9C65-6DFB148496DF}"/>
                    </a:ext>
                  </a:extLst>
                </p:cNvPr>
                <p:cNvSpPr/>
                <p:nvPr/>
              </p:nvSpPr>
              <p:spPr>
                <a:xfrm>
                  <a:off x="371880" y="1514475"/>
                  <a:ext cx="1314045" cy="110487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E395648B-A52E-402E-96B5-5B166D297042}"/>
                    </a:ext>
                  </a:extLst>
                </p:cNvPr>
                <p:cNvSpPr/>
                <p:nvPr/>
              </p:nvSpPr>
              <p:spPr>
                <a:xfrm>
                  <a:off x="1614805" y="1463675"/>
                  <a:ext cx="173355" cy="1415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8EBDC312-7B69-4C79-B5E9-AF0ED6FE03A0}"/>
                    </a:ext>
                  </a:extLst>
                </p:cNvPr>
                <p:cNvSpPr/>
                <p:nvPr/>
              </p:nvSpPr>
              <p:spPr>
                <a:xfrm>
                  <a:off x="1614805" y="2550795"/>
                  <a:ext cx="173355" cy="1415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545BCD99-7E49-4B1B-B8E9-4779711649D1}"/>
                    </a:ext>
                  </a:extLst>
                </p:cNvPr>
                <p:cNvSpPr/>
                <p:nvPr/>
              </p:nvSpPr>
              <p:spPr>
                <a:xfrm>
                  <a:off x="294005" y="1453515"/>
                  <a:ext cx="173355" cy="1415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7E68433E-4046-49A0-BDB4-D4BF105997DF}"/>
                    </a:ext>
                  </a:extLst>
                </p:cNvPr>
                <p:cNvSpPr/>
                <p:nvPr/>
              </p:nvSpPr>
              <p:spPr>
                <a:xfrm>
                  <a:off x="283845" y="2540635"/>
                  <a:ext cx="173355" cy="1415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9F44258C-7C31-45DE-B629-8CF173ED566D}"/>
                    </a:ext>
                  </a:extLst>
                </p:cNvPr>
                <p:cNvCxnSpPr>
                  <a:stCxn id="12" idx="0"/>
                  <a:endCxn id="4" idx="3"/>
                </p:cNvCxnSpPr>
                <p:nvPr/>
              </p:nvCxnSpPr>
              <p:spPr>
                <a:xfrm flipV="1">
                  <a:off x="370523" y="1584528"/>
                  <a:ext cx="1269669" cy="95610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8655246A-9400-44CF-B61E-DE04F9EFAE73}"/>
                    </a:ext>
                  </a:extLst>
                </p:cNvPr>
                <p:cNvCxnSpPr>
                  <a:stCxn id="7" idx="4"/>
                </p:cNvCxnSpPr>
                <p:nvPr/>
              </p:nvCxnSpPr>
              <p:spPr>
                <a:xfrm>
                  <a:off x="380683" y="1595103"/>
                  <a:ext cx="1295248" cy="10242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19342B3D-02B0-46FF-B9ED-DF661D85B355}"/>
                    </a:ext>
                  </a:extLst>
                </p:cNvPr>
                <p:cNvSpPr txBox="1"/>
                <p:nvPr/>
              </p:nvSpPr>
              <p:spPr>
                <a:xfrm>
                  <a:off x="1828800" y="1372887"/>
                  <a:ext cx="253668" cy="3693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/>
                    <a:t>B</a:t>
                  </a:r>
                </a:p>
              </p:txBody>
            </p:sp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A1073ECF-D8F3-46C3-BA69-5DC492878D5A}"/>
                    </a:ext>
                  </a:extLst>
                </p:cNvPr>
                <p:cNvSpPr txBox="1"/>
                <p:nvPr/>
              </p:nvSpPr>
              <p:spPr>
                <a:xfrm>
                  <a:off x="1828800" y="2477763"/>
                  <a:ext cx="3460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/>
                    <a:t>C</a:t>
                  </a:r>
                </a:p>
              </p:txBody>
            </p:sp>
          </p:grpSp>
        </p:grp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A0FEB9BC-1406-4F43-85BA-33CFFF929E7D}"/>
                </a:ext>
              </a:extLst>
            </p:cNvPr>
            <p:cNvSpPr txBox="1"/>
            <p:nvPr/>
          </p:nvSpPr>
          <p:spPr>
            <a:xfrm>
              <a:off x="20955" y="2426963"/>
              <a:ext cx="25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D</a:t>
              </a:r>
            </a:p>
          </p:txBody>
        </p:sp>
      </p:grpSp>
      <p:sp>
        <p:nvSpPr>
          <p:cNvPr id="185" name="Oval 184">
            <a:extLst>
              <a:ext uri="{FF2B5EF4-FFF2-40B4-BE49-F238E27FC236}">
                <a16:creationId xmlns:a16="http://schemas.microsoft.com/office/drawing/2014/main" id="{BE952E9B-C99A-40C8-8B89-2A561EC86AFC}"/>
              </a:ext>
            </a:extLst>
          </p:cNvPr>
          <p:cNvSpPr/>
          <p:nvPr/>
        </p:nvSpPr>
        <p:spPr>
          <a:xfrm>
            <a:off x="10292080" y="5709903"/>
            <a:ext cx="173355" cy="1415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006DBF3C-DFFD-4DC9-9498-991FCDB46E2A}"/>
              </a:ext>
            </a:extLst>
          </p:cNvPr>
          <p:cNvSpPr/>
          <p:nvPr/>
        </p:nvSpPr>
        <p:spPr>
          <a:xfrm>
            <a:off x="10301605" y="6665595"/>
            <a:ext cx="173355" cy="1415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EB0F21A3-E593-4CB9-B455-D1CBDDB4B8F8}"/>
              </a:ext>
            </a:extLst>
          </p:cNvPr>
          <p:cNvSpPr/>
          <p:nvPr/>
        </p:nvSpPr>
        <p:spPr>
          <a:xfrm>
            <a:off x="11378565" y="6675755"/>
            <a:ext cx="173355" cy="1415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AD395CFE-A3A3-418F-9FBA-D2AB328B4B66}"/>
              </a:ext>
            </a:extLst>
          </p:cNvPr>
          <p:cNvSpPr/>
          <p:nvPr/>
        </p:nvSpPr>
        <p:spPr>
          <a:xfrm>
            <a:off x="11368405" y="5710555"/>
            <a:ext cx="173355" cy="1415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6FD042A4-ED90-4429-A892-748C136CBA55}"/>
              </a:ext>
            </a:extLst>
          </p:cNvPr>
          <p:cNvCxnSpPr>
            <a:stCxn id="188" idx="4"/>
            <a:endCxn id="187" idx="4"/>
          </p:cNvCxnSpPr>
          <p:nvPr/>
        </p:nvCxnSpPr>
        <p:spPr>
          <a:xfrm>
            <a:off x="11455083" y="5852143"/>
            <a:ext cx="10160" cy="96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03ADD766-FCD6-4C9F-92E4-EA3EFE52F2DD}"/>
              </a:ext>
            </a:extLst>
          </p:cNvPr>
          <p:cNvCxnSpPr>
            <a:stCxn id="188" idx="0"/>
            <a:endCxn id="186" idx="4"/>
          </p:cNvCxnSpPr>
          <p:nvPr/>
        </p:nvCxnSpPr>
        <p:spPr>
          <a:xfrm flipH="1">
            <a:off x="10388283" y="5710555"/>
            <a:ext cx="1066800" cy="1096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09BB4772-4FCC-4EDE-BAE0-67BFA5BE047F}"/>
              </a:ext>
            </a:extLst>
          </p:cNvPr>
          <p:cNvCxnSpPr>
            <a:stCxn id="186" idx="4"/>
            <a:endCxn id="187" idx="4"/>
          </p:cNvCxnSpPr>
          <p:nvPr/>
        </p:nvCxnSpPr>
        <p:spPr>
          <a:xfrm>
            <a:off x="10388283" y="6807183"/>
            <a:ext cx="1076960" cy="1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99CA859E-41FB-4684-983F-1D73D5312ACB}"/>
              </a:ext>
            </a:extLst>
          </p:cNvPr>
          <p:cNvSpPr txBox="1"/>
          <p:nvPr/>
        </p:nvSpPr>
        <p:spPr>
          <a:xfrm>
            <a:off x="10659519" y="4957385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G - Q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D8925F7-49C8-4E8F-AB2B-B51BD360C458}"/>
              </a:ext>
            </a:extLst>
          </p:cNvPr>
          <p:cNvGrpSpPr/>
          <p:nvPr/>
        </p:nvGrpSpPr>
        <p:grpSpPr>
          <a:xfrm>
            <a:off x="2905125" y="1534143"/>
            <a:ext cx="1331595" cy="1107440"/>
            <a:chOff x="2905125" y="1534143"/>
            <a:chExt cx="1331595" cy="110744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F0CF754-445D-4848-9558-C085878E7970}"/>
                </a:ext>
              </a:extLst>
            </p:cNvPr>
            <p:cNvSpPr/>
            <p:nvPr/>
          </p:nvSpPr>
          <p:spPr>
            <a:xfrm>
              <a:off x="2976880" y="1534143"/>
              <a:ext cx="173355" cy="1415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542983F-E77E-4FC0-BB54-D246807BD503}"/>
                </a:ext>
              </a:extLst>
            </p:cNvPr>
            <p:cNvCxnSpPr>
              <a:cxnSpLocks/>
            </p:cNvCxnSpPr>
            <p:nvPr/>
          </p:nvCxnSpPr>
          <p:spPr>
            <a:xfrm>
              <a:off x="3149600" y="1595077"/>
              <a:ext cx="9550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807D427-A95B-49E9-99AC-EF31EA5CF885}"/>
                </a:ext>
              </a:extLst>
            </p:cNvPr>
            <p:cNvCxnSpPr/>
            <p:nvPr/>
          </p:nvCxnSpPr>
          <p:spPr>
            <a:xfrm>
              <a:off x="4145280" y="1605263"/>
              <a:ext cx="0" cy="9353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869C640-9C76-430B-9CF2-598A63F660B6}"/>
                </a:ext>
              </a:extLst>
            </p:cNvPr>
            <p:cNvCxnSpPr>
              <a:cxnSpLocks/>
              <a:endCxn id="24" idx="6"/>
            </p:cNvCxnSpPr>
            <p:nvPr/>
          </p:nvCxnSpPr>
          <p:spPr>
            <a:xfrm flipH="1">
              <a:off x="3078480" y="2540635"/>
              <a:ext cx="1056640" cy="199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2088BB1-8F8C-4AFF-A1F3-0C807A4DABF4}"/>
                </a:ext>
              </a:extLst>
            </p:cNvPr>
            <p:cNvSpPr/>
            <p:nvPr/>
          </p:nvSpPr>
          <p:spPr>
            <a:xfrm>
              <a:off x="2905125" y="2489835"/>
              <a:ext cx="173355" cy="1415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6C3A831-50B3-4C45-A304-5CD768A601DA}"/>
                </a:ext>
              </a:extLst>
            </p:cNvPr>
            <p:cNvSpPr/>
            <p:nvPr/>
          </p:nvSpPr>
          <p:spPr>
            <a:xfrm>
              <a:off x="4063365" y="2499995"/>
              <a:ext cx="173355" cy="1415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B50968A-7D66-4262-8B35-600B49CC0F55}"/>
                </a:ext>
              </a:extLst>
            </p:cNvPr>
            <p:cNvSpPr/>
            <p:nvPr/>
          </p:nvSpPr>
          <p:spPr>
            <a:xfrm>
              <a:off x="4053205" y="1534795"/>
              <a:ext cx="173355" cy="1415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2161D9E-2304-42CE-8DB0-0703CD4A494D}"/>
                </a:ext>
              </a:extLst>
            </p:cNvPr>
            <p:cNvSpPr txBox="1"/>
            <p:nvPr/>
          </p:nvSpPr>
          <p:spPr>
            <a:xfrm>
              <a:off x="3210560" y="1868853"/>
              <a:ext cx="4457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AB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7C7913B-AA87-4D42-9D82-4B1996530886}"/>
              </a:ext>
            </a:extLst>
          </p:cNvPr>
          <p:cNvGrpSpPr/>
          <p:nvPr/>
        </p:nvGrpSpPr>
        <p:grpSpPr>
          <a:xfrm>
            <a:off x="4704080" y="1523983"/>
            <a:ext cx="1259840" cy="1107440"/>
            <a:chOff x="4704080" y="1523983"/>
            <a:chExt cx="1259840" cy="110744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E1E8DBA-A4C0-4D47-B64A-CA81D0B52341}"/>
                </a:ext>
              </a:extLst>
            </p:cNvPr>
            <p:cNvSpPr/>
            <p:nvPr/>
          </p:nvSpPr>
          <p:spPr>
            <a:xfrm>
              <a:off x="4704080" y="1523983"/>
              <a:ext cx="173355" cy="1415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46402C3-0913-46F8-AB8B-37B03811797C}"/>
                </a:ext>
              </a:extLst>
            </p:cNvPr>
            <p:cNvSpPr/>
            <p:nvPr/>
          </p:nvSpPr>
          <p:spPr>
            <a:xfrm>
              <a:off x="5780405" y="1524635"/>
              <a:ext cx="173355" cy="1415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9811C144-121E-43E7-B146-6B686C7F268E}"/>
                </a:ext>
              </a:extLst>
            </p:cNvPr>
            <p:cNvGrpSpPr/>
            <p:nvPr/>
          </p:nvGrpSpPr>
          <p:grpSpPr>
            <a:xfrm>
              <a:off x="4713605" y="1584917"/>
              <a:ext cx="1250315" cy="1046506"/>
              <a:chOff x="4713605" y="1584917"/>
              <a:chExt cx="1250315" cy="1046506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CDC986E2-6455-4B11-A709-96083853E8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6800" y="1584917"/>
                <a:ext cx="95504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E677A46-A235-412C-A65E-F9BA8850033B}"/>
                  </a:ext>
                </a:extLst>
              </p:cNvPr>
              <p:cNvCxnSpPr/>
              <p:nvPr/>
            </p:nvCxnSpPr>
            <p:spPr>
              <a:xfrm>
                <a:off x="5872480" y="1595103"/>
                <a:ext cx="0" cy="9353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1DFE5E01-A52A-440A-951A-E6516163E97F}"/>
                  </a:ext>
                </a:extLst>
              </p:cNvPr>
              <p:cNvSpPr/>
              <p:nvPr/>
            </p:nvSpPr>
            <p:spPr>
              <a:xfrm>
                <a:off x="4713605" y="2479675"/>
                <a:ext cx="173355" cy="1415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795163F-C621-4C80-8E83-2649154BD8E7}"/>
                  </a:ext>
                </a:extLst>
              </p:cNvPr>
              <p:cNvSpPr/>
              <p:nvPr/>
            </p:nvSpPr>
            <p:spPr>
              <a:xfrm>
                <a:off x="5790565" y="2489835"/>
                <a:ext cx="173355" cy="1415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8C179CA8-6A13-448B-B076-5F6F247FC02D}"/>
                  </a:ext>
                </a:extLst>
              </p:cNvPr>
              <p:cNvCxnSpPr>
                <a:cxnSpLocks/>
                <a:stCxn id="31" idx="4"/>
                <a:endCxn id="35" idx="0"/>
              </p:cNvCxnSpPr>
              <p:nvPr/>
            </p:nvCxnSpPr>
            <p:spPr>
              <a:xfrm>
                <a:off x="4790758" y="1665545"/>
                <a:ext cx="9525" cy="8141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6392F32-66D1-457D-BB5C-3C24FD87B18F}"/>
                  </a:ext>
                </a:extLst>
              </p:cNvPr>
              <p:cNvSpPr txBox="1"/>
              <p:nvPr/>
            </p:nvSpPr>
            <p:spPr>
              <a:xfrm>
                <a:off x="4886960" y="1822847"/>
                <a:ext cx="873126" cy="370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AB, AD</a:t>
                </a:r>
              </a:p>
            </p:txBody>
          </p:sp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B8A7156-314D-4C40-B85F-99B9ACC08DAF}"/>
              </a:ext>
            </a:extLst>
          </p:cNvPr>
          <p:cNvGrpSpPr/>
          <p:nvPr/>
        </p:nvGrpSpPr>
        <p:grpSpPr>
          <a:xfrm>
            <a:off x="6410325" y="1544303"/>
            <a:ext cx="1331595" cy="1107440"/>
            <a:chOff x="6410325" y="1544303"/>
            <a:chExt cx="1331595" cy="110744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B2B5B61-4550-4831-9724-49447702EE8D}"/>
                </a:ext>
              </a:extLst>
            </p:cNvPr>
            <p:cNvSpPr/>
            <p:nvPr/>
          </p:nvSpPr>
          <p:spPr>
            <a:xfrm>
              <a:off x="6482080" y="1544303"/>
              <a:ext cx="173355" cy="1415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1B02E1D-808D-443B-BDF1-5A755EF5B93E}"/>
                </a:ext>
              </a:extLst>
            </p:cNvPr>
            <p:cNvCxnSpPr>
              <a:cxnSpLocks/>
            </p:cNvCxnSpPr>
            <p:nvPr/>
          </p:nvCxnSpPr>
          <p:spPr>
            <a:xfrm>
              <a:off x="6654800" y="1605237"/>
              <a:ext cx="9550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06ED787-71B4-4BDE-B165-6581884E79CB}"/>
                </a:ext>
              </a:extLst>
            </p:cNvPr>
            <p:cNvCxnSpPr/>
            <p:nvPr/>
          </p:nvCxnSpPr>
          <p:spPr>
            <a:xfrm>
              <a:off x="6543040" y="1615423"/>
              <a:ext cx="0" cy="9353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BE413C0-46FA-4A75-9279-022A47DA4317}"/>
                </a:ext>
              </a:extLst>
            </p:cNvPr>
            <p:cNvCxnSpPr>
              <a:cxnSpLocks/>
              <a:endCxn id="46" idx="6"/>
            </p:cNvCxnSpPr>
            <p:nvPr/>
          </p:nvCxnSpPr>
          <p:spPr>
            <a:xfrm flipH="1">
              <a:off x="6583680" y="2550795"/>
              <a:ext cx="1056640" cy="199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5B18881-E62A-4EA1-8EA7-BBDA71878110}"/>
                </a:ext>
              </a:extLst>
            </p:cNvPr>
            <p:cNvSpPr/>
            <p:nvPr/>
          </p:nvSpPr>
          <p:spPr>
            <a:xfrm>
              <a:off x="6410325" y="2499995"/>
              <a:ext cx="173355" cy="1415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EAAE3BE-6792-46DA-965F-43B06639B64B}"/>
                </a:ext>
              </a:extLst>
            </p:cNvPr>
            <p:cNvSpPr/>
            <p:nvPr/>
          </p:nvSpPr>
          <p:spPr>
            <a:xfrm>
              <a:off x="7568565" y="2510155"/>
              <a:ext cx="173355" cy="1415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8516C89-4CFD-43A8-A8C1-9BC455418F8F}"/>
                </a:ext>
              </a:extLst>
            </p:cNvPr>
            <p:cNvSpPr/>
            <p:nvPr/>
          </p:nvSpPr>
          <p:spPr>
            <a:xfrm>
              <a:off x="7558405" y="1544955"/>
              <a:ext cx="173355" cy="1415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CC47DF1-D7CE-4482-8219-EC21826D6DDA}"/>
                </a:ext>
              </a:extLst>
            </p:cNvPr>
            <p:cNvSpPr txBox="1"/>
            <p:nvPr/>
          </p:nvSpPr>
          <p:spPr>
            <a:xfrm>
              <a:off x="6791960" y="1746647"/>
              <a:ext cx="873126" cy="370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AB, AD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3F911460-A7DB-4A39-ABE6-8D1B40E6BDC5}"/>
              </a:ext>
            </a:extLst>
          </p:cNvPr>
          <p:cNvGrpSpPr/>
          <p:nvPr/>
        </p:nvGrpSpPr>
        <p:grpSpPr>
          <a:xfrm>
            <a:off x="8209280" y="1534143"/>
            <a:ext cx="1259840" cy="1107440"/>
            <a:chOff x="8209280" y="1534143"/>
            <a:chExt cx="1259840" cy="1107440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68068BB-0081-496B-8865-93DA5069AC12}"/>
                </a:ext>
              </a:extLst>
            </p:cNvPr>
            <p:cNvSpPr/>
            <p:nvPr/>
          </p:nvSpPr>
          <p:spPr>
            <a:xfrm>
              <a:off x="8209280" y="1534143"/>
              <a:ext cx="173355" cy="1415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E41D8C1-64D6-410E-8310-2DC9F215B26B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0" y="2580597"/>
              <a:ext cx="9550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94CDA12-9ECA-4602-A6B1-391ECEE576CF}"/>
                </a:ext>
              </a:extLst>
            </p:cNvPr>
            <p:cNvCxnSpPr/>
            <p:nvPr/>
          </p:nvCxnSpPr>
          <p:spPr>
            <a:xfrm>
              <a:off x="9377680" y="1605263"/>
              <a:ext cx="0" cy="9353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5C47A1F-2DAA-4195-A3FB-F96F8691D181}"/>
                </a:ext>
              </a:extLst>
            </p:cNvPr>
            <p:cNvSpPr/>
            <p:nvPr/>
          </p:nvSpPr>
          <p:spPr>
            <a:xfrm>
              <a:off x="8218805" y="2489835"/>
              <a:ext cx="173355" cy="1415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7013088-EC8F-419F-9842-2F04340AE150}"/>
                </a:ext>
              </a:extLst>
            </p:cNvPr>
            <p:cNvSpPr/>
            <p:nvPr/>
          </p:nvSpPr>
          <p:spPr>
            <a:xfrm>
              <a:off x="9295765" y="2499995"/>
              <a:ext cx="173355" cy="1415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3E5F1ADF-B7DD-4477-853C-D9B38236D535}"/>
                </a:ext>
              </a:extLst>
            </p:cNvPr>
            <p:cNvSpPr/>
            <p:nvPr/>
          </p:nvSpPr>
          <p:spPr>
            <a:xfrm>
              <a:off x="9285605" y="1534795"/>
              <a:ext cx="173355" cy="1415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C92D4EF-4E0C-4D31-84E0-D31545957655}"/>
                </a:ext>
              </a:extLst>
            </p:cNvPr>
            <p:cNvCxnSpPr>
              <a:cxnSpLocks/>
              <a:stCxn id="49" idx="4"/>
              <a:endCxn id="52" idx="0"/>
            </p:cNvCxnSpPr>
            <p:nvPr/>
          </p:nvCxnSpPr>
          <p:spPr>
            <a:xfrm>
              <a:off x="8295958" y="1675705"/>
              <a:ext cx="9525" cy="8141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D9C5461-E9F6-4243-9B46-4C6EF225F833}"/>
                </a:ext>
              </a:extLst>
            </p:cNvPr>
            <p:cNvSpPr txBox="1"/>
            <p:nvPr/>
          </p:nvSpPr>
          <p:spPr>
            <a:xfrm>
              <a:off x="8554516" y="1794040"/>
              <a:ext cx="4879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AD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557B679-EA31-486E-AF4D-8359ED2FF2FD}"/>
              </a:ext>
            </a:extLst>
          </p:cNvPr>
          <p:cNvGrpSpPr/>
          <p:nvPr/>
        </p:nvGrpSpPr>
        <p:grpSpPr>
          <a:xfrm>
            <a:off x="121920" y="3271503"/>
            <a:ext cx="1259840" cy="1107440"/>
            <a:chOff x="121920" y="3271503"/>
            <a:chExt cx="1259840" cy="1107440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8D49BE8-1972-4959-B726-EFDF924A2E25}"/>
                </a:ext>
              </a:extLst>
            </p:cNvPr>
            <p:cNvSpPr/>
            <p:nvPr/>
          </p:nvSpPr>
          <p:spPr>
            <a:xfrm>
              <a:off x="121920" y="3271503"/>
              <a:ext cx="173355" cy="1415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AFE9687-3F51-484D-B498-95D347324480}"/>
                </a:ext>
              </a:extLst>
            </p:cNvPr>
            <p:cNvCxnSpPr>
              <a:cxnSpLocks/>
            </p:cNvCxnSpPr>
            <p:nvPr/>
          </p:nvCxnSpPr>
          <p:spPr>
            <a:xfrm>
              <a:off x="294640" y="3322277"/>
              <a:ext cx="9550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F23A18EF-81DA-4DF9-8EB7-B3D9F818B440}"/>
                </a:ext>
              </a:extLst>
            </p:cNvPr>
            <p:cNvSpPr/>
            <p:nvPr/>
          </p:nvSpPr>
          <p:spPr>
            <a:xfrm>
              <a:off x="131445" y="4227195"/>
              <a:ext cx="173355" cy="1415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3137AFD-D4AB-4610-9AE4-2A4557DD7687}"/>
                </a:ext>
              </a:extLst>
            </p:cNvPr>
            <p:cNvSpPr/>
            <p:nvPr/>
          </p:nvSpPr>
          <p:spPr>
            <a:xfrm>
              <a:off x="1208405" y="4237355"/>
              <a:ext cx="173355" cy="1415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4C26BF26-9FF5-4489-8EE7-8F00D82CBFCE}"/>
                </a:ext>
              </a:extLst>
            </p:cNvPr>
            <p:cNvSpPr/>
            <p:nvPr/>
          </p:nvSpPr>
          <p:spPr>
            <a:xfrm>
              <a:off x="1198245" y="3272155"/>
              <a:ext cx="173355" cy="1415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61CCBC2-D4BD-4A29-A69D-655BAC6A7C00}"/>
                </a:ext>
              </a:extLst>
            </p:cNvPr>
            <p:cNvCxnSpPr>
              <a:stCxn id="56" idx="4"/>
              <a:endCxn id="60" idx="0"/>
            </p:cNvCxnSpPr>
            <p:nvPr/>
          </p:nvCxnSpPr>
          <p:spPr>
            <a:xfrm>
              <a:off x="208598" y="3413065"/>
              <a:ext cx="1086485" cy="8242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801EC18-24A7-4190-8E3E-DD9436F6D831}"/>
                </a:ext>
              </a:extLst>
            </p:cNvPr>
            <p:cNvCxnSpPr>
              <a:cxnSpLocks/>
            </p:cNvCxnSpPr>
            <p:nvPr/>
          </p:nvCxnSpPr>
          <p:spPr>
            <a:xfrm>
              <a:off x="218123" y="4307823"/>
              <a:ext cx="1076960" cy="101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6377071-CE66-4232-9979-C3CD135A81A4}"/>
                </a:ext>
              </a:extLst>
            </p:cNvPr>
            <p:cNvSpPr txBox="1"/>
            <p:nvPr/>
          </p:nvSpPr>
          <p:spPr>
            <a:xfrm>
              <a:off x="355921" y="3587287"/>
              <a:ext cx="8937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AB, AC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0F48269B-62EB-4386-907F-3E7FD8E80715}"/>
              </a:ext>
            </a:extLst>
          </p:cNvPr>
          <p:cNvGrpSpPr/>
          <p:nvPr/>
        </p:nvGrpSpPr>
        <p:grpSpPr>
          <a:xfrm>
            <a:off x="1838960" y="3281663"/>
            <a:ext cx="1259840" cy="1107440"/>
            <a:chOff x="1838960" y="3281663"/>
            <a:chExt cx="1259840" cy="1107440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FBAB5F98-EB9D-46FB-89D3-3E3271876CB3}"/>
                </a:ext>
              </a:extLst>
            </p:cNvPr>
            <p:cNvSpPr/>
            <p:nvPr/>
          </p:nvSpPr>
          <p:spPr>
            <a:xfrm>
              <a:off x="1838960" y="3281663"/>
              <a:ext cx="173355" cy="1415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92AA3A7-8B24-4772-AFE3-2B2E43B4517D}"/>
                </a:ext>
              </a:extLst>
            </p:cNvPr>
            <p:cNvCxnSpPr>
              <a:cxnSpLocks/>
            </p:cNvCxnSpPr>
            <p:nvPr/>
          </p:nvCxnSpPr>
          <p:spPr>
            <a:xfrm>
              <a:off x="2011680" y="3332437"/>
              <a:ext cx="9550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C5BC223-FDB9-421A-8AEB-43B1C9CAE6F2}"/>
                </a:ext>
              </a:extLst>
            </p:cNvPr>
            <p:cNvSpPr/>
            <p:nvPr/>
          </p:nvSpPr>
          <p:spPr>
            <a:xfrm>
              <a:off x="1848485" y="4237355"/>
              <a:ext cx="173355" cy="1415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70A37AC-B53B-403A-9008-7E99709207ED}"/>
                </a:ext>
              </a:extLst>
            </p:cNvPr>
            <p:cNvSpPr/>
            <p:nvPr/>
          </p:nvSpPr>
          <p:spPr>
            <a:xfrm>
              <a:off x="2925445" y="4247515"/>
              <a:ext cx="173355" cy="1415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2F1E8538-9D25-4D28-A759-4348F50EA833}"/>
                </a:ext>
              </a:extLst>
            </p:cNvPr>
            <p:cNvSpPr/>
            <p:nvPr/>
          </p:nvSpPr>
          <p:spPr>
            <a:xfrm>
              <a:off x="2915285" y="3282315"/>
              <a:ext cx="173355" cy="1415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AABA7B3-BF38-4704-A7B0-62F2AA5294E9}"/>
                </a:ext>
              </a:extLst>
            </p:cNvPr>
            <p:cNvCxnSpPr>
              <a:cxnSpLocks/>
            </p:cNvCxnSpPr>
            <p:nvPr/>
          </p:nvCxnSpPr>
          <p:spPr>
            <a:xfrm>
              <a:off x="1935163" y="4317983"/>
              <a:ext cx="1076960" cy="101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40478E0-029E-4133-AF17-845B2EED4025}"/>
                </a:ext>
              </a:extLst>
            </p:cNvPr>
            <p:cNvCxnSpPr>
              <a:stCxn id="75" idx="3"/>
              <a:endCxn id="73" idx="6"/>
            </p:cNvCxnSpPr>
            <p:nvPr/>
          </p:nvCxnSpPr>
          <p:spPr>
            <a:xfrm flipH="1">
              <a:off x="2021840" y="3403168"/>
              <a:ext cx="918832" cy="9049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3A76908-50A4-4927-A6B1-A39546581F23}"/>
                </a:ext>
              </a:extLst>
            </p:cNvPr>
            <p:cNvSpPr txBox="1"/>
            <p:nvPr/>
          </p:nvSpPr>
          <p:spPr>
            <a:xfrm>
              <a:off x="2021839" y="3562232"/>
              <a:ext cx="4457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AB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63E85A4-2C41-4018-B667-8394D146DDAF}"/>
              </a:ext>
            </a:extLst>
          </p:cNvPr>
          <p:cNvGrpSpPr/>
          <p:nvPr/>
        </p:nvGrpSpPr>
        <p:grpSpPr>
          <a:xfrm>
            <a:off x="3383280" y="3291823"/>
            <a:ext cx="1259840" cy="1107440"/>
            <a:chOff x="3383280" y="3291823"/>
            <a:chExt cx="1259840" cy="1107440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EC597BCC-0FFC-4106-A17F-876C75F4E037}"/>
                </a:ext>
              </a:extLst>
            </p:cNvPr>
            <p:cNvSpPr/>
            <p:nvPr/>
          </p:nvSpPr>
          <p:spPr>
            <a:xfrm>
              <a:off x="3383280" y="3291823"/>
              <a:ext cx="173355" cy="1415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E1FB3A40-B6DE-4B7C-B2BD-235BD3129E9B}"/>
                </a:ext>
              </a:extLst>
            </p:cNvPr>
            <p:cNvSpPr/>
            <p:nvPr/>
          </p:nvSpPr>
          <p:spPr>
            <a:xfrm>
              <a:off x="3392805" y="4247515"/>
              <a:ext cx="173355" cy="1415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6797E658-5B1C-4267-AFC9-A1E03F09CB6D}"/>
                </a:ext>
              </a:extLst>
            </p:cNvPr>
            <p:cNvSpPr/>
            <p:nvPr/>
          </p:nvSpPr>
          <p:spPr>
            <a:xfrm>
              <a:off x="4469765" y="4257675"/>
              <a:ext cx="173355" cy="1415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8F1974D9-6362-40E6-B912-E7B21A312E9F}"/>
                </a:ext>
              </a:extLst>
            </p:cNvPr>
            <p:cNvSpPr/>
            <p:nvPr/>
          </p:nvSpPr>
          <p:spPr>
            <a:xfrm>
              <a:off x="4459605" y="3292475"/>
              <a:ext cx="173355" cy="1415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90E2A362-E1FB-4840-8F79-9421DE0C1910}"/>
                </a:ext>
              </a:extLst>
            </p:cNvPr>
            <p:cNvCxnSpPr>
              <a:cxnSpLocks/>
            </p:cNvCxnSpPr>
            <p:nvPr/>
          </p:nvCxnSpPr>
          <p:spPr>
            <a:xfrm>
              <a:off x="3479483" y="4328143"/>
              <a:ext cx="1076960" cy="101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B53C8B4C-4D43-4847-8CA1-9B95F006BA5F}"/>
                </a:ext>
              </a:extLst>
            </p:cNvPr>
            <p:cNvCxnSpPr>
              <a:stCxn id="84" idx="3"/>
              <a:endCxn id="82" idx="6"/>
            </p:cNvCxnSpPr>
            <p:nvPr/>
          </p:nvCxnSpPr>
          <p:spPr>
            <a:xfrm flipH="1">
              <a:off x="3566160" y="3413328"/>
              <a:ext cx="918832" cy="9049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03D4B084-9709-4448-9F7F-8E0B19E71A0E}"/>
                </a:ext>
              </a:extLst>
            </p:cNvPr>
            <p:cNvCxnSpPr>
              <a:stCxn id="80" idx="4"/>
              <a:endCxn id="82" idx="4"/>
            </p:cNvCxnSpPr>
            <p:nvPr/>
          </p:nvCxnSpPr>
          <p:spPr>
            <a:xfrm>
              <a:off x="3469958" y="3433385"/>
              <a:ext cx="9525" cy="9557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61F3F43-B058-4F0E-A949-A67E9D280CDA}"/>
                </a:ext>
              </a:extLst>
            </p:cNvPr>
            <p:cNvSpPr txBox="1"/>
            <p:nvPr/>
          </p:nvSpPr>
          <p:spPr>
            <a:xfrm>
              <a:off x="3667429" y="3562232"/>
              <a:ext cx="4879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AD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1F9A13F-86AE-42D9-BFE5-049E3D07DE24}"/>
              </a:ext>
            </a:extLst>
          </p:cNvPr>
          <p:cNvGrpSpPr/>
          <p:nvPr/>
        </p:nvGrpSpPr>
        <p:grpSpPr>
          <a:xfrm>
            <a:off x="5019040" y="3301983"/>
            <a:ext cx="1259840" cy="1107440"/>
            <a:chOff x="5019040" y="3301983"/>
            <a:chExt cx="1259840" cy="1107440"/>
          </a:xfrm>
        </p:grpSpPr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DA2B6419-13E1-4479-A86B-9AD3430762C8}"/>
                </a:ext>
              </a:extLst>
            </p:cNvPr>
            <p:cNvSpPr/>
            <p:nvPr/>
          </p:nvSpPr>
          <p:spPr>
            <a:xfrm>
              <a:off x="5019040" y="3301983"/>
              <a:ext cx="173355" cy="1415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D706C3D1-D118-46EF-BEA1-122769CF3DF0}"/>
                </a:ext>
              </a:extLst>
            </p:cNvPr>
            <p:cNvSpPr/>
            <p:nvPr/>
          </p:nvSpPr>
          <p:spPr>
            <a:xfrm>
              <a:off x="5028565" y="4257675"/>
              <a:ext cx="173355" cy="1415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7F4A3864-C612-4770-AAB4-90E8920F96BE}"/>
                </a:ext>
              </a:extLst>
            </p:cNvPr>
            <p:cNvSpPr/>
            <p:nvPr/>
          </p:nvSpPr>
          <p:spPr>
            <a:xfrm>
              <a:off x="6105525" y="4267835"/>
              <a:ext cx="173355" cy="1415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A635F52A-D504-4C4A-ACCA-A7FE55EC3CCF}"/>
                </a:ext>
              </a:extLst>
            </p:cNvPr>
            <p:cNvSpPr/>
            <p:nvPr/>
          </p:nvSpPr>
          <p:spPr>
            <a:xfrm>
              <a:off x="6095365" y="3302635"/>
              <a:ext cx="173355" cy="1415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8EBB465A-5CC0-4ACB-B941-B8EB5B626661}"/>
                </a:ext>
              </a:extLst>
            </p:cNvPr>
            <p:cNvCxnSpPr>
              <a:cxnSpLocks/>
            </p:cNvCxnSpPr>
            <p:nvPr/>
          </p:nvCxnSpPr>
          <p:spPr>
            <a:xfrm>
              <a:off x="5115243" y="4338303"/>
              <a:ext cx="1076960" cy="101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9B8E5920-92B6-4216-82FC-628304D39267}"/>
                </a:ext>
              </a:extLst>
            </p:cNvPr>
            <p:cNvCxnSpPr>
              <a:stCxn id="91" idx="4"/>
              <a:endCxn id="92" idx="0"/>
            </p:cNvCxnSpPr>
            <p:nvPr/>
          </p:nvCxnSpPr>
          <p:spPr>
            <a:xfrm flipH="1" flipV="1">
              <a:off x="6182043" y="3302635"/>
              <a:ext cx="10160" cy="11067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D18AE51-E58D-4550-9687-CF37AD7D9947}"/>
                </a:ext>
              </a:extLst>
            </p:cNvPr>
            <p:cNvCxnSpPr>
              <a:stCxn id="89" idx="6"/>
              <a:endCxn id="91" idx="0"/>
            </p:cNvCxnSpPr>
            <p:nvPr/>
          </p:nvCxnSpPr>
          <p:spPr>
            <a:xfrm>
              <a:off x="5192395" y="3372764"/>
              <a:ext cx="999808" cy="8950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0E16D11-EB11-45C6-92D7-317D46673ACB}"/>
                </a:ext>
              </a:extLst>
            </p:cNvPr>
            <p:cNvSpPr txBox="1"/>
            <p:nvPr/>
          </p:nvSpPr>
          <p:spPr>
            <a:xfrm>
              <a:off x="5181146" y="3562232"/>
              <a:ext cx="4879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AC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4BA6D0C-2C5E-4939-AAEC-5D23B6CB8617}"/>
              </a:ext>
            </a:extLst>
          </p:cNvPr>
          <p:cNvGrpSpPr/>
          <p:nvPr/>
        </p:nvGrpSpPr>
        <p:grpSpPr>
          <a:xfrm>
            <a:off x="6695440" y="3312143"/>
            <a:ext cx="1259840" cy="1107440"/>
            <a:chOff x="6695440" y="3312143"/>
            <a:chExt cx="1259840" cy="1107440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6F2B2608-F102-4F3F-9E87-1AC28458A1BB}"/>
                </a:ext>
              </a:extLst>
            </p:cNvPr>
            <p:cNvSpPr/>
            <p:nvPr/>
          </p:nvSpPr>
          <p:spPr>
            <a:xfrm>
              <a:off x="6695440" y="3312143"/>
              <a:ext cx="173355" cy="1415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E747A40D-C33F-4DCC-BB45-D31B3B22FD69}"/>
                </a:ext>
              </a:extLst>
            </p:cNvPr>
            <p:cNvSpPr/>
            <p:nvPr/>
          </p:nvSpPr>
          <p:spPr>
            <a:xfrm>
              <a:off x="6704965" y="4267835"/>
              <a:ext cx="173355" cy="1415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836FA16E-34F7-4FC2-9CBB-E590AB4A37DA}"/>
                </a:ext>
              </a:extLst>
            </p:cNvPr>
            <p:cNvSpPr/>
            <p:nvPr/>
          </p:nvSpPr>
          <p:spPr>
            <a:xfrm>
              <a:off x="7781925" y="4277995"/>
              <a:ext cx="173355" cy="1415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EE84B235-6818-4F75-9F10-1DF7483196D8}"/>
                </a:ext>
              </a:extLst>
            </p:cNvPr>
            <p:cNvSpPr/>
            <p:nvPr/>
          </p:nvSpPr>
          <p:spPr>
            <a:xfrm>
              <a:off x="7771765" y="3312795"/>
              <a:ext cx="173355" cy="1415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3632CCB-C3AF-4EA3-BEA4-1E7DDEB37812}"/>
                </a:ext>
              </a:extLst>
            </p:cNvPr>
            <p:cNvCxnSpPr>
              <a:stCxn id="100" idx="4"/>
              <a:endCxn id="101" idx="4"/>
            </p:cNvCxnSpPr>
            <p:nvPr/>
          </p:nvCxnSpPr>
          <p:spPr>
            <a:xfrm>
              <a:off x="6782118" y="3453705"/>
              <a:ext cx="9525" cy="9557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BED7C24D-E4EE-41EA-995F-CCB4915F18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82118" y="3372688"/>
              <a:ext cx="1137615" cy="200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29E9A834-8B5F-490F-8976-0C2EE76FCD0A}"/>
                </a:ext>
              </a:extLst>
            </p:cNvPr>
            <p:cNvCxnSpPr>
              <a:stCxn id="100" idx="4"/>
              <a:endCxn id="102" idx="0"/>
            </p:cNvCxnSpPr>
            <p:nvPr/>
          </p:nvCxnSpPr>
          <p:spPr>
            <a:xfrm>
              <a:off x="6782118" y="3453705"/>
              <a:ext cx="1086485" cy="8242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45441AB-6863-44B4-8620-BCAEC6C493CE}"/>
                </a:ext>
              </a:extLst>
            </p:cNvPr>
            <p:cNvSpPr txBox="1"/>
            <p:nvPr/>
          </p:nvSpPr>
          <p:spPr>
            <a:xfrm>
              <a:off x="6767194" y="3757144"/>
              <a:ext cx="8731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AB,AC, AD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6C9E4D9-3B65-4A68-8EFF-E7DC33ED80EA}"/>
              </a:ext>
            </a:extLst>
          </p:cNvPr>
          <p:cNvGrpSpPr/>
          <p:nvPr/>
        </p:nvGrpSpPr>
        <p:grpSpPr>
          <a:xfrm>
            <a:off x="8503920" y="3322303"/>
            <a:ext cx="1259840" cy="1107440"/>
            <a:chOff x="8503920" y="3322303"/>
            <a:chExt cx="1259840" cy="1107440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BFA6D123-0FC7-46E9-A04D-82DBD668D6DF}"/>
                </a:ext>
              </a:extLst>
            </p:cNvPr>
            <p:cNvSpPr/>
            <p:nvPr/>
          </p:nvSpPr>
          <p:spPr>
            <a:xfrm>
              <a:off x="8503920" y="3322303"/>
              <a:ext cx="173355" cy="1415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77025178-3A53-4E5F-84BA-0E56FEA1CDB8}"/>
                </a:ext>
              </a:extLst>
            </p:cNvPr>
            <p:cNvSpPr/>
            <p:nvPr/>
          </p:nvSpPr>
          <p:spPr>
            <a:xfrm>
              <a:off x="8513445" y="4277995"/>
              <a:ext cx="173355" cy="1415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93CA407-159C-4062-9F7C-C5DB4149DC02}"/>
                </a:ext>
              </a:extLst>
            </p:cNvPr>
            <p:cNvSpPr/>
            <p:nvPr/>
          </p:nvSpPr>
          <p:spPr>
            <a:xfrm>
              <a:off x="9590405" y="4288155"/>
              <a:ext cx="173355" cy="1415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0CC7696C-A9D5-4A2B-B2D0-F7B83908F43D}"/>
                </a:ext>
              </a:extLst>
            </p:cNvPr>
            <p:cNvSpPr/>
            <p:nvPr/>
          </p:nvSpPr>
          <p:spPr>
            <a:xfrm>
              <a:off x="9580245" y="3322955"/>
              <a:ext cx="173355" cy="1415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05F6A30B-FE57-4719-8779-D50F9B77C5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90598" y="3382848"/>
              <a:ext cx="1137615" cy="200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B9585A4-7742-4A96-A55F-B5CEFF8921C1}"/>
                </a:ext>
              </a:extLst>
            </p:cNvPr>
            <p:cNvCxnSpPr>
              <a:stCxn id="114" idx="4"/>
              <a:endCxn id="113" idx="4"/>
            </p:cNvCxnSpPr>
            <p:nvPr/>
          </p:nvCxnSpPr>
          <p:spPr>
            <a:xfrm>
              <a:off x="9666923" y="3464543"/>
              <a:ext cx="10160" cy="965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134E53F-FEFC-4B24-AA26-89D3ECE039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25509" y="3443545"/>
              <a:ext cx="1041413" cy="9049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BADE219-BD85-4B18-A475-DE37BA568B01}"/>
                </a:ext>
              </a:extLst>
            </p:cNvPr>
            <p:cNvSpPr txBox="1"/>
            <p:nvPr/>
          </p:nvSpPr>
          <p:spPr>
            <a:xfrm>
              <a:off x="8798506" y="3587287"/>
              <a:ext cx="4457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AB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979E167-9062-40D8-995A-7855D9C6EA66}"/>
              </a:ext>
            </a:extLst>
          </p:cNvPr>
          <p:cNvGrpSpPr/>
          <p:nvPr/>
        </p:nvGrpSpPr>
        <p:grpSpPr>
          <a:xfrm>
            <a:off x="142240" y="4856463"/>
            <a:ext cx="1259840" cy="1107440"/>
            <a:chOff x="142240" y="4856463"/>
            <a:chExt cx="1259840" cy="1107440"/>
          </a:xfrm>
        </p:grpSpPr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0DB6135F-E7E4-43F4-9A95-4D8507703A57}"/>
                </a:ext>
              </a:extLst>
            </p:cNvPr>
            <p:cNvSpPr/>
            <p:nvPr/>
          </p:nvSpPr>
          <p:spPr>
            <a:xfrm>
              <a:off x="142240" y="4856463"/>
              <a:ext cx="173355" cy="1415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E2950301-8680-4399-A32D-413B5E152CAE}"/>
                </a:ext>
              </a:extLst>
            </p:cNvPr>
            <p:cNvSpPr/>
            <p:nvPr/>
          </p:nvSpPr>
          <p:spPr>
            <a:xfrm>
              <a:off x="151765" y="5812155"/>
              <a:ext cx="173355" cy="1415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FDD648DB-6A65-409C-8F28-DA9AB59405C0}"/>
                </a:ext>
              </a:extLst>
            </p:cNvPr>
            <p:cNvSpPr/>
            <p:nvPr/>
          </p:nvSpPr>
          <p:spPr>
            <a:xfrm>
              <a:off x="1228725" y="5822315"/>
              <a:ext cx="173355" cy="1415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34B22467-34D2-482A-9D28-D6876971C8A4}"/>
                </a:ext>
              </a:extLst>
            </p:cNvPr>
            <p:cNvSpPr/>
            <p:nvPr/>
          </p:nvSpPr>
          <p:spPr>
            <a:xfrm>
              <a:off x="1218565" y="4857115"/>
              <a:ext cx="173355" cy="1415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0B54298-3916-48B8-98C4-604AF8E733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3829" y="4977705"/>
              <a:ext cx="1041413" cy="9049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35D8CFC-03D2-4519-B549-B25AD432B14E}"/>
                </a:ext>
              </a:extLst>
            </p:cNvPr>
            <p:cNvCxnSpPr>
              <a:stCxn id="122" idx="4"/>
              <a:endCxn id="124" idx="0"/>
            </p:cNvCxnSpPr>
            <p:nvPr/>
          </p:nvCxnSpPr>
          <p:spPr>
            <a:xfrm>
              <a:off x="228918" y="4998025"/>
              <a:ext cx="1086485" cy="8242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C9043FAB-5E21-428C-996B-85661093F981}"/>
                </a:ext>
              </a:extLst>
            </p:cNvPr>
            <p:cNvCxnSpPr>
              <a:cxnSpLocks/>
            </p:cNvCxnSpPr>
            <p:nvPr/>
          </p:nvCxnSpPr>
          <p:spPr>
            <a:xfrm>
              <a:off x="238443" y="5902943"/>
              <a:ext cx="1076960" cy="101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00B5F04-C995-46E1-8438-DA4517693606}"/>
                </a:ext>
              </a:extLst>
            </p:cNvPr>
            <p:cNvSpPr txBox="1"/>
            <p:nvPr/>
          </p:nvSpPr>
          <p:spPr>
            <a:xfrm>
              <a:off x="263859" y="5247997"/>
              <a:ext cx="4879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AC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147E553-CB1E-486F-8503-F75CC5BFEA09}"/>
              </a:ext>
            </a:extLst>
          </p:cNvPr>
          <p:cNvGrpSpPr/>
          <p:nvPr/>
        </p:nvGrpSpPr>
        <p:grpSpPr>
          <a:xfrm>
            <a:off x="1960880" y="4886943"/>
            <a:ext cx="1259840" cy="1107440"/>
            <a:chOff x="1960880" y="4886943"/>
            <a:chExt cx="1259840" cy="1107440"/>
          </a:xfrm>
        </p:grpSpPr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1AF630B5-6DDF-4E92-A7DE-A02652EA5350}"/>
                </a:ext>
              </a:extLst>
            </p:cNvPr>
            <p:cNvSpPr/>
            <p:nvPr/>
          </p:nvSpPr>
          <p:spPr>
            <a:xfrm>
              <a:off x="1960880" y="4886943"/>
              <a:ext cx="173355" cy="1415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6686FF99-0D8D-4B5A-933E-C4D71712B080}"/>
                </a:ext>
              </a:extLst>
            </p:cNvPr>
            <p:cNvSpPr/>
            <p:nvPr/>
          </p:nvSpPr>
          <p:spPr>
            <a:xfrm>
              <a:off x="1970405" y="5842635"/>
              <a:ext cx="173355" cy="1415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E52B32EC-98E5-4F7E-9990-56FAF0B6B2F6}"/>
                </a:ext>
              </a:extLst>
            </p:cNvPr>
            <p:cNvSpPr/>
            <p:nvPr/>
          </p:nvSpPr>
          <p:spPr>
            <a:xfrm>
              <a:off x="3047365" y="5852795"/>
              <a:ext cx="173355" cy="1415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259E9B59-8B30-4D2C-BD51-6960D223D08D}"/>
                </a:ext>
              </a:extLst>
            </p:cNvPr>
            <p:cNvSpPr/>
            <p:nvPr/>
          </p:nvSpPr>
          <p:spPr>
            <a:xfrm>
              <a:off x="3037205" y="4887595"/>
              <a:ext cx="173355" cy="1415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1B1DE5E2-FBE6-4364-A782-2EEA190967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82469" y="5008185"/>
              <a:ext cx="1041413" cy="9049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4AB7DF2-CB27-423C-A3FC-562FB548DEDC}"/>
                </a:ext>
              </a:extLst>
            </p:cNvPr>
            <p:cNvCxnSpPr>
              <a:stCxn id="133" idx="4"/>
              <a:endCxn id="135" idx="0"/>
            </p:cNvCxnSpPr>
            <p:nvPr/>
          </p:nvCxnSpPr>
          <p:spPr>
            <a:xfrm>
              <a:off x="2047558" y="5028505"/>
              <a:ext cx="1086485" cy="8242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67168B21-87C2-4257-B566-DEE152244492}"/>
                </a:ext>
              </a:extLst>
            </p:cNvPr>
            <p:cNvCxnSpPr>
              <a:cxnSpLocks/>
            </p:cNvCxnSpPr>
            <p:nvPr/>
          </p:nvCxnSpPr>
          <p:spPr>
            <a:xfrm>
              <a:off x="2057083" y="4958063"/>
              <a:ext cx="1076960" cy="101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ADB3F80-2D9A-47FF-9AC4-78EE3F6D8206}"/>
                </a:ext>
              </a:extLst>
            </p:cNvPr>
            <p:cNvSpPr txBox="1"/>
            <p:nvPr/>
          </p:nvSpPr>
          <p:spPr>
            <a:xfrm>
              <a:off x="2212340" y="5245440"/>
              <a:ext cx="8937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AB, AC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770F883-70F5-496E-8106-A64B9DDE4107}"/>
              </a:ext>
            </a:extLst>
          </p:cNvPr>
          <p:cNvGrpSpPr/>
          <p:nvPr/>
        </p:nvGrpSpPr>
        <p:grpSpPr>
          <a:xfrm>
            <a:off x="3383280" y="4876783"/>
            <a:ext cx="1259840" cy="1107440"/>
            <a:chOff x="3383280" y="4876783"/>
            <a:chExt cx="1259840" cy="1107440"/>
          </a:xfrm>
        </p:grpSpPr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B6865792-8DA9-481C-81C6-843B3D31FF46}"/>
                </a:ext>
              </a:extLst>
            </p:cNvPr>
            <p:cNvSpPr/>
            <p:nvPr/>
          </p:nvSpPr>
          <p:spPr>
            <a:xfrm>
              <a:off x="3383280" y="4876783"/>
              <a:ext cx="173355" cy="1415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28EB4CBF-956B-4825-B182-70E85FDC8E2D}"/>
                </a:ext>
              </a:extLst>
            </p:cNvPr>
            <p:cNvSpPr/>
            <p:nvPr/>
          </p:nvSpPr>
          <p:spPr>
            <a:xfrm>
              <a:off x="3392805" y="5832475"/>
              <a:ext cx="173355" cy="1415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148104D0-0B8F-47C3-A777-4FE5528BF65B}"/>
                </a:ext>
              </a:extLst>
            </p:cNvPr>
            <p:cNvSpPr/>
            <p:nvPr/>
          </p:nvSpPr>
          <p:spPr>
            <a:xfrm>
              <a:off x="4469765" y="5842635"/>
              <a:ext cx="173355" cy="1415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D4CAE907-20F5-4DAF-B1FF-072EA5261758}"/>
                </a:ext>
              </a:extLst>
            </p:cNvPr>
            <p:cNvSpPr/>
            <p:nvPr/>
          </p:nvSpPr>
          <p:spPr>
            <a:xfrm>
              <a:off x="4459605" y="4877435"/>
              <a:ext cx="173355" cy="1415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EDCA561D-C483-420D-BA2C-28ABD9C77A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4869" y="4998025"/>
              <a:ext cx="1041413" cy="9049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0EEB8507-13FA-4057-A056-7FD063DFB873}"/>
                </a:ext>
              </a:extLst>
            </p:cNvPr>
            <p:cNvCxnSpPr>
              <a:stCxn id="140" idx="4"/>
              <a:endCxn id="142" idx="0"/>
            </p:cNvCxnSpPr>
            <p:nvPr/>
          </p:nvCxnSpPr>
          <p:spPr>
            <a:xfrm>
              <a:off x="3469958" y="5018345"/>
              <a:ext cx="1086485" cy="8242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000418F6-AED8-4BB9-AE96-CB34B117AF78}"/>
                </a:ext>
              </a:extLst>
            </p:cNvPr>
            <p:cNvCxnSpPr>
              <a:stCxn id="140" idx="0"/>
              <a:endCxn id="141" idx="0"/>
            </p:cNvCxnSpPr>
            <p:nvPr/>
          </p:nvCxnSpPr>
          <p:spPr>
            <a:xfrm>
              <a:off x="3469958" y="4876783"/>
              <a:ext cx="9525" cy="9556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A88D495-532C-4E1C-917A-6CEC5E0BD24B}"/>
                </a:ext>
              </a:extLst>
            </p:cNvPr>
            <p:cNvSpPr txBox="1"/>
            <p:nvPr/>
          </p:nvSpPr>
          <p:spPr>
            <a:xfrm>
              <a:off x="3416146" y="5159255"/>
              <a:ext cx="8937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AD, AC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C64E7C30-93B4-490A-87ED-E936CAE982B5}"/>
              </a:ext>
            </a:extLst>
          </p:cNvPr>
          <p:cNvGrpSpPr/>
          <p:nvPr/>
        </p:nvGrpSpPr>
        <p:grpSpPr>
          <a:xfrm>
            <a:off x="4947920" y="4836143"/>
            <a:ext cx="1259840" cy="1107440"/>
            <a:chOff x="4947920" y="4836143"/>
            <a:chExt cx="1259840" cy="1107440"/>
          </a:xfrm>
        </p:grpSpPr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B73DF024-3BF4-448A-A4A8-A08F75FD9014}"/>
                </a:ext>
              </a:extLst>
            </p:cNvPr>
            <p:cNvSpPr/>
            <p:nvPr/>
          </p:nvSpPr>
          <p:spPr>
            <a:xfrm>
              <a:off x="4947920" y="4836143"/>
              <a:ext cx="173355" cy="1415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75CC0A77-D783-46A9-AE00-3849FC5F1182}"/>
                </a:ext>
              </a:extLst>
            </p:cNvPr>
            <p:cNvSpPr/>
            <p:nvPr/>
          </p:nvSpPr>
          <p:spPr>
            <a:xfrm>
              <a:off x="4957445" y="5791835"/>
              <a:ext cx="173355" cy="1415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811ED980-6284-4447-87FF-C0D99F283F85}"/>
                </a:ext>
              </a:extLst>
            </p:cNvPr>
            <p:cNvSpPr/>
            <p:nvPr/>
          </p:nvSpPr>
          <p:spPr>
            <a:xfrm>
              <a:off x="6034405" y="5801995"/>
              <a:ext cx="173355" cy="1415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D44D0B16-B510-4A07-894F-C0C584E601CC}"/>
                </a:ext>
              </a:extLst>
            </p:cNvPr>
            <p:cNvSpPr/>
            <p:nvPr/>
          </p:nvSpPr>
          <p:spPr>
            <a:xfrm>
              <a:off x="6024245" y="4836795"/>
              <a:ext cx="173355" cy="1415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9B12E4A6-B84C-450B-AD15-995094B360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69509" y="4957385"/>
              <a:ext cx="1041413" cy="9049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E3393235-E03F-4AC0-822C-C0DAC57676E6}"/>
                </a:ext>
              </a:extLst>
            </p:cNvPr>
            <p:cNvCxnSpPr>
              <a:stCxn id="151" idx="4"/>
              <a:endCxn id="153" idx="0"/>
            </p:cNvCxnSpPr>
            <p:nvPr/>
          </p:nvCxnSpPr>
          <p:spPr>
            <a:xfrm>
              <a:off x="5034598" y="4977705"/>
              <a:ext cx="1086485" cy="8242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86F58594-B673-4354-B666-A9D9FB0EA01F}"/>
                </a:ext>
              </a:extLst>
            </p:cNvPr>
            <p:cNvCxnSpPr>
              <a:stCxn id="154" idx="4"/>
              <a:endCxn id="153" idx="4"/>
            </p:cNvCxnSpPr>
            <p:nvPr/>
          </p:nvCxnSpPr>
          <p:spPr>
            <a:xfrm>
              <a:off x="6110923" y="4978383"/>
              <a:ext cx="10160" cy="965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27CC49E-1C39-415E-8A2F-2DBCBA0EA8D4}"/>
                </a:ext>
              </a:extLst>
            </p:cNvPr>
            <p:cNvSpPr txBox="1"/>
            <p:nvPr/>
          </p:nvSpPr>
          <p:spPr>
            <a:xfrm>
              <a:off x="5095966" y="5226932"/>
              <a:ext cx="4879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AC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BF3A7F26-59F5-4BAD-82FB-902807F79F3F}"/>
              </a:ext>
            </a:extLst>
          </p:cNvPr>
          <p:cNvGrpSpPr/>
          <p:nvPr/>
        </p:nvGrpSpPr>
        <p:grpSpPr>
          <a:xfrm>
            <a:off x="6736080" y="4886943"/>
            <a:ext cx="1259840" cy="1107440"/>
            <a:chOff x="6736080" y="4886943"/>
            <a:chExt cx="1259840" cy="1107440"/>
          </a:xfrm>
        </p:grpSpPr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8FEE406D-B6B4-486F-9680-D35BAD944B98}"/>
                </a:ext>
              </a:extLst>
            </p:cNvPr>
            <p:cNvSpPr/>
            <p:nvPr/>
          </p:nvSpPr>
          <p:spPr>
            <a:xfrm>
              <a:off x="6736080" y="4886943"/>
              <a:ext cx="173355" cy="1415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11F6F7D0-E76E-443F-90DD-989F3AC4E098}"/>
                </a:ext>
              </a:extLst>
            </p:cNvPr>
            <p:cNvSpPr/>
            <p:nvPr/>
          </p:nvSpPr>
          <p:spPr>
            <a:xfrm>
              <a:off x="6745605" y="5842635"/>
              <a:ext cx="173355" cy="1415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DDFB21A4-0B17-435F-85C0-22C72E25F971}"/>
                </a:ext>
              </a:extLst>
            </p:cNvPr>
            <p:cNvSpPr/>
            <p:nvPr/>
          </p:nvSpPr>
          <p:spPr>
            <a:xfrm>
              <a:off x="7822565" y="5852795"/>
              <a:ext cx="173355" cy="1415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417901B9-BC7B-41C9-B90F-AE6D44624408}"/>
                </a:ext>
              </a:extLst>
            </p:cNvPr>
            <p:cNvSpPr/>
            <p:nvPr/>
          </p:nvSpPr>
          <p:spPr>
            <a:xfrm>
              <a:off x="7812405" y="4887595"/>
              <a:ext cx="173355" cy="1415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9F842F00-58FC-4557-B77F-8030B474559B}"/>
                </a:ext>
              </a:extLst>
            </p:cNvPr>
            <p:cNvCxnSpPr>
              <a:stCxn id="160" idx="4"/>
              <a:endCxn id="162" idx="0"/>
            </p:cNvCxnSpPr>
            <p:nvPr/>
          </p:nvCxnSpPr>
          <p:spPr>
            <a:xfrm>
              <a:off x="6822758" y="5028505"/>
              <a:ext cx="1086485" cy="8242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21F8D4E4-86D9-49C8-8678-E91B22F4EDE0}"/>
                </a:ext>
              </a:extLst>
            </p:cNvPr>
            <p:cNvCxnSpPr>
              <a:stCxn id="160" idx="4"/>
              <a:endCxn id="161" idx="0"/>
            </p:cNvCxnSpPr>
            <p:nvPr/>
          </p:nvCxnSpPr>
          <p:spPr>
            <a:xfrm>
              <a:off x="6822758" y="5028505"/>
              <a:ext cx="9525" cy="8141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C076D1C3-C2D4-4D41-9844-5E14BBECA2E3}"/>
                </a:ext>
              </a:extLst>
            </p:cNvPr>
            <p:cNvCxnSpPr>
              <a:stCxn id="163" idx="4"/>
              <a:endCxn id="162" idx="4"/>
            </p:cNvCxnSpPr>
            <p:nvPr/>
          </p:nvCxnSpPr>
          <p:spPr>
            <a:xfrm>
              <a:off x="7899083" y="5029183"/>
              <a:ext cx="10160" cy="965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5F2B7FF-25E5-487D-B9DA-2014E60C3F83}"/>
                </a:ext>
              </a:extLst>
            </p:cNvPr>
            <p:cNvSpPr txBox="1"/>
            <p:nvPr/>
          </p:nvSpPr>
          <p:spPr>
            <a:xfrm>
              <a:off x="6902771" y="5176033"/>
              <a:ext cx="8937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AD, AC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DAA99AF-8749-44C4-B770-024A2C62B2A7}"/>
              </a:ext>
            </a:extLst>
          </p:cNvPr>
          <p:cNvGrpSpPr/>
          <p:nvPr/>
        </p:nvGrpSpPr>
        <p:grpSpPr>
          <a:xfrm>
            <a:off x="8514080" y="4968223"/>
            <a:ext cx="1259840" cy="1107440"/>
            <a:chOff x="8514080" y="4968223"/>
            <a:chExt cx="1259840" cy="1107440"/>
          </a:xfrm>
        </p:grpSpPr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94028FAE-E11E-4D1A-829D-83784F61A83A}"/>
                </a:ext>
              </a:extLst>
            </p:cNvPr>
            <p:cNvSpPr/>
            <p:nvPr/>
          </p:nvSpPr>
          <p:spPr>
            <a:xfrm>
              <a:off x="8514080" y="4968223"/>
              <a:ext cx="173355" cy="1415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BA416A36-04FA-49A4-A9F1-E70967C9B0D2}"/>
                </a:ext>
              </a:extLst>
            </p:cNvPr>
            <p:cNvSpPr/>
            <p:nvPr/>
          </p:nvSpPr>
          <p:spPr>
            <a:xfrm>
              <a:off x="8523605" y="5923915"/>
              <a:ext cx="173355" cy="1415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547096CE-3C1B-45D6-816C-353CC9C32404}"/>
                </a:ext>
              </a:extLst>
            </p:cNvPr>
            <p:cNvSpPr/>
            <p:nvPr/>
          </p:nvSpPr>
          <p:spPr>
            <a:xfrm>
              <a:off x="9600565" y="5934075"/>
              <a:ext cx="173355" cy="1415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9332A676-6404-4051-94FD-6C0481416340}"/>
                </a:ext>
              </a:extLst>
            </p:cNvPr>
            <p:cNvSpPr/>
            <p:nvPr/>
          </p:nvSpPr>
          <p:spPr>
            <a:xfrm>
              <a:off x="9590405" y="4968875"/>
              <a:ext cx="173355" cy="1415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8A3550A8-0F5D-47BC-A5DF-D114AD0295E1}"/>
                </a:ext>
              </a:extLst>
            </p:cNvPr>
            <p:cNvCxnSpPr>
              <a:stCxn id="171" idx="4"/>
              <a:endCxn id="172" idx="0"/>
            </p:cNvCxnSpPr>
            <p:nvPr/>
          </p:nvCxnSpPr>
          <p:spPr>
            <a:xfrm>
              <a:off x="8600758" y="5109785"/>
              <a:ext cx="9525" cy="8141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8508A0E7-53FE-4646-9F01-4AACCD484BE1}"/>
                </a:ext>
              </a:extLst>
            </p:cNvPr>
            <p:cNvCxnSpPr>
              <a:stCxn id="174" idx="4"/>
              <a:endCxn id="173" idx="4"/>
            </p:cNvCxnSpPr>
            <p:nvPr/>
          </p:nvCxnSpPr>
          <p:spPr>
            <a:xfrm>
              <a:off x="9677083" y="5110463"/>
              <a:ext cx="10160" cy="965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EB753754-FAAE-459C-8F4F-40A76021A6CF}"/>
                </a:ext>
              </a:extLst>
            </p:cNvPr>
            <p:cNvCxnSpPr>
              <a:stCxn id="174" idx="0"/>
              <a:endCxn id="172" idx="4"/>
            </p:cNvCxnSpPr>
            <p:nvPr/>
          </p:nvCxnSpPr>
          <p:spPr>
            <a:xfrm flipH="1">
              <a:off x="8610283" y="4968875"/>
              <a:ext cx="1066800" cy="10966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774F4C1-847B-488B-8D7F-7678AB9047AC}"/>
                </a:ext>
              </a:extLst>
            </p:cNvPr>
            <p:cNvSpPr txBox="1"/>
            <p:nvPr/>
          </p:nvSpPr>
          <p:spPr>
            <a:xfrm>
              <a:off x="8678077" y="5289093"/>
              <a:ext cx="4879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479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Properties of Cut Sets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E87AB7-5CC0-4CF4-88D1-159F221F8A9E}"/>
              </a:ext>
            </a:extLst>
          </p:cNvPr>
          <p:cNvSpPr txBox="1"/>
          <p:nvPr/>
        </p:nvSpPr>
        <p:spPr>
          <a:xfrm>
            <a:off x="267787" y="1662920"/>
            <a:ext cx="1016208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Theorem : Prove that every cut set in a connected graph G must contain </a:t>
            </a:r>
            <a:r>
              <a:rPr lang="en-IN" sz="2400" b="1" dirty="0" err="1">
                <a:solidFill>
                  <a:schemeClr val="accent1">
                    <a:lumMod val="75000"/>
                  </a:schemeClr>
                </a:solidFill>
              </a:rPr>
              <a:t>atleast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 one branch of every spanning tree.</a:t>
            </a:r>
          </a:p>
          <a:p>
            <a:pPr algn="just"/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Proof: </a:t>
            </a:r>
          </a:p>
          <a:p>
            <a:pPr algn="just"/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Let G be connected graph and S be a cut set of G</a:t>
            </a:r>
          </a:p>
          <a:p>
            <a:pPr algn="just"/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Assume T is a spanning tree of G which has no edge included in cut set S.</a:t>
            </a:r>
          </a:p>
          <a:p>
            <a:pPr algn="just"/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Implies that T is completely contained in G-S</a:t>
            </a:r>
          </a:p>
          <a:p>
            <a:pPr algn="just"/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Hence G must be connected graph- contradicts the cut set definition.</a:t>
            </a:r>
          </a:p>
          <a:p>
            <a:pPr algn="just"/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Hence every cut set in a connected graph G must contain </a:t>
            </a:r>
            <a:r>
              <a:rPr lang="en-IN" sz="2400" dirty="0" err="1">
                <a:solidFill>
                  <a:schemeClr val="accent1">
                    <a:lumMod val="75000"/>
                  </a:schemeClr>
                </a:solidFill>
              </a:rPr>
              <a:t>atleast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 one branch of every spanning tree.</a:t>
            </a:r>
          </a:p>
        </p:txBody>
      </p:sp>
    </p:spTree>
    <p:extLst>
      <p:ext uri="{BB962C8B-B14F-4D97-AF65-F5344CB8AC3E}">
        <p14:creationId xmlns:p14="http://schemas.microsoft.com/office/powerpoint/2010/main" val="3775837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Properties of Cut Sets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E87AB7-5CC0-4CF4-88D1-159F221F8A9E}"/>
              </a:ext>
            </a:extLst>
          </p:cNvPr>
          <p:cNvSpPr txBox="1"/>
          <p:nvPr/>
        </p:nvSpPr>
        <p:spPr>
          <a:xfrm>
            <a:off x="267787" y="1662920"/>
            <a:ext cx="101620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Theorem : Prove that in a connected graph G any minimal set of edges containing </a:t>
            </a:r>
            <a:r>
              <a:rPr lang="en-IN" sz="2400" b="1" dirty="0" err="1">
                <a:solidFill>
                  <a:schemeClr val="accent1">
                    <a:lumMod val="75000"/>
                  </a:schemeClr>
                </a:solidFill>
              </a:rPr>
              <a:t>atleast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 one branch of every spanning tree is a cut set.</a:t>
            </a:r>
          </a:p>
          <a:p>
            <a:pPr algn="just"/>
            <a:endParaRPr lang="en-I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Proof: </a:t>
            </a:r>
          </a:p>
          <a:p>
            <a:pPr algn="just"/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662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Properties of Cut Sets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E87AB7-5CC0-4CF4-88D1-159F221F8A9E}"/>
              </a:ext>
            </a:extLst>
          </p:cNvPr>
          <p:cNvSpPr txBox="1"/>
          <p:nvPr/>
        </p:nvSpPr>
        <p:spPr>
          <a:xfrm>
            <a:off x="267787" y="1662920"/>
            <a:ext cx="1016208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Theorem : Prove that in a connected graph G any minimal set of edges containing </a:t>
            </a:r>
            <a:r>
              <a:rPr lang="en-IN" sz="2400" b="1" dirty="0" err="1">
                <a:solidFill>
                  <a:schemeClr val="accent1">
                    <a:lumMod val="75000"/>
                  </a:schemeClr>
                </a:solidFill>
              </a:rPr>
              <a:t>atleast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 one branch of every spanning tree is a cut set.</a:t>
            </a:r>
          </a:p>
          <a:p>
            <a:pPr algn="just"/>
            <a:endParaRPr lang="en-I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Proof: </a:t>
            </a:r>
          </a:p>
          <a:p>
            <a:pPr algn="just"/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Let G be connected graph and Q be a minimal set of edges containing </a:t>
            </a:r>
            <a:r>
              <a:rPr lang="en-IN" sz="2400" dirty="0" err="1">
                <a:solidFill>
                  <a:schemeClr val="accent1">
                    <a:lumMod val="75000"/>
                  </a:schemeClr>
                </a:solidFill>
              </a:rPr>
              <a:t>atleast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 one branch of every spanning tree of G.</a:t>
            </a:r>
          </a:p>
          <a:p>
            <a:pPr algn="just"/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G – Q is a subgraph of G from which </a:t>
            </a:r>
            <a:r>
              <a:rPr lang="en-IN" sz="2400" dirty="0" err="1">
                <a:solidFill>
                  <a:schemeClr val="accent1">
                    <a:lumMod val="75000"/>
                  </a:schemeClr>
                </a:solidFill>
              </a:rPr>
              <a:t>atleast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 one branch of every spanning tree is missing. Implies that G – Q is disconnected.</a:t>
            </a:r>
          </a:p>
          <a:p>
            <a:pPr algn="just"/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Since Q is a minimal set of edges with this property, any edge e returned from G to G – Q will make the graph connected.</a:t>
            </a:r>
          </a:p>
          <a:p>
            <a:pPr algn="just"/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Therefore G – Q + e will be a connected Graph</a:t>
            </a:r>
          </a:p>
          <a:p>
            <a:pPr algn="just"/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Hence in a connected graph G any minimal set of edges containing </a:t>
            </a:r>
            <a:r>
              <a:rPr lang="en-IN" sz="2400" dirty="0" err="1">
                <a:solidFill>
                  <a:schemeClr val="accent1">
                    <a:lumMod val="75000"/>
                  </a:schemeClr>
                </a:solidFill>
              </a:rPr>
              <a:t>atleast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 one branch of every spanning tree is a cut set.</a:t>
            </a:r>
          </a:p>
          <a:p>
            <a:pPr algn="just"/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286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Properties of Cut Sets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E87AB7-5CC0-4CF4-88D1-159F221F8A9E}"/>
              </a:ext>
            </a:extLst>
          </p:cNvPr>
          <p:cNvSpPr txBox="1"/>
          <p:nvPr/>
        </p:nvSpPr>
        <p:spPr>
          <a:xfrm>
            <a:off x="267787" y="1662920"/>
            <a:ext cx="10162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Theorem : Every circuit has an even number of edges in common with any cut set</a:t>
            </a:r>
          </a:p>
          <a:p>
            <a:pPr algn="just"/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Proof: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177BEB-8F18-45D1-A329-E87188D30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6629" y="3971244"/>
            <a:ext cx="7459689" cy="287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604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Properties of Cut Sets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E87AB7-5CC0-4CF4-88D1-159F221F8A9E}"/>
              </a:ext>
            </a:extLst>
          </p:cNvPr>
          <p:cNvSpPr txBox="1"/>
          <p:nvPr/>
        </p:nvSpPr>
        <p:spPr>
          <a:xfrm>
            <a:off x="267787" y="1662920"/>
            <a:ext cx="1016208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Theorem : Every circuit has an even number of edges in common with any cut set</a:t>
            </a:r>
          </a:p>
          <a:p>
            <a:pPr algn="just"/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Proof: consider a cut-set S in graph G. Let removal of S partition the vertices into two subsets V1 and V2 </a:t>
            </a:r>
          </a:p>
          <a:p>
            <a:pPr algn="just"/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Circuit can be entirely in V1 or in V2 then zero edges in S</a:t>
            </a:r>
          </a:p>
          <a:p>
            <a:pPr algn="just"/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Travel back and forth then even number of edges in S</a:t>
            </a:r>
          </a:p>
          <a:p>
            <a:pPr algn="just"/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177BEB-8F18-45D1-A329-E87188D30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6629" y="3971244"/>
            <a:ext cx="7459689" cy="287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769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All Cut Sets in a Graph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E87AB7-5CC0-4CF4-88D1-159F221F8A9E}"/>
              </a:ext>
            </a:extLst>
          </p:cNvPr>
          <p:cNvSpPr txBox="1"/>
          <p:nvPr/>
        </p:nvSpPr>
        <p:spPr>
          <a:xfrm>
            <a:off x="267787" y="1358120"/>
            <a:ext cx="1016208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Fundamental Cut Set with respect to a tree T</a:t>
            </a:r>
          </a:p>
          <a:p>
            <a:pPr algn="just"/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 Consider a spanning tree T of a connected graph G.</a:t>
            </a:r>
          </a:p>
          <a:p>
            <a:pPr algn="just"/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Let b be a branch in T.</a:t>
            </a:r>
          </a:p>
          <a:p>
            <a:pPr algn="just"/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Cut set S will contain only one branch and one or more chords</a:t>
            </a:r>
          </a:p>
          <a:p>
            <a:pPr algn="just"/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Also called basic cut set.</a:t>
            </a:r>
          </a:p>
          <a:p>
            <a:pPr algn="just"/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539431-F5FC-423E-8415-F180B3C8B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4060" y="3124200"/>
            <a:ext cx="7871978" cy="36139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DCCAA6-E2F6-4909-8B6A-EDB4A7617E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552" y="3412368"/>
            <a:ext cx="3502898" cy="332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412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All Cut Sets in a Graph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E87AB7-5CC0-4CF4-88D1-159F221F8A9E}"/>
              </a:ext>
            </a:extLst>
          </p:cNvPr>
          <p:cNvSpPr txBox="1"/>
          <p:nvPr/>
        </p:nvSpPr>
        <p:spPr>
          <a:xfrm>
            <a:off x="267787" y="1358120"/>
            <a:ext cx="101620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Theorem</a:t>
            </a:r>
          </a:p>
          <a:p>
            <a:pPr algn="just"/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Let G be a connected graph. Let S1 and S2 be two different cuts of G. Then the ring sum of S1 and S2 is either a new cut set or a disjoint union of cut sets.</a:t>
            </a:r>
          </a:p>
          <a:p>
            <a:pPr algn="just"/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66FB6A-1E95-4895-AC51-04D528634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42" y="2948900"/>
            <a:ext cx="7244034" cy="28853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68FEA4-68F3-4B11-A210-872CA0C6F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7431" y="3577013"/>
            <a:ext cx="5726727" cy="262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099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All Cut Sets in a Graph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E87AB7-5CC0-4CF4-88D1-159F221F8A9E}"/>
              </a:ext>
            </a:extLst>
          </p:cNvPr>
          <p:cNvSpPr txBox="1"/>
          <p:nvPr/>
        </p:nvSpPr>
        <p:spPr>
          <a:xfrm>
            <a:off x="267787" y="1358120"/>
            <a:ext cx="101620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Theorem</a:t>
            </a:r>
          </a:p>
          <a:p>
            <a:pPr algn="just"/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Let G be a connected graph. Let S1 and S2 be two different cuts of G. Then the ring sum of S1 and S2 is either a new cut set or a disjoint union of cut sets.</a:t>
            </a:r>
          </a:p>
          <a:p>
            <a:pPr algn="just"/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4757BE-F7BB-4A1A-8FD6-CAEE279F4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388" y="2534856"/>
            <a:ext cx="5667737" cy="432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11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76382" y="1849772"/>
            <a:ext cx="105274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GRAPH THEORY, APPLICATIONS AND COMBINATORICS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CUT SETS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Surabhi</a:t>
            </a:r>
            <a:r>
              <a:rPr lang="en-US" sz="2400" b="1" dirty="0"/>
              <a:t> Narayan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 &amp;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12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All Cut Sets in a Graph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E87AB7-5CC0-4CF4-88D1-159F221F8A9E}"/>
              </a:ext>
            </a:extLst>
          </p:cNvPr>
          <p:cNvSpPr txBox="1"/>
          <p:nvPr/>
        </p:nvSpPr>
        <p:spPr>
          <a:xfrm>
            <a:off x="267787" y="1358120"/>
            <a:ext cx="101620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Theorem</a:t>
            </a:r>
          </a:p>
          <a:p>
            <a:pPr algn="just"/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Let G be a connected graph. Let S1 and S2 be two different cuts of G. Then the ring sum of S1 and S2 is either a new cut set or a disjoint union of cut sets.</a:t>
            </a:r>
          </a:p>
          <a:p>
            <a:pPr algn="just"/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7EA706-16F2-45B8-852A-B597D3E9B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41" y="2523763"/>
            <a:ext cx="9267183" cy="393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101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All Cut Sets in a Graph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E87AB7-5CC0-4CF4-88D1-159F221F8A9E}"/>
              </a:ext>
            </a:extLst>
          </p:cNvPr>
          <p:cNvSpPr txBox="1"/>
          <p:nvPr/>
        </p:nvSpPr>
        <p:spPr>
          <a:xfrm>
            <a:off x="267787" y="1358120"/>
            <a:ext cx="101620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Theorem</a:t>
            </a:r>
          </a:p>
          <a:p>
            <a:pPr algn="just"/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Let G be a connected graph. Let S1 and S2 be two different cuts of G. Then the ring sum of S1 and S2 is either a new cut set or a disjoint union of cut sets.</a:t>
            </a:r>
          </a:p>
          <a:p>
            <a:pPr algn="just"/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443F03-4E56-445A-85E0-FCAAC33D1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787" y="2639887"/>
            <a:ext cx="10900112" cy="317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626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All Cut Sets in a Graph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E87AB7-5CC0-4CF4-88D1-159F221F8A9E}"/>
              </a:ext>
            </a:extLst>
          </p:cNvPr>
          <p:cNvSpPr txBox="1"/>
          <p:nvPr/>
        </p:nvSpPr>
        <p:spPr>
          <a:xfrm>
            <a:off x="267787" y="1358120"/>
            <a:ext cx="10162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Fundamental Cut Set with respect to a tree T</a:t>
            </a:r>
          </a:p>
          <a:p>
            <a:pPr algn="just"/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List the fundamental cut sets and obtain other cut sets by ring sum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B3138A0-AAA1-47FE-BF61-24E03E3A8ED3}"/>
              </a:ext>
            </a:extLst>
          </p:cNvPr>
          <p:cNvGrpSpPr/>
          <p:nvPr/>
        </p:nvGrpSpPr>
        <p:grpSpPr>
          <a:xfrm>
            <a:off x="393111" y="2545175"/>
            <a:ext cx="3982720" cy="3732292"/>
            <a:chOff x="2794000" y="2651760"/>
            <a:chExt cx="3982720" cy="373229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C91208C-16AC-4E89-B70C-8E8EC194F83D}"/>
                </a:ext>
              </a:extLst>
            </p:cNvPr>
            <p:cNvSpPr txBox="1"/>
            <p:nvPr/>
          </p:nvSpPr>
          <p:spPr>
            <a:xfrm>
              <a:off x="4785360" y="6014720"/>
              <a:ext cx="65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C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4431C64-64AF-4540-AD1B-A992EAEABDCC}"/>
                </a:ext>
              </a:extLst>
            </p:cNvPr>
            <p:cNvGrpSpPr/>
            <p:nvPr/>
          </p:nvGrpSpPr>
          <p:grpSpPr>
            <a:xfrm>
              <a:off x="2794000" y="2651760"/>
              <a:ext cx="3982720" cy="3362960"/>
              <a:chOff x="2794000" y="2651760"/>
              <a:chExt cx="3982720" cy="336296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6C3EFDB-672A-4B50-A77E-CC6EDE977B8B}"/>
                  </a:ext>
                </a:extLst>
              </p:cNvPr>
              <p:cNvSpPr/>
              <p:nvPr/>
            </p:nvSpPr>
            <p:spPr>
              <a:xfrm rot="18689023">
                <a:off x="3782621" y="3560267"/>
                <a:ext cx="1989133" cy="198113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80E1F15F-E983-4597-BB7E-FE6BA3442912}"/>
                  </a:ext>
                </a:extLst>
              </p:cNvPr>
              <p:cNvCxnSpPr/>
              <p:nvPr/>
            </p:nvCxnSpPr>
            <p:spPr>
              <a:xfrm>
                <a:off x="4683760" y="3149601"/>
                <a:ext cx="152400" cy="28024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5DC42399-6C15-47E2-A939-C9A3153D7B8B}"/>
                  </a:ext>
                </a:extLst>
              </p:cNvPr>
              <p:cNvCxnSpPr/>
              <p:nvPr/>
            </p:nvCxnSpPr>
            <p:spPr>
              <a:xfrm flipV="1">
                <a:off x="3376303" y="4470400"/>
                <a:ext cx="2801769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FFFB5B8-BDEF-499E-AB76-70F1C0EFACF2}"/>
                  </a:ext>
                </a:extLst>
              </p:cNvPr>
              <p:cNvSpPr/>
              <p:nvPr/>
            </p:nvSpPr>
            <p:spPr>
              <a:xfrm>
                <a:off x="4683760" y="4470400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606E007-8A8F-4D36-8BC7-94381BB44081}"/>
                  </a:ext>
                </a:extLst>
              </p:cNvPr>
              <p:cNvSpPr/>
              <p:nvPr/>
            </p:nvSpPr>
            <p:spPr>
              <a:xfrm>
                <a:off x="4632960" y="3129280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593DC71-E431-4DBF-9B1F-A61EA0EC4CA9}"/>
                  </a:ext>
                </a:extLst>
              </p:cNvPr>
              <p:cNvSpPr/>
              <p:nvPr/>
            </p:nvSpPr>
            <p:spPr>
              <a:xfrm>
                <a:off x="6045200" y="4399280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83C9F49-9AAD-4AE4-A735-71F3DBD012C3}"/>
                  </a:ext>
                </a:extLst>
              </p:cNvPr>
              <p:cNvSpPr/>
              <p:nvPr/>
            </p:nvSpPr>
            <p:spPr>
              <a:xfrm>
                <a:off x="3342640" y="4572000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C2E7022B-5981-47A3-80AD-D8794E0C1760}"/>
                  </a:ext>
                </a:extLst>
              </p:cNvPr>
              <p:cNvSpPr/>
              <p:nvPr/>
            </p:nvSpPr>
            <p:spPr>
              <a:xfrm>
                <a:off x="4775200" y="5862320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A58DB8B-C3E0-46D7-8BCD-05D02165EB55}"/>
                  </a:ext>
                </a:extLst>
              </p:cNvPr>
              <p:cNvSpPr txBox="1"/>
              <p:nvPr/>
            </p:nvSpPr>
            <p:spPr>
              <a:xfrm>
                <a:off x="4683760" y="2651760"/>
                <a:ext cx="751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A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8B369AA-463E-42CB-8691-5A9A97C6A8C1}"/>
                  </a:ext>
                </a:extLst>
              </p:cNvPr>
              <p:cNvSpPr txBox="1"/>
              <p:nvPr/>
            </p:nvSpPr>
            <p:spPr>
              <a:xfrm>
                <a:off x="6268720" y="4124960"/>
                <a:ext cx="508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B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8D775E9-FE00-45FE-93C0-DF54B198331F}"/>
                  </a:ext>
                </a:extLst>
              </p:cNvPr>
              <p:cNvSpPr txBox="1"/>
              <p:nvPr/>
            </p:nvSpPr>
            <p:spPr>
              <a:xfrm>
                <a:off x="2794000" y="4622800"/>
                <a:ext cx="4908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D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1045794-B7D6-4E88-AE7E-9981881A1DFE}"/>
                  </a:ext>
                </a:extLst>
              </p:cNvPr>
              <p:cNvSpPr txBox="1"/>
              <p:nvPr/>
            </p:nvSpPr>
            <p:spPr>
              <a:xfrm>
                <a:off x="4836160" y="4572000"/>
                <a:ext cx="4267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E</a:t>
                </a:r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D4C333B-EDCA-45EF-836E-BAAB1028C0E9}"/>
              </a:ext>
            </a:extLst>
          </p:cNvPr>
          <p:cNvGrpSpPr/>
          <p:nvPr/>
        </p:nvGrpSpPr>
        <p:grpSpPr>
          <a:xfrm>
            <a:off x="5483404" y="2600110"/>
            <a:ext cx="3982720" cy="3732292"/>
            <a:chOff x="2794000" y="2651760"/>
            <a:chExt cx="3982720" cy="373229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FAC4EB9-0775-4BA6-B42E-48EBCEAB8782}"/>
                </a:ext>
              </a:extLst>
            </p:cNvPr>
            <p:cNvSpPr txBox="1"/>
            <p:nvPr/>
          </p:nvSpPr>
          <p:spPr>
            <a:xfrm>
              <a:off x="4785360" y="6014720"/>
              <a:ext cx="65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C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347AB02-CA88-400D-8FFD-002AD3E502B5}"/>
                </a:ext>
              </a:extLst>
            </p:cNvPr>
            <p:cNvGrpSpPr/>
            <p:nvPr/>
          </p:nvGrpSpPr>
          <p:grpSpPr>
            <a:xfrm>
              <a:off x="2794000" y="2651760"/>
              <a:ext cx="3982720" cy="3362960"/>
              <a:chOff x="2794000" y="2651760"/>
              <a:chExt cx="3982720" cy="336296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09E3C74-9FC9-442A-BE52-AB3414120A38}"/>
                  </a:ext>
                </a:extLst>
              </p:cNvPr>
              <p:cNvSpPr/>
              <p:nvPr/>
            </p:nvSpPr>
            <p:spPr>
              <a:xfrm rot="18689023">
                <a:off x="3782621" y="3560267"/>
                <a:ext cx="1989133" cy="198113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C88782F3-BE23-404B-9893-BF9A68BF24B4}"/>
                  </a:ext>
                </a:extLst>
              </p:cNvPr>
              <p:cNvCxnSpPr/>
              <p:nvPr/>
            </p:nvCxnSpPr>
            <p:spPr>
              <a:xfrm>
                <a:off x="4683760" y="3149601"/>
                <a:ext cx="152400" cy="28024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D60EE147-E417-4190-807B-2EAE760FA65C}"/>
                  </a:ext>
                </a:extLst>
              </p:cNvPr>
              <p:cNvCxnSpPr/>
              <p:nvPr/>
            </p:nvCxnSpPr>
            <p:spPr>
              <a:xfrm flipV="1">
                <a:off x="3376303" y="4470400"/>
                <a:ext cx="2801769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82E448A2-F5D3-4B6C-A1F7-C2B66FEC3FD3}"/>
                  </a:ext>
                </a:extLst>
              </p:cNvPr>
              <p:cNvSpPr/>
              <p:nvPr/>
            </p:nvSpPr>
            <p:spPr>
              <a:xfrm>
                <a:off x="4683760" y="4470400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BC88F9CC-2320-4729-A014-C4DF2D82750B}"/>
                  </a:ext>
                </a:extLst>
              </p:cNvPr>
              <p:cNvSpPr/>
              <p:nvPr/>
            </p:nvSpPr>
            <p:spPr>
              <a:xfrm>
                <a:off x="4632960" y="3129280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7DACB26D-A156-4D6E-80A6-013AFA2AF531}"/>
                  </a:ext>
                </a:extLst>
              </p:cNvPr>
              <p:cNvSpPr/>
              <p:nvPr/>
            </p:nvSpPr>
            <p:spPr>
              <a:xfrm>
                <a:off x="6045200" y="4399280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37116B3-0E37-474B-A849-3D871FB80F89}"/>
                  </a:ext>
                </a:extLst>
              </p:cNvPr>
              <p:cNvSpPr/>
              <p:nvPr/>
            </p:nvSpPr>
            <p:spPr>
              <a:xfrm>
                <a:off x="3342640" y="4572000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968F3787-6C83-4E57-B9E8-25C25B1FAE60}"/>
                  </a:ext>
                </a:extLst>
              </p:cNvPr>
              <p:cNvSpPr/>
              <p:nvPr/>
            </p:nvSpPr>
            <p:spPr>
              <a:xfrm>
                <a:off x="4775200" y="5862320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911262E-AA82-462E-A29B-1A8A5FC23636}"/>
                  </a:ext>
                </a:extLst>
              </p:cNvPr>
              <p:cNvSpPr txBox="1"/>
              <p:nvPr/>
            </p:nvSpPr>
            <p:spPr>
              <a:xfrm>
                <a:off x="4683760" y="2651760"/>
                <a:ext cx="751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A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ED56A71-54FB-461C-8537-1FFC7FBCD232}"/>
                  </a:ext>
                </a:extLst>
              </p:cNvPr>
              <p:cNvSpPr txBox="1"/>
              <p:nvPr/>
            </p:nvSpPr>
            <p:spPr>
              <a:xfrm>
                <a:off x="6268720" y="4124960"/>
                <a:ext cx="508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B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6A541E4-0DD7-4871-9F97-ED38FC306AD0}"/>
                  </a:ext>
                </a:extLst>
              </p:cNvPr>
              <p:cNvSpPr txBox="1"/>
              <p:nvPr/>
            </p:nvSpPr>
            <p:spPr>
              <a:xfrm>
                <a:off x="2794000" y="4622800"/>
                <a:ext cx="4908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D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274EB34-3A87-4F13-B4BA-F51225265A1B}"/>
                  </a:ext>
                </a:extLst>
              </p:cNvPr>
              <p:cNvSpPr txBox="1"/>
              <p:nvPr/>
            </p:nvSpPr>
            <p:spPr>
              <a:xfrm>
                <a:off x="4836160" y="4572000"/>
                <a:ext cx="4267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E</a:t>
                </a:r>
              </a:p>
            </p:txBody>
          </p:sp>
        </p:grp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D6FC668-9668-42B0-82DA-E24180FC777B}"/>
              </a:ext>
            </a:extLst>
          </p:cNvPr>
          <p:cNvCxnSpPr>
            <a:stCxn id="39" idx="3"/>
            <a:endCxn id="41" idx="1"/>
          </p:cNvCxnSpPr>
          <p:nvPr/>
        </p:nvCxnSpPr>
        <p:spPr>
          <a:xfrm flipH="1">
            <a:off x="6054362" y="3207712"/>
            <a:ext cx="1290320" cy="1334956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11E4432-E1C0-4C88-90B8-8BAA73E56F0A}"/>
              </a:ext>
            </a:extLst>
          </p:cNvPr>
          <p:cNvCxnSpPr>
            <a:stCxn id="39" idx="5"/>
            <a:endCxn id="40" idx="0"/>
          </p:cNvCxnSpPr>
          <p:nvPr/>
        </p:nvCxnSpPr>
        <p:spPr>
          <a:xfrm>
            <a:off x="7452446" y="3207712"/>
            <a:ext cx="1358358" cy="11399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17440AC-D4B1-4E83-B34B-D143FA22E34E}"/>
              </a:ext>
            </a:extLst>
          </p:cNvPr>
          <p:cNvCxnSpPr>
            <a:stCxn id="41" idx="1"/>
            <a:endCxn id="38" idx="2"/>
          </p:cNvCxnSpPr>
          <p:nvPr/>
        </p:nvCxnSpPr>
        <p:spPr>
          <a:xfrm flipV="1">
            <a:off x="6054362" y="4494950"/>
            <a:ext cx="1318802" cy="477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CD07A61-1098-4799-A042-8ECE24ABCB63}"/>
              </a:ext>
            </a:extLst>
          </p:cNvPr>
          <p:cNvCxnSpPr>
            <a:stCxn id="41" idx="1"/>
            <a:endCxn id="42" idx="4"/>
          </p:cNvCxnSpPr>
          <p:nvPr/>
        </p:nvCxnSpPr>
        <p:spPr>
          <a:xfrm>
            <a:off x="6054362" y="4542668"/>
            <a:ext cx="1486442" cy="142040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8786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Cut Sets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E87AB7-5CC0-4CF4-88D1-159F221F8A9E}"/>
              </a:ext>
            </a:extLst>
          </p:cNvPr>
          <p:cNvSpPr txBox="1"/>
          <p:nvPr/>
        </p:nvSpPr>
        <p:spPr>
          <a:xfrm>
            <a:off x="163012" y="1434064"/>
            <a:ext cx="101620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Separating Vertex Set:</a:t>
            </a:r>
          </a:p>
          <a:p>
            <a:endParaRPr lang="en-I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In a connected graph G, if there exists a set of vertices whose removal from G disconnects G, then that set of vertices is called a separating vertex set in G.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4BAB219-D9C7-4CFA-B704-37870F5CE9C2}"/>
              </a:ext>
            </a:extLst>
          </p:cNvPr>
          <p:cNvGrpSpPr/>
          <p:nvPr/>
        </p:nvGrpSpPr>
        <p:grpSpPr>
          <a:xfrm>
            <a:off x="1552575" y="3206149"/>
            <a:ext cx="4333875" cy="2068547"/>
            <a:chOff x="1552575" y="3206149"/>
            <a:chExt cx="4333875" cy="2068547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715A4AE-ACE9-49E4-BE83-8964943313FD}"/>
                </a:ext>
              </a:extLst>
            </p:cNvPr>
            <p:cNvGrpSpPr/>
            <p:nvPr/>
          </p:nvGrpSpPr>
          <p:grpSpPr>
            <a:xfrm>
              <a:off x="1724025" y="3206149"/>
              <a:ext cx="4162425" cy="1957864"/>
              <a:chOff x="1724025" y="3206149"/>
              <a:chExt cx="4162425" cy="1957864"/>
            </a:xfrm>
          </p:grpSpPr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55FBB373-305D-4922-82E8-DA00090CEE20}"/>
                  </a:ext>
                </a:extLst>
              </p:cNvPr>
              <p:cNvCxnSpPr/>
              <p:nvPr/>
            </p:nvCxnSpPr>
            <p:spPr>
              <a:xfrm>
                <a:off x="2695575" y="3648075"/>
                <a:ext cx="173355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CC60ADD9-CE5F-40B8-A917-BDDF9C3FF54B}"/>
                  </a:ext>
                </a:extLst>
              </p:cNvPr>
              <p:cNvCxnSpPr/>
              <p:nvPr/>
            </p:nvCxnSpPr>
            <p:spPr>
              <a:xfrm>
                <a:off x="1724025" y="4886325"/>
                <a:ext cx="36195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69DD43DC-D572-4806-B62B-D52E8116C7D0}"/>
                  </a:ext>
                </a:extLst>
              </p:cNvPr>
              <p:cNvCxnSpPr/>
              <p:nvPr/>
            </p:nvCxnSpPr>
            <p:spPr>
              <a:xfrm flipH="1">
                <a:off x="1724025" y="3667125"/>
                <a:ext cx="990600" cy="1219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E8A81C46-73CF-448D-82E0-0FF6A47DD753}"/>
                  </a:ext>
                </a:extLst>
              </p:cNvPr>
              <p:cNvCxnSpPr/>
              <p:nvPr/>
            </p:nvCxnSpPr>
            <p:spPr>
              <a:xfrm>
                <a:off x="4429125" y="3648075"/>
                <a:ext cx="914400" cy="12382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75E4FA25-80D1-4D63-9037-55EF7060B00E}"/>
                  </a:ext>
                </a:extLst>
              </p:cNvPr>
              <p:cNvCxnSpPr/>
              <p:nvPr/>
            </p:nvCxnSpPr>
            <p:spPr>
              <a:xfrm>
                <a:off x="2714625" y="3667125"/>
                <a:ext cx="781050" cy="1219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0FEE0228-5B0C-4DB7-AE17-C53ABF012BC3}"/>
                  </a:ext>
                </a:extLst>
              </p:cNvPr>
              <p:cNvCxnSpPr/>
              <p:nvPr/>
            </p:nvCxnSpPr>
            <p:spPr>
              <a:xfrm>
                <a:off x="2714625" y="3667125"/>
                <a:ext cx="2628900" cy="1219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7C91411-30FB-40A5-BE92-E41970A51291}"/>
                  </a:ext>
                </a:extLst>
              </p:cNvPr>
              <p:cNvCxnSpPr/>
              <p:nvPr/>
            </p:nvCxnSpPr>
            <p:spPr>
              <a:xfrm flipV="1">
                <a:off x="3495675" y="3667125"/>
                <a:ext cx="933450" cy="1219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D2EFE07-DBE2-4340-87FB-92BABDBFD138}"/>
                  </a:ext>
                </a:extLst>
              </p:cNvPr>
              <p:cNvSpPr txBox="1"/>
              <p:nvPr/>
            </p:nvSpPr>
            <p:spPr>
              <a:xfrm>
                <a:off x="2419350" y="3324225"/>
                <a:ext cx="4381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a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6F7D48-5565-4C65-9B28-467ADF107664}"/>
                  </a:ext>
                </a:extLst>
              </p:cNvPr>
              <p:cNvSpPr txBox="1"/>
              <p:nvPr/>
            </p:nvSpPr>
            <p:spPr>
              <a:xfrm>
                <a:off x="4286250" y="3206149"/>
                <a:ext cx="4381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b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5A8ABC5-B871-4659-B81B-04814AB4C480}"/>
                  </a:ext>
                </a:extLst>
              </p:cNvPr>
              <p:cNvSpPr txBox="1"/>
              <p:nvPr/>
            </p:nvSpPr>
            <p:spPr>
              <a:xfrm>
                <a:off x="5343525" y="4794681"/>
                <a:ext cx="5429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c</a:t>
                </a: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4565C06-2F45-4A8E-B1E0-26656E8DE855}"/>
                </a:ext>
              </a:extLst>
            </p:cNvPr>
            <p:cNvSpPr txBox="1"/>
            <p:nvPr/>
          </p:nvSpPr>
          <p:spPr>
            <a:xfrm>
              <a:off x="3352800" y="4905374"/>
              <a:ext cx="323850" cy="369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d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01C63A8-E5A5-4F5C-A552-B3B93D346C94}"/>
                </a:ext>
              </a:extLst>
            </p:cNvPr>
            <p:cNvSpPr txBox="1"/>
            <p:nvPr/>
          </p:nvSpPr>
          <p:spPr>
            <a:xfrm>
              <a:off x="1552575" y="4867276"/>
              <a:ext cx="323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e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097922C-4D97-4A0D-9801-73413E5BF5E9}"/>
              </a:ext>
            </a:extLst>
          </p:cNvPr>
          <p:cNvSpPr txBox="1"/>
          <p:nvPr/>
        </p:nvSpPr>
        <p:spPr>
          <a:xfrm>
            <a:off x="6248400" y="3324225"/>
            <a:ext cx="5200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The Set { a, d } is a separating vertex set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0D6D9BD-8F53-422E-9D96-A046C4011BC3}"/>
              </a:ext>
            </a:extLst>
          </p:cNvPr>
          <p:cNvGrpSpPr/>
          <p:nvPr/>
        </p:nvGrpSpPr>
        <p:grpSpPr>
          <a:xfrm>
            <a:off x="7175950" y="4544637"/>
            <a:ext cx="2899225" cy="1993810"/>
            <a:chOff x="6905625" y="4019550"/>
            <a:chExt cx="2899225" cy="199381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F3A7640-E8BD-4CAA-AA3B-FB4BF7F00779}"/>
                </a:ext>
              </a:extLst>
            </p:cNvPr>
            <p:cNvSpPr/>
            <p:nvPr/>
          </p:nvSpPr>
          <p:spPr>
            <a:xfrm>
              <a:off x="7200900" y="5438775"/>
              <a:ext cx="57150" cy="1027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3B8F59A-BD80-4BF8-98AD-E535CB789946}"/>
                </a:ext>
              </a:extLst>
            </p:cNvPr>
            <p:cNvCxnSpPr>
              <a:cxnSpLocks/>
            </p:cNvCxnSpPr>
            <p:nvPr/>
          </p:nvCxnSpPr>
          <p:spPr>
            <a:xfrm>
              <a:off x="7890325" y="4419600"/>
              <a:ext cx="1167950" cy="1019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BBDB24E-DFE6-47C8-9A5B-BDB0EC2BD9B8}"/>
                </a:ext>
              </a:extLst>
            </p:cNvPr>
            <p:cNvSpPr txBox="1"/>
            <p:nvPr/>
          </p:nvSpPr>
          <p:spPr>
            <a:xfrm>
              <a:off x="7972425" y="4019550"/>
              <a:ext cx="542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b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316DFD0-3E93-4328-8648-25927E10C538}"/>
                </a:ext>
              </a:extLst>
            </p:cNvPr>
            <p:cNvSpPr txBox="1"/>
            <p:nvPr/>
          </p:nvSpPr>
          <p:spPr>
            <a:xfrm>
              <a:off x="9140375" y="5274696"/>
              <a:ext cx="664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c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D5644A9-3428-4CBC-AEFB-5F6DBC7AC57C}"/>
                </a:ext>
              </a:extLst>
            </p:cNvPr>
            <p:cNvSpPr txBox="1"/>
            <p:nvPr/>
          </p:nvSpPr>
          <p:spPr>
            <a:xfrm>
              <a:off x="6905625" y="5644028"/>
              <a:ext cx="607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42689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Cut Sets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E87AB7-5CC0-4CF4-88D1-159F221F8A9E}"/>
              </a:ext>
            </a:extLst>
          </p:cNvPr>
          <p:cNvSpPr txBox="1"/>
          <p:nvPr/>
        </p:nvSpPr>
        <p:spPr>
          <a:xfrm>
            <a:off x="163012" y="1434064"/>
            <a:ext cx="101620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Cut Vertex:</a:t>
            </a:r>
          </a:p>
          <a:p>
            <a:endParaRPr lang="en-I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If a separating vertex set in a connected graph contains only one vertex then that vertex is called a cut-vertex in the graph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662376B-D326-404B-A79E-21E8296912D0}"/>
              </a:ext>
            </a:extLst>
          </p:cNvPr>
          <p:cNvGrpSpPr/>
          <p:nvPr/>
        </p:nvGrpSpPr>
        <p:grpSpPr>
          <a:xfrm>
            <a:off x="3476625" y="3514725"/>
            <a:ext cx="3876675" cy="1876425"/>
            <a:chOff x="3476625" y="3514725"/>
            <a:chExt cx="3876675" cy="1876425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86CA053-5CDD-4447-AB8E-4EBE1B5624CE}"/>
                </a:ext>
              </a:extLst>
            </p:cNvPr>
            <p:cNvCxnSpPr/>
            <p:nvPr/>
          </p:nvCxnSpPr>
          <p:spPr>
            <a:xfrm flipH="1">
              <a:off x="3476625" y="3581400"/>
              <a:ext cx="733425" cy="895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DC1D55F-AFF9-495B-8402-5C6CD7F5E776}"/>
                </a:ext>
              </a:extLst>
            </p:cNvPr>
            <p:cNvCxnSpPr/>
            <p:nvPr/>
          </p:nvCxnSpPr>
          <p:spPr>
            <a:xfrm>
              <a:off x="4229100" y="3609975"/>
              <a:ext cx="571500" cy="9048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13E4421-C763-4D68-937F-38EFD69E8089}"/>
                </a:ext>
              </a:extLst>
            </p:cNvPr>
            <p:cNvCxnSpPr/>
            <p:nvPr/>
          </p:nvCxnSpPr>
          <p:spPr>
            <a:xfrm>
              <a:off x="3476625" y="4476750"/>
              <a:ext cx="733425" cy="8572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714D00C-4883-4FF5-BB02-B62336A205E8}"/>
                </a:ext>
              </a:extLst>
            </p:cNvPr>
            <p:cNvCxnSpPr/>
            <p:nvPr/>
          </p:nvCxnSpPr>
          <p:spPr>
            <a:xfrm flipH="1">
              <a:off x="4229100" y="4514850"/>
              <a:ext cx="571500" cy="8286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0847818-59C3-4449-84C3-C14E25098032}"/>
                </a:ext>
              </a:extLst>
            </p:cNvPr>
            <p:cNvCxnSpPr/>
            <p:nvPr/>
          </p:nvCxnSpPr>
          <p:spPr>
            <a:xfrm flipV="1">
              <a:off x="4800600" y="4476750"/>
              <a:ext cx="1371600" cy="38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0051A5A-F87D-4028-9029-247EC78100D5}"/>
                </a:ext>
              </a:extLst>
            </p:cNvPr>
            <p:cNvCxnSpPr/>
            <p:nvPr/>
          </p:nvCxnSpPr>
          <p:spPr>
            <a:xfrm flipV="1">
              <a:off x="6191250" y="3609975"/>
              <a:ext cx="0" cy="8667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FFD246D-65FF-4569-B0E8-1564A012D17F}"/>
                </a:ext>
              </a:extLst>
            </p:cNvPr>
            <p:cNvCxnSpPr/>
            <p:nvPr/>
          </p:nvCxnSpPr>
          <p:spPr>
            <a:xfrm>
              <a:off x="6172200" y="4476750"/>
              <a:ext cx="0" cy="7905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19B2E9F-648F-4FBC-A540-A3EE2292B183}"/>
                </a:ext>
              </a:extLst>
            </p:cNvPr>
            <p:cNvCxnSpPr/>
            <p:nvPr/>
          </p:nvCxnSpPr>
          <p:spPr>
            <a:xfrm>
              <a:off x="6191250" y="3609975"/>
              <a:ext cx="1104900" cy="8667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F220085-3C97-4817-9CCE-FDC7017941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81725" y="4476750"/>
              <a:ext cx="1171575" cy="7905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06F58B7-A354-476F-9C0F-F8F1BC0F8A1B}"/>
                </a:ext>
              </a:extLst>
            </p:cNvPr>
            <p:cNvSpPr/>
            <p:nvPr/>
          </p:nvSpPr>
          <p:spPr>
            <a:xfrm>
              <a:off x="4162425" y="3514725"/>
              <a:ext cx="95245" cy="1047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7C1C81D-1E9C-4709-8A5C-E0C274975EE3}"/>
                </a:ext>
              </a:extLst>
            </p:cNvPr>
            <p:cNvSpPr/>
            <p:nvPr/>
          </p:nvSpPr>
          <p:spPr>
            <a:xfrm>
              <a:off x="4714875" y="4457700"/>
              <a:ext cx="95245" cy="1047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C634790-6ED3-4450-B738-188E81EE08A6}"/>
                </a:ext>
              </a:extLst>
            </p:cNvPr>
            <p:cNvSpPr/>
            <p:nvPr/>
          </p:nvSpPr>
          <p:spPr>
            <a:xfrm>
              <a:off x="3486150" y="4419600"/>
              <a:ext cx="95245" cy="1047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1A4F85A-7942-4C97-AB5B-8796D2478F62}"/>
                </a:ext>
              </a:extLst>
            </p:cNvPr>
            <p:cNvSpPr/>
            <p:nvPr/>
          </p:nvSpPr>
          <p:spPr>
            <a:xfrm>
              <a:off x="4181475" y="5286375"/>
              <a:ext cx="95245" cy="1047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0549C3D4-E4ED-431B-B7AF-E7FCCC512BC5}"/>
                </a:ext>
              </a:extLst>
            </p:cNvPr>
            <p:cNvSpPr/>
            <p:nvPr/>
          </p:nvSpPr>
          <p:spPr>
            <a:xfrm>
              <a:off x="6143625" y="4429125"/>
              <a:ext cx="95245" cy="1047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EDC4AF1-7D25-42FB-8BC8-11F10208B77A}"/>
                </a:ext>
              </a:extLst>
            </p:cNvPr>
            <p:cNvSpPr/>
            <p:nvPr/>
          </p:nvSpPr>
          <p:spPr>
            <a:xfrm>
              <a:off x="6162675" y="3600450"/>
              <a:ext cx="95245" cy="1047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CE62B4DD-8DFB-4E04-896B-7521E3E348CB}"/>
                </a:ext>
              </a:extLst>
            </p:cNvPr>
            <p:cNvSpPr/>
            <p:nvPr/>
          </p:nvSpPr>
          <p:spPr>
            <a:xfrm>
              <a:off x="6124575" y="5191125"/>
              <a:ext cx="95245" cy="1047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82DE0ED1-930E-484B-A475-2FB17767D5C3}"/>
                </a:ext>
              </a:extLst>
            </p:cNvPr>
            <p:cNvSpPr/>
            <p:nvPr/>
          </p:nvSpPr>
          <p:spPr>
            <a:xfrm>
              <a:off x="7258050" y="4429125"/>
              <a:ext cx="95245" cy="1047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AA861E4C-6473-4FD5-B090-7360FC4E9E05}"/>
              </a:ext>
            </a:extLst>
          </p:cNvPr>
          <p:cNvSpPr txBox="1"/>
          <p:nvPr/>
        </p:nvSpPr>
        <p:spPr>
          <a:xfrm>
            <a:off x="4733925" y="4629150"/>
            <a:ext cx="2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31A2FD0-B7BF-47AD-9409-3435F10CEC8D}"/>
              </a:ext>
            </a:extLst>
          </p:cNvPr>
          <p:cNvSpPr txBox="1"/>
          <p:nvPr/>
        </p:nvSpPr>
        <p:spPr>
          <a:xfrm>
            <a:off x="5972175" y="4514850"/>
            <a:ext cx="19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466949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Cut Sets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E87AB7-5CC0-4CF4-88D1-159F221F8A9E}"/>
              </a:ext>
            </a:extLst>
          </p:cNvPr>
          <p:cNvSpPr txBox="1"/>
          <p:nvPr/>
        </p:nvSpPr>
        <p:spPr>
          <a:xfrm>
            <a:off x="163012" y="1434064"/>
            <a:ext cx="101620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Edge Connectivity and Vertex Connectivity:</a:t>
            </a:r>
          </a:p>
          <a:p>
            <a:endParaRPr lang="en-I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   Fewest number of edges and cut set (</a:t>
            </a:r>
            <a:r>
              <a:rPr lang="el-GR" sz="2400" b="1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λ</a:t>
            </a:r>
            <a:r>
              <a:rPr lang="en-IN" sz="2400" b="1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(G))</a:t>
            </a:r>
            <a:endParaRPr lang="en-I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   Fewest number of Vertices in separating vertex set (K(G))</a:t>
            </a:r>
          </a:p>
          <a:p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386F89-10F5-451F-BB00-56BEA4407B53}"/>
              </a:ext>
            </a:extLst>
          </p:cNvPr>
          <p:cNvSpPr txBox="1"/>
          <p:nvPr/>
        </p:nvSpPr>
        <p:spPr>
          <a:xfrm>
            <a:off x="266700" y="3876675"/>
            <a:ext cx="10868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For any connected graph G, its degree </a:t>
            </a:r>
            <a:r>
              <a:rPr lang="en-IN" sz="2400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𝛿(G), </a:t>
            </a:r>
            <a:r>
              <a:rPr lang="en-IN" sz="2400" i="0" dirty="0">
                <a:solidFill>
                  <a:schemeClr val="accent1">
                    <a:lumMod val="75000"/>
                  </a:schemeClr>
                </a:solidFill>
                <a:effectLst/>
              </a:rPr>
              <a:t>its edge connectivity and vertex connectivity satisfy the </a:t>
            </a:r>
            <a:r>
              <a:rPr lang="en-IN" sz="2400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inequality   K(G) ≤ </a:t>
            </a:r>
            <a:r>
              <a:rPr lang="el-GR" sz="2400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λ</a:t>
            </a:r>
            <a:r>
              <a:rPr lang="en-IN" sz="2400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(G) ≤ 𝛿(G)  </a:t>
            </a:r>
            <a:r>
              <a:rPr lang="en-IN" sz="2400" i="0" dirty="0">
                <a:solidFill>
                  <a:schemeClr val="accent1">
                    <a:lumMod val="75000"/>
                  </a:schemeClr>
                </a:solidFill>
                <a:effectLst/>
              </a:rPr>
              <a:t>known as </a:t>
            </a:r>
            <a:r>
              <a:rPr lang="en-IN" sz="2400" b="1" i="0" dirty="0" err="1">
                <a:solidFill>
                  <a:schemeClr val="accent1">
                    <a:lumMod val="75000"/>
                  </a:schemeClr>
                </a:solidFill>
                <a:effectLst/>
              </a:rPr>
              <a:t>whitney’s</a:t>
            </a:r>
            <a:r>
              <a:rPr lang="en-IN" sz="2400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 inequality</a:t>
            </a:r>
            <a:endParaRPr lang="en-I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076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Cut Sets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E87AB7-5CC0-4CF4-88D1-159F221F8A9E}"/>
              </a:ext>
            </a:extLst>
          </p:cNvPr>
          <p:cNvSpPr txBox="1"/>
          <p:nvPr/>
        </p:nvSpPr>
        <p:spPr>
          <a:xfrm>
            <a:off x="153487" y="1513221"/>
            <a:ext cx="10162087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Edge connectivity and vertex connectivity of a tree with two or more vertices is always one.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For any cycle Cn on three or more vertices K(G) = 2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For a complete graph </a:t>
            </a:r>
            <a:r>
              <a:rPr lang="en-IN" sz="2400" dirty="0" err="1">
                <a:solidFill>
                  <a:schemeClr val="accent1">
                    <a:lumMod val="75000"/>
                  </a:schemeClr>
                </a:solidFill>
              </a:rPr>
              <a:t>Kn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, K(</a:t>
            </a:r>
            <a:r>
              <a:rPr lang="en-IN" sz="2400" dirty="0" err="1">
                <a:solidFill>
                  <a:schemeClr val="accent1">
                    <a:lumMod val="75000"/>
                  </a:schemeClr>
                </a:solidFill>
              </a:rPr>
              <a:t>Kn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)= n-1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For a complete Bipartite graph </a:t>
            </a:r>
            <a:r>
              <a:rPr lang="en-IN" sz="2400" dirty="0" err="1">
                <a:solidFill>
                  <a:schemeClr val="accent1">
                    <a:lumMod val="75000"/>
                  </a:schemeClr>
                </a:solidFill>
              </a:rPr>
              <a:t>Km,n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  , K(</a:t>
            </a:r>
            <a:r>
              <a:rPr lang="en-IN" sz="2400" dirty="0" err="1">
                <a:solidFill>
                  <a:schemeClr val="accent1">
                    <a:lumMod val="75000"/>
                  </a:schemeClr>
                </a:solidFill>
              </a:rPr>
              <a:t>Km,n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) = min{</a:t>
            </a:r>
            <a:r>
              <a:rPr lang="en-IN" sz="2400" dirty="0" err="1">
                <a:solidFill>
                  <a:schemeClr val="accent1">
                    <a:lumMod val="75000"/>
                  </a:schemeClr>
                </a:solidFill>
              </a:rPr>
              <a:t>m,n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371555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Cut Sets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B20CEB1-A918-41B1-A93D-FFCB5BB3EF5C}"/>
              </a:ext>
            </a:extLst>
          </p:cNvPr>
          <p:cNvGrpSpPr/>
          <p:nvPr/>
        </p:nvGrpSpPr>
        <p:grpSpPr>
          <a:xfrm>
            <a:off x="528320" y="1944732"/>
            <a:ext cx="1714500" cy="2208925"/>
            <a:chOff x="2352675" y="1962150"/>
            <a:chExt cx="1714500" cy="220892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D16BE24-6D1E-4EC6-B551-00A53B9D970B}"/>
                </a:ext>
              </a:extLst>
            </p:cNvPr>
            <p:cNvCxnSpPr/>
            <p:nvPr/>
          </p:nvCxnSpPr>
          <p:spPr>
            <a:xfrm flipH="1">
              <a:off x="2390775" y="2057400"/>
              <a:ext cx="895350" cy="5524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687E074-ACB2-45E0-9BAA-0916D97A464E}"/>
                </a:ext>
              </a:extLst>
            </p:cNvPr>
            <p:cNvCxnSpPr>
              <a:cxnSpLocks/>
            </p:cNvCxnSpPr>
            <p:nvPr/>
          </p:nvCxnSpPr>
          <p:spPr>
            <a:xfrm>
              <a:off x="3305175" y="2047875"/>
              <a:ext cx="676275" cy="5619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674C761-C3B2-4D3C-8C40-F836CD6C6FDE}"/>
                </a:ext>
              </a:extLst>
            </p:cNvPr>
            <p:cNvCxnSpPr/>
            <p:nvPr/>
          </p:nvCxnSpPr>
          <p:spPr>
            <a:xfrm>
              <a:off x="2390775" y="2609850"/>
              <a:ext cx="0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B25DF7F-6D13-440B-A89E-4D5AD0715DDB}"/>
                </a:ext>
              </a:extLst>
            </p:cNvPr>
            <p:cNvCxnSpPr>
              <a:cxnSpLocks/>
            </p:cNvCxnSpPr>
            <p:nvPr/>
          </p:nvCxnSpPr>
          <p:spPr>
            <a:xfrm>
              <a:off x="4010025" y="2609850"/>
              <a:ext cx="0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F9DD3C5-B333-4450-94F3-80546FD3A4E3}"/>
                </a:ext>
              </a:extLst>
            </p:cNvPr>
            <p:cNvCxnSpPr/>
            <p:nvPr/>
          </p:nvCxnSpPr>
          <p:spPr>
            <a:xfrm>
              <a:off x="2390775" y="3600450"/>
              <a:ext cx="72390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DB24C0F-3445-4E20-9972-1A6690BF19CE}"/>
                </a:ext>
              </a:extLst>
            </p:cNvPr>
            <p:cNvCxnSpPr/>
            <p:nvPr/>
          </p:nvCxnSpPr>
          <p:spPr>
            <a:xfrm flipH="1">
              <a:off x="3114675" y="3600450"/>
              <a:ext cx="89535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0B8280C-D347-443B-8D80-A15985AFCFD2}"/>
                </a:ext>
              </a:extLst>
            </p:cNvPr>
            <p:cNvSpPr/>
            <p:nvPr/>
          </p:nvSpPr>
          <p:spPr>
            <a:xfrm>
              <a:off x="3238500" y="1962150"/>
              <a:ext cx="104775" cy="14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95455E0-6D04-4900-A7A0-9A63C3FE99B6}"/>
                </a:ext>
              </a:extLst>
            </p:cNvPr>
            <p:cNvSpPr/>
            <p:nvPr/>
          </p:nvSpPr>
          <p:spPr>
            <a:xfrm>
              <a:off x="3952875" y="2543175"/>
              <a:ext cx="104775" cy="14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5B4ED3F-DE71-4A6D-9439-6DABBC5FA537}"/>
                </a:ext>
              </a:extLst>
            </p:cNvPr>
            <p:cNvSpPr/>
            <p:nvPr/>
          </p:nvSpPr>
          <p:spPr>
            <a:xfrm>
              <a:off x="2352675" y="2505075"/>
              <a:ext cx="104775" cy="14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CBBAA90-5A45-426B-B330-A52824784637}"/>
                </a:ext>
              </a:extLst>
            </p:cNvPr>
            <p:cNvSpPr/>
            <p:nvPr/>
          </p:nvSpPr>
          <p:spPr>
            <a:xfrm>
              <a:off x="3962400" y="3476625"/>
              <a:ext cx="104775" cy="14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3FBBB4B-4DA7-4593-BDBC-78B9FD64E77E}"/>
                </a:ext>
              </a:extLst>
            </p:cNvPr>
            <p:cNvSpPr/>
            <p:nvPr/>
          </p:nvSpPr>
          <p:spPr>
            <a:xfrm>
              <a:off x="2352675" y="3476625"/>
              <a:ext cx="104775" cy="14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24640C3-6ECE-433E-9230-B308CB15473F}"/>
                </a:ext>
              </a:extLst>
            </p:cNvPr>
            <p:cNvSpPr/>
            <p:nvPr/>
          </p:nvSpPr>
          <p:spPr>
            <a:xfrm>
              <a:off x="3095625" y="4029075"/>
              <a:ext cx="104775" cy="14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5ADEC08-9A81-4AC7-A044-002164FF4CE8}"/>
              </a:ext>
            </a:extLst>
          </p:cNvPr>
          <p:cNvGrpSpPr/>
          <p:nvPr/>
        </p:nvGrpSpPr>
        <p:grpSpPr>
          <a:xfrm>
            <a:off x="2880995" y="1760589"/>
            <a:ext cx="2628902" cy="2654286"/>
            <a:chOff x="6219825" y="1793875"/>
            <a:chExt cx="2628902" cy="2654286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F04C9C6-9A5B-4EE5-BC25-184766DB46FA}"/>
                </a:ext>
              </a:extLst>
            </p:cNvPr>
            <p:cNvSpPr/>
            <p:nvPr/>
          </p:nvSpPr>
          <p:spPr>
            <a:xfrm>
              <a:off x="6219825" y="1868853"/>
              <a:ext cx="2628902" cy="257930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CD14445-006C-45D6-B261-FA6E4BB3FADF}"/>
                </a:ext>
              </a:extLst>
            </p:cNvPr>
            <p:cNvCxnSpPr>
              <a:stCxn id="34" idx="0"/>
            </p:cNvCxnSpPr>
            <p:nvPr/>
          </p:nvCxnSpPr>
          <p:spPr>
            <a:xfrm>
              <a:off x="7534276" y="1868853"/>
              <a:ext cx="4444" cy="11803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BA5E7EE-13D6-4B27-8A23-51D7C5DFFAFF}"/>
                </a:ext>
              </a:extLst>
            </p:cNvPr>
            <p:cNvCxnSpPr/>
            <p:nvPr/>
          </p:nvCxnSpPr>
          <p:spPr>
            <a:xfrm flipH="1" flipV="1">
              <a:off x="6377801" y="2609850"/>
              <a:ext cx="1156475" cy="4393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547DD22-856C-4B0A-B0D4-AE7D4CD5A008}"/>
                </a:ext>
              </a:extLst>
            </p:cNvPr>
            <p:cNvCxnSpPr/>
            <p:nvPr/>
          </p:nvCxnSpPr>
          <p:spPr>
            <a:xfrm flipV="1">
              <a:off x="7538720" y="2609849"/>
              <a:ext cx="1117600" cy="4393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3E62DDA-8BD6-4E40-9CE2-6AAE7303FCC7}"/>
                </a:ext>
              </a:extLst>
            </p:cNvPr>
            <p:cNvCxnSpPr>
              <a:endCxn id="34" idx="3"/>
            </p:cNvCxnSpPr>
            <p:nvPr/>
          </p:nvCxnSpPr>
          <p:spPr>
            <a:xfrm flipH="1">
              <a:off x="6604819" y="3049196"/>
              <a:ext cx="929457" cy="10212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BE06A1F-C7BD-4514-9C57-B2034E62BEBE}"/>
                </a:ext>
              </a:extLst>
            </p:cNvPr>
            <p:cNvCxnSpPr>
              <a:endCxn id="34" idx="5"/>
            </p:cNvCxnSpPr>
            <p:nvPr/>
          </p:nvCxnSpPr>
          <p:spPr>
            <a:xfrm>
              <a:off x="7538720" y="3049195"/>
              <a:ext cx="925013" cy="10212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EDD123D-B792-4C36-B037-73DB4EF90348}"/>
                </a:ext>
              </a:extLst>
            </p:cNvPr>
            <p:cNvSpPr/>
            <p:nvPr/>
          </p:nvSpPr>
          <p:spPr>
            <a:xfrm>
              <a:off x="6580505" y="3998595"/>
              <a:ext cx="104775" cy="14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63EB79B-D4D1-4D94-9ECC-12F9849F7B43}"/>
                </a:ext>
              </a:extLst>
            </p:cNvPr>
            <p:cNvSpPr/>
            <p:nvPr/>
          </p:nvSpPr>
          <p:spPr>
            <a:xfrm>
              <a:off x="8388985" y="4018915"/>
              <a:ext cx="104775" cy="14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3AE8E36-952D-4BF5-B2B1-272DE35B3C8D}"/>
                </a:ext>
              </a:extLst>
            </p:cNvPr>
            <p:cNvSpPr/>
            <p:nvPr/>
          </p:nvSpPr>
          <p:spPr>
            <a:xfrm>
              <a:off x="6306185" y="2566035"/>
              <a:ext cx="104775" cy="14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7F2E325D-A25C-4C3F-941F-3550F08B6693}"/>
                </a:ext>
              </a:extLst>
            </p:cNvPr>
            <p:cNvSpPr/>
            <p:nvPr/>
          </p:nvSpPr>
          <p:spPr>
            <a:xfrm>
              <a:off x="7484745" y="1793875"/>
              <a:ext cx="104775" cy="14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9E8A4F3-8037-400A-95F4-7150E79BA2AE}"/>
                </a:ext>
              </a:extLst>
            </p:cNvPr>
            <p:cNvSpPr/>
            <p:nvPr/>
          </p:nvSpPr>
          <p:spPr>
            <a:xfrm>
              <a:off x="8683625" y="2535555"/>
              <a:ext cx="104775" cy="14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8C8C037-2978-4F69-A93D-3D521B253CD3}"/>
                </a:ext>
              </a:extLst>
            </p:cNvPr>
            <p:cNvSpPr/>
            <p:nvPr/>
          </p:nvSpPr>
          <p:spPr>
            <a:xfrm>
              <a:off x="7484745" y="2982595"/>
              <a:ext cx="104775" cy="14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3B8C628C-1D4B-4B65-9DBD-54F94FDB5128}"/>
              </a:ext>
            </a:extLst>
          </p:cNvPr>
          <p:cNvSpPr txBox="1"/>
          <p:nvPr/>
        </p:nvSpPr>
        <p:spPr>
          <a:xfrm>
            <a:off x="528320" y="5008880"/>
            <a:ext cx="10698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Find the edge connectivity and vertex connectivity of the graphs</a:t>
            </a:r>
          </a:p>
          <a:p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Do they satisfy </a:t>
            </a:r>
            <a:r>
              <a:rPr lang="en-IN" sz="2400" dirty="0" err="1">
                <a:solidFill>
                  <a:schemeClr val="accent1">
                    <a:lumMod val="75000"/>
                  </a:schemeClr>
                </a:solidFill>
              </a:rPr>
              <a:t>whitney’s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 inequality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0A47F39-CE85-4284-BA7B-0B628699A859}"/>
              </a:ext>
            </a:extLst>
          </p:cNvPr>
          <p:cNvSpPr/>
          <p:nvPr/>
        </p:nvSpPr>
        <p:spPr>
          <a:xfrm>
            <a:off x="6776720" y="1835526"/>
            <a:ext cx="3657596" cy="24180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A1E96BC-F761-4875-BB75-5B0967036703}"/>
              </a:ext>
            </a:extLst>
          </p:cNvPr>
          <p:cNvCxnSpPr/>
          <p:nvPr/>
        </p:nvCxnSpPr>
        <p:spPr>
          <a:xfrm>
            <a:off x="7843520" y="1849120"/>
            <a:ext cx="0" cy="2404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92A3AA1-AB7D-4D51-B24E-8F1DCE06016A}"/>
              </a:ext>
            </a:extLst>
          </p:cNvPr>
          <p:cNvCxnSpPr/>
          <p:nvPr/>
        </p:nvCxnSpPr>
        <p:spPr>
          <a:xfrm>
            <a:off x="9265920" y="1835526"/>
            <a:ext cx="0" cy="2418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B05CBD5-C098-4C2C-B814-52B8335D6FF8}"/>
              </a:ext>
            </a:extLst>
          </p:cNvPr>
          <p:cNvCxnSpPr/>
          <p:nvPr/>
        </p:nvCxnSpPr>
        <p:spPr>
          <a:xfrm>
            <a:off x="9265920" y="1835526"/>
            <a:ext cx="1168396" cy="2418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8552BA7-3F49-4989-A7C1-AF040D08E087}"/>
              </a:ext>
            </a:extLst>
          </p:cNvPr>
          <p:cNvCxnSpPr/>
          <p:nvPr/>
        </p:nvCxnSpPr>
        <p:spPr>
          <a:xfrm flipV="1">
            <a:off x="9265919" y="1835525"/>
            <a:ext cx="1168396" cy="2418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B837E19-5A06-47F3-A3FC-9C4231BA8F56}"/>
              </a:ext>
            </a:extLst>
          </p:cNvPr>
          <p:cNvCxnSpPr/>
          <p:nvPr/>
        </p:nvCxnSpPr>
        <p:spPr>
          <a:xfrm flipV="1">
            <a:off x="7843519" y="1835524"/>
            <a:ext cx="1422399" cy="2418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322B64F-8E03-44AE-9D82-6060E5DF425B}"/>
              </a:ext>
            </a:extLst>
          </p:cNvPr>
          <p:cNvCxnSpPr/>
          <p:nvPr/>
        </p:nvCxnSpPr>
        <p:spPr>
          <a:xfrm>
            <a:off x="6774817" y="1868853"/>
            <a:ext cx="1068700" cy="2398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D5929F1-F674-4AB9-9F33-31B7DDF7BD07}"/>
              </a:ext>
            </a:extLst>
          </p:cNvPr>
          <p:cNvCxnSpPr/>
          <p:nvPr/>
        </p:nvCxnSpPr>
        <p:spPr>
          <a:xfrm flipV="1">
            <a:off x="6774814" y="1862713"/>
            <a:ext cx="1068702" cy="2390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F3AD2FF3-0AAB-4B0E-95E5-39175505FFB1}"/>
              </a:ext>
            </a:extLst>
          </p:cNvPr>
          <p:cNvSpPr/>
          <p:nvPr/>
        </p:nvSpPr>
        <p:spPr>
          <a:xfrm>
            <a:off x="6717665" y="1760589"/>
            <a:ext cx="104775" cy="14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12AFDAE-ABC1-460F-B06E-40DCBFB6B162}"/>
              </a:ext>
            </a:extLst>
          </p:cNvPr>
          <p:cNvSpPr/>
          <p:nvPr/>
        </p:nvSpPr>
        <p:spPr>
          <a:xfrm>
            <a:off x="6717665" y="4179939"/>
            <a:ext cx="104775" cy="14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023073D-0609-4145-A984-CFCCA7546580}"/>
              </a:ext>
            </a:extLst>
          </p:cNvPr>
          <p:cNvSpPr/>
          <p:nvPr/>
        </p:nvSpPr>
        <p:spPr>
          <a:xfrm>
            <a:off x="7784465" y="1770114"/>
            <a:ext cx="104775" cy="14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3766AE-7B87-47F9-B91E-1AE307C7CA6C}"/>
              </a:ext>
            </a:extLst>
          </p:cNvPr>
          <p:cNvSpPr/>
          <p:nvPr/>
        </p:nvSpPr>
        <p:spPr>
          <a:xfrm>
            <a:off x="7784465" y="4179939"/>
            <a:ext cx="104775" cy="14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90E427C-0C03-4B50-BF5C-6D0D3BAE0B4A}"/>
              </a:ext>
            </a:extLst>
          </p:cNvPr>
          <p:cNvSpPr/>
          <p:nvPr/>
        </p:nvSpPr>
        <p:spPr>
          <a:xfrm>
            <a:off x="9213215" y="4179939"/>
            <a:ext cx="104775" cy="14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601F599-F984-4FB8-BBE0-A59D532386CF}"/>
              </a:ext>
            </a:extLst>
          </p:cNvPr>
          <p:cNvSpPr/>
          <p:nvPr/>
        </p:nvSpPr>
        <p:spPr>
          <a:xfrm>
            <a:off x="9213215" y="1770114"/>
            <a:ext cx="104775" cy="14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CC186F-B412-4A9D-B51E-482F455DED62}"/>
              </a:ext>
            </a:extLst>
          </p:cNvPr>
          <p:cNvSpPr/>
          <p:nvPr/>
        </p:nvSpPr>
        <p:spPr>
          <a:xfrm>
            <a:off x="10375265" y="1770114"/>
            <a:ext cx="104775" cy="14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5790837-F9EA-4828-9CAA-695B5AD161A0}"/>
              </a:ext>
            </a:extLst>
          </p:cNvPr>
          <p:cNvSpPr/>
          <p:nvPr/>
        </p:nvSpPr>
        <p:spPr>
          <a:xfrm>
            <a:off x="10375265" y="4189464"/>
            <a:ext cx="104775" cy="14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87177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Cut Sets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B20CEB1-A918-41B1-A93D-FFCB5BB3EF5C}"/>
              </a:ext>
            </a:extLst>
          </p:cNvPr>
          <p:cNvGrpSpPr/>
          <p:nvPr/>
        </p:nvGrpSpPr>
        <p:grpSpPr>
          <a:xfrm>
            <a:off x="528320" y="1944732"/>
            <a:ext cx="1714500" cy="2208925"/>
            <a:chOff x="2352675" y="1962150"/>
            <a:chExt cx="1714500" cy="220892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D16BE24-6D1E-4EC6-B551-00A53B9D970B}"/>
                </a:ext>
              </a:extLst>
            </p:cNvPr>
            <p:cNvCxnSpPr/>
            <p:nvPr/>
          </p:nvCxnSpPr>
          <p:spPr>
            <a:xfrm flipH="1">
              <a:off x="2390775" y="2057400"/>
              <a:ext cx="895350" cy="5524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687E074-ACB2-45E0-9BAA-0916D97A464E}"/>
                </a:ext>
              </a:extLst>
            </p:cNvPr>
            <p:cNvCxnSpPr>
              <a:cxnSpLocks/>
            </p:cNvCxnSpPr>
            <p:nvPr/>
          </p:nvCxnSpPr>
          <p:spPr>
            <a:xfrm>
              <a:off x="3305175" y="2047875"/>
              <a:ext cx="676275" cy="5619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674C761-C3B2-4D3C-8C40-F836CD6C6FDE}"/>
                </a:ext>
              </a:extLst>
            </p:cNvPr>
            <p:cNvCxnSpPr/>
            <p:nvPr/>
          </p:nvCxnSpPr>
          <p:spPr>
            <a:xfrm>
              <a:off x="2390775" y="2609850"/>
              <a:ext cx="0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B25DF7F-6D13-440B-A89E-4D5AD0715DDB}"/>
                </a:ext>
              </a:extLst>
            </p:cNvPr>
            <p:cNvCxnSpPr>
              <a:cxnSpLocks/>
            </p:cNvCxnSpPr>
            <p:nvPr/>
          </p:nvCxnSpPr>
          <p:spPr>
            <a:xfrm>
              <a:off x="4010025" y="2609850"/>
              <a:ext cx="0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F9DD3C5-B333-4450-94F3-80546FD3A4E3}"/>
                </a:ext>
              </a:extLst>
            </p:cNvPr>
            <p:cNvCxnSpPr/>
            <p:nvPr/>
          </p:nvCxnSpPr>
          <p:spPr>
            <a:xfrm>
              <a:off x="2390775" y="3600450"/>
              <a:ext cx="72390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DB24C0F-3445-4E20-9972-1A6690BF19CE}"/>
                </a:ext>
              </a:extLst>
            </p:cNvPr>
            <p:cNvCxnSpPr/>
            <p:nvPr/>
          </p:nvCxnSpPr>
          <p:spPr>
            <a:xfrm flipH="1">
              <a:off x="3114675" y="3600450"/>
              <a:ext cx="89535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0B8280C-D347-443B-8D80-A15985AFCFD2}"/>
                </a:ext>
              </a:extLst>
            </p:cNvPr>
            <p:cNvSpPr/>
            <p:nvPr/>
          </p:nvSpPr>
          <p:spPr>
            <a:xfrm>
              <a:off x="3238500" y="1962150"/>
              <a:ext cx="104775" cy="14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95455E0-6D04-4900-A7A0-9A63C3FE99B6}"/>
                </a:ext>
              </a:extLst>
            </p:cNvPr>
            <p:cNvSpPr/>
            <p:nvPr/>
          </p:nvSpPr>
          <p:spPr>
            <a:xfrm>
              <a:off x="3952875" y="2543175"/>
              <a:ext cx="104775" cy="14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5B4ED3F-DE71-4A6D-9439-6DABBC5FA537}"/>
                </a:ext>
              </a:extLst>
            </p:cNvPr>
            <p:cNvSpPr/>
            <p:nvPr/>
          </p:nvSpPr>
          <p:spPr>
            <a:xfrm>
              <a:off x="2352675" y="2505075"/>
              <a:ext cx="104775" cy="14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CBBAA90-5A45-426B-B330-A52824784637}"/>
                </a:ext>
              </a:extLst>
            </p:cNvPr>
            <p:cNvSpPr/>
            <p:nvPr/>
          </p:nvSpPr>
          <p:spPr>
            <a:xfrm>
              <a:off x="3962400" y="3476625"/>
              <a:ext cx="104775" cy="14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3FBBB4B-4DA7-4593-BDBC-78B9FD64E77E}"/>
                </a:ext>
              </a:extLst>
            </p:cNvPr>
            <p:cNvSpPr/>
            <p:nvPr/>
          </p:nvSpPr>
          <p:spPr>
            <a:xfrm>
              <a:off x="2352675" y="3476625"/>
              <a:ext cx="104775" cy="14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24640C3-6ECE-433E-9230-B308CB15473F}"/>
                </a:ext>
              </a:extLst>
            </p:cNvPr>
            <p:cNvSpPr/>
            <p:nvPr/>
          </p:nvSpPr>
          <p:spPr>
            <a:xfrm>
              <a:off x="3095625" y="4029075"/>
              <a:ext cx="104775" cy="14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7864678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Cut Sets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5ADEC08-9A81-4AC7-A044-002164FF4CE8}"/>
              </a:ext>
            </a:extLst>
          </p:cNvPr>
          <p:cNvGrpSpPr/>
          <p:nvPr/>
        </p:nvGrpSpPr>
        <p:grpSpPr>
          <a:xfrm>
            <a:off x="2880995" y="1760589"/>
            <a:ext cx="2628902" cy="2654286"/>
            <a:chOff x="6219825" y="1793875"/>
            <a:chExt cx="2628902" cy="2654286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F04C9C6-9A5B-4EE5-BC25-184766DB46FA}"/>
                </a:ext>
              </a:extLst>
            </p:cNvPr>
            <p:cNvSpPr/>
            <p:nvPr/>
          </p:nvSpPr>
          <p:spPr>
            <a:xfrm>
              <a:off x="6219825" y="1868853"/>
              <a:ext cx="2628902" cy="257930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CD14445-006C-45D6-B261-FA6E4BB3FADF}"/>
                </a:ext>
              </a:extLst>
            </p:cNvPr>
            <p:cNvCxnSpPr>
              <a:stCxn id="34" idx="0"/>
            </p:cNvCxnSpPr>
            <p:nvPr/>
          </p:nvCxnSpPr>
          <p:spPr>
            <a:xfrm>
              <a:off x="7534276" y="1868853"/>
              <a:ext cx="4444" cy="11803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BA5E7EE-13D6-4B27-8A23-51D7C5DFFAFF}"/>
                </a:ext>
              </a:extLst>
            </p:cNvPr>
            <p:cNvCxnSpPr/>
            <p:nvPr/>
          </p:nvCxnSpPr>
          <p:spPr>
            <a:xfrm flipH="1" flipV="1">
              <a:off x="6377801" y="2609850"/>
              <a:ext cx="1156475" cy="4393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547DD22-856C-4B0A-B0D4-AE7D4CD5A008}"/>
                </a:ext>
              </a:extLst>
            </p:cNvPr>
            <p:cNvCxnSpPr/>
            <p:nvPr/>
          </p:nvCxnSpPr>
          <p:spPr>
            <a:xfrm flipV="1">
              <a:off x="7538720" y="2609849"/>
              <a:ext cx="1117600" cy="4393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3E62DDA-8BD6-4E40-9CE2-6AAE7303FCC7}"/>
                </a:ext>
              </a:extLst>
            </p:cNvPr>
            <p:cNvCxnSpPr>
              <a:endCxn id="34" idx="3"/>
            </p:cNvCxnSpPr>
            <p:nvPr/>
          </p:nvCxnSpPr>
          <p:spPr>
            <a:xfrm flipH="1">
              <a:off x="6604819" y="3049196"/>
              <a:ext cx="929457" cy="10212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BE06A1F-C7BD-4514-9C57-B2034E62BEBE}"/>
                </a:ext>
              </a:extLst>
            </p:cNvPr>
            <p:cNvCxnSpPr>
              <a:endCxn id="34" idx="5"/>
            </p:cNvCxnSpPr>
            <p:nvPr/>
          </p:nvCxnSpPr>
          <p:spPr>
            <a:xfrm>
              <a:off x="7538720" y="3049195"/>
              <a:ext cx="925013" cy="10212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EDD123D-B792-4C36-B037-73DB4EF90348}"/>
                </a:ext>
              </a:extLst>
            </p:cNvPr>
            <p:cNvSpPr/>
            <p:nvPr/>
          </p:nvSpPr>
          <p:spPr>
            <a:xfrm>
              <a:off x="6580505" y="3998595"/>
              <a:ext cx="104775" cy="14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63EB79B-D4D1-4D94-9ECC-12F9849F7B43}"/>
                </a:ext>
              </a:extLst>
            </p:cNvPr>
            <p:cNvSpPr/>
            <p:nvPr/>
          </p:nvSpPr>
          <p:spPr>
            <a:xfrm>
              <a:off x="8388985" y="4018915"/>
              <a:ext cx="104775" cy="14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3AE8E36-952D-4BF5-B2B1-272DE35B3C8D}"/>
                </a:ext>
              </a:extLst>
            </p:cNvPr>
            <p:cNvSpPr/>
            <p:nvPr/>
          </p:nvSpPr>
          <p:spPr>
            <a:xfrm>
              <a:off x="6306185" y="2566035"/>
              <a:ext cx="104775" cy="14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7F2E325D-A25C-4C3F-941F-3550F08B6693}"/>
                </a:ext>
              </a:extLst>
            </p:cNvPr>
            <p:cNvSpPr/>
            <p:nvPr/>
          </p:nvSpPr>
          <p:spPr>
            <a:xfrm>
              <a:off x="7484745" y="1793875"/>
              <a:ext cx="104775" cy="14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9E8A4F3-8037-400A-95F4-7150E79BA2AE}"/>
                </a:ext>
              </a:extLst>
            </p:cNvPr>
            <p:cNvSpPr/>
            <p:nvPr/>
          </p:nvSpPr>
          <p:spPr>
            <a:xfrm>
              <a:off x="8683625" y="2535555"/>
              <a:ext cx="104775" cy="14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8C8C037-2978-4F69-A93D-3D521B253CD3}"/>
                </a:ext>
              </a:extLst>
            </p:cNvPr>
            <p:cNvSpPr/>
            <p:nvPr/>
          </p:nvSpPr>
          <p:spPr>
            <a:xfrm>
              <a:off x="7484745" y="2982595"/>
              <a:ext cx="104775" cy="14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44198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Cut Sets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208896" y="1477819"/>
            <a:ext cx="10011430" cy="3789503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Let G be a connected graph. A set S of edges of G is said to be a disconnecting edge set in G, if the removal of S from G disconnects G</a:t>
            </a:r>
          </a:p>
          <a:p>
            <a:pPr algn="just"/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A set S of edges of G is said to be a cut-set in G if the following two conditions hold:</a:t>
            </a:r>
          </a:p>
          <a:p>
            <a:pPr lvl="1" algn="just"/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S is a disconnecting edge set in G</a:t>
            </a:r>
          </a:p>
          <a:p>
            <a:pPr lvl="1" algn="just"/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No proper subset of S is a disconnecting edge set in G</a:t>
            </a:r>
          </a:p>
          <a:p>
            <a:pPr marL="0" indent="0" algn="just">
              <a:buNone/>
            </a:pP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Note: when an edge is removed from the graph, the end vertices of the edge continue to remain in the graph.</a:t>
            </a:r>
            <a:endParaRPr lang="he-IL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916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Cut Sets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3BFC4A1-62EC-4863-8BF6-D947635EA80B}"/>
              </a:ext>
            </a:extLst>
          </p:cNvPr>
          <p:cNvGrpSpPr/>
          <p:nvPr/>
        </p:nvGrpSpPr>
        <p:grpSpPr>
          <a:xfrm>
            <a:off x="2115185" y="1885611"/>
            <a:ext cx="3762375" cy="2570875"/>
            <a:chOff x="6717665" y="1760589"/>
            <a:chExt cx="3762375" cy="2570875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0A47F39-CE85-4284-BA7B-0B628699A859}"/>
                </a:ext>
              </a:extLst>
            </p:cNvPr>
            <p:cNvSpPr/>
            <p:nvPr/>
          </p:nvSpPr>
          <p:spPr>
            <a:xfrm>
              <a:off x="6776720" y="1835526"/>
              <a:ext cx="3657596" cy="24180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A1E96BC-F761-4875-BB75-5B0967036703}"/>
                </a:ext>
              </a:extLst>
            </p:cNvPr>
            <p:cNvCxnSpPr/>
            <p:nvPr/>
          </p:nvCxnSpPr>
          <p:spPr>
            <a:xfrm>
              <a:off x="7843520" y="1849120"/>
              <a:ext cx="0" cy="24044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92A3AA1-AB7D-4D51-B24E-8F1DCE06016A}"/>
                </a:ext>
              </a:extLst>
            </p:cNvPr>
            <p:cNvCxnSpPr/>
            <p:nvPr/>
          </p:nvCxnSpPr>
          <p:spPr>
            <a:xfrm>
              <a:off x="9265920" y="1835526"/>
              <a:ext cx="0" cy="24180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B05CBD5-C098-4C2C-B814-52B8335D6FF8}"/>
                </a:ext>
              </a:extLst>
            </p:cNvPr>
            <p:cNvCxnSpPr/>
            <p:nvPr/>
          </p:nvCxnSpPr>
          <p:spPr>
            <a:xfrm>
              <a:off x="9265920" y="1835526"/>
              <a:ext cx="1168396" cy="24180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C8552BA7-3F49-4989-A7C1-AF040D08E087}"/>
                </a:ext>
              </a:extLst>
            </p:cNvPr>
            <p:cNvCxnSpPr/>
            <p:nvPr/>
          </p:nvCxnSpPr>
          <p:spPr>
            <a:xfrm flipV="1">
              <a:off x="9265919" y="1835525"/>
              <a:ext cx="1168396" cy="241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B837E19-5A06-47F3-A3FC-9C4231BA8F56}"/>
                </a:ext>
              </a:extLst>
            </p:cNvPr>
            <p:cNvCxnSpPr/>
            <p:nvPr/>
          </p:nvCxnSpPr>
          <p:spPr>
            <a:xfrm flipV="1">
              <a:off x="7843519" y="1835524"/>
              <a:ext cx="1422399" cy="241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322B64F-8E03-44AE-9D82-6060E5DF425B}"/>
                </a:ext>
              </a:extLst>
            </p:cNvPr>
            <p:cNvCxnSpPr/>
            <p:nvPr/>
          </p:nvCxnSpPr>
          <p:spPr>
            <a:xfrm>
              <a:off x="6774817" y="1868853"/>
              <a:ext cx="1068700" cy="23982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D5929F1-F674-4AB9-9F33-31B7DDF7BD07}"/>
                </a:ext>
              </a:extLst>
            </p:cNvPr>
            <p:cNvCxnSpPr/>
            <p:nvPr/>
          </p:nvCxnSpPr>
          <p:spPr>
            <a:xfrm flipV="1">
              <a:off x="6774814" y="1862713"/>
              <a:ext cx="1068702" cy="23908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F3AD2FF3-0AAB-4B0E-95E5-39175505FFB1}"/>
                </a:ext>
              </a:extLst>
            </p:cNvPr>
            <p:cNvSpPr/>
            <p:nvPr/>
          </p:nvSpPr>
          <p:spPr>
            <a:xfrm>
              <a:off x="6717665" y="1760589"/>
              <a:ext cx="104775" cy="14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2AFDAE-ABC1-460F-B06E-40DCBFB6B162}"/>
                </a:ext>
              </a:extLst>
            </p:cNvPr>
            <p:cNvSpPr/>
            <p:nvPr/>
          </p:nvSpPr>
          <p:spPr>
            <a:xfrm>
              <a:off x="6717665" y="4179939"/>
              <a:ext cx="104775" cy="14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023073D-0609-4145-A984-CFCCA7546580}"/>
                </a:ext>
              </a:extLst>
            </p:cNvPr>
            <p:cNvSpPr/>
            <p:nvPr/>
          </p:nvSpPr>
          <p:spPr>
            <a:xfrm>
              <a:off x="7784465" y="1770114"/>
              <a:ext cx="104775" cy="14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E3766AE-7B87-47F9-B91E-1AE307C7CA6C}"/>
                </a:ext>
              </a:extLst>
            </p:cNvPr>
            <p:cNvSpPr/>
            <p:nvPr/>
          </p:nvSpPr>
          <p:spPr>
            <a:xfrm>
              <a:off x="7784465" y="4179939"/>
              <a:ext cx="104775" cy="14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90E427C-0C03-4B50-BF5C-6D0D3BAE0B4A}"/>
                </a:ext>
              </a:extLst>
            </p:cNvPr>
            <p:cNvSpPr/>
            <p:nvPr/>
          </p:nvSpPr>
          <p:spPr>
            <a:xfrm>
              <a:off x="9213215" y="4179939"/>
              <a:ext cx="104775" cy="14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601F599-F984-4FB8-BBE0-A59D532386CF}"/>
                </a:ext>
              </a:extLst>
            </p:cNvPr>
            <p:cNvSpPr/>
            <p:nvPr/>
          </p:nvSpPr>
          <p:spPr>
            <a:xfrm>
              <a:off x="9213215" y="1770114"/>
              <a:ext cx="104775" cy="14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9CC186F-B412-4A9D-B51E-482F455DED62}"/>
                </a:ext>
              </a:extLst>
            </p:cNvPr>
            <p:cNvSpPr/>
            <p:nvPr/>
          </p:nvSpPr>
          <p:spPr>
            <a:xfrm>
              <a:off x="10375265" y="1770114"/>
              <a:ext cx="104775" cy="14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5790837-F9EA-4828-9CAA-695B5AD161A0}"/>
                </a:ext>
              </a:extLst>
            </p:cNvPr>
            <p:cNvSpPr/>
            <p:nvPr/>
          </p:nvSpPr>
          <p:spPr>
            <a:xfrm>
              <a:off x="10375265" y="4189464"/>
              <a:ext cx="104775" cy="14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2653790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Cut Sets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18DA65C-4F21-4B6E-8507-DF8EA82A27AD}"/>
              </a:ext>
            </a:extLst>
          </p:cNvPr>
          <p:cNvGrpSpPr/>
          <p:nvPr/>
        </p:nvGrpSpPr>
        <p:grpSpPr>
          <a:xfrm>
            <a:off x="2209800" y="2364153"/>
            <a:ext cx="3705225" cy="1607769"/>
            <a:chOff x="2209800" y="2364153"/>
            <a:chExt cx="3705225" cy="1607769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0D73DA2-225B-4F99-98AA-2A3012088A6A}"/>
                </a:ext>
              </a:extLst>
            </p:cNvPr>
            <p:cNvCxnSpPr/>
            <p:nvPr/>
          </p:nvCxnSpPr>
          <p:spPr>
            <a:xfrm>
              <a:off x="3162300" y="2419350"/>
              <a:ext cx="21812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96529C7-6C2E-437B-8234-1EB66D381E94}"/>
                </a:ext>
              </a:extLst>
            </p:cNvPr>
            <p:cNvCxnSpPr/>
            <p:nvPr/>
          </p:nvCxnSpPr>
          <p:spPr>
            <a:xfrm>
              <a:off x="3162300" y="2438400"/>
              <a:ext cx="533400" cy="1476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E6F440E-ECA8-419A-A2B6-D833882DB73F}"/>
                </a:ext>
              </a:extLst>
            </p:cNvPr>
            <p:cNvCxnSpPr>
              <a:cxnSpLocks/>
            </p:cNvCxnSpPr>
            <p:nvPr/>
          </p:nvCxnSpPr>
          <p:spPr>
            <a:xfrm>
              <a:off x="5343525" y="2419350"/>
              <a:ext cx="552450" cy="14954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6DDA251-7453-43D2-8EE4-445B205779C0}"/>
                </a:ext>
              </a:extLst>
            </p:cNvPr>
            <p:cNvCxnSpPr/>
            <p:nvPr/>
          </p:nvCxnSpPr>
          <p:spPr>
            <a:xfrm>
              <a:off x="3695700" y="3914775"/>
              <a:ext cx="22002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968A0CB-8FF4-4482-8046-8925EC673F9F}"/>
                </a:ext>
              </a:extLst>
            </p:cNvPr>
            <p:cNvCxnSpPr/>
            <p:nvPr/>
          </p:nvCxnSpPr>
          <p:spPr>
            <a:xfrm flipH="1">
              <a:off x="2257425" y="3914775"/>
              <a:ext cx="14382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7394014-BB6B-49D8-A5C5-D012F6435EE4}"/>
                </a:ext>
              </a:extLst>
            </p:cNvPr>
            <p:cNvCxnSpPr/>
            <p:nvPr/>
          </p:nvCxnSpPr>
          <p:spPr>
            <a:xfrm flipH="1">
              <a:off x="2228850" y="2428875"/>
              <a:ext cx="933450" cy="1485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08283E6-D6C7-43B9-8168-129BBE11DD9E}"/>
                </a:ext>
              </a:extLst>
            </p:cNvPr>
            <p:cNvCxnSpPr/>
            <p:nvPr/>
          </p:nvCxnSpPr>
          <p:spPr>
            <a:xfrm>
              <a:off x="3162300" y="2438400"/>
              <a:ext cx="2733675" cy="1476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A29BE81-12FA-4D97-B77E-AD47292808A7}"/>
                </a:ext>
              </a:extLst>
            </p:cNvPr>
            <p:cNvCxnSpPr/>
            <p:nvPr/>
          </p:nvCxnSpPr>
          <p:spPr>
            <a:xfrm flipV="1">
              <a:off x="3695700" y="2428875"/>
              <a:ext cx="1647825" cy="1485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5B36A03-1989-4240-B10C-3CFF06B4D27D}"/>
                </a:ext>
              </a:extLst>
            </p:cNvPr>
            <p:cNvSpPr/>
            <p:nvPr/>
          </p:nvSpPr>
          <p:spPr>
            <a:xfrm>
              <a:off x="3143250" y="2364153"/>
              <a:ext cx="57150" cy="1123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9587820-86BE-4622-8EE4-60BD01D9E5F3}"/>
                </a:ext>
              </a:extLst>
            </p:cNvPr>
            <p:cNvSpPr/>
            <p:nvPr/>
          </p:nvSpPr>
          <p:spPr>
            <a:xfrm>
              <a:off x="5295900" y="2364153"/>
              <a:ext cx="57150" cy="1123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3C72144-B30C-46A1-ACFE-B2DB8A764D79}"/>
                </a:ext>
              </a:extLst>
            </p:cNvPr>
            <p:cNvSpPr/>
            <p:nvPr/>
          </p:nvSpPr>
          <p:spPr>
            <a:xfrm>
              <a:off x="3686175" y="3859578"/>
              <a:ext cx="57150" cy="1123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6CE0AF4-9091-414E-A140-E2DB7622B37C}"/>
                </a:ext>
              </a:extLst>
            </p:cNvPr>
            <p:cNvSpPr/>
            <p:nvPr/>
          </p:nvSpPr>
          <p:spPr>
            <a:xfrm>
              <a:off x="2209800" y="3850053"/>
              <a:ext cx="57150" cy="1123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4584B8F-8C62-4CCB-8DDA-DE0F8A6904B3}"/>
                </a:ext>
              </a:extLst>
            </p:cNvPr>
            <p:cNvSpPr/>
            <p:nvPr/>
          </p:nvSpPr>
          <p:spPr>
            <a:xfrm>
              <a:off x="5857875" y="3840528"/>
              <a:ext cx="57150" cy="1123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6552696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Cut Sets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FF47F4D-CFCD-4291-A0F6-3267900080FA}"/>
              </a:ext>
            </a:extLst>
          </p:cNvPr>
          <p:cNvGrpSpPr/>
          <p:nvPr/>
        </p:nvGrpSpPr>
        <p:grpSpPr>
          <a:xfrm>
            <a:off x="2722880" y="2397173"/>
            <a:ext cx="2479040" cy="2276418"/>
            <a:chOff x="2722880" y="2397173"/>
            <a:chExt cx="2479040" cy="227641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81D99EE-0FBD-4221-808A-1E4CD9E5EF3A}"/>
                </a:ext>
              </a:extLst>
            </p:cNvPr>
            <p:cNvSpPr/>
            <p:nvPr/>
          </p:nvSpPr>
          <p:spPr>
            <a:xfrm>
              <a:off x="3228975" y="2828925"/>
              <a:ext cx="1495425" cy="12382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135F805-E034-4016-A823-17B0888730CE}"/>
                </a:ext>
              </a:extLst>
            </p:cNvPr>
            <p:cNvSpPr/>
            <p:nvPr/>
          </p:nvSpPr>
          <p:spPr>
            <a:xfrm>
              <a:off x="2763520" y="2468880"/>
              <a:ext cx="2387600" cy="21234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16594CC-9B21-4193-A32F-BF5FC8809830}"/>
                </a:ext>
              </a:extLst>
            </p:cNvPr>
            <p:cNvCxnSpPr/>
            <p:nvPr/>
          </p:nvCxnSpPr>
          <p:spPr>
            <a:xfrm>
              <a:off x="2763520" y="2468880"/>
              <a:ext cx="465455" cy="3600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E25DD8D-7EB4-403A-A0FE-EC8BCF7ACEAA}"/>
                </a:ext>
              </a:extLst>
            </p:cNvPr>
            <p:cNvCxnSpPr/>
            <p:nvPr/>
          </p:nvCxnSpPr>
          <p:spPr>
            <a:xfrm flipH="1">
              <a:off x="4724400" y="2468880"/>
              <a:ext cx="426720" cy="3600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E5B925D-9171-45BC-AB43-72011E6527A1}"/>
                </a:ext>
              </a:extLst>
            </p:cNvPr>
            <p:cNvCxnSpPr/>
            <p:nvPr/>
          </p:nvCxnSpPr>
          <p:spPr>
            <a:xfrm flipH="1">
              <a:off x="2763520" y="4067129"/>
              <a:ext cx="465455" cy="5251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2D980D0-F91F-418B-8F73-8DDE404B96EE}"/>
                </a:ext>
              </a:extLst>
            </p:cNvPr>
            <p:cNvCxnSpPr/>
            <p:nvPr/>
          </p:nvCxnSpPr>
          <p:spPr>
            <a:xfrm>
              <a:off x="4724400" y="4067129"/>
              <a:ext cx="426720" cy="5251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88A7C9F-0B8F-4A79-B371-057DF85EAF1C}"/>
                </a:ext>
              </a:extLst>
            </p:cNvPr>
            <p:cNvSpPr/>
            <p:nvPr/>
          </p:nvSpPr>
          <p:spPr>
            <a:xfrm>
              <a:off x="5090160" y="2417493"/>
              <a:ext cx="111760" cy="1224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6CD55C-835F-4DE1-9F81-23A676E5A41D}"/>
                </a:ext>
              </a:extLst>
            </p:cNvPr>
            <p:cNvSpPr/>
            <p:nvPr/>
          </p:nvSpPr>
          <p:spPr>
            <a:xfrm>
              <a:off x="4683760" y="2762933"/>
              <a:ext cx="111760" cy="1224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DF06162-735B-44AE-A43A-D524DE902A32}"/>
                </a:ext>
              </a:extLst>
            </p:cNvPr>
            <p:cNvSpPr/>
            <p:nvPr/>
          </p:nvSpPr>
          <p:spPr>
            <a:xfrm>
              <a:off x="5090160" y="4530773"/>
              <a:ext cx="111760" cy="1224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2D2B1EB-149A-4EA2-B308-56AFEEB84DCA}"/>
                </a:ext>
              </a:extLst>
            </p:cNvPr>
            <p:cNvSpPr/>
            <p:nvPr/>
          </p:nvSpPr>
          <p:spPr>
            <a:xfrm>
              <a:off x="4663440" y="4002453"/>
              <a:ext cx="111760" cy="1224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3C06BDC-CC41-4417-A6CC-A6C0C11AC5EB}"/>
                </a:ext>
              </a:extLst>
            </p:cNvPr>
            <p:cNvSpPr/>
            <p:nvPr/>
          </p:nvSpPr>
          <p:spPr>
            <a:xfrm>
              <a:off x="3159760" y="4012613"/>
              <a:ext cx="111760" cy="1224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DE77601-FB1C-4C51-94BA-0F8B9C90672E}"/>
                </a:ext>
              </a:extLst>
            </p:cNvPr>
            <p:cNvSpPr/>
            <p:nvPr/>
          </p:nvSpPr>
          <p:spPr>
            <a:xfrm>
              <a:off x="2733040" y="4551093"/>
              <a:ext cx="111760" cy="1224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ADDD3E6-0045-412A-A8FA-AB8654B0A674}"/>
                </a:ext>
              </a:extLst>
            </p:cNvPr>
            <p:cNvSpPr/>
            <p:nvPr/>
          </p:nvSpPr>
          <p:spPr>
            <a:xfrm>
              <a:off x="2722880" y="2397173"/>
              <a:ext cx="111760" cy="1224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519B613-CEDA-4D5A-9593-0D4F5D0EFD7A}"/>
                </a:ext>
              </a:extLst>
            </p:cNvPr>
            <p:cNvSpPr/>
            <p:nvPr/>
          </p:nvSpPr>
          <p:spPr>
            <a:xfrm>
              <a:off x="3169920" y="2783253"/>
              <a:ext cx="111760" cy="1224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426409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Fundamental circuits and Cut Sets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C63B2-5992-42B2-BB50-48BF98816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879" y="1438520"/>
            <a:ext cx="11315295" cy="1923805"/>
          </a:xfrm>
        </p:spPr>
        <p:txBody>
          <a:bodyPr>
            <a:noAutofit/>
          </a:bodyPr>
          <a:lstStyle/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</a:rPr>
              <a:t>Theorem</a:t>
            </a:r>
          </a:p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</a:rPr>
              <a:t>Let G be a connected graph and T a fixed spanning tree of G. For a chord c of G with respect to T, Let </a:t>
            </a:r>
            <a:r>
              <a:rPr lang="el-GR" sz="2400" i="0" dirty="0">
                <a:solidFill>
                  <a:schemeClr val="accent1">
                    <a:lumMod val="75000"/>
                  </a:schemeClr>
                </a:solidFill>
                <a:effectLst/>
              </a:rPr>
              <a:t> Γ</a:t>
            </a:r>
            <a:r>
              <a:rPr lang="en-IN" sz="2400" i="0" dirty="0">
                <a:solidFill>
                  <a:schemeClr val="accent1">
                    <a:lumMod val="75000"/>
                  </a:schemeClr>
                </a:solidFill>
                <a:effectLst/>
              </a:rPr>
              <a:t>c be the fundamental circuit of G determined by c. 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IN" sz="2400" i="0" dirty="0">
                <a:solidFill>
                  <a:schemeClr val="accent1">
                    <a:lumMod val="75000"/>
                  </a:schemeClr>
                </a:solidFill>
                <a:effectLst/>
              </a:rPr>
              <a:t>or a branch b of G with respect to T, Let Sb be the fundamental cut set determined by b. Then c ∈ Sb if and only if b ∈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l-GR" sz="2400" i="0" dirty="0">
                <a:solidFill>
                  <a:schemeClr val="accent1">
                    <a:lumMod val="75000"/>
                  </a:schemeClr>
                </a:solidFill>
                <a:effectLst/>
              </a:rPr>
              <a:t>Γ</a:t>
            </a:r>
            <a:r>
              <a:rPr lang="en-IN" sz="2400" i="0" dirty="0">
                <a:solidFill>
                  <a:schemeClr val="accent1">
                    <a:lumMod val="75000"/>
                  </a:schemeClr>
                </a:solidFill>
                <a:effectLst/>
              </a:rPr>
              <a:t>c</a:t>
            </a:r>
          </a:p>
          <a:p>
            <a:pPr marL="0" indent="0" algn="just" eaLnBrk="1" hangingPunct="1">
              <a:lnSpc>
                <a:spcPct val="90000"/>
              </a:lnSpc>
              <a:buNone/>
            </a:pPr>
            <a:endParaRPr lang="en-US" alt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57E03C1-41E7-4714-9FBA-AC1BEB50DAC6}"/>
              </a:ext>
            </a:extLst>
          </p:cNvPr>
          <p:cNvGrpSpPr/>
          <p:nvPr/>
        </p:nvGrpSpPr>
        <p:grpSpPr>
          <a:xfrm>
            <a:off x="1243330" y="3251200"/>
            <a:ext cx="6203950" cy="3078480"/>
            <a:chOff x="1243330" y="3098800"/>
            <a:chExt cx="6203950" cy="307848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E7BD91F-A21B-4235-8132-104D3287F9CD}"/>
                </a:ext>
              </a:extLst>
            </p:cNvPr>
            <p:cNvSpPr/>
            <p:nvPr/>
          </p:nvSpPr>
          <p:spPr>
            <a:xfrm>
              <a:off x="2695575" y="3924300"/>
              <a:ext cx="2886075" cy="1762125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5ED64A1-6637-4EEA-8A04-23D0866ACA54}"/>
                </a:ext>
              </a:extLst>
            </p:cNvPr>
            <p:cNvCxnSpPr/>
            <p:nvPr/>
          </p:nvCxnSpPr>
          <p:spPr>
            <a:xfrm>
              <a:off x="5581650" y="3924300"/>
              <a:ext cx="1316990" cy="76962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C642F22-CB1A-4BCD-993B-CE6DC4A2197E}"/>
                </a:ext>
              </a:extLst>
            </p:cNvPr>
            <p:cNvCxnSpPr/>
            <p:nvPr/>
          </p:nvCxnSpPr>
          <p:spPr>
            <a:xfrm flipV="1">
              <a:off x="5581650" y="4693920"/>
              <a:ext cx="1316990" cy="99250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D3B14FB-C41D-4AA4-B00E-63E3556ECBDD}"/>
                </a:ext>
              </a:extLst>
            </p:cNvPr>
            <p:cNvCxnSpPr/>
            <p:nvPr/>
          </p:nvCxnSpPr>
          <p:spPr>
            <a:xfrm flipH="1">
              <a:off x="1574800" y="3924300"/>
              <a:ext cx="1120775" cy="68834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869F3C8-E51B-4952-B0E4-F31B4B24C186}"/>
                </a:ext>
              </a:extLst>
            </p:cNvPr>
            <p:cNvCxnSpPr/>
            <p:nvPr/>
          </p:nvCxnSpPr>
          <p:spPr>
            <a:xfrm>
              <a:off x="1574800" y="4612640"/>
              <a:ext cx="1120775" cy="107378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C8EB26B-C80F-433B-960E-C0EFF96EC95F}"/>
                </a:ext>
              </a:extLst>
            </p:cNvPr>
            <p:cNvCxnSpPr/>
            <p:nvPr/>
          </p:nvCxnSpPr>
          <p:spPr>
            <a:xfrm>
              <a:off x="1574800" y="4612640"/>
              <a:ext cx="1120775" cy="1073785"/>
            </a:xfrm>
            <a:prstGeom prst="line">
              <a:avLst/>
            </a:prstGeom>
            <a:ln w="412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F45CDC3-270F-44AE-8673-DBC7E2B10C63}"/>
                </a:ext>
              </a:extLst>
            </p:cNvPr>
            <p:cNvCxnSpPr/>
            <p:nvPr/>
          </p:nvCxnSpPr>
          <p:spPr>
            <a:xfrm>
              <a:off x="2695575" y="3924300"/>
              <a:ext cx="0" cy="1762125"/>
            </a:xfrm>
            <a:prstGeom prst="line">
              <a:avLst/>
            </a:prstGeom>
            <a:ln w="412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F776E99-DD5A-40EA-A8B7-DE5DB74A52B0}"/>
                </a:ext>
              </a:extLst>
            </p:cNvPr>
            <p:cNvCxnSpPr/>
            <p:nvPr/>
          </p:nvCxnSpPr>
          <p:spPr>
            <a:xfrm flipV="1">
              <a:off x="2695575" y="3924300"/>
              <a:ext cx="2886075" cy="1762125"/>
            </a:xfrm>
            <a:prstGeom prst="line">
              <a:avLst/>
            </a:prstGeom>
            <a:ln w="412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FF0EB48-2CA9-42FB-A8A4-7F25055E788E}"/>
                </a:ext>
              </a:extLst>
            </p:cNvPr>
            <p:cNvCxnSpPr/>
            <p:nvPr/>
          </p:nvCxnSpPr>
          <p:spPr>
            <a:xfrm>
              <a:off x="5581649" y="3924300"/>
              <a:ext cx="1316991" cy="769620"/>
            </a:xfrm>
            <a:prstGeom prst="line">
              <a:avLst/>
            </a:prstGeom>
            <a:ln w="412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05934DD-B731-471B-8C0E-2B6514E84695}"/>
                </a:ext>
              </a:extLst>
            </p:cNvPr>
            <p:cNvCxnSpPr/>
            <p:nvPr/>
          </p:nvCxnSpPr>
          <p:spPr>
            <a:xfrm flipV="1">
              <a:off x="5581648" y="4693920"/>
              <a:ext cx="1316991" cy="992505"/>
            </a:xfrm>
            <a:prstGeom prst="line">
              <a:avLst/>
            </a:prstGeom>
            <a:ln w="412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3453516-BEEF-4809-BDCC-EE1A223F2574}"/>
                </a:ext>
              </a:extLst>
            </p:cNvPr>
            <p:cNvCxnSpPr/>
            <p:nvPr/>
          </p:nvCxnSpPr>
          <p:spPr>
            <a:xfrm>
              <a:off x="4135120" y="3362325"/>
              <a:ext cx="0" cy="2814955"/>
            </a:xfrm>
            <a:prstGeom prst="line">
              <a:avLst/>
            </a:prstGeom>
            <a:ln w="63500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7663BE0-2FE1-41DC-8316-76F3E113B330}"/>
                </a:ext>
              </a:extLst>
            </p:cNvPr>
            <p:cNvSpPr txBox="1"/>
            <p:nvPr/>
          </p:nvSpPr>
          <p:spPr>
            <a:xfrm>
              <a:off x="4206240" y="3098800"/>
              <a:ext cx="4876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S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FB9AF81-315C-4C76-AA8F-370F641E4381}"/>
                </a:ext>
              </a:extLst>
            </p:cNvPr>
            <p:cNvSpPr txBox="1"/>
            <p:nvPr/>
          </p:nvSpPr>
          <p:spPr>
            <a:xfrm>
              <a:off x="2499360" y="3468132"/>
              <a:ext cx="6197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A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181BF7B-2EDF-41DD-94E0-26A77411079B}"/>
                </a:ext>
              </a:extLst>
            </p:cNvPr>
            <p:cNvSpPr txBox="1"/>
            <p:nvPr/>
          </p:nvSpPr>
          <p:spPr>
            <a:xfrm>
              <a:off x="5913120" y="3647440"/>
              <a:ext cx="335270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B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061CAFC-2AFB-476B-9A65-13D6BF160CA1}"/>
                </a:ext>
              </a:extLst>
            </p:cNvPr>
            <p:cNvSpPr txBox="1"/>
            <p:nvPr/>
          </p:nvSpPr>
          <p:spPr>
            <a:xfrm>
              <a:off x="7021194" y="4575175"/>
              <a:ext cx="426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C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5F9F3C1-DFF8-4DCB-BBF4-53F5DAA631E1}"/>
                </a:ext>
              </a:extLst>
            </p:cNvPr>
            <p:cNvSpPr txBox="1"/>
            <p:nvPr/>
          </p:nvSpPr>
          <p:spPr>
            <a:xfrm>
              <a:off x="5704204" y="5686425"/>
              <a:ext cx="391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D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B794457-3E23-4365-88D6-DB01A473572B}"/>
                </a:ext>
              </a:extLst>
            </p:cNvPr>
            <p:cNvSpPr txBox="1"/>
            <p:nvPr/>
          </p:nvSpPr>
          <p:spPr>
            <a:xfrm>
              <a:off x="2499360" y="5686425"/>
              <a:ext cx="487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E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0FDE304-257B-4446-8B0A-359DAFC61B44}"/>
                </a:ext>
              </a:extLst>
            </p:cNvPr>
            <p:cNvSpPr txBox="1"/>
            <p:nvPr/>
          </p:nvSpPr>
          <p:spPr>
            <a:xfrm>
              <a:off x="1243330" y="4525804"/>
              <a:ext cx="4330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55542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Fundamental circuits and Cut Sets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C63B2-5992-42B2-BB50-48BF98816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439" y="1438520"/>
            <a:ext cx="11315295" cy="4474599"/>
          </a:xfrm>
        </p:spPr>
        <p:txBody>
          <a:bodyPr>
            <a:noAutofit/>
          </a:bodyPr>
          <a:lstStyle/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</a:rPr>
              <a:t>Theorem</a:t>
            </a:r>
          </a:p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</a:rPr>
              <a:t>Let G be a connected graph and T a fixed spanning tree of G. For a chord c of G with respect to T, Let </a:t>
            </a:r>
            <a:r>
              <a:rPr lang="el-GR" sz="2400" i="0" dirty="0">
                <a:solidFill>
                  <a:schemeClr val="accent1">
                    <a:lumMod val="75000"/>
                  </a:schemeClr>
                </a:solidFill>
                <a:effectLst/>
              </a:rPr>
              <a:t> Γ</a:t>
            </a:r>
            <a:r>
              <a:rPr lang="en-IN" sz="2400" i="0" dirty="0">
                <a:solidFill>
                  <a:schemeClr val="accent1">
                    <a:lumMod val="75000"/>
                  </a:schemeClr>
                </a:solidFill>
                <a:effectLst/>
              </a:rPr>
              <a:t>c be the fundamental circuit of G determined by c. 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IN" sz="2400" i="0" dirty="0">
                <a:solidFill>
                  <a:schemeClr val="accent1">
                    <a:lumMod val="75000"/>
                  </a:schemeClr>
                </a:solidFill>
                <a:effectLst/>
              </a:rPr>
              <a:t>or a branch b of G with respect to T, Let Sb be the fundamental cut set determined by b. Then c ∈ Sb if and only if b ∈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l-GR" sz="2400" i="0" dirty="0">
                <a:solidFill>
                  <a:schemeClr val="accent1">
                    <a:lumMod val="75000"/>
                  </a:schemeClr>
                </a:solidFill>
                <a:effectLst/>
              </a:rPr>
              <a:t>Γ</a:t>
            </a:r>
            <a:r>
              <a:rPr lang="en-IN" sz="2400" i="0" dirty="0">
                <a:solidFill>
                  <a:schemeClr val="accent1">
                    <a:lumMod val="75000"/>
                  </a:schemeClr>
                </a:solidFill>
                <a:effectLst/>
              </a:rPr>
              <a:t>c</a:t>
            </a:r>
          </a:p>
          <a:p>
            <a:pPr marL="0" indent="0" algn="just">
              <a:buNone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Proof:</a:t>
            </a:r>
            <a:endParaRPr lang="en-IN" sz="2400" i="0" dirty="0">
              <a:solidFill>
                <a:schemeClr val="accent1">
                  <a:lumMod val="75000"/>
                </a:schemeClr>
              </a:solidFill>
              <a:effectLst/>
            </a:endParaRPr>
          </a:p>
          <a:p>
            <a:pPr marL="0" indent="0" algn="just" eaLnBrk="1" hangingPunct="1">
              <a:lnSpc>
                <a:spcPct val="90000"/>
              </a:lnSpc>
              <a:buNone/>
            </a:pPr>
            <a:endParaRPr lang="en-US" alt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9255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Fundamental circuits and Cut Sets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C63B2-5992-42B2-BB50-48BF98816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439" y="1343270"/>
            <a:ext cx="11315295" cy="5371854"/>
          </a:xfrm>
        </p:spPr>
        <p:txBody>
          <a:bodyPr>
            <a:noAutofit/>
          </a:bodyPr>
          <a:lstStyle/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</a:rPr>
              <a:t>Theorem</a:t>
            </a:r>
          </a:p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</a:rPr>
              <a:t>Let G be a connected graph and T a fixed spanning tree of G. For a chord c of G with respect to T, Let </a:t>
            </a:r>
            <a:r>
              <a:rPr lang="el-GR" sz="2400" i="0" dirty="0">
                <a:solidFill>
                  <a:schemeClr val="accent1">
                    <a:lumMod val="75000"/>
                  </a:schemeClr>
                </a:solidFill>
                <a:effectLst/>
              </a:rPr>
              <a:t> Γ</a:t>
            </a:r>
            <a:r>
              <a:rPr lang="en-IN" sz="2400" i="0" dirty="0">
                <a:solidFill>
                  <a:schemeClr val="accent1">
                    <a:lumMod val="75000"/>
                  </a:schemeClr>
                </a:solidFill>
                <a:effectLst/>
              </a:rPr>
              <a:t>c be the fundamental circuit of G determined by c. 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IN" sz="2400" i="0" dirty="0">
                <a:solidFill>
                  <a:schemeClr val="accent1">
                    <a:lumMod val="75000"/>
                  </a:schemeClr>
                </a:solidFill>
                <a:effectLst/>
              </a:rPr>
              <a:t>or a branch b of G with respect to T, Let Sb be the fundamental cut set determined by b. Then c ∈ Sb if and only if b ∈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l-GR" sz="2400" i="0" dirty="0">
                <a:solidFill>
                  <a:schemeClr val="accent1">
                    <a:lumMod val="75000"/>
                  </a:schemeClr>
                </a:solidFill>
                <a:effectLst/>
              </a:rPr>
              <a:t>Γ</a:t>
            </a:r>
            <a:r>
              <a:rPr lang="en-IN" sz="2400" i="0" dirty="0">
                <a:solidFill>
                  <a:schemeClr val="accent1">
                    <a:lumMod val="75000"/>
                  </a:schemeClr>
                </a:solidFill>
                <a:effectLst/>
              </a:rPr>
              <a:t>c</a:t>
            </a:r>
          </a:p>
          <a:p>
            <a:pPr marL="0" indent="0" algn="just">
              <a:buNone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Proof: Let c be a chord of G with respect to T. </a:t>
            </a:r>
          </a:p>
          <a:p>
            <a:pPr marL="0" indent="0" algn="just">
              <a:buNone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IN" sz="2400" i="0" dirty="0">
                <a:solidFill>
                  <a:schemeClr val="accent1">
                    <a:lumMod val="75000"/>
                  </a:schemeClr>
                </a:solidFill>
                <a:effectLst/>
              </a:rPr>
              <a:t>f b ∈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l-GR" sz="2400" i="0" dirty="0">
                <a:solidFill>
                  <a:schemeClr val="accent1">
                    <a:lumMod val="75000"/>
                  </a:schemeClr>
                </a:solidFill>
                <a:effectLst/>
              </a:rPr>
              <a:t>Γ</a:t>
            </a:r>
            <a:r>
              <a:rPr lang="en-IN" sz="2400" i="0" dirty="0">
                <a:solidFill>
                  <a:schemeClr val="accent1">
                    <a:lumMod val="75000"/>
                  </a:schemeClr>
                </a:solidFill>
                <a:effectLst/>
              </a:rPr>
              <a:t>c then b is also contained in the fundamental cut set Sb. </a:t>
            </a:r>
          </a:p>
          <a:p>
            <a:pPr marL="0" indent="0" algn="just">
              <a:buNone/>
            </a:pPr>
            <a:r>
              <a:rPr lang="en-IN" sz="2400" i="0" dirty="0">
                <a:solidFill>
                  <a:schemeClr val="accent1">
                    <a:lumMod val="75000"/>
                  </a:schemeClr>
                </a:solidFill>
                <a:effectLst/>
              </a:rPr>
              <a:t>Sb determines a partition with vertices in V1 or V2. </a:t>
            </a:r>
          </a:p>
          <a:p>
            <a:pPr marL="0" indent="0" algn="just">
              <a:buNone/>
            </a:pPr>
            <a:r>
              <a:rPr lang="en-IN" sz="2400" i="0" dirty="0">
                <a:solidFill>
                  <a:schemeClr val="accent1">
                    <a:lumMod val="75000"/>
                  </a:schemeClr>
                </a:solidFill>
                <a:effectLst/>
              </a:rPr>
              <a:t>Let b’ be another branch of T. b’ has both its end vertices in V1 or both in V2. hence b’ cannot be contained in Sb. </a:t>
            </a:r>
          </a:p>
          <a:p>
            <a:pPr marL="0" indent="0" algn="just">
              <a:buNone/>
            </a:pPr>
            <a:r>
              <a:rPr lang="el-GR" sz="2400" i="0" dirty="0">
                <a:solidFill>
                  <a:schemeClr val="accent1">
                    <a:lumMod val="75000"/>
                  </a:schemeClr>
                </a:solidFill>
                <a:effectLst/>
              </a:rPr>
              <a:t>Γ</a:t>
            </a:r>
            <a:r>
              <a:rPr lang="en-IN" sz="2400" i="0" dirty="0">
                <a:solidFill>
                  <a:schemeClr val="accent1">
                    <a:lumMod val="75000"/>
                  </a:schemeClr>
                </a:solidFill>
                <a:effectLst/>
              </a:rPr>
              <a:t>c and Sb have even number of edges in common. So besides b, the edge c is the only other possible edge common to both </a:t>
            </a:r>
            <a:r>
              <a:rPr lang="el-GR" sz="2400" i="0" dirty="0">
                <a:solidFill>
                  <a:schemeClr val="accent1">
                    <a:lumMod val="75000"/>
                  </a:schemeClr>
                </a:solidFill>
                <a:effectLst/>
              </a:rPr>
              <a:t>Γ</a:t>
            </a:r>
            <a:r>
              <a:rPr lang="en-IN" sz="2400" i="0" dirty="0">
                <a:solidFill>
                  <a:schemeClr val="accent1">
                    <a:lumMod val="75000"/>
                  </a:schemeClr>
                </a:solidFill>
                <a:effectLst/>
              </a:rPr>
              <a:t>c and Sb. </a:t>
            </a:r>
          </a:p>
          <a:p>
            <a:pPr marL="0" indent="0" algn="just">
              <a:buNone/>
            </a:pPr>
            <a:r>
              <a:rPr lang="en-IN" sz="2400" i="0" dirty="0">
                <a:solidFill>
                  <a:schemeClr val="accent1">
                    <a:lumMod val="75000"/>
                  </a:schemeClr>
                </a:solidFill>
                <a:effectLst/>
              </a:rPr>
              <a:t>This holds good for any branch b of G which is contained in </a:t>
            </a:r>
            <a:r>
              <a:rPr lang="el-GR" sz="2400" i="0" dirty="0">
                <a:solidFill>
                  <a:schemeClr val="accent1">
                    <a:lumMod val="75000"/>
                  </a:schemeClr>
                </a:solidFill>
                <a:effectLst/>
              </a:rPr>
              <a:t>Γ</a:t>
            </a:r>
            <a:r>
              <a:rPr lang="en-IN" sz="2400" i="0" dirty="0">
                <a:solidFill>
                  <a:schemeClr val="accent1">
                    <a:lumMod val="75000"/>
                  </a:schemeClr>
                </a:solidFill>
                <a:effectLst/>
              </a:rPr>
              <a:t>c with respect to T. So c ∈ Sb if and only if b ∈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l-GR" sz="2400" i="0" dirty="0">
                <a:solidFill>
                  <a:schemeClr val="accent1">
                    <a:lumMod val="75000"/>
                  </a:schemeClr>
                </a:solidFill>
                <a:effectLst/>
              </a:rPr>
              <a:t>Γ</a:t>
            </a:r>
            <a:r>
              <a:rPr lang="en-IN" sz="2400" i="0" dirty="0">
                <a:solidFill>
                  <a:schemeClr val="accent1">
                    <a:lumMod val="75000"/>
                  </a:schemeClr>
                </a:solidFill>
                <a:effectLst/>
              </a:rPr>
              <a:t>c</a:t>
            </a:r>
          </a:p>
          <a:p>
            <a:pPr marL="0" indent="0" algn="just" eaLnBrk="1" hangingPunct="1">
              <a:lnSpc>
                <a:spcPct val="90000"/>
              </a:lnSpc>
              <a:buNone/>
            </a:pPr>
            <a:endParaRPr lang="en-IN" sz="2400" i="0" dirty="0">
              <a:solidFill>
                <a:schemeClr val="accent1">
                  <a:lumMod val="75000"/>
                </a:schemeClr>
              </a:solidFill>
              <a:effectLst/>
            </a:endParaRPr>
          </a:p>
          <a:p>
            <a:pPr marL="0" indent="0" algn="just" eaLnBrk="1" hangingPunct="1">
              <a:lnSpc>
                <a:spcPct val="90000"/>
              </a:lnSpc>
              <a:buNone/>
            </a:pPr>
            <a:endParaRPr lang="en-US" alt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4808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Fundamental circuits and Cut Sets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C63B2-5992-42B2-BB50-48BF98816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439" y="1438520"/>
            <a:ext cx="11315295" cy="4474599"/>
          </a:xfrm>
        </p:spPr>
        <p:txBody>
          <a:bodyPr>
            <a:noAutofit/>
          </a:bodyPr>
          <a:lstStyle/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</a:rPr>
              <a:t>Theorem</a:t>
            </a:r>
          </a:p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</a:rPr>
              <a:t>Let G be a connected graph and T a fixed spanning tree of G. For a chord c of G with respect to T, Let </a:t>
            </a:r>
            <a:r>
              <a:rPr lang="el-GR" sz="2400" i="0" dirty="0">
                <a:solidFill>
                  <a:schemeClr val="accent1">
                    <a:lumMod val="75000"/>
                  </a:schemeClr>
                </a:solidFill>
                <a:effectLst/>
              </a:rPr>
              <a:t> Γ</a:t>
            </a:r>
            <a:r>
              <a:rPr lang="en-IN" sz="2400" i="0" dirty="0">
                <a:solidFill>
                  <a:schemeClr val="accent1">
                    <a:lumMod val="75000"/>
                  </a:schemeClr>
                </a:solidFill>
                <a:effectLst/>
              </a:rPr>
              <a:t>c be the fundamental circuit of G determined by c. 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IN" sz="2400" i="0" dirty="0">
                <a:solidFill>
                  <a:schemeClr val="accent1">
                    <a:lumMod val="75000"/>
                  </a:schemeClr>
                </a:solidFill>
                <a:effectLst/>
              </a:rPr>
              <a:t>or a branch b of G with respect to T, Let Sb be the fundamental cut set determined by b. Then c ∈ Sb if and only if b ∈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l-GR" sz="2400" i="0" dirty="0">
                <a:solidFill>
                  <a:schemeClr val="accent1">
                    <a:lumMod val="75000"/>
                  </a:schemeClr>
                </a:solidFill>
                <a:effectLst/>
              </a:rPr>
              <a:t>Γ</a:t>
            </a:r>
            <a:r>
              <a:rPr lang="en-IN" sz="2400" i="0" dirty="0">
                <a:solidFill>
                  <a:schemeClr val="accent1">
                    <a:lumMod val="75000"/>
                  </a:schemeClr>
                </a:solidFill>
                <a:effectLst/>
              </a:rPr>
              <a:t>c</a:t>
            </a:r>
          </a:p>
          <a:p>
            <a:pPr marL="0" indent="0" algn="just">
              <a:buNone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Proof: on the other hand if b </a:t>
            </a:r>
            <a:r>
              <a:rPr lang="en-IN" sz="2400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∉ </a:t>
            </a:r>
            <a:r>
              <a:rPr lang="el-GR" sz="2400" i="0" dirty="0">
                <a:solidFill>
                  <a:schemeClr val="accent1">
                    <a:lumMod val="75000"/>
                  </a:schemeClr>
                </a:solidFill>
                <a:effectLst/>
              </a:rPr>
              <a:t>Γ</a:t>
            </a:r>
            <a:r>
              <a:rPr lang="en-IN" sz="2400" i="0" dirty="0">
                <a:solidFill>
                  <a:schemeClr val="accent1">
                    <a:lumMod val="75000"/>
                  </a:schemeClr>
                </a:solidFill>
                <a:effectLst/>
              </a:rPr>
              <a:t>c then the vertices of </a:t>
            </a:r>
            <a:r>
              <a:rPr lang="el-GR" sz="2400" i="0" dirty="0">
                <a:solidFill>
                  <a:schemeClr val="accent1">
                    <a:lumMod val="75000"/>
                  </a:schemeClr>
                </a:solidFill>
                <a:effectLst/>
              </a:rPr>
              <a:t>Γ</a:t>
            </a:r>
            <a:r>
              <a:rPr lang="en-IN" sz="2400" i="0" dirty="0">
                <a:solidFill>
                  <a:schemeClr val="accent1">
                    <a:lumMod val="75000"/>
                  </a:schemeClr>
                </a:solidFill>
                <a:effectLst/>
              </a:rPr>
              <a:t>c are all in V1 or all in V2. 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H</a:t>
            </a:r>
            <a:r>
              <a:rPr lang="en-IN" sz="2400" i="0" dirty="0">
                <a:solidFill>
                  <a:schemeClr val="accent1">
                    <a:lumMod val="75000"/>
                  </a:schemeClr>
                </a:solidFill>
                <a:effectLst/>
              </a:rPr>
              <a:t>ence edge c is not contained in Sb. This holds good for any chord c.</a:t>
            </a:r>
          </a:p>
          <a:p>
            <a:pPr marL="0" indent="0" algn="just">
              <a:buNone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Hence the theorem.</a:t>
            </a:r>
            <a:endParaRPr lang="en-IN" sz="2400" i="0" dirty="0">
              <a:solidFill>
                <a:schemeClr val="accent1">
                  <a:lumMod val="75000"/>
                </a:schemeClr>
              </a:solidFill>
              <a:effectLst/>
            </a:endParaRPr>
          </a:p>
          <a:p>
            <a:pPr marL="0" indent="0" algn="just" eaLnBrk="1" hangingPunct="1">
              <a:lnSpc>
                <a:spcPct val="90000"/>
              </a:lnSpc>
              <a:buNone/>
            </a:pPr>
            <a:endParaRPr lang="en-IN" sz="2400" i="0" dirty="0">
              <a:solidFill>
                <a:schemeClr val="accent1">
                  <a:lumMod val="75000"/>
                </a:schemeClr>
              </a:solidFill>
              <a:effectLst/>
            </a:endParaRPr>
          </a:p>
          <a:p>
            <a:pPr marL="0" indent="0" algn="just" eaLnBrk="1" hangingPunct="1">
              <a:lnSpc>
                <a:spcPct val="90000"/>
              </a:lnSpc>
              <a:buNone/>
            </a:pPr>
            <a:endParaRPr lang="en-US" alt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4574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Network Flow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pic>
        <p:nvPicPr>
          <p:cNvPr id="9" name="Picture 5" descr="story_pipes">
            <a:extLst>
              <a:ext uri="{FF2B5EF4-FFF2-40B4-BE49-F238E27FC236}">
                <a16:creationId xmlns:a16="http://schemas.microsoft.com/office/drawing/2014/main" id="{7B8E6DB7-96E1-4931-BBF8-F4572DD3E230}"/>
              </a:ext>
            </a:extLst>
          </p:cNvPr>
          <p:cNvPicPr>
            <a:picLocks noGrp="1" noChangeAspect="1" noChangeArrowheads="1"/>
          </p:cNvPicPr>
          <p:nvPr>
            <p:ph sz="quarter" idx="1"/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28750" y="1892300"/>
            <a:ext cx="2095500" cy="1600200"/>
          </a:xfrm>
          <a:noFill/>
        </p:spPr>
      </p:pic>
      <p:pic>
        <p:nvPicPr>
          <p:cNvPr id="11" name="Picture 4" descr="plumbing1">
            <a:extLst>
              <a:ext uri="{FF2B5EF4-FFF2-40B4-BE49-F238E27FC236}">
                <a16:creationId xmlns:a16="http://schemas.microsoft.com/office/drawing/2014/main" id="{AF4BEF53-1FBA-4A8E-9374-F35AE74C9EBF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08588" y="1600200"/>
            <a:ext cx="2917825" cy="2185988"/>
          </a:xfrm>
          <a:prstGeom prst="rect">
            <a:avLst/>
          </a:prstGeom>
          <a:noFill/>
        </p:spPr>
      </p:pic>
      <p:pic>
        <p:nvPicPr>
          <p:cNvPr id="12" name="Picture 6" descr="esholt">
            <a:extLst>
              <a:ext uri="{FF2B5EF4-FFF2-40B4-BE49-F238E27FC236}">
                <a16:creationId xmlns:a16="http://schemas.microsoft.com/office/drawing/2014/main" id="{9F1569D9-1D5B-4E86-836A-013C10EA896E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33513" y="3989388"/>
            <a:ext cx="2085975" cy="2085975"/>
          </a:xfrm>
          <a:prstGeom prst="rect">
            <a:avLst/>
          </a:prstGeom>
          <a:noFill/>
        </p:spPr>
      </p:pic>
      <p:pic>
        <p:nvPicPr>
          <p:cNvPr id="13" name="Picture 8" descr="pipes">
            <a:extLst>
              <a:ext uri="{FF2B5EF4-FFF2-40B4-BE49-F238E27FC236}">
                <a16:creationId xmlns:a16="http://schemas.microsoft.com/office/drawing/2014/main" id="{1A000771-3EFA-4C5C-98CB-2D09C24DDAD7}"/>
              </a:ext>
            </a:extLst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45188" y="3938588"/>
            <a:ext cx="1444625" cy="21875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812215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Network Flow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C63B2-5992-42B2-BB50-48BF98816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880" y="1981445"/>
            <a:ext cx="6130520" cy="4592249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</a:rPr>
              <a:t>Capacity 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</a:rPr>
              <a:t>Source, Sink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</a:rPr>
              <a:t>Capacity Condition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</a:rPr>
              <a:t>Conservation Condition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</a:rPr>
              <a:t>Value of a flow</a:t>
            </a:r>
          </a:p>
          <a:p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87ACA44-04EC-4561-9C77-CFE08DF1CEC7}"/>
              </a:ext>
            </a:extLst>
          </p:cNvPr>
          <p:cNvGrpSpPr/>
          <p:nvPr/>
        </p:nvGrpSpPr>
        <p:grpSpPr>
          <a:xfrm>
            <a:off x="6198235" y="2214563"/>
            <a:ext cx="3416300" cy="2732087"/>
            <a:chOff x="6198235" y="2214563"/>
            <a:chExt cx="3416300" cy="273208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258946F-7F64-41EE-9487-5CE16492449B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7641273" y="2214563"/>
              <a:ext cx="379412" cy="3794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u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09F60B8-69ED-4438-9BC7-FE4F8E50F4C7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6198235" y="3352800"/>
              <a:ext cx="379413" cy="37941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s</a:t>
              </a:r>
            </a:p>
          </p:txBody>
        </p:sp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BF1F4030-B4D5-4438-B857-F7D37CBCA40A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9235123" y="3352800"/>
              <a:ext cx="379412" cy="37941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t</a:t>
              </a:r>
            </a:p>
          </p:txBody>
        </p:sp>
        <p:sp>
          <p:nvSpPr>
            <p:cNvPr id="17" name="Oval 6">
              <a:extLst>
                <a:ext uri="{FF2B5EF4-FFF2-40B4-BE49-F238E27FC236}">
                  <a16:creationId xmlns:a16="http://schemas.microsoft.com/office/drawing/2014/main" id="{4DAD506A-2587-42CD-87BB-7E67C4495D96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7641273" y="4567238"/>
              <a:ext cx="379412" cy="3794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v</a:t>
              </a:r>
            </a:p>
          </p:txBody>
        </p:sp>
        <p:sp>
          <p:nvSpPr>
            <p:cNvPr id="19" name="Line 7">
              <a:extLst>
                <a:ext uri="{FF2B5EF4-FFF2-40B4-BE49-F238E27FC236}">
                  <a16:creationId xmlns:a16="http://schemas.microsoft.com/office/drawing/2014/main" id="{9E42B641-9C81-4ADD-88ED-6FFD336FD785}"/>
                </a:ext>
              </a:extLst>
            </p:cNvPr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 flipV="1">
              <a:off x="6501448" y="2517775"/>
              <a:ext cx="1139825" cy="8350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Line 8">
              <a:extLst>
                <a:ext uri="{FF2B5EF4-FFF2-40B4-BE49-F238E27FC236}">
                  <a16:creationId xmlns:a16="http://schemas.microsoft.com/office/drawing/2014/main" id="{A66A17BF-8C5A-4E5A-A38A-2835CA786827}"/>
                </a:ext>
              </a:extLst>
            </p:cNvPr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>
              <a:off x="6501448" y="3656013"/>
              <a:ext cx="1139825" cy="987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Line 9">
              <a:extLst>
                <a:ext uri="{FF2B5EF4-FFF2-40B4-BE49-F238E27FC236}">
                  <a16:creationId xmlns:a16="http://schemas.microsoft.com/office/drawing/2014/main" id="{3E35DA5F-7AF4-44A9-B5CA-57C994CA11B2}"/>
                </a:ext>
              </a:extLst>
            </p:cNvPr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>
              <a:off x="7868285" y="2593975"/>
              <a:ext cx="0" cy="19732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Line 10">
              <a:extLst>
                <a:ext uri="{FF2B5EF4-FFF2-40B4-BE49-F238E27FC236}">
                  <a16:creationId xmlns:a16="http://schemas.microsoft.com/office/drawing/2014/main" id="{893845C1-E31E-444B-A0AE-F1E8F0F858FE}"/>
                </a:ext>
              </a:extLst>
            </p:cNvPr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8020685" y="2517775"/>
              <a:ext cx="1214438" cy="9112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Line 11">
              <a:extLst>
                <a:ext uri="{FF2B5EF4-FFF2-40B4-BE49-F238E27FC236}">
                  <a16:creationId xmlns:a16="http://schemas.microsoft.com/office/drawing/2014/main" id="{D37EC0D8-730F-415C-8C5D-DE3932015BC1}"/>
                </a:ext>
              </a:extLst>
            </p:cNvPr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 flipV="1">
              <a:off x="8020685" y="3656013"/>
              <a:ext cx="1214438" cy="987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Text Box 12">
              <a:extLst>
                <a:ext uri="{FF2B5EF4-FFF2-40B4-BE49-F238E27FC236}">
                  <a16:creationId xmlns:a16="http://schemas.microsoft.com/office/drawing/2014/main" id="{A4D5C743-6A73-4574-BBEF-6B4581FE4D2D}"/>
                </a:ext>
              </a:extLst>
            </p:cNvPr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6730048" y="2593975"/>
              <a:ext cx="60801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1"/>
                <a:t>20</a:t>
              </a:r>
            </a:p>
          </p:txBody>
        </p:sp>
        <p:sp>
          <p:nvSpPr>
            <p:cNvPr id="33" name="Text Box 13">
              <a:extLst>
                <a:ext uri="{FF2B5EF4-FFF2-40B4-BE49-F238E27FC236}">
                  <a16:creationId xmlns:a16="http://schemas.microsoft.com/office/drawing/2014/main" id="{A8FFA390-1BD6-42F4-9074-7F31980AA78D}"/>
                </a:ext>
              </a:extLst>
            </p:cNvPr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8474710" y="4187825"/>
              <a:ext cx="60801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1"/>
                <a:t>20</a:t>
              </a:r>
            </a:p>
          </p:txBody>
        </p:sp>
        <p:sp>
          <p:nvSpPr>
            <p:cNvPr id="35" name="Text Box 14">
              <a:extLst>
                <a:ext uri="{FF2B5EF4-FFF2-40B4-BE49-F238E27FC236}">
                  <a16:creationId xmlns:a16="http://schemas.microsoft.com/office/drawing/2014/main" id="{A9FE4FDE-C7C9-4479-9221-1100419591F3}"/>
                </a:ext>
              </a:extLst>
            </p:cNvPr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7868285" y="3276600"/>
              <a:ext cx="60801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1"/>
                <a:t>30</a:t>
              </a:r>
            </a:p>
          </p:txBody>
        </p:sp>
        <p:sp>
          <p:nvSpPr>
            <p:cNvPr id="37" name="Text Box 15">
              <a:extLst>
                <a:ext uri="{FF2B5EF4-FFF2-40B4-BE49-F238E27FC236}">
                  <a16:creationId xmlns:a16="http://schemas.microsoft.com/office/drawing/2014/main" id="{AA919E89-EABC-4A41-AA77-F984770E0A65}"/>
                </a:ext>
              </a:extLst>
            </p:cNvPr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8474710" y="2593975"/>
              <a:ext cx="60801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1"/>
                <a:t>10</a:t>
              </a:r>
            </a:p>
          </p:txBody>
        </p:sp>
        <p:sp>
          <p:nvSpPr>
            <p:cNvPr id="39" name="Text Box 16">
              <a:extLst>
                <a:ext uri="{FF2B5EF4-FFF2-40B4-BE49-F238E27FC236}">
                  <a16:creationId xmlns:a16="http://schemas.microsoft.com/office/drawing/2014/main" id="{78FE30D0-F3E8-4D09-A18D-7D0340296A60}"/>
                </a:ext>
              </a:extLst>
            </p:cNvPr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6653848" y="4111625"/>
              <a:ext cx="60801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1"/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80457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Network Flow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C63B2-5992-42B2-BB50-48BF98816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880" y="1513221"/>
            <a:ext cx="10092920" cy="4592249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3200" b="1" dirty="0">
                <a:solidFill>
                  <a:schemeClr val="accent1">
                    <a:lumMod val="75000"/>
                  </a:schemeClr>
                </a:solidFill>
              </a:rPr>
              <a:t>Max Flow Min Cut Theorem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</a:rPr>
              <a:t>Maximum possible flow between two vertices A and B in a transport network is equal to the minimum of the capacities of all cut sets with respect to A and B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</a:rPr>
              <a:t>Consider any cut set S with respect to the vertices A and B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</a:rPr>
              <a:t>In G – S there occurs no path between A and B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</a:rPr>
              <a:t>Therefore every path in G between A and B must contain </a:t>
            </a:r>
            <a:r>
              <a:rPr lang="en-US" altLang="en-US" sz="2400" dirty="0" err="1">
                <a:solidFill>
                  <a:schemeClr val="accent1">
                    <a:lumMod val="75000"/>
                  </a:schemeClr>
                </a:solidFill>
              </a:rPr>
              <a:t>atleast</a:t>
            </a: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</a:rPr>
              <a:t> one edge from 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</a:rPr>
              <a:t>Accordingly every flow between A and B must pass through </a:t>
            </a:r>
            <a:r>
              <a:rPr lang="en-US" altLang="en-US" sz="2400" dirty="0" err="1">
                <a:solidFill>
                  <a:schemeClr val="accent1">
                    <a:lumMod val="75000"/>
                  </a:schemeClr>
                </a:solidFill>
              </a:rPr>
              <a:t>atleast</a:t>
            </a: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</a:rPr>
              <a:t> one edge that belong to 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</a:rPr>
              <a:t>Hence total flow rate between A and B cannot exceed </a:t>
            </a:r>
            <a:r>
              <a:rPr lang="en-US" altLang="en-US" sz="2400">
                <a:solidFill>
                  <a:schemeClr val="accent1">
                    <a:lumMod val="75000"/>
                  </a:schemeClr>
                </a:solidFill>
              </a:rPr>
              <a:t>the capacity of S.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689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Cut Sets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208896" y="1477820"/>
            <a:ext cx="3801129" cy="56053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Consider the graph</a:t>
            </a:r>
            <a:endParaRPr lang="he-IL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744366C-9506-44E1-972C-720FF552991D}"/>
              </a:ext>
            </a:extLst>
          </p:cNvPr>
          <p:cNvGrpSpPr/>
          <p:nvPr/>
        </p:nvGrpSpPr>
        <p:grpSpPr>
          <a:xfrm>
            <a:off x="332202" y="2570083"/>
            <a:ext cx="4408475" cy="2376647"/>
            <a:chOff x="332202" y="2570083"/>
            <a:chExt cx="4408475" cy="2376647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63C91A7-467A-4E5D-BF0D-5C75E479334A}"/>
                </a:ext>
              </a:extLst>
            </p:cNvPr>
            <p:cNvSpPr/>
            <p:nvPr/>
          </p:nvSpPr>
          <p:spPr>
            <a:xfrm>
              <a:off x="1142494" y="2695575"/>
              <a:ext cx="513586" cy="4845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1C13CAE-3C09-434F-9310-9B44CCDFC82B}"/>
                </a:ext>
              </a:extLst>
            </p:cNvPr>
            <p:cNvSpPr/>
            <p:nvPr/>
          </p:nvSpPr>
          <p:spPr>
            <a:xfrm>
              <a:off x="3235454" y="2695575"/>
              <a:ext cx="513586" cy="4845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34FF656-91CE-484E-95E3-15C95445FDD3}"/>
                </a:ext>
              </a:extLst>
            </p:cNvPr>
            <p:cNvSpPr/>
            <p:nvPr/>
          </p:nvSpPr>
          <p:spPr>
            <a:xfrm>
              <a:off x="371880" y="4335146"/>
              <a:ext cx="513586" cy="4845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1FB742B-C759-4236-87AF-B9DC35FF4A53}"/>
                </a:ext>
              </a:extLst>
            </p:cNvPr>
            <p:cNvSpPr/>
            <p:nvPr/>
          </p:nvSpPr>
          <p:spPr>
            <a:xfrm>
              <a:off x="4151878" y="4335145"/>
              <a:ext cx="513586" cy="4845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A303505-F203-4B90-9D1B-356E0B911FFC}"/>
                </a:ext>
              </a:extLst>
            </p:cNvPr>
            <p:cNvSpPr/>
            <p:nvPr/>
          </p:nvSpPr>
          <p:spPr>
            <a:xfrm>
              <a:off x="2109460" y="4336732"/>
              <a:ext cx="513586" cy="4845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E3C4B04-0A17-402E-ABFC-4640DD8666B0}"/>
                </a:ext>
              </a:extLst>
            </p:cNvPr>
            <p:cNvCxnSpPr>
              <a:stCxn id="2" idx="6"/>
              <a:endCxn id="3" idx="2"/>
            </p:cNvCxnSpPr>
            <p:nvPr/>
          </p:nvCxnSpPr>
          <p:spPr>
            <a:xfrm>
              <a:off x="1656080" y="2937828"/>
              <a:ext cx="15793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2B72734-3156-453D-82D9-1316C7D30735}"/>
                </a:ext>
              </a:extLst>
            </p:cNvPr>
            <p:cNvCxnSpPr>
              <a:stCxn id="2" idx="3"/>
              <a:endCxn id="4" idx="0"/>
            </p:cNvCxnSpPr>
            <p:nvPr/>
          </p:nvCxnSpPr>
          <p:spPr>
            <a:xfrm flipH="1">
              <a:off x="628673" y="3109126"/>
              <a:ext cx="589034" cy="12260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5B11FF6-F9AD-4751-90C5-2F26A4E4D19C}"/>
                </a:ext>
              </a:extLst>
            </p:cNvPr>
            <p:cNvCxnSpPr>
              <a:stCxn id="4" idx="6"/>
              <a:endCxn id="7" idx="2"/>
            </p:cNvCxnSpPr>
            <p:nvPr/>
          </p:nvCxnSpPr>
          <p:spPr>
            <a:xfrm>
              <a:off x="885466" y="4577399"/>
              <a:ext cx="1223994" cy="15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70425F2-7A86-4CA2-95D4-971A7AA57EEC}"/>
                </a:ext>
              </a:extLst>
            </p:cNvPr>
            <p:cNvCxnSpPr>
              <a:stCxn id="7" idx="6"/>
              <a:endCxn id="5" idx="2"/>
            </p:cNvCxnSpPr>
            <p:nvPr/>
          </p:nvCxnSpPr>
          <p:spPr>
            <a:xfrm flipV="1">
              <a:off x="2623046" y="4577398"/>
              <a:ext cx="1528832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43CE813-EEDE-49D9-A2FE-D3A170E811D1}"/>
                </a:ext>
              </a:extLst>
            </p:cNvPr>
            <p:cNvCxnSpPr>
              <a:stCxn id="3" idx="6"/>
              <a:endCxn id="5" idx="0"/>
            </p:cNvCxnSpPr>
            <p:nvPr/>
          </p:nvCxnSpPr>
          <p:spPr>
            <a:xfrm>
              <a:off x="3749040" y="2937828"/>
              <a:ext cx="659631" cy="13973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BFCBAD3-2A7C-480B-98FB-7F423AD594A9}"/>
                </a:ext>
              </a:extLst>
            </p:cNvPr>
            <p:cNvCxnSpPr>
              <a:stCxn id="7" idx="0"/>
              <a:endCxn id="3" idx="4"/>
            </p:cNvCxnSpPr>
            <p:nvPr/>
          </p:nvCxnSpPr>
          <p:spPr>
            <a:xfrm flipV="1">
              <a:off x="2366253" y="3180080"/>
              <a:ext cx="1125994" cy="11566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58677E3-2E44-4195-BAB4-508443F02C5A}"/>
                </a:ext>
              </a:extLst>
            </p:cNvPr>
            <p:cNvCxnSpPr>
              <a:stCxn id="2" idx="5"/>
              <a:endCxn id="7" idx="0"/>
            </p:cNvCxnSpPr>
            <p:nvPr/>
          </p:nvCxnSpPr>
          <p:spPr>
            <a:xfrm>
              <a:off x="1580867" y="3109126"/>
              <a:ext cx="785386" cy="12276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426809D-8F35-4E2C-A7F0-2594DAED1021}"/>
                </a:ext>
              </a:extLst>
            </p:cNvPr>
            <p:cNvCxnSpPr>
              <a:stCxn id="2" idx="5"/>
              <a:endCxn id="5" idx="1"/>
            </p:cNvCxnSpPr>
            <p:nvPr/>
          </p:nvCxnSpPr>
          <p:spPr>
            <a:xfrm>
              <a:off x="1580867" y="3109126"/>
              <a:ext cx="2646224" cy="12969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76997F1-00EA-4818-929D-A77D95FDB6E6}"/>
                </a:ext>
              </a:extLst>
            </p:cNvPr>
            <p:cNvSpPr txBox="1"/>
            <p:nvPr/>
          </p:nvSpPr>
          <p:spPr>
            <a:xfrm>
              <a:off x="332202" y="3315109"/>
              <a:ext cx="589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e1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86E6A83-1C3A-4289-A363-4F643887DF58}"/>
                </a:ext>
              </a:extLst>
            </p:cNvPr>
            <p:cNvSpPr txBox="1"/>
            <p:nvPr/>
          </p:nvSpPr>
          <p:spPr>
            <a:xfrm>
              <a:off x="1142494" y="4577398"/>
              <a:ext cx="8387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e2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EA06C13-CD93-4685-AB73-3A4761217C65}"/>
                </a:ext>
              </a:extLst>
            </p:cNvPr>
            <p:cNvSpPr txBox="1"/>
            <p:nvPr/>
          </p:nvSpPr>
          <p:spPr>
            <a:xfrm>
              <a:off x="2109460" y="2570083"/>
              <a:ext cx="6479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e3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8B37A49-C65F-434E-A1B6-E8D9BA5DC710}"/>
                </a:ext>
              </a:extLst>
            </p:cNvPr>
            <p:cNvSpPr txBox="1"/>
            <p:nvPr/>
          </p:nvSpPr>
          <p:spPr>
            <a:xfrm>
              <a:off x="4104655" y="3471148"/>
              <a:ext cx="636022" cy="379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e4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4365D71-3B14-4A4A-BBD8-346E7172E2A5}"/>
                </a:ext>
              </a:extLst>
            </p:cNvPr>
            <p:cNvSpPr txBox="1"/>
            <p:nvPr/>
          </p:nvSpPr>
          <p:spPr>
            <a:xfrm>
              <a:off x="1514178" y="3684441"/>
              <a:ext cx="5200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e5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B58BB12-1B1F-4F4C-BEAA-AF09F6507E37}"/>
                </a:ext>
              </a:extLst>
            </p:cNvPr>
            <p:cNvSpPr txBox="1"/>
            <p:nvPr/>
          </p:nvSpPr>
          <p:spPr>
            <a:xfrm>
              <a:off x="2184673" y="3160816"/>
              <a:ext cx="5135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e6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E830BE7-BF22-421E-AEAC-52D764884E4D}"/>
                </a:ext>
              </a:extLst>
            </p:cNvPr>
            <p:cNvSpPr txBox="1"/>
            <p:nvPr/>
          </p:nvSpPr>
          <p:spPr>
            <a:xfrm>
              <a:off x="3120485" y="3369552"/>
              <a:ext cx="4469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e7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4D26205-A2E5-4D02-AB39-A85FF440C225}"/>
                </a:ext>
              </a:extLst>
            </p:cNvPr>
            <p:cNvSpPr txBox="1"/>
            <p:nvPr/>
          </p:nvSpPr>
          <p:spPr>
            <a:xfrm>
              <a:off x="2929250" y="4577397"/>
              <a:ext cx="819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e8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2C6BCF6B-6D04-4129-A275-0D81E731F9BD}"/>
              </a:ext>
            </a:extLst>
          </p:cNvPr>
          <p:cNvSpPr txBox="1"/>
          <p:nvPr/>
        </p:nvSpPr>
        <p:spPr>
          <a:xfrm>
            <a:off x="5171440" y="2695575"/>
            <a:ext cx="4654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Let S1 = {e3, e6, e7, e8} and S2 = {e1, e2, e5}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2B1D933-0456-4C21-9E18-D06F18239C08}"/>
              </a:ext>
            </a:extLst>
          </p:cNvPr>
          <p:cNvGrpSpPr/>
          <p:nvPr/>
        </p:nvGrpSpPr>
        <p:grpSpPr>
          <a:xfrm>
            <a:off x="6641031" y="4145262"/>
            <a:ext cx="4408475" cy="2251155"/>
            <a:chOff x="6251044" y="3954947"/>
            <a:chExt cx="4408475" cy="2251155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D5784734-4537-4BCD-B64C-64F6E43F3AD0}"/>
                </a:ext>
              </a:extLst>
            </p:cNvPr>
            <p:cNvSpPr/>
            <p:nvPr/>
          </p:nvSpPr>
          <p:spPr>
            <a:xfrm>
              <a:off x="7061336" y="3954947"/>
              <a:ext cx="513586" cy="4845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812CB306-316B-43FD-B63C-A5237065342C}"/>
                </a:ext>
              </a:extLst>
            </p:cNvPr>
            <p:cNvSpPr/>
            <p:nvPr/>
          </p:nvSpPr>
          <p:spPr>
            <a:xfrm>
              <a:off x="9154296" y="3954947"/>
              <a:ext cx="513586" cy="4845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F003C65-2F3F-4BDF-93E5-8CEAEA489671}"/>
                </a:ext>
              </a:extLst>
            </p:cNvPr>
            <p:cNvSpPr/>
            <p:nvPr/>
          </p:nvSpPr>
          <p:spPr>
            <a:xfrm>
              <a:off x="6290722" y="5594518"/>
              <a:ext cx="513586" cy="4845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2D88CFA-EAED-46B5-8094-3B4C2A93EF51}"/>
                </a:ext>
              </a:extLst>
            </p:cNvPr>
            <p:cNvSpPr/>
            <p:nvPr/>
          </p:nvSpPr>
          <p:spPr>
            <a:xfrm>
              <a:off x="10070720" y="5594517"/>
              <a:ext cx="513586" cy="4845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62886F0-78E8-4348-BBCB-75DF89E331B7}"/>
                </a:ext>
              </a:extLst>
            </p:cNvPr>
            <p:cNvSpPr/>
            <p:nvPr/>
          </p:nvSpPr>
          <p:spPr>
            <a:xfrm>
              <a:off x="8028302" y="5596104"/>
              <a:ext cx="513586" cy="4845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42F0FFE-AFEC-4DEA-9702-D5BE18AE054E}"/>
                </a:ext>
              </a:extLst>
            </p:cNvPr>
            <p:cNvCxnSpPr>
              <a:stCxn id="43" idx="3"/>
              <a:endCxn id="45" idx="0"/>
            </p:cNvCxnSpPr>
            <p:nvPr/>
          </p:nvCxnSpPr>
          <p:spPr>
            <a:xfrm flipH="1">
              <a:off x="6547515" y="4368498"/>
              <a:ext cx="589034" cy="12260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22EAB3C-DD9E-46FA-8DED-64575B005250}"/>
                </a:ext>
              </a:extLst>
            </p:cNvPr>
            <p:cNvCxnSpPr>
              <a:stCxn id="45" idx="6"/>
              <a:endCxn id="47" idx="2"/>
            </p:cNvCxnSpPr>
            <p:nvPr/>
          </p:nvCxnSpPr>
          <p:spPr>
            <a:xfrm>
              <a:off x="6804308" y="5836771"/>
              <a:ext cx="1223994" cy="15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9B634C8-427E-43F3-B943-81EA423AF5F5}"/>
                </a:ext>
              </a:extLst>
            </p:cNvPr>
            <p:cNvCxnSpPr>
              <a:stCxn id="44" idx="6"/>
              <a:endCxn id="46" idx="0"/>
            </p:cNvCxnSpPr>
            <p:nvPr/>
          </p:nvCxnSpPr>
          <p:spPr>
            <a:xfrm>
              <a:off x="9667882" y="4197200"/>
              <a:ext cx="659631" cy="13973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FBC96E2-DF5A-46E3-9480-5467C0447C5D}"/>
                </a:ext>
              </a:extLst>
            </p:cNvPr>
            <p:cNvCxnSpPr>
              <a:stCxn id="43" idx="5"/>
              <a:endCxn id="47" idx="0"/>
            </p:cNvCxnSpPr>
            <p:nvPr/>
          </p:nvCxnSpPr>
          <p:spPr>
            <a:xfrm>
              <a:off x="7499709" y="4368498"/>
              <a:ext cx="785386" cy="12276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C9AFB59-CBA4-42FE-9B36-9CDF4DF39266}"/>
                </a:ext>
              </a:extLst>
            </p:cNvPr>
            <p:cNvSpPr txBox="1"/>
            <p:nvPr/>
          </p:nvSpPr>
          <p:spPr>
            <a:xfrm>
              <a:off x="6251044" y="4574481"/>
              <a:ext cx="589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e1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356A619-234F-447B-B9D1-03E18D47A94A}"/>
                </a:ext>
              </a:extLst>
            </p:cNvPr>
            <p:cNvSpPr txBox="1"/>
            <p:nvPr/>
          </p:nvSpPr>
          <p:spPr>
            <a:xfrm>
              <a:off x="7061336" y="5836770"/>
              <a:ext cx="8387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e2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7F5502F-D6A3-4FB0-ACD6-B6BBF3BDBA1F}"/>
                </a:ext>
              </a:extLst>
            </p:cNvPr>
            <p:cNvSpPr txBox="1"/>
            <p:nvPr/>
          </p:nvSpPr>
          <p:spPr>
            <a:xfrm>
              <a:off x="10023497" y="4730520"/>
              <a:ext cx="636022" cy="379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e4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16EDB5B-23D0-4B93-BB13-2D7DB155F3B6}"/>
                </a:ext>
              </a:extLst>
            </p:cNvPr>
            <p:cNvSpPr txBox="1"/>
            <p:nvPr/>
          </p:nvSpPr>
          <p:spPr>
            <a:xfrm>
              <a:off x="7433020" y="4943813"/>
              <a:ext cx="5200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e5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339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Network Flow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F09203B-8A11-434C-A27D-E4CEAF19F07F}"/>
              </a:ext>
            </a:extLst>
          </p:cNvPr>
          <p:cNvGrpSpPr/>
          <p:nvPr/>
        </p:nvGrpSpPr>
        <p:grpSpPr>
          <a:xfrm>
            <a:off x="2407920" y="2342402"/>
            <a:ext cx="3952240" cy="2375410"/>
            <a:chOff x="2407920" y="2342402"/>
            <a:chExt cx="3952240" cy="2375410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86ADC5E-D303-4A15-99F5-C276E05F2E3E}"/>
                </a:ext>
              </a:extLst>
            </p:cNvPr>
            <p:cNvCxnSpPr>
              <a:cxnSpLocks/>
            </p:cNvCxnSpPr>
            <p:nvPr/>
          </p:nvCxnSpPr>
          <p:spPr>
            <a:xfrm>
              <a:off x="2763520" y="2753360"/>
              <a:ext cx="20624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8B60D50-1659-44BC-BA7D-A0E9ED3A2A73}"/>
                </a:ext>
              </a:extLst>
            </p:cNvPr>
            <p:cNvCxnSpPr/>
            <p:nvPr/>
          </p:nvCxnSpPr>
          <p:spPr>
            <a:xfrm>
              <a:off x="2773680" y="2794000"/>
              <a:ext cx="0" cy="15341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EFB9043-2C7A-4530-8FBE-E3FC4D6043FC}"/>
                </a:ext>
              </a:extLst>
            </p:cNvPr>
            <p:cNvCxnSpPr/>
            <p:nvPr/>
          </p:nvCxnSpPr>
          <p:spPr>
            <a:xfrm>
              <a:off x="2763520" y="4348480"/>
              <a:ext cx="20421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1C0C33E-F217-475C-B084-8348BE39D40D}"/>
                </a:ext>
              </a:extLst>
            </p:cNvPr>
            <p:cNvCxnSpPr/>
            <p:nvPr/>
          </p:nvCxnSpPr>
          <p:spPr>
            <a:xfrm flipV="1">
              <a:off x="4826000" y="2702560"/>
              <a:ext cx="0" cy="1645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07CBB4C-E4F5-4A91-A6BC-D7CFC97A9FB7}"/>
                </a:ext>
              </a:extLst>
            </p:cNvPr>
            <p:cNvCxnSpPr/>
            <p:nvPr/>
          </p:nvCxnSpPr>
          <p:spPr>
            <a:xfrm>
              <a:off x="4805680" y="2753360"/>
              <a:ext cx="934720" cy="6756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C0C335C9-1475-4242-BC65-129331F36D88}"/>
                </a:ext>
              </a:extLst>
            </p:cNvPr>
            <p:cNvCxnSpPr/>
            <p:nvPr/>
          </p:nvCxnSpPr>
          <p:spPr>
            <a:xfrm flipV="1">
              <a:off x="4805680" y="3429000"/>
              <a:ext cx="934720" cy="8991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F8D9E134-E966-4298-B5AE-35B4045B2F3C}"/>
                </a:ext>
              </a:extLst>
            </p:cNvPr>
            <p:cNvCxnSpPr/>
            <p:nvPr/>
          </p:nvCxnSpPr>
          <p:spPr>
            <a:xfrm>
              <a:off x="2773680" y="2753360"/>
              <a:ext cx="2052320" cy="1595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76237EB-B106-435C-900F-9A49FAF8AE38}"/>
                </a:ext>
              </a:extLst>
            </p:cNvPr>
            <p:cNvSpPr txBox="1"/>
            <p:nvPr/>
          </p:nvSpPr>
          <p:spPr>
            <a:xfrm>
              <a:off x="2407920" y="2499360"/>
              <a:ext cx="3555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A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EF909C3-C865-45D4-9254-8EB296CEB429}"/>
                </a:ext>
              </a:extLst>
            </p:cNvPr>
            <p:cNvSpPr txBox="1"/>
            <p:nvPr/>
          </p:nvSpPr>
          <p:spPr>
            <a:xfrm>
              <a:off x="4805680" y="2342402"/>
              <a:ext cx="467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B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08FCD36-BBB8-442A-A496-B7D7FDC03D67}"/>
                </a:ext>
              </a:extLst>
            </p:cNvPr>
            <p:cNvSpPr txBox="1"/>
            <p:nvPr/>
          </p:nvSpPr>
          <p:spPr>
            <a:xfrm>
              <a:off x="5831840" y="3234174"/>
              <a:ext cx="528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Z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EC99072-BFE4-4841-989F-9039B8B89751}"/>
                </a:ext>
              </a:extLst>
            </p:cNvPr>
            <p:cNvSpPr txBox="1"/>
            <p:nvPr/>
          </p:nvSpPr>
          <p:spPr>
            <a:xfrm>
              <a:off x="4714240" y="4348480"/>
              <a:ext cx="55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C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CE25BC2-50AD-4E28-AC15-534CA08049A7}"/>
                </a:ext>
              </a:extLst>
            </p:cNvPr>
            <p:cNvSpPr txBox="1"/>
            <p:nvPr/>
          </p:nvSpPr>
          <p:spPr>
            <a:xfrm>
              <a:off x="2560320" y="4348479"/>
              <a:ext cx="701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D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1D335C9-2138-4200-A715-CC2C8D753916}"/>
                </a:ext>
              </a:extLst>
            </p:cNvPr>
            <p:cNvSpPr txBox="1"/>
            <p:nvPr/>
          </p:nvSpPr>
          <p:spPr>
            <a:xfrm>
              <a:off x="3108960" y="2342402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6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08F90D4-B284-4866-ADBD-E970E3280AEE}"/>
                </a:ext>
              </a:extLst>
            </p:cNvPr>
            <p:cNvSpPr txBox="1"/>
            <p:nvPr/>
          </p:nvSpPr>
          <p:spPr>
            <a:xfrm>
              <a:off x="5171440" y="2702560"/>
              <a:ext cx="467355" cy="369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8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82A804F-4C8F-448A-A648-74A7B6DE8918}"/>
                </a:ext>
              </a:extLst>
            </p:cNvPr>
            <p:cNvSpPr txBox="1"/>
            <p:nvPr/>
          </p:nvSpPr>
          <p:spPr>
            <a:xfrm>
              <a:off x="5313680" y="3921760"/>
              <a:ext cx="447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7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BD99F58-56FF-4DCF-8F14-7E9C7CC8AE4E}"/>
                </a:ext>
              </a:extLst>
            </p:cNvPr>
            <p:cNvSpPr txBox="1"/>
            <p:nvPr/>
          </p:nvSpPr>
          <p:spPr>
            <a:xfrm>
              <a:off x="3373120" y="4348479"/>
              <a:ext cx="7721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4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39E35FB-26DA-4FF5-B617-DC63319B987F}"/>
                </a:ext>
              </a:extLst>
            </p:cNvPr>
            <p:cNvSpPr txBox="1"/>
            <p:nvPr/>
          </p:nvSpPr>
          <p:spPr>
            <a:xfrm>
              <a:off x="3586477" y="3071862"/>
              <a:ext cx="396243" cy="369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3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C2BE37E-5998-4D11-A4FA-88ED3DDF09D6}"/>
                </a:ext>
              </a:extLst>
            </p:cNvPr>
            <p:cNvSpPr txBox="1"/>
            <p:nvPr/>
          </p:nvSpPr>
          <p:spPr>
            <a:xfrm>
              <a:off x="2428241" y="3461498"/>
              <a:ext cx="355592" cy="369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2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1F2EDA8-485A-4D85-8538-F2B292155AE2}"/>
                </a:ext>
              </a:extLst>
            </p:cNvPr>
            <p:cNvSpPr txBox="1"/>
            <p:nvPr/>
          </p:nvSpPr>
          <p:spPr>
            <a:xfrm>
              <a:off x="4490721" y="3271015"/>
              <a:ext cx="426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06800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Network Flow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EEFD590-4F56-468D-8DD7-81E545D128F6}"/>
              </a:ext>
            </a:extLst>
          </p:cNvPr>
          <p:cNvGrpSpPr/>
          <p:nvPr/>
        </p:nvGrpSpPr>
        <p:grpSpPr>
          <a:xfrm>
            <a:off x="1696720" y="2269252"/>
            <a:ext cx="4754880" cy="2296160"/>
            <a:chOff x="1696720" y="2269252"/>
            <a:chExt cx="4754880" cy="2296160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A6D02C59-D133-4E7B-86BD-29970147152B}"/>
                </a:ext>
              </a:extLst>
            </p:cNvPr>
            <p:cNvCxnSpPr/>
            <p:nvPr/>
          </p:nvCxnSpPr>
          <p:spPr>
            <a:xfrm>
              <a:off x="3037840" y="2651760"/>
              <a:ext cx="1676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C32D96B-532A-43D4-AE44-69255FA02913}"/>
                </a:ext>
              </a:extLst>
            </p:cNvPr>
            <p:cNvCxnSpPr/>
            <p:nvPr/>
          </p:nvCxnSpPr>
          <p:spPr>
            <a:xfrm>
              <a:off x="4744720" y="2692400"/>
              <a:ext cx="0" cy="14020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C36E7C7-53B9-4FF4-998C-8EA419600B0F}"/>
                </a:ext>
              </a:extLst>
            </p:cNvPr>
            <p:cNvCxnSpPr/>
            <p:nvPr/>
          </p:nvCxnSpPr>
          <p:spPr>
            <a:xfrm flipV="1">
              <a:off x="2225040" y="2651760"/>
              <a:ext cx="812800" cy="7772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D10E013-5615-43DA-814D-9F0A162C88C3}"/>
                </a:ext>
              </a:extLst>
            </p:cNvPr>
            <p:cNvCxnSpPr/>
            <p:nvPr/>
          </p:nvCxnSpPr>
          <p:spPr>
            <a:xfrm>
              <a:off x="2245360" y="3429000"/>
              <a:ext cx="792480" cy="6654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4A02AB6-F1D8-4856-A100-05C87074B9F2}"/>
                </a:ext>
              </a:extLst>
            </p:cNvPr>
            <p:cNvCxnSpPr/>
            <p:nvPr/>
          </p:nvCxnSpPr>
          <p:spPr>
            <a:xfrm>
              <a:off x="3119120" y="4094480"/>
              <a:ext cx="1625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525F485-19AB-41D6-91D7-2A61B8FBC3EE}"/>
                </a:ext>
              </a:extLst>
            </p:cNvPr>
            <p:cNvCxnSpPr/>
            <p:nvPr/>
          </p:nvCxnSpPr>
          <p:spPr>
            <a:xfrm flipV="1">
              <a:off x="3037840" y="2692400"/>
              <a:ext cx="0" cy="14020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54EE002-2343-47E5-879F-3B5A0540CEF7}"/>
                </a:ext>
              </a:extLst>
            </p:cNvPr>
            <p:cNvCxnSpPr/>
            <p:nvPr/>
          </p:nvCxnSpPr>
          <p:spPr>
            <a:xfrm>
              <a:off x="4744720" y="2672080"/>
              <a:ext cx="924560" cy="5486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EF3BA840-8C94-4D25-A773-7D1489B208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4720" y="3220720"/>
              <a:ext cx="924560" cy="873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ABBBCD9-67DE-43A9-8FEC-9B31C8B7090E}"/>
                </a:ext>
              </a:extLst>
            </p:cNvPr>
            <p:cNvSpPr txBox="1"/>
            <p:nvPr/>
          </p:nvSpPr>
          <p:spPr>
            <a:xfrm>
              <a:off x="1696720" y="3342640"/>
              <a:ext cx="416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A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C8FB058-7B28-4FA2-97D8-48DDBFE3CDEA}"/>
                </a:ext>
              </a:extLst>
            </p:cNvPr>
            <p:cNvSpPr txBox="1"/>
            <p:nvPr/>
          </p:nvSpPr>
          <p:spPr>
            <a:xfrm>
              <a:off x="5801360" y="3046492"/>
              <a:ext cx="65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Z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521D7D9-2DC4-4945-9E84-648197ADC013}"/>
                </a:ext>
              </a:extLst>
            </p:cNvPr>
            <p:cNvSpPr txBox="1"/>
            <p:nvPr/>
          </p:nvSpPr>
          <p:spPr>
            <a:xfrm>
              <a:off x="2794000" y="2275840"/>
              <a:ext cx="325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B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0E0E129-2701-4172-9C96-DCB9CD69842E}"/>
                </a:ext>
              </a:extLst>
            </p:cNvPr>
            <p:cNvSpPr txBox="1"/>
            <p:nvPr/>
          </p:nvSpPr>
          <p:spPr>
            <a:xfrm>
              <a:off x="4643120" y="2269252"/>
              <a:ext cx="3962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C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012089F-6D91-4EE8-8327-428421B795CD}"/>
                </a:ext>
              </a:extLst>
            </p:cNvPr>
            <p:cNvSpPr txBox="1"/>
            <p:nvPr/>
          </p:nvSpPr>
          <p:spPr>
            <a:xfrm>
              <a:off x="4643120" y="4114800"/>
              <a:ext cx="477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D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F1BA128-4D40-42C0-A750-A04A2E9369A7}"/>
                </a:ext>
              </a:extLst>
            </p:cNvPr>
            <p:cNvSpPr txBox="1"/>
            <p:nvPr/>
          </p:nvSpPr>
          <p:spPr>
            <a:xfrm>
              <a:off x="2875280" y="4196080"/>
              <a:ext cx="4775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E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5775D4C-E436-4320-B503-B1E2159D8EB5}"/>
                </a:ext>
              </a:extLst>
            </p:cNvPr>
            <p:cNvSpPr txBox="1"/>
            <p:nvPr/>
          </p:nvSpPr>
          <p:spPr>
            <a:xfrm>
              <a:off x="2225040" y="2860778"/>
              <a:ext cx="345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7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E047A28-B7D0-416D-8DFE-F8A27980E2A2}"/>
                </a:ext>
              </a:extLst>
            </p:cNvPr>
            <p:cNvSpPr txBox="1"/>
            <p:nvPr/>
          </p:nvSpPr>
          <p:spPr>
            <a:xfrm>
              <a:off x="3383280" y="2275840"/>
              <a:ext cx="548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5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6B08CC7-CC8E-488E-A1F6-2352A215B375}"/>
                </a:ext>
              </a:extLst>
            </p:cNvPr>
            <p:cNvSpPr txBox="1"/>
            <p:nvPr/>
          </p:nvSpPr>
          <p:spPr>
            <a:xfrm>
              <a:off x="5120640" y="2569459"/>
              <a:ext cx="436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2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750B3BA-6E4E-4353-ACB0-97FABC8F1134}"/>
                </a:ext>
              </a:extLst>
            </p:cNvPr>
            <p:cNvSpPr txBox="1"/>
            <p:nvPr/>
          </p:nvSpPr>
          <p:spPr>
            <a:xfrm>
              <a:off x="5161272" y="3749040"/>
              <a:ext cx="640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9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6B0913E-F251-4D7A-A2D5-320CE49C8B60}"/>
                </a:ext>
              </a:extLst>
            </p:cNvPr>
            <p:cNvSpPr txBox="1"/>
            <p:nvPr/>
          </p:nvSpPr>
          <p:spPr>
            <a:xfrm>
              <a:off x="4511040" y="3146486"/>
              <a:ext cx="528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2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9C7AB93-5928-4F51-B941-7CFB855AE51B}"/>
                </a:ext>
              </a:extLst>
            </p:cNvPr>
            <p:cNvSpPr txBox="1"/>
            <p:nvPr/>
          </p:nvSpPr>
          <p:spPr>
            <a:xfrm>
              <a:off x="2702559" y="3196828"/>
              <a:ext cx="5283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4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90B7A2F-8C84-47A0-8313-FD22CAA52DCA}"/>
                </a:ext>
              </a:extLst>
            </p:cNvPr>
            <p:cNvSpPr txBox="1"/>
            <p:nvPr/>
          </p:nvSpPr>
          <p:spPr>
            <a:xfrm>
              <a:off x="3820160" y="4111227"/>
              <a:ext cx="4775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3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E981CD4-F87E-4974-B3CC-E4105C9391C7}"/>
                </a:ext>
              </a:extLst>
            </p:cNvPr>
            <p:cNvSpPr txBox="1"/>
            <p:nvPr/>
          </p:nvSpPr>
          <p:spPr>
            <a:xfrm>
              <a:off x="2326640" y="3604553"/>
              <a:ext cx="416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45214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surabhinarayan@pes.edu</a:t>
            </a:r>
            <a:endParaRPr lang="en-IN" sz="2400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380616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err="1"/>
              <a:t>Surabhi</a:t>
            </a:r>
            <a:r>
              <a:rPr lang="en-IN" sz="2400" b="1" dirty="0"/>
              <a:t> Narayan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62134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&amp;Engineering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Cut Sets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744366C-9506-44E1-972C-720FF552991D}"/>
              </a:ext>
            </a:extLst>
          </p:cNvPr>
          <p:cNvGrpSpPr/>
          <p:nvPr/>
        </p:nvGrpSpPr>
        <p:grpSpPr>
          <a:xfrm>
            <a:off x="162015" y="1513221"/>
            <a:ext cx="4408475" cy="2376647"/>
            <a:chOff x="332202" y="2570083"/>
            <a:chExt cx="4408475" cy="2376647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63C91A7-467A-4E5D-BF0D-5C75E479334A}"/>
                </a:ext>
              </a:extLst>
            </p:cNvPr>
            <p:cNvSpPr/>
            <p:nvPr/>
          </p:nvSpPr>
          <p:spPr>
            <a:xfrm>
              <a:off x="1142494" y="2695575"/>
              <a:ext cx="513586" cy="4845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1C13CAE-3C09-434F-9310-9B44CCDFC82B}"/>
                </a:ext>
              </a:extLst>
            </p:cNvPr>
            <p:cNvSpPr/>
            <p:nvPr/>
          </p:nvSpPr>
          <p:spPr>
            <a:xfrm>
              <a:off x="3235454" y="2695575"/>
              <a:ext cx="513586" cy="4845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34FF656-91CE-484E-95E3-15C95445FDD3}"/>
                </a:ext>
              </a:extLst>
            </p:cNvPr>
            <p:cNvSpPr/>
            <p:nvPr/>
          </p:nvSpPr>
          <p:spPr>
            <a:xfrm>
              <a:off x="371880" y="4335146"/>
              <a:ext cx="513586" cy="4845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1FB742B-C759-4236-87AF-B9DC35FF4A53}"/>
                </a:ext>
              </a:extLst>
            </p:cNvPr>
            <p:cNvSpPr/>
            <p:nvPr/>
          </p:nvSpPr>
          <p:spPr>
            <a:xfrm>
              <a:off x="4151878" y="4335145"/>
              <a:ext cx="513586" cy="4845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A303505-F203-4B90-9D1B-356E0B911FFC}"/>
                </a:ext>
              </a:extLst>
            </p:cNvPr>
            <p:cNvSpPr/>
            <p:nvPr/>
          </p:nvSpPr>
          <p:spPr>
            <a:xfrm>
              <a:off x="2109460" y="4336732"/>
              <a:ext cx="513586" cy="4845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E3C4B04-0A17-402E-ABFC-4640DD8666B0}"/>
                </a:ext>
              </a:extLst>
            </p:cNvPr>
            <p:cNvCxnSpPr>
              <a:stCxn id="2" idx="6"/>
              <a:endCxn id="3" idx="2"/>
            </p:cNvCxnSpPr>
            <p:nvPr/>
          </p:nvCxnSpPr>
          <p:spPr>
            <a:xfrm>
              <a:off x="1656080" y="2937828"/>
              <a:ext cx="15793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2B72734-3156-453D-82D9-1316C7D30735}"/>
                </a:ext>
              </a:extLst>
            </p:cNvPr>
            <p:cNvCxnSpPr>
              <a:stCxn id="2" idx="3"/>
              <a:endCxn id="4" idx="0"/>
            </p:cNvCxnSpPr>
            <p:nvPr/>
          </p:nvCxnSpPr>
          <p:spPr>
            <a:xfrm flipH="1">
              <a:off x="628673" y="3109126"/>
              <a:ext cx="589034" cy="12260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5B11FF6-F9AD-4751-90C5-2F26A4E4D19C}"/>
                </a:ext>
              </a:extLst>
            </p:cNvPr>
            <p:cNvCxnSpPr>
              <a:stCxn id="4" idx="6"/>
              <a:endCxn id="7" idx="2"/>
            </p:cNvCxnSpPr>
            <p:nvPr/>
          </p:nvCxnSpPr>
          <p:spPr>
            <a:xfrm>
              <a:off x="885466" y="4577399"/>
              <a:ext cx="1223994" cy="15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70425F2-7A86-4CA2-95D4-971A7AA57EEC}"/>
                </a:ext>
              </a:extLst>
            </p:cNvPr>
            <p:cNvCxnSpPr>
              <a:stCxn id="7" idx="6"/>
              <a:endCxn id="5" idx="2"/>
            </p:cNvCxnSpPr>
            <p:nvPr/>
          </p:nvCxnSpPr>
          <p:spPr>
            <a:xfrm flipV="1">
              <a:off x="2623046" y="4577398"/>
              <a:ext cx="1528832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43CE813-EEDE-49D9-A2FE-D3A170E811D1}"/>
                </a:ext>
              </a:extLst>
            </p:cNvPr>
            <p:cNvCxnSpPr>
              <a:stCxn id="3" idx="6"/>
              <a:endCxn id="5" idx="0"/>
            </p:cNvCxnSpPr>
            <p:nvPr/>
          </p:nvCxnSpPr>
          <p:spPr>
            <a:xfrm>
              <a:off x="3749040" y="2937828"/>
              <a:ext cx="659631" cy="13973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BFCBAD3-2A7C-480B-98FB-7F423AD594A9}"/>
                </a:ext>
              </a:extLst>
            </p:cNvPr>
            <p:cNvCxnSpPr>
              <a:stCxn id="7" idx="0"/>
              <a:endCxn id="3" idx="4"/>
            </p:cNvCxnSpPr>
            <p:nvPr/>
          </p:nvCxnSpPr>
          <p:spPr>
            <a:xfrm flipV="1">
              <a:off x="2366253" y="3180080"/>
              <a:ext cx="1125994" cy="11566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58677E3-2E44-4195-BAB4-508443F02C5A}"/>
                </a:ext>
              </a:extLst>
            </p:cNvPr>
            <p:cNvCxnSpPr>
              <a:stCxn id="2" idx="5"/>
              <a:endCxn id="7" idx="0"/>
            </p:cNvCxnSpPr>
            <p:nvPr/>
          </p:nvCxnSpPr>
          <p:spPr>
            <a:xfrm>
              <a:off x="1580867" y="3109126"/>
              <a:ext cx="785386" cy="12276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426809D-8F35-4E2C-A7F0-2594DAED1021}"/>
                </a:ext>
              </a:extLst>
            </p:cNvPr>
            <p:cNvCxnSpPr>
              <a:stCxn id="2" idx="5"/>
              <a:endCxn id="5" idx="1"/>
            </p:cNvCxnSpPr>
            <p:nvPr/>
          </p:nvCxnSpPr>
          <p:spPr>
            <a:xfrm>
              <a:off x="1580867" y="3109126"/>
              <a:ext cx="2646224" cy="12969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76997F1-00EA-4818-929D-A77D95FDB6E6}"/>
                </a:ext>
              </a:extLst>
            </p:cNvPr>
            <p:cNvSpPr txBox="1"/>
            <p:nvPr/>
          </p:nvSpPr>
          <p:spPr>
            <a:xfrm>
              <a:off x="332202" y="3315109"/>
              <a:ext cx="589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e1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86E6A83-1C3A-4289-A363-4F643887DF58}"/>
                </a:ext>
              </a:extLst>
            </p:cNvPr>
            <p:cNvSpPr txBox="1"/>
            <p:nvPr/>
          </p:nvSpPr>
          <p:spPr>
            <a:xfrm>
              <a:off x="1142494" y="4577398"/>
              <a:ext cx="8387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e2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EA06C13-CD93-4685-AB73-3A4761217C65}"/>
                </a:ext>
              </a:extLst>
            </p:cNvPr>
            <p:cNvSpPr txBox="1"/>
            <p:nvPr/>
          </p:nvSpPr>
          <p:spPr>
            <a:xfrm>
              <a:off x="2109460" y="2570083"/>
              <a:ext cx="6479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e3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8B37A49-C65F-434E-A1B6-E8D9BA5DC710}"/>
                </a:ext>
              </a:extLst>
            </p:cNvPr>
            <p:cNvSpPr txBox="1"/>
            <p:nvPr/>
          </p:nvSpPr>
          <p:spPr>
            <a:xfrm>
              <a:off x="4104655" y="3471148"/>
              <a:ext cx="636022" cy="379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e4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4365D71-3B14-4A4A-BBD8-346E7172E2A5}"/>
                </a:ext>
              </a:extLst>
            </p:cNvPr>
            <p:cNvSpPr txBox="1"/>
            <p:nvPr/>
          </p:nvSpPr>
          <p:spPr>
            <a:xfrm>
              <a:off x="1514178" y="3684441"/>
              <a:ext cx="5200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e5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B58BB12-1B1F-4F4C-BEAA-AF09F6507E37}"/>
                </a:ext>
              </a:extLst>
            </p:cNvPr>
            <p:cNvSpPr txBox="1"/>
            <p:nvPr/>
          </p:nvSpPr>
          <p:spPr>
            <a:xfrm>
              <a:off x="2184673" y="3160816"/>
              <a:ext cx="5135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e6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E830BE7-BF22-421E-AEAC-52D764884E4D}"/>
                </a:ext>
              </a:extLst>
            </p:cNvPr>
            <p:cNvSpPr txBox="1"/>
            <p:nvPr/>
          </p:nvSpPr>
          <p:spPr>
            <a:xfrm>
              <a:off x="3120485" y="3369552"/>
              <a:ext cx="4469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e7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4D26205-A2E5-4D02-AB39-A85FF440C225}"/>
                </a:ext>
              </a:extLst>
            </p:cNvPr>
            <p:cNvSpPr txBox="1"/>
            <p:nvPr/>
          </p:nvSpPr>
          <p:spPr>
            <a:xfrm>
              <a:off x="2929250" y="4577397"/>
              <a:ext cx="819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e8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2C6BCF6B-6D04-4129-A275-0D81E731F9BD}"/>
              </a:ext>
            </a:extLst>
          </p:cNvPr>
          <p:cNvSpPr txBox="1"/>
          <p:nvPr/>
        </p:nvSpPr>
        <p:spPr>
          <a:xfrm>
            <a:off x="4534955" y="1667542"/>
            <a:ext cx="5855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Let S1 = {e3, e6, e7, e8} and S2 = {e1, e2, e5}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A72DB3F-3587-497A-B28A-241E10B7E9C8}"/>
              </a:ext>
            </a:extLst>
          </p:cNvPr>
          <p:cNvGrpSpPr/>
          <p:nvPr/>
        </p:nvGrpSpPr>
        <p:grpSpPr>
          <a:xfrm>
            <a:off x="7194401" y="3261304"/>
            <a:ext cx="4368797" cy="2376646"/>
            <a:chOff x="371880" y="2570083"/>
            <a:chExt cx="4368797" cy="2376646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991F1D9-B486-4C69-8967-88BC6D7A8C48}"/>
                </a:ext>
              </a:extLst>
            </p:cNvPr>
            <p:cNvSpPr/>
            <p:nvPr/>
          </p:nvSpPr>
          <p:spPr>
            <a:xfrm>
              <a:off x="1142494" y="2695575"/>
              <a:ext cx="513586" cy="4845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C3F4A0B-CD8A-42A4-929C-F9CDD4D6D14C}"/>
                </a:ext>
              </a:extLst>
            </p:cNvPr>
            <p:cNvSpPr/>
            <p:nvPr/>
          </p:nvSpPr>
          <p:spPr>
            <a:xfrm>
              <a:off x="3235454" y="2695575"/>
              <a:ext cx="513586" cy="4845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C5F0ED5-0109-48F1-B5A7-567C336EF60E}"/>
                </a:ext>
              </a:extLst>
            </p:cNvPr>
            <p:cNvSpPr/>
            <p:nvPr/>
          </p:nvSpPr>
          <p:spPr>
            <a:xfrm>
              <a:off x="371880" y="4335146"/>
              <a:ext cx="513586" cy="4845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3CFF82BE-62A2-4752-84A8-25B6D125098A}"/>
                </a:ext>
              </a:extLst>
            </p:cNvPr>
            <p:cNvSpPr/>
            <p:nvPr/>
          </p:nvSpPr>
          <p:spPr>
            <a:xfrm>
              <a:off x="4151878" y="4335145"/>
              <a:ext cx="513586" cy="4845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8FD01AFE-E32C-4F65-BD1A-7E03CC214677}"/>
                </a:ext>
              </a:extLst>
            </p:cNvPr>
            <p:cNvSpPr/>
            <p:nvPr/>
          </p:nvSpPr>
          <p:spPr>
            <a:xfrm>
              <a:off x="2109460" y="4336732"/>
              <a:ext cx="513586" cy="4845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402A490-D9E5-43E4-9842-0841B011BEA6}"/>
                </a:ext>
              </a:extLst>
            </p:cNvPr>
            <p:cNvCxnSpPr>
              <a:stCxn id="51" idx="6"/>
              <a:endCxn id="53" idx="2"/>
            </p:cNvCxnSpPr>
            <p:nvPr/>
          </p:nvCxnSpPr>
          <p:spPr>
            <a:xfrm>
              <a:off x="1656080" y="2937828"/>
              <a:ext cx="15793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3DCAB5F-1BB5-4362-BBEA-FC50CADBF772}"/>
                </a:ext>
              </a:extLst>
            </p:cNvPr>
            <p:cNvCxnSpPr>
              <a:stCxn id="61" idx="6"/>
              <a:endCxn id="58" idx="2"/>
            </p:cNvCxnSpPr>
            <p:nvPr/>
          </p:nvCxnSpPr>
          <p:spPr>
            <a:xfrm flipV="1">
              <a:off x="2623046" y="4577398"/>
              <a:ext cx="1528832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2B949BC-2748-4032-858E-4838F74C1319}"/>
                </a:ext>
              </a:extLst>
            </p:cNvPr>
            <p:cNvCxnSpPr>
              <a:stCxn id="53" idx="6"/>
              <a:endCxn id="58" idx="0"/>
            </p:cNvCxnSpPr>
            <p:nvPr/>
          </p:nvCxnSpPr>
          <p:spPr>
            <a:xfrm>
              <a:off x="3749040" y="2937828"/>
              <a:ext cx="659631" cy="13973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0817CEF-FE62-4A5C-957A-6F7FA765EB67}"/>
                </a:ext>
              </a:extLst>
            </p:cNvPr>
            <p:cNvCxnSpPr>
              <a:stCxn id="61" idx="0"/>
              <a:endCxn id="53" idx="4"/>
            </p:cNvCxnSpPr>
            <p:nvPr/>
          </p:nvCxnSpPr>
          <p:spPr>
            <a:xfrm flipV="1">
              <a:off x="2366253" y="3180080"/>
              <a:ext cx="1125994" cy="11566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C733A05-C187-4A8F-B61D-395F3993A8F8}"/>
                </a:ext>
              </a:extLst>
            </p:cNvPr>
            <p:cNvCxnSpPr>
              <a:stCxn id="51" idx="5"/>
              <a:endCxn id="58" idx="1"/>
            </p:cNvCxnSpPr>
            <p:nvPr/>
          </p:nvCxnSpPr>
          <p:spPr>
            <a:xfrm>
              <a:off x="1580867" y="3109126"/>
              <a:ext cx="2646224" cy="12969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1FD8739-4ACB-49FF-B191-E4C4C02D7CE1}"/>
                </a:ext>
              </a:extLst>
            </p:cNvPr>
            <p:cNvSpPr txBox="1"/>
            <p:nvPr/>
          </p:nvSpPr>
          <p:spPr>
            <a:xfrm>
              <a:off x="2109460" y="2570083"/>
              <a:ext cx="6479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e3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F8DC9E7-017E-441A-884E-706E2876F926}"/>
                </a:ext>
              </a:extLst>
            </p:cNvPr>
            <p:cNvSpPr txBox="1"/>
            <p:nvPr/>
          </p:nvSpPr>
          <p:spPr>
            <a:xfrm>
              <a:off x="4104655" y="3471148"/>
              <a:ext cx="636022" cy="379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e4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3A53E64-5C01-4B82-BCA3-BCA7E057CA37}"/>
                </a:ext>
              </a:extLst>
            </p:cNvPr>
            <p:cNvSpPr txBox="1"/>
            <p:nvPr/>
          </p:nvSpPr>
          <p:spPr>
            <a:xfrm>
              <a:off x="2184673" y="3160816"/>
              <a:ext cx="5135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e6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58FA110-57EF-4D14-B4B1-4AE863443F99}"/>
                </a:ext>
              </a:extLst>
            </p:cNvPr>
            <p:cNvSpPr txBox="1"/>
            <p:nvPr/>
          </p:nvSpPr>
          <p:spPr>
            <a:xfrm>
              <a:off x="3120485" y="3369552"/>
              <a:ext cx="4469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e7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919B6FE-FE72-4A16-9124-40B0BFCCE079}"/>
                </a:ext>
              </a:extLst>
            </p:cNvPr>
            <p:cNvSpPr txBox="1"/>
            <p:nvPr/>
          </p:nvSpPr>
          <p:spPr>
            <a:xfrm>
              <a:off x="2929250" y="4577397"/>
              <a:ext cx="819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e8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1EF29DB-141B-4062-85CB-A975A27419F7}"/>
              </a:ext>
            </a:extLst>
          </p:cNvPr>
          <p:cNvGrpSpPr/>
          <p:nvPr/>
        </p:nvGrpSpPr>
        <p:grpSpPr>
          <a:xfrm>
            <a:off x="668480" y="4033877"/>
            <a:ext cx="4368797" cy="2376646"/>
            <a:chOff x="371880" y="2570083"/>
            <a:chExt cx="4368797" cy="2376646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2C075172-39F2-40E4-B77D-CEA0C154BE6B}"/>
                </a:ext>
              </a:extLst>
            </p:cNvPr>
            <p:cNvSpPr/>
            <p:nvPr/>
          </p:nvSpPr>
          <p:spPr>
            <a:xfrm>
              <a:off x="1142494" y="2695575"/>
              <a:ext cx="513586" cy="4845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3F4DE03B-2E97-4E6A-AC7A-40D1B5AEFEEE}"/>
                </a:ext>
              </a:extLst>
            </p:cNvPr>
            <p:cNvSpPr/>
            <p:nvPr/>
          </p:nvSpPr>
          <p:spPr>
            <a:xfrm>
              <a:off x="3235454" y="2695575"/>
              <a:ext cx="513586" cy="4845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A2AA87F8-3753-46D2-B6A2-C7F710F10986}"/>
                </a:ext>
              </a:extLst>
            </p:cNvPr>
            <p:cNvSpPr/>
            <p:nvPr/>
          </p:nvSpPr>
          <p:spPr>
            <a:xfrm>
              <a:off x="371880" y="4335146"/>
              <a:ext cx="513586" cy="4845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78650406-913A-4EE6-966D-DC8AA2D87695}"/>
                </a:ext>
              </a:extLst>
            </p:cNvPr>
            <p:cNvSpPr/>
            <p:nvPr/>
          </p:nvSpPr>
          <p:spPr>
            <a:xfrm>
              <a:off x="4151878" y="4335145"/>
              <a:ext cx="513586" cy="4845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187C0D39-2D91-4C2E-BF1E-DC72A8E9431B}"/>
                </a:ext>
              </a:extLst>
            </p:cNvPr>
            <p:cNvSpPr/>
            <p:nvPr/>
          </p:nvSpPr>
          <p:spPr>
            <a:xfrm>
              <a:off x="2109460" y="4336732"/>
              <a:ext cx="513586" cy="4845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ED18130-72A3-435C-8F82-888158D98736}"/>
                </a:ext>
              </a:extLst>
            </p:cNvPr>
            <p:cNvCxnSpPr>
              <a:stCxn id="80" idx="6"/>
              <a:endCxn id="81" idx="2"/>
            </p:cNvCxnSpPr>
            <p:nvPr/>
          </p:nvCxnSpPr>
          <p:spPr>
            <a:xfrm>
              <a:off x="1656080" y="2937828"/>
              <a:ext cx="15793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12232C7-059E-43F2-99EE-5A0741FB8B71}"/>
                </a:ext>
              </a:extLst>
            </p:cNvPr>
            <p:cNvCxnSpPr>
              <a:stCxn id="84" idx="6"/>
              <a:endCxn id="83" idx="2"/>
            </p:cNvCxnSpPr>
            <p:nvPr/>
          </p:nvCxnSpPr>
          <p:spPr>
            <a:xfrm flipV="1">
              <a:off x="2623046" y="4577398"/>
              <a:ext cx="1528832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89473F6D-A7A5-461D-BAA9-3B54AA1B78D5}"/>
                </a:ext>
              </a:extLst>
            </p:cNvPr>
            <p:cNvCxnSpPr>
              <a:stCxn id="81" idx="6"/>
              <a:endCxn id="83" idx="0"/>
            </p:cNvCxnSpPr>
            <p:nvPr/>
          </p:nvCxnSpPr>
          <p:spPr>
            <a:xfrm>
              <a:off x="3749040" y="2937828"/>
              <a:ext cx="659631" cy="13973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69B6185-DDEF-4975-A384-14796B9EE8E5}"/>
                </a:ext>
              </a:extLst>
            </p:cNvPr>
            <p:cNvCxnSpPr>
              <a:stCxn id="84" idx="0"/>
              <a:endCxn id="81" idx="4"/>
            </p:cNvCxnSpPr>
            <p:nvPr/>
          </p:nvCxnSpPr>
          <p:spPr>
            <a:xfrm flipV="1">
              <a:off x="2366253" y="3180080"/>
              <a:ext cx="1125994" cy="11566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74FBCE9A-6A46-43E5-8160-F5A1F177C12A}"/>
                </a:ext>
              </a:extLst>
            </p:cNvPr>
            <p:cNvCxnSpPr>
              <a:stCxn id="80" idx="5"/>
              <a:endCxn id="84" idx="0"/>
            </p:cNvCxnSpPr>
            <p:nvPr/>
          </p:nvCxnSpPr>
          <p:spPr>
            <a:xfrm>
              <a:off x="1580867" y="3109126"/>
              <a:ext cx="785386" cy="12276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9B71759-7FCC-4E6C-90CA-5EFBE7E09097}"/>
                </a:ext>
              </a:extLst>
            </p:cNvPr>
            <p:cNvCxnSpPr>
              <a:stCxn id="80" idx="5"/>
              <a:endCxn id="83" idx="1"/>
            </p:cNvCxnSpPr>
            <p:nvPr/>
          </p:nvCxnSpPr>
          <p:spPr>
            <a:xfrm>
              <a:off x="1580867" y="3109126"/>
              <a:ext cx="2646224" cy="12969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0F6A44E-8154-4E38-8E20-E16B28BD95AD}"/>
                </a:ext>
              </a:extLst>
            </p:cNvPr>
            <p:cNvSpPr txBox="1"/>
            <p:nvPr/>
          </p:nvSpPr>
          <p:spPr>
            <a:xfrm>
              <a:off x="2109460" y="2570083"/>
              <a:ext cx="6479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e3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1D61B8D6-66BC-464B-9235-FA50A08D316F}"/>
                </a:ext>
              </a:extLst>
            </p:cNvPr>
            <p:cNvSpPr txBox="1"/>
            <p:nvPr/>
          </p:nvSpPr>
          <p:spPr>
            <a:xfrm>
              <a:off x="4104655" y="3471148"/>
              <a:ext cx="636022" cy="379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e4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AF85276-36A6-4BF0-8D6F-1D3689DBD111}"/>
                </a:ext>
              </a:extLst>
            </p:cNvPr>
            <p:cNvSpPr txBox="1"/>
            <p:nvPr/>
          </p:nvSpPr>
          <p:spPr>
            <a:xfrm>
              <a:off x="1514178" y="3684441"/>
              <a:ext cx="5200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e5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F69A3A6-022D-4418-A16C-7001EDB077AF}"/>
                </a:ext>
              </a:extLst>
            </p:cNvPr>
            <p:cNvSpPr txBox="1"/>
            <p:nvPr/>
          </p:nvSpPr>
          <p:spPr>
            <a:xfrm>
              <a:off x="2184673" y="3160816"/>
              <a:ext cx="5135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e6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D1A04D4-955E-4E40-9406-89D0D39017DB}"/>
                </a:ext>
              </a:extLst>
            </p:cNvPr>
            <p:cNvSpPr txBox="1"/>
            <p:nvPr/>
          </p:nvSpPr>
          <p:spPr>
            <a:xfrm>
              <a:off x="3120485" y="3369552"/>
              <a:ext cx="4469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e7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E6A8B75D-7825-47B5-9E48-9CEB65B63FFC}"/>
                </a:ext>
              </a:extLst>
            </p:cNvPr>
            <p:cNvSpPr txBox="1"/>
            <p:nvPr/>
          </p:nvSpPr>
          <p:spPr>
            <a:xfrm>
              <a:off x="2929250" y="4577397"/>
              <a:ext cx="819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e8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B00A6C0-010D-4F72-85C2-64050F4AE6A6}"/>
              </a:ext>
            </a:extLst>
          </p:cNvPr>
          <p:cNvSpPr txBox="1"/>
          <p:nvPr/>
        </p:nvSpPr>
        <p:spPr>
          <a:xfrm>
            <a:off x="5334000" y="6041191"/>
            <a:ext cx="1860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S3 = {e1, e2}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350A91-22D2-43AA-9B74-02911742CD58}"/>
              </a:ext>
            </a:extLst>
          </p:cNvPr>
          <p:cNvSpPr txBox="1"/>
          <p:nvPr/>
        </p:nvSpPr>
        <p:spPr>
          <a:xfrm>
            <a:off x="7965016" y="5926018"/>
            <a:ext cx="3522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S1 is a cut set but not S2</a:t>
            </a:r>
          </a:p>
        </p:txBody>
      </p:sp>
    </p:spTree>
    <p:extLst>
      <p:ext uri="{BB962C8B-B14F-4D97-AF65-F5344CB8AC3E}">
        <p14:creationId xmlns:p14="http://schemas.microsoft.com/office/powerpoint/2010/main" val="2509625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Cut Sets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63C91A7-467A-4E5D-BF0D-5C75E479334A}"/>
              </a:ext>
            </a:extLst>
          </p:cNvPr>
          <p:cNvSpPr/>
          <p:nvPr/>
        </p:nvSpPr>
        <p:spPr>
          <a:xfrm>
            <a:off x="1048507" y="2152033"/>
            <a:ext cx="513586" cy="48450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1C13CAE-3C09-434F-9310-9B44CCDFC82B}"/>
              </a:ext>
            </a:extLst>
          </p:cNvPr>
          <p:cNvSpPr/>
          <p:nvPr/>
        </p:nvSpPr>
        <p:spPr>
          <a:xfrm>
            <a:off x="3141467" y="2152033"/>
            <a:ext cx="513586" cy="48450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34FF656-91CE-484E-95E3-15C95445FDD3}"/>
              </a:ext>
            </a:extLst>
          </p:cNvPr>
          <p:cNvSpPr/>
          <p:nvPr/>
        </p:nvSpPr>
        <p:spPr>
          <a:xfrm>
            <a:off x="1043230" y="3791602"/>
            <a:ext cx="513586" cy="48450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1FB742B-C759-4236-87AF-B9DC35FF4A53}"/>
              </a:ext>
            </a:extLst>
          </p:cNvPr>
          <p:cNvSpPr/>
          <p:nvPr/>
        </p:nvSpPr>
        <p:spPr>
          <a:xfrm>
            <a:off x="3141467" y="3760940"/>
            <a:ext cx="513586" cy="48450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E3C4B04-0A17-402E-ABFC-4640DD8666B0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1562093" y="2394286"/>
            <a:ext cx="15793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2B72734-3156-453D-82D9-1316C7D30735}"/>
              </a:ext>
            </a:extLst>
          </p:cNvPr>
          <p:cNvCxnSpPr>
            <a:cxnSpLocks/>
          </p:cNvCxnSpPr>
          <p:nvPr/>
        </p:nvCxnSpPr>
        <p:spPr>
          <a:xfrm flipH="1">
            <a:off x="1300023" y="2585729"/>
            <a:ext cx="5277" cy="1296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70425F2-7A86-4CA2-95D4-971A7AA57EEC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1556816" y="4003193"/>
            <a:ext cx="1584651" cy="30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43CE813-EEDE-49D9-A2FE-D3A170E811D1}"/>
              </a:ext>
            </a:extLst>
          </p:cNvPr>
          <p:cNvCxnSpPr>
            <a:cxnSpLocks/>
            <a:stCxn id="3" idx="4"/>
            <a:endCxn id="5" idx="0"/>
          </p:cNvCxnSpPr>
          <p:nvPr/>
        </p:nvCxnSpPr>
        <p:spPr>
          <a:xfrm>
            <a:off x="3398260" y="2636538"/>
            <a:ext cx="0" cy="1124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426809D-8F35-4E2C-A7F0-2594DAED1021}"/>
              </a:ext>
            </a:extLst>
          </p:cNvPr>
          <p:cNvCxnSpPr>
            <a:stCxn id="2" idx="5"/>
            <a:endCxn id="5" idx="1"/>
          </p:cNvCxnSpPr>
          <p:nvPr/>
        </p:nvCxnSpPr>
        <p:spPr>
          <a:xfrm>
            <a:off x="1486880" y="2565584"/>
            <a:ext cx="1729800" cy="1266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6997F1-00EA-4818-929D-A77D95FDB6E6}"/>
              </a:ext>
            </a:extLst>
          </p:cNvPr>
          <p:cNvSpPr txBox="1"/>
          <p:nvPr/>
        </p:nvSpPr>
        <p:spPr>
          <a:xfrm>
            <a:off x="941966" y="3105294"/>
            <a:ext cx="589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A06C13-CD93-4685-AB73-3A4761217C65}"/>
              </a:ext>
            </a:extLst>
          </p:cNvPr>
          <p:cNvSpPr txBox="1"/>
          <p:nvPr/>
        </p:nvSpPr>
        <p:spPr>
          <a:xfrm>
            <a:off x="2015473" y="2026541"/>
            <a:ext cx="64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B37A49-C65F-434E-A1B6-E8D9BA5DC710}"/>
              </a:ext>
            </a:extLst>
          </p:cNvPr>
          <p:cNvSpPr txBox="1"/>
          <p:nvPr/>
        </p:nvSpPr>
        <p:spPr>
          <a:xfrm>
            <a:off x="4133104" y="2285158"/>
            <a:ext cx="636022" cy="379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B58BB12-1B1F-4F4C-BEAA-AF09F6507E37}"/>
              </a:ext>
            </a:extLst>
          </p:cNvPr>
          <p:cNvSpPr txBox="1"/>
          <p:nvPr/>
        </p:nvSpPr>
        <p:spPr>
          <a:xfrm>
            <a:off x="2090686" y="2617274"/>
            <a:ext cx="513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e7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D26205-A2E5-4D02-AB39-A85FF440C225}"/>
              </a:ext>
            </a:extLst>
          </p:cNvPr>
          <p:cNvSpPr txBox="1"/>
          <p:nvPr/>
        </p:nvSpPr>
        <p:spPr>
          <a:xfrm>
            <a:off x="2070402" y="3992630"/>
            <a:ext cx="81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C6BCF6B-6D04-4129-A275-0D81E731F9BD}"/>
              </a:ext>
            </a:extLst>
          </p:cNvPr>
          <p:cNvSpPr txBox="1"/>
          <p:nvPr/>
        </p:nvSpPr>
        <p:spPr>
          <a:xfrm>
            <a:off x="4534955" y="1667542"/>
            <a:ext cx="5855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Is  S = {e3, e6, e7, e4} a cut set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921FEFB-50F0-4E74-A9D1-945E6F6D3095}"/>
              </a:ext>
            </a:extLst>
          </p:cNvPr>
          <p:cNvSpPr/>
          <p:nvPr/>
        </p:nvSpPr>
        <p:spPr>
          <a:xfrm>
            <a:off x="4527442" y="2805455"/>
            <a:ext cx="513586" cy="48450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1D17FCD-B3A4-47FD-B30F-785626C073ED}"/>
              </a:ext>
            </a:extLst>
          </p:cNvPr>
          <p:cNvCxnSpPr>
            <a:stCxn id="3" idx="6"/>
            <a:endCxn id="30" idx="0"/>
          </p:cNvCxnSpPr>
          <p:nvPr/>
        </p:nvCxnSpPr>
        <p:spPr>
          <a:xfrm>
            <a:off x="3655053" y="2394286"/>
            <a:ext cx="1129182" cy="411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56A8E59-421A-4B54-91FF-FB62E1B89EBC}"/>
              </a:ext>
            </a:extLst>
          </p:cNvPr>
          <p:cNvCxnSpPr>
            <a:endCxn id="30" idx="4"/>
          </p:cNvCxnSpPr>
          <p:nvPr/>
        </p:nvCxnSpPr>
        <p:spPr>
          <a:xfrm flipV="1">
            <a:off x="3670060" y="3289960"/>
            <a:ext cx="1114175" cy="691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0E73CC4-F1BC-4AF3-BFC9-9F7A8BC1F452}"/>
              </a:ext>
            </a:extLst>
          </p:cNvPr>
          <p:cNvSpPr txBox="1"/>
          <p:nvPr/>
        </p:nvSpPr>
        <p:spPr>
          <a:xfrm>
            <a:off x="4242790" y="3568041"/>
            <a:ext cx="541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314757A-2717-4EF0-8610-047557C93610}"/>
              </a:ext>
            </a:extLst>
          </p:cNvPr>
          <p:cNvSpPr txBox="1"/>
          <p:nvPr/>
        </p:nvSpPr>
        <p:spPr>
          <a:xfrm>
            <a:off x="3488479" y="2906888"/>
            <a:ext cx="513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e6</a:t>
            </a:r>
          </a:p>
        </p:txBody>
      </p:sp>
    </p:spTree>
    <p:extLst>
      <p:ext uri="{BB962C8B-B14F-4D97-AF65-F5344CB8AC3E}">
        <p14:creationId xmlns:p14="http://schemas.microsoft.com/office/powerpoint/2010/main" val="786593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Cut Sets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D3F1C92-43CB-455D-924E-A83CE9AF1F54}"/>
              </a:ext>
            </a:extLst>
          </p:cNvPr>
          <p:cNvGrpSpPr/>
          <p:nvPr/>
        </p:nvGrpSpPr>
        <p:grpSpPr>
          <a:xfrm>
            <a:off x="2529840" y="1513839"/>
            <a:ext cx="3830318" cy="4108212"/>
            <a:chOff x="243840" y="1513840"/>
            <a:chExt cx="3830318" cy="410821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D054102-4A3D-43B5-9004-2797705FF1AD}"/>
                </a:ext>
              </a:extLst>
            </p:cNvPr>
            <p:cNvCxnSpPr/>
            <p:nvPr/>
          </p:nvCxnSpPr>
          <p:spPr>
            <a:xfrm>
              <a:off x="589280" y="1868853"/>
              <a:ext cx="0" cy="17176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90691C7-1E0F-4161-B2DD-BCADF0D94CBE}"/>
                </a:ext>
              </a:extLst>
            </p:cNvPr>
            <p:cNvCxnSpPr/>
            <p:nvPr/>
          </p:nvCxnSpPr>
          <p:spPr>
            <a:xfrm>
              <a:off x="609600" y="1868853"/>
              <a:ext cx="14833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5E3C243-E8DC-431D-A760-E30638BF5471}"/>
                </a:ext>
              </a:extLst>
            </p:cNvPr>
            <p:cNvCxnSpPr>
              <a:cxnSpLocks/>
            </p:cNvCxnSpPr>
            <p:nvPr/>
          </p:nvCxnSpPr>
          <p:spPr>
            <a:xfrm>
              <a:off x="2092960" y="1868853"/>
              <a:ext cx="20320" cy="17176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5D546-FE94-4ABC-9200-C69002EC6EEF}"/>
                </a:ext>
              </a:extLst>
            </p:cNvPr>
            <p:cNvCxnSpPr/>
            <p:nvPr/>
          </p:nvCxnSpPr>
          <p:spPr>
            <a:xfrm>
              <a:off x="589280" y="3586480"/>
              <a:ext cx="15036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518FC62-6DCB-4A1A-B49F-747ED2B67379}"/>
                </a:ext>
              </a:extLst>
            </p:cNvPr>
            <p:cNvCxnSpPr/>
            <p:nvPr/>
          </p:nvCxnSpPr>
          <p:spPr>
            <a:xfrm>
              <a:off x="2092960" y="3586480"/>
              <a:ext cx="15036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DF59E6C-9075-42D4-A2E8-80857348360B}"/>
                </a:ext>
              </a:extLst>
            </p:cNvPr>
            <p:cNvCxnSpPr/>
            <p:nvPr/>
          </p:nvCxnSpPr>
          <p:spPr>
            <a:xfrm>
              <a:off x="2103120" y="3586480"/>
              <a:ext cx="10160" cy="15646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95D9D60-B9F1-4922-8D95-C9E8CA819023}"/>
                </a:ext>
              </a:extLst>
            </p:cNvPr>
            <p:cNvCxnSpPr/>
            <p:nvPr/>
          </p:nvCxnSpPr>
          <p:spPr>
            <a:xfrm>
              <a:off x="3596640" y="3586480"/>
              <a:ext cx="0" cy="15544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1D85F28-312E-4772-A3C4-E0CE107BE5D2}"/>
                </a:ext>
              </a:extLst>
            </p:cNvPr>
            <p:cNvCxnSpPr/>
            <p:nvPr/>
          </p:nvCxnSpPr>
          <p:spPr>
            <a:xfrm>
              <a:off x="2113280" y="5151120"/>
              <a:ext cx="14833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08C89CE-556D-4132-99E5-AB701DD528AC}"/>
                </a:ext>
              </a:extLst>
            </p:cNvPr>
            <p:cNvCxnSpPr/>
            <p:nvPr/>
          </p:nvCxnSpPr>
          <p:spPr>
            <a:xfrm flipV="1">
              <a:off x="599440" y="1868853"/>
              <a:ext cx="1503680" cy="17176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29C4722-B0B4-4617-A8A8-42D493814348}"/>
                </a:ext>
              </a:extLst>
            </p:cNvPr>
            <p:cNvCxnSpPr/>
            <p:nvPr/>
          </p:nvCxnSpPr>
          <p:spPr>
            <a:xfrm>
              <a:off x="609600" y="3586480"/>
              <a:ext cx="1483360" cy="15544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B9DD60A-3650-4EE5-A1FA-9BA2C9695207}"/>
                </a:ext>
              </a:extLst>
            </p:cNvPr>
            <p:cNvCxnSpPr/>
            <p:nvPr/>
          </p:nvCxnSpPr>
          <p:spPr>
            <a:xfrm>
              <a:off x="2113280" y="3586480"/>
              <a:ext cx="1483360" cy="15544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98EFB1C-1485-45C9-B124-D4DB1F067514}"/>
                </a:ext>
              </a:extLst>
            </p:cNvPr>
            <p:cNvCxnSpPr/>
            <p:nvPr/>
          </p:nvCxnSpPr>
          <p:spPr>
            <a:xfrm>
              <a:off x="2092960" y="1868853"/>
              <a:ext cx="1503680" cy="17176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27C6B79-2F0E-4A2A-9162-6D71751BAFE6}"/>
                </a:ext>
              </a:extLst>
            </p:cNvPr>
            <p:cNvSpPr/>
            <p:nvPr/>
          </p:nvSpPr>
          <p:spPr>
            <a:xfrm>
              <a:off x="518160" y="1807893"/>
              <a:ext cx="132080" cy="1224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28D7F1C-73F7-4446-B2EB-A21230ED5986}"/>
                </a:ext>
              </a:extLst>
            </p:cNvPr>
            <p:cNvSpPr/>
            <p:nvPr/>
          </p:nvSpPr>
          <p:spPr>
            <a:xfrm>
              <a:off x="2032000" y="1807893"/>
              <a:ext cx="132080" cy="1224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85D2E65-D3FB-4BDC-8D47-0D1389D0DD53}"/>
                </a:ext>
              </a:extLst>
            </p:cNvPr>
            <p:cNvSpPr/>
            <p:nvPr/>
          </p:nvSpPr>
          <p:spPr>
            <a:xfrm>
              <a:off x="528320" y="3514773"/>
              <a:ext cx="132080" cy="1224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ED2C537-8427-43A4-903B-FC6A0F25604D}"/>
                </a:ext>
              </a:extLst>
            </p:cNvPr>
            <p:cNvSpPr/>
            <p:nvPr/>
          </p:nvSpPr>
          <p:spPr>
            <a:xfrm>
              <a:off x="2052320" y="3524933"/>
              <a:ext cx="132080" cy="1224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D7C6B19-0ACC-4CB7-B4DB-738090D75205}"/>
                </a:ext>
              </a:extLst>
            </p:cNvPr>
            <p:cNvSpPr/>
            <p:nvPr/>
          </p:nvSpPr>
          <p:spPr>
            <a:xfrm>
              <a:off x="3535680" y="3535093"/>
              <a:ext cx="132080" cy="1224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1A07D1-D60D-4258-BCD0-B0748E232673}"/>
                </a:ext>
              </a:extLst>
            </p:cNvPr>
            <p:cNvSpPr/>
            <p:nvPr/>
          </p:nvSpPr>
          <p:spPr>
            <a:xfrm>
              <a:off x="2042160" y="5079413"/>
              <a:ext cx="132080" cy="1224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96C4591-C1BC-419C-9D05-9140059A0CBE}"/>
                </a:ext>
              </a:extLst>
            </p:cNvPr>
            <p:cNvSpPr/>
            <p:nvPr/>
          </p:nvSpPr>
          <p:spPr>
            <a:xfrm>
              <a:off x="3545840" y="5099733"/>
              <a:ext cx="132080" cy="1224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CA707E5-80F8-4201-80ED-CAE23A855A13}"/>
                </a:ext>
              </a:extLst>
            </p:cNvPr>
            <p:cNvSpPr txBox="1"/>
            <p:nvPr/>
          </p:nvSpPr>
          <p:spPr>
            <a:xfrm>
              <a:off x="243840" y="1513840"/>
              <a:ext cx="4165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a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0E442CD-4E73-4B77-B56F-C288285BD326}"/>
                </a:ext>
              </a:extLst>
            </p:cNvPr>
            <p:cNvSpPr txBox="1"/>
            <p:nvPr/>
          </p:nvSpPr>
          <p:spPr>
            <a:xfrm>
              <a:off x="2052320" y="1561059"/>
              <a:ext cx="4165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b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27CA7BD-FCCA-41D7-A185-8FE465FCCEA0}"/>
                </a:ext>
              </a:extLst>
            </p:cNvPr>
            <p:cNvSpPr txBox="1"/>
            <p:nvPr/>
          </p:nvSpPr>
          <p:spPr>
            <a:xfrm>
              <a:off x="3657600" y="3330107"/>
              <a:ext cx="4165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c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11C3BF6-8CD8-4BC6-9C84-5A52D4AE6534}"/>
                </a:ext>
              </a:extLst>
            </p:cNvPr>
            <p:cNvSpPr txBox="1"/>
            <p:nvPr/>
          </p:nvSpPr>
          <p:spPr>
            <a:xfrm>
              <a:off x="1696720" y="3267939"/>
              <a:ext cx="4165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d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66849CD-8E31-4506-897B-3203A52DCE77}"/>
                </a:ext>
              </a:extLst>
            </p:cNvPr>
            <p:cNvSpPr txBox="1"/>
            <p:nvPr/>
          </p:nvSpPr>
          <p:spPr>
            <a:xfrm>
              <a:off x="386081" y="3605915"/>
              <a:ext cx="4165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e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CEFB415-E8CF-41C5-9AF4-8D102CBF2494}"/>
                </a:ext>
              </a:extLst>
            </p:cNvPr>
            <p:cNvSpPr txBox="1"/>
            <p:nvPr/>
          </p:nvSpPr>
          <p:spPr>
            <a:xfrm>
              <a:off x="1884681" y="5172201"/>
              <a:ext cx="4165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f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134D0CB-B2D4-4425-87BF-74284A11284A}"/>
                </a:ext>
              </a:extLst>
            </p:cNvPr>
            <p:cNvSpPr txBox="1"/>
            <p:nvPr/>
          </p:nvSpPr>
          <p:spPr>
            <a:xfrm>
              <a:off x="3469641" y="5252720"/>
              <a:ext cx="4165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g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8E87AB7-5CC0-4CF4-88D1-159F221F8A9E}"/>
              </a:ext>
            </a:extLst>
          </p:cNvPr>
          <p:cNvSpPr txBox="1"/>
          <p:nvPr/>
        </p:nvSpPr>
        <p:spPr>
          <a:xfrm>
            <a:off x="6753225" y="2238184"/>
            <a:ext cx="40766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Is S = {ae, be, bd, </a:t>
            </a:r>
            <a:r>
              <a:rPr lang="en-IN" sz="2400" dirty="0" err="1">
                <a:solidFill>
                  <a:schemeClr val="accent1">
                    <a:lumMod val="75000"/>
                  </a:schemeClr>
                </a:solidFill>
              </a:rPr>
              <a:t>bc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} a cut set</a:t>
            </a:r>
          </a:p>
          <a:p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Identify  cut sets of size 3</a:t>
            </a:r>
          </a:p>
          <a:p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Identify cut sets of size 4</a:t>
            </a:r>
          </a:p>
        </p:txBody>
      </p:sp>
    </p:spTree>
    <p:extLst>
      <p:ext uri="{BB962C8B-B14F-4D97-AF65-F5344CB8AC3E}">
        <p14:creationId xmlns:p14="http://schemas.microsoft.com/office/powerpoint/2010/main" val="1911949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Cut Sets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E87AB7-5CC0-4CF4-88D1-159F221F8A9E}"/>
              </a:ext>
            </a:extLst>
          </p:cNvPr>
          <p:cNvSpPr txBox="1"/>
          <p:nvPr/>
        </p:nvSpPr>
        <p:spPr>
          <a:xfrm>
            <a:off x="267788" y="1662920"/>
            <a:ext cx="9161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Bridge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: A Cut set consisting of a single edge is called a 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bridge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76E3224-62D7-41A4-83A2-9C12C9332397}"/>
              </a:ext>
            </a:extLst>
          </p:cNvPr>
          <p:cNvGrpSpPr/>
          <p:nvPr/>
        </p:nvGrpSpPr>
        <p:grpSpPr>
          <a:xfrm>
            <a:off x="1783532" y="2581173"/>
            <a:ext cx="4941118" cy="4108212"/>
            <a:chOff x="1783532" y="2581173"/>
            <a:chExt cx="4941118" cy="410821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D054102-4A3D-43B5-9004-2797705FF1AD}"/>
                </a:ext>
              </a:extLst>
            </p:cNvPr>
            <p:cNvCxnSpPr/>
            <p:nvPr/>
          </p:nvCxnSpPr>
          <p:spPr>
            <a:xfrm>
              <a:off x="2128972" y="2936186"/>
              <a:ext cx="0" cy="17176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90691C7-1E0F-4161-B2DD-BCADF0D94CBE}"/>
                </a:ext>
              </a:extLst>
            </p:cNvPr>
            <p:cNvCxnSpPr/>
            <p:nvPr/>
          </p:nvCxnSpPr>
          <p:spPr>
            <a:xfrm>
              <a:off x="2149292" y="2936186"/>
              <a:ext cx="14833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5E3C243-E8DC-431D-A760-E30638BF5471}"/>
                </a:ext>
              </a:extLst>
            </p:cNvPr>
            <p:cNvCxnSpPr>
              <a:cxnSpLocks/>
            </p:cNvCxnSpPr>
            <p:nvPr/>
          </p:nvCxnSpPr>
          <p:spPr>
            <a:xfrm>
              <a:off x="3632652" y="2936186"/>
              <a:ext cx="20320" cy="17176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5D546-FE94-4ABC-9200-C69002EC6EEF}"/>
                </a:ext>
              </a:extLst>
            </p:cNvPr>
            <p:cNvCxnSpPr/>
            <p:nvPr/>
          </p:nvCxnSpPr>
          <p:spPr>
            <a:xfrm>
              <a:off x="2128972" y="4653813"/>
              <a:ext cx="15036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518FC62-6DCB-4A1A-B49F-747ED2B67379}"/>
                </a:ext>
              </a:extLst>
            </p:cNvPr>
            <p:cNvCxnSpPr/>
            <p:nvPr/>
          </p:nvCxnSpPr>
          <p:spPr>
            <a:xfrm>
              <a:off x="3632652" y="4653813"/>
              <a:ext cx="15036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95D9D60-B9F1-4922-8D95-C9E8CA819023}"/>
                </a:ext>
              </a:extLst>
            </p:cNvPr>
            <p:cNvCxnSpPr/>
            <p:nvPr/>
          </p:nvCxnSpPr>
          <p:spPr>
            <a:xfrm>
              <a:off x="5136332" y="4653813"/>
              <a:ext cx="0" cy="15544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08C89CE-556D-4132-99E5-AB701DD528AC}"/>
                </a:ext>
              </a:extLst>
            </p:cNvPr>
            <p:cNvCxnSpPr/>
            <p:nvPr/>
          </p:nvCxnSpPr>
          <p:spPr>
            <a:xfrm flipV="1">
              <a:off x="2139132" y="2936186"/>
              <a:ext cx="1503680" cy="17176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27C6B79-2F0E-4A2A-9162-6D71751BAFE6}"/>
                </a:ext>
              </a:extLst>
            </p:cNvPr>
            <p:cNvSpPr/>
            <p:nvPr/>
          </p:nvSpPr>
          <p:spPr>
            <a:xfrm>
              <a:off x="2057852" y="2875226"/>
              <a:ext cx="132080" cy="1224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28D7F1C-73F7-4446-B2EB-A21230ED5986}"/>
                </a:ext>
              </a:extLst>
            </p:cNvPr>
            <p:cNvSpPr/>
            <p:nvPr/>
          </p:nvSpPr>
          <p:spPr>
            <a:xfrm>
              <a:off x="3571692" y="2875226"/>
              <a:ext cx="132080" cy="1224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85D2E65-D3FB-4BDC-8D47-0D1389D0DD53}"/>
                </a:ext>
              </a:extLst>
            </p:cNvPr>
            <p:cNvSpPr/>
            <p:nvPr/>
          </p:nvSpPr>
          <p:spPr>
            <a:xfrm>
              <a:off x="2068012" y="4582106"/>
              <a:ext cx="132080" cy="1224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ED2C537-8427-43A4-903B-FC6A0F25604D}"/>
                </a:ext>
              </a:extLst>
            </p:cNvPr>
            <p:cNvSpPr/>
            <p:nvPr/>
          </p:nvSpPr>
          <p:spPr>
            <a:xfrm>
              <a:off x="3592012" y="4592266"/>
              <a:ext cx="132080" cy="1224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D7C6B19-0ACC-4CB7-B4DB-738090D75205}"/>
                </a:ext>
              </a:extLst>
            </p:cNvPr>
            <p:cNvSpPr/>
            <p:nvPr/>
          </p:nvSpPr>
          <p:spPr>
            <a:xfrm>
              <a:off x="5075372" y="4602426"/>
              <a:ext cx="132080" cy="1224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CA707E5-80F8-4201-80ED-CAE23A855A13}"/>
                </a:ext>
              </a:extLst>
            </p:cNvPr>
            <p:cNvSpPr txBox="1"/>
            <p:nvPr/>
          </p:nvSpPr>
          <p:spPr>
            <a:xfrm>
              <a:off x="1783532" y="2581173"/>
              <a:ext cx="4165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a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0E442CD-4E73-4B77-B56F-C288285BD326}"/>
                </a:ext>
              </a:extLst>
            </p:cNvPr>
            <p:cNvSpPr txBox="1"/>
            <p:nvPr/>
          </p:nvSpPr>
          <p:spPr>
            <a:xfrm>
              <a:off x="3592012" y="2628392"/>
              <a:ext cx="4165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b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27CA7BD-FCCA-41D7-A185-8FE465FCCEA0}"/>
                </a:ext>
              </a:extLst>
            </p:cNvPr>
            <p:cNvSpPr txBox="1"/>
            <p:nvPr/>
          </p:nvSpPr>
          <p:spPr>
            <a:xfrm>
              <a:off x="5197292" y="4397440"/>
              <a:ext cx="4165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c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11C3BF6-8CD8-4BC6-9C84-5A52D4AE6534}"/>
                </a:ext>
              </a:extLst>
            </p:cNvPr>
            <p:cNvSpPr txBox="1"/>
            <p:nvPr/>
          </p:nvSpPr>
          <p:spPr>
            <a:xfrm>
              <a:off x="3236412" y="4335272"/>
              <a:ext cx="4165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d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66849CD-8E31-4506-897B-3203A52DCE77}"/>
                </a:ext>
              </a:extLst>
            </p:cNvPr>
            <p:cNvSpPr txBox="1"/>
            <p:nvPr/>
          </p:nvSpPr>
          <p:spPr>
            <a:xfrm>
              <a:off x="1925773" y="4673248"/>
              <a:ext cx="4165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e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134D0CB-B2D4-4425-87BF-74284A11284A}"/>
                </a:ext>
              </a:extLst>
            </p:cNvPr>
            <p:cNvSpPr txBox="1"/>
            <p:nvPr/>
          </p:nvSpPr>
          <p:spPr>
            <a:xfrm>
              <a:off x="5009333" y="6320053"/>
              <a:ext cx="4165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g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2F3ACD2-9568-4C0A-A7F0-6BDB50E8DC68}"/>
                </a:ext>
              </a:extLst>
            </p:cNvPr>
            <p:cNvCxnSpPr/>
            <p:nvPr/>
          </p:nvCxnSpPr>
          <p:spPr>
            <a:xfrm>
              <a:off x="5136332" y="6208293"/>
              <a:ext cx="149306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63F7AEF-989A-453C-BADD-9C02D58C534E}"/>
                </a:ext>
              </a:extLst>
            </p:cNvPr>
            <p:cNvCxnSpPr>
              <a:stCxn id="43" idx="1"/>
            </p:cNvCxnSpPr>
            <p:nvPr/>
          </p:nvCxnSpPr>
          <p:spPr>
            <a:xfrm>
              <a:off x="5094715" y="4620365"/>
              <a:ext cx="1629935" cy="15879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63AD893-A406-4282-8A96-A9ECFFB29897}"/>
                </a:ext>
              </a:extLst>
            </p:cNvPr>
            <p:cNvSpPr/>
            <p:nvPr/>
          </p:nvSpPr>
          <p:spPr>
            <a:xfrm>
              <a:off x="5058862" y="6144841"/>
              <a:ext cx="132080" cy="1224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4B766D0-1888-4917-8583-9E439CC8F1CA}"/>
                </a:ext>
              </a:extLst>
            </p:cNvPr>
            <p:cNvSpPr/>
            <p:nvPr/>
          </p:nvSpPr>
          <p:spPr>
            <a:xfrm>
              <a:off x="6573337" y="6144841"/>
              <a:ext cx="132080" cy="1224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807619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Cut Sets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E87AB7-5CC0-4CF4-88D1-159F221F8A9E}"/>
              </a:ext>
            </a:extLst>
          </p:cNvPr>
          <p:cNvSpPr txBox="1"/>
          <p:nvPr/>
        </p:nvSpPr>
        <p:spPr>
          <a:xfrm>
            <a:off x="163012" y="1513221"/>
            <a:ext cx="101620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Cut Set with respect to a pair of vertices:</a:t>
            </a:r>
          </a:p>
          <a:p>
            <a:pPr algn="just"/>
            <a:endParaRPr lang="en-I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Let G be a connected graph and A and B be a pair of vertices of G. Then a </a:t>
            </a:r>
            <a:r>
              <a:rPr lang="en-IN" sz="2400" dirty="0" err="1">
                <a:solidFill>
                  <a:schemeClr val="accent1">
                    <a:lumMod val="75000"/>
                  </a:schemeClr>
                </a:solidFill>
              </a:rPr>
              <a:t>cutset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 in G whose removal places A and B into two different parts of G is called a </a:t>
            </a:r>
            <a:r>
              <a:rPr lang="en-IN" sz="2400" dirty="0" err="1">
                <a:solidFill>
                  <a:schemeClr val="accent1">
                    <a:lumMod val="75000"/>
                  </a:schemeClr>
                </a:solidFill>
              </a:rPr>
              <a:t>cutset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 with respect to A and B</a:t>
            </a:r>
          </a:p>
          <a:p>
            <a:pPr algn="just"/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Capacity of a </a:t>
            </a:r>
            <a:r>
              <a:rPr lang="en-IN" sz="2400" b="1" dirty="0" err="1">
                <a:solidFill>
                  <a:schemeClr val="accent1">
                    <a:lumMod val="75000"/>
                  </a:schemeClr>
                </a:solidFill>
              </a:rPr>
              <a:t>cutset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: Let S be the </a:t>
            </a:r>
            <a:r>
              <a:rPr lang="en-IN" sz="2400" dirty="0" err="1">
                <a:solidFill>
                  <a:schemeClr val="accent1">
                    <a:lumMod val="75000"/>
                  </a:schemeClr>
                </a:solidFill>
              </a:rPr>
              <a:t>cutset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 of G. Then the sum of weights of all e edges in S is called the capacity of S.</a:t>
            </a:r>
          </a:p>
          <a:p>
            <a:pPr algn="just"/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Capacity of </a:t>
            </a:r>
            <a:r>
              <a:rPr lang="en-IN" sz="2400" dirty="0" err="1">
                <a:solidFill>
                  <a:schemeClr val="accent1">
                    <a:lumMod val="75000"/>
                  </a:schemeClr>
                </a:solidFill>
              </a:rPr>
              <a:t>cutset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 {e1, e4, e7} = </a:t>
            </a:r>
            <a:r>
              <a:rPr lang="en-IN" sz="2400" dirty="0" err="1">
                <a:solidFill>
                  <a:schemeClr val="accent1">
                    <a:lumMod val="75000"/>
                  </a:schemeClr>
                </a:solidFill>
              </a:rPr>
              <a:t>wt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(e1) + </a:t>
            </a:r>
            <a:r>
              <a:rPr lang="en-IN" sz="2400" dirty="0" err="1">
                <a:solidFill>
                  <a:schemeClr val="accent1">
                    <a:lumMod val="75000"/>
                  </a:schemeClr>
                </a:solidFill>
              </a:rPr>
              <a:t>wt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(e4) + </a:t>
            </a:r>
            <a:r>
              <a:rPr lang="en-IN" sz="2400" dirty="0" err="1">
                <a:solidFill>
                  <a:schemeClr val="accent1">
                    <a:lumMod val="75000"/>
                  </a:schemeClr>
                </a:solidFill>
              </a:rPr>
              <a:t>wt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(e7)</a:t>
            </a:r>
          </a:p>
        </p:txBody>
      </p:sp>
    </p:spTree>
    <p:extLst>
      <p:ext uri="{BB962C8B-B14F-4D97-AF65-F5344CB8AC3E}">
        <p14:creationId xmlns:p14="http://schemas.microsoft.com/office/powerpoint/2010/main" val="2276804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4498</TotalTime>
  <Words>2383</Words>
  <Application>Microsoft Office PowerPoint</Application>
  <PresentationFormat>Widescreen</PresentationFormat>
  <Paragraphs>380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Chandramouli Ananthamurthy</cp:lastModifiedBy>
  <cp:revision>257</cp:revision>
  <dcterms:created xsi:type="dcterms:W3CDTF">2020-06-03T14:19:11Z</dcterms:created>
  <dcterms:modified xsi:type="dcterms:W3CDTF">2020-09-07T16:53:07Z</dcterms:modified>
</cp:coreProperties>
</file>