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397" r:id="rId4"/>
    <p:sldId id="398" r:id="rId5"/>
    <p:sldId id="399" r:id="rId6"/>
    <p:sldId id="400" r:id="rId7"/>
    <p:sldId id="408" r:id="rId8"/>
    <p:sldId id="405" r:id="rId9"/>
    <p:sldId id="406" r:id="rId10"/>
    <p:sldId id="407" r:id="rId11"/>
    <p:sldId id="409" r:id="rId12"/>
    <p:sldId id="411" r:id="rId13"/>
    <p:sldId id="410" r:id="rId14"/>
    <p:sldId id="412" r:id="rId15"/>
    <p:sldId id="430" r:id="rId16"/>
    <p:sldId id="401" r:id="rId17"/>
    <p:sldId id="402" r:id="rId18"/>
    <p:sldId id="403" r:id="rId19"/>
    <p:sldId id="404" r:id="rId20"/>
    <p:sldId id="413" r:id="rId21"/>
    <p:sldId id="422" r:id="rId22"/>
    <p:sldId id="414" r:id="rId23"/>
    <p:sldId id="424" r:id="rId24"/>
    <p:sldId id="435" r:id="rId25"/>
    <p:sldId id="425" r:id="rId26"/>
    <p:sldId id="426" r:id="rId27"/>
    <p:sldId id="428" r:id="rId28"/>
    <p:sldId id="436" r:id="rId29"/>
    <p:sldId id="440" r:id="rId30"/>
    <p:sldId id="423" r:id="rId31"/>
    <p:sldId id="415" r:id="rId32"/>
    <p:sldId id="418" r:id="rId33"/>
    <p:sldId id="419" r:id="rId34"/>
    <p:sldId id="420" r:id="rId35"/>
    <p:sldId id="421" r:id="rId36"/>
    <p:sldId id="417" r:id="rId37"/>
    <p:sldId id="439" r:id="rId38"/>
    <p:sldId id="431" r:id="rId39"/>
    <p:sldId id="432" r:id="rId40"/>
    <p:sldId id="433" r:id="rId41"/>
    <p:sldId id="434" r:id="rId42"/>
    <p:sldId id="437" r:id="rId43"/>
    <p:sldId id="438" r:id="rId44"/>
    <p:sldId id="34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14-09-2020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14-09-2020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14-09-2020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14-09-2020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14-09-2020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14-09-2020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14-09-2020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14-09-2020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14-09-2020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14-09-2020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14-09-2020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14-09-2020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atevidyalay.com/bipartite-graph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hyperlink" Target="https://www.gatevidyalay.com/tree-data-structure-tree-terminology/"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425383" y="1709048"/>
            <a:ext cx="7497214" cy="1200329"/>
          </a:xfrm>
          <a:prstGeom prst="rect">
            <a:avLst/>
          </a:prstGeom>
        </p:spPr>
        <p:txBody>
          <a:bodyPr wrap="square">
            <a:spAutoFit/>
          </a:bodyPr>
          <a:lstStyle/>
          <a:p>
            <a:r>
              <a:rPr lang="en-US" sz="3600" b="1" dirty="0">
                <a:solidFill>
                  <a:schemeClr val="accent2">
                    <a:lumMod val="75000"/>
                  </a:schemeClr>
                </a:solidFill>
              </a:rPr>
              <a:t>GRAPH THEORY, APPLICATIONS AND COMBINATORICS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2918595"/>
            <a:ext cx="7497214" cy="461665"/>
          </a:xfrm>
          <a:prstGeom prst="rect">
            <a:avLst/>
          </a:prstGeom>
        </p:spPr>
        <p:txBody>
          <a:bodyPr wrap="square">
            <a:spAutoFit/>
          </a:bodyPr>
          <a:lstStyle/>
          <a:p>
            <a:r>
              <a:rPr lang="en-IN" sz="2400" b="1" dirty="0" err="1"/>
              <a:t>Surabhi</a:t>
            </a:r>
            <a:r>
              <a:rPr lang="en-IN" sz="2400" b="1" dirty="0"/>
              <a:t> Narayan</a:t>
            </a:r>
          </a:p>
        </p:txBody>
      </p:sp>
      <p:sp>
        <p:nvSpPr>
          <p:cNvPr id="15" name="Rectangle 14">
            <a:extLst>
              <a:ext uri="{FF2B5EF4-FFF2-40B4-BE49-F238E27FC236}">
                <a16:creationId xmlns:a16="http://schemas.microsoft.com/office/drawing/2014/main" id="{743662B4-0C28-4203-AEB1-4CC1644B8226}"/>
              </a:ext>
            </a:extLst>
          </p:cNvPr>
          <p:cNvSpPr/>
          <p:nvPr/>
        </p:nvSpPr>
        <p:spPr>
          <a:xfrm>
            <a:off x="4694786" y="3327135"/>
            <a:ext cx="7497214" cy="461665"/>
          </a:xfrm>
          <a:prstGeom prst="rect">
            <a:avLst/>
          </a:prstGeom>
        </p:spPr>
        <p:txBody>
          <a:bodyPr wrap="square">
            <a:spAutoFit/>
          </a:bodyPr>
          <a:lstStyle/>
          <a:p>
            <a:r>
              <a:rPr lang="en-US" sz="2400" dirty="0"/>
              <a:t>Department of Computer Science &amp;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2877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22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54" name="Text Box 2">
            <a:extLst>
              <a:ext uri="{FF2B5EF4-FFF2-40B4-BE49-F238E27FC236}">
                <a16:creationId xmlns:a16="http://schemas.microsoft.com/office/drawing/2014/main" id="{12E679D7-0592-43C1-9D21-E8EA4D10A6BC}"/>
              </a:ext>
            </a:extLst>
          </p:cNvPr>
          <p:cNvSpPr txBox="1">
            <a:spLocks noChangeArrowheads="1"/>
          </p:cNvSpPr>
          <p:nvPr/>
        </p:nvSpPr>
        <p:spPr bwMode="auto">
          <a:xfrm>
            <a:off x="233363" y="1477962"/>
            <a:ext cx="2116413" cy="46166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dirty="0">
                <a:solidFill>
                  <a:srgbClr val="003366"/>
                </a:solidFill>
              </a:rPr>
              <a:t>Better Coloring</a:t>
            </a:r>
          </a:p>
        </p:txBody>
      </p:sp>
      <p:sp>
        <p:nvSpPr>
          <p:cNvPr id="55" name="Text Box 3">
            <a:extLst>
              <a:ext uri="{FF2B5EF4-FFF2-40B4-BE49-F238E27FC236}">
                <a16:creationId xmlns:a16="http://schemas.microsoft.com/office/drawing/2014/main" id="{A331CDD0-C506-4806-BC1D-FD3B2648672F}"/>
              </a:ext>
            </a:extLst>
          </p:cNvPr>
          <p:cNvSpPr txBox="1">
            <a:spLocks noChangeArrowheads="1"/>
          </p:cNvSpPr>
          <p:nvPr/>
        </p:nvSpPr>
        <p:spPr bwMode="auto">
          <a:xfrm>
            <a:off x="838200" y="5397500"/>
            <a:ext cx="1033463" cy="64135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33CC"/>
                </a:solidFill>
              </a:rPr>
              <a:t>3 </a:t>
            </a:r>
            <a:r>
              <a:rPr kumimoji="0" lang="en-US" altLang="en-US">
                <a:solidFill>
                  <a:srgbClr val="000000"/>
                </a:solidFill>
              </a:rPr>
              <a:t>colors</a:t>
            </a:r>
          </a:p>
          <a:p>
            <a:r>
              <a:rPr kumimoji="0" lang="en-US" altLang="en-US">
                <a:solidFill>
                  <a:srgbClr val="0033CC"/>
                </a:solidFill>
              </a:rPr>
              <a:t>3 </a:t>
            </a:r>
            <a:r>
              <a:rPr kumimoji="0" lang="en-US" altLang="en-US">
                <a:solidFill>
                  <a:srgbClr val="000000"/>
                </a:solidFill>
              </a:rPr>
              <a:t>gates</a:t>
            </a:r>
          </a:p>
        </p:txBody>
      </p:sp>
      <p:grpSp>
        <p:nvGrpSpPr>
          <p:cNvPr id="56" name="Group 4">
            <a:extLst>
              <a:ext uri="{FF2B5EF4-FFF2-40B4-BE49-F238E27FC236}">
                <a16:creationId xmlns:a16="http://schemas.microsoft.com/office/drawing/2014/main" id="{FC651D0C-701B-4CE1-A3F8-A7F5F6647668}"/>
              </a:ext>
            </a:extLst>
          </p:cNvPr>
          <p:cNvGrpSpPr>
            <a:grpSpLocks/>
          </p:cNvGrpSpPr>
          <p:nvPr/>
        </p:nvGrpSpPr>
        <p:grpSpPr bwMode="auto">
          <a:xfrm>
            <a:off x="1390650" y="1978025"/>
            <a:ext cx="5645150" cy="3929063"/>
            <a:chOff x="892" y="1246"/>
            <a:chExt cx="3556" cy="2475"/>
          </a:xfrm>
        </p:grpSpPr>
        <p:sp>
          <p:nvSpPr>
            <p:cNvPr id="57" name="Text Box 5">
              <a:extLst>
                <a:ext uri="{FF2B5EF4-FFF2-40B4-BE49-F238E27FC236}">
                  <a16:creationId xmlns:a16="http://schemas.microsoft.com/office/drawing/2014/main" id="{CA265933-0D6B-47B1-A747-9C3E00D52D4E}"/>
                </a:ext>
              </a:extLst>
            </p:cNvPr>
            <p:cNvSpPr txBox="1">
              <a:spLocks noChangeArrowheads="1"/>
            </p:cNvSpPr>
            <p:nvPr/>
          </p:nvSpPr>
          <p:spPr bwMode="auto">
            <a:xfrm>
              <a:off x="940" y="1246"/>
              <a:ext cx="380"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257</a:t>
              </a:r>
            </a:p>
          </p:txBody>
        </p:sp>
        <p:sp>
          <p:nvSpPr>
            <p:cNvPr id="58" name="Text Box 6">
              <a:extLst>
                <a:ext uri="{FF2B5EF4-FFF2-40B4-BE49-F238E27FC236}">
                  <a16:creationId xmlns:a16="http://schemas.microsoft.com/office/drawing/2014/main" id="{CB39912D-D704-4DFD-A2A8-10E6B3B024BE}"/>
                </a:ext>
              </a:extLst>
            </p:cNvPr>
            <p:cNvSpPr txBox="1">
              <a:spLocks noChangeArrowheads="1"/>
            </p:cNvSpPr>
            <p:nvPr/>
          </p:nvSpPr>
          <p:spPr bwMode="auto">
            <a:xfrm>
              <a:off x="4156" y="2590"/>
              <a:ext cx="292"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67</a:t>
              </a:r>
            </a:p>
          </p:txBody>
        </p:sp>
        <p:sp>
          <p:nvSpPr>
            <p:cNvPr id="59" name="Text Box 7">
              <a:extLst>
                <a:ext uri="{FF2B5EF4-FFF2-40B4-BE49-F238E27FC236}">
                  <a16:creationId xmlns:a16="http://schemas.microsoft.com/office/drawing/2014/main" id="{DD294183-FF4F-4F7E-ABE9-3DC5FA49CE4B}"/>
                </a:ext>
              </a:extLst>
            </p:cNvPr>
            <p:cNvSpPr txBox="1">
              <a:spLocks noChangeArrowheads="1"/>
            </p:cNvSpPr>
            <p:nvPr/>
          </p:nvSpPr>
          <p:spPr bwMode="auto">
            <a:xfrm>
              <a:off x="2724" y="3490"/>
              <a:ext cx="292"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99</a:t>
              </a:r>
            </a:p>
          </p:txBody>
        </p:sp>
        <p:sp>
          <p:nvSpPr>
            <p:cNvPr id="60" name="Text Box 8">
              <a:extLst>
                <a:ext uri="{FF2B5EF4-FFF2-40B4-BE49-F238E27FC236}">
                  <a16:creationId xmlns:a16="http://schemas.microsoft.com/office/drawing/2014/main" id="{86B93FC5-76D1-43BA-BDD0-1FC29A6F1B98}"/>
                </a:ext>
              </a:extLst>
            </p:cNvPr>
            <p:cNvSpPr txBox="1">
              <a:spLocks noChangeArrowheads="1"/>
            </p:cNvSpPr>
            <p:nvPr/>
          </p:nvSpPr>
          <p:spPr bwMode="auto">
            <a:xfrm>
              <a:off x="4060" y="1342"/>
              <a:ext cx="357"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145</a:t>
              </a:r>
            </a:p>
          </p:txBody>
        </p:sp>
        <p:sp>
          <p:nvSpPr>
            <p:cNvPr id="61" name="Text Box 9">
              <a:extLst>
                <a:ext uri="{FF2B5EF4-FFF2-40B4-BE49-F238E27FC236}">
                  <a16:creationId xmlns:a16="http://schemas.microsoft.com/office/drawing/2014/main" id="{5E58202A-386F-4E0C-AB87-348E4F90E097}"/>
                </a:ext>
              </a:extLst>
            </p:cNvPr>
            <p:cNvSpPr txBox="1">
              <a:spLocks noChangeArrowheads="1"/>
            </p:cNvSpPr>
            <p:nvPr/>
          </p:nvSpPr>
          <p:spPr bwMode="auto">
            <a:xfrm>
              <a:off x="892" y="2782"/>
              <a:ext cx="380"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306</a:t>
              </a:r>
            </a:p>
          </p:txBody>
        </p:sp>
        <p:sp>
          <p:nvSpPr>
            <p:cNvPr id="62" name="Text Box 10">
              <a:extLst>
                <a:ext uri="{FF2B5EF4-FFF2-40B4-BE49-F238E27FC236}">
                  <a16:creationId xmlns:a16="http://schemas.microsoft.com/office/drawing/2014/main" id="{C937697A-4B0D-4E3A-910C-C18FDD146A9C}"/>
                </a:ext>
              </a:extLst>
            </p:cNvPr>
            <p:cNvSpPr txBox="1">
              <a:spLocks noChangeArrowheads="1"/>
            </p:cNvSpPr>
            <p:nvPr/>
          </p:nvSpPr>
          <p:spPr bwMode="auto">
            <a:xfrm>
              <a:off x="2620" y="1246"/>
              <a:ext cx="357"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122</a:t>
              </a:r>
            </a:p>
          </p:txBody>
        </p:sp>
        <p:grpSp>
          <p:nvGrpSpPr>
            <p:cNvPr id="63" name="Group 11">
              <a:extLst>
                <a:ext uri="{FF2B5EF4-FFF2-40B4-BE49-F238E27FC236}">
                  <a16:creationId xmlns:a16="http://schemas.microsoft.com/office/drawing/2014/main" id="{9082C2E6-BF22-4743-8416-A892CBDBEDE2}"/>
                </a:ext>
              </a:extLst>
            </p:cNvPr>
            <p:cNvGrpSpPr>
              <a:grpSpLocks/>
            </p:cNvGrpSpPr>
            <p:nvPr/>
          </p:nvGrpSpPr>
          <p:grpSpPr bwMode="auto">
            <a:xfrm>
              <a:off x="1276" y="1384"/>
              <a:ext cx="2880" cy="1996"/>
              <a:chOff x="1276" y="1392"/>
              <a:chExt cx="2880" cy="1996"/>
            </a:xfrm>
          </p:grpSpPr>
          <p:sp>
            <p:nvSpPr>
              <p:cNvPr id="64" name="Oval 12">
                <a:extLst>
                  <a:ext uri="{FF2B5EF4-FFF2-40B4-BE49-F238E27FC236}">
                    <a16:creationId xmlns:a16="http://schemas.microsoft.com/office/drawing/2014/main" id="{2640B1EE-8A6B-4C86-8652-40F4BA277879}"/>
                  </a:ext>
                </a:extLst>
              </p:cNvPr>
              <p:cNvSpPr>
                <a:spLocks noChangeArrowheads="1"/>
              </p:cNvSpPr>
              <p:nvPr/>
            </p:nvSpPr>
            <p:spPr bwMode="auto">
              <a:xfrm>
                <a:off x="1420" y="1440"/>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13">
                <a:extLst>
                  <a:ext uri="{FF2B5EF4-FFF2-40B4-BE49-F238E27FC236}">
                    <a16:creationId xmlns:a16="http://schemas.microsoft.com/office/drawing/2014/main" id="{02EF1480-927A-4D41-A153-010BF005C726}"/>
                  </a:ext>
                </a:extLst>
              </p:cNvPr>
              <p:cNvSpPr>
                <a:spLocks noChangeArrowheads="1"/>
              </p:cNvSpPr>
              <p:nvPr/>
            </p:nvSpPr>
            <p:spPr bwMode="auto">
              <a:xfrm>
                <a:off x="2764" y="146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4">
                <a:extLst>
                  <a:ext uri="{FF2B5EF4-FFF2-40B4-BE49-F238E27FC236}">
                    <a16:creationId xmlns:a16="http://schemas.microsoft.com/office/drawing/2014/main" id="{C11A3E82-B338-429D-9743-EFC214D0DF09}"/>
                  </a:ext>
                </a:extLst>
              </p:cNvPr>
              <p:cNvSpPr>
                <a:spLocks noChangeArrowheads="1"/>
              </p:cNvSpPr>
              <p:nvPr/>
            </p:nvSpPr>
            <p:spPr bwMode="auto">
              <a:xfrm>
                <a:off x="1276" y="254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15">
                <a:extLst>
                  <a:ext uri="{FF2B5EF4-FFF2-40B4-BE49-F238E27FC236}">
                    <a16:creationId xmlns:a16="http://schemas.microsoft.com/office/drawing/2014/main" id="{C275BE7E-88FE-40A8-AF40-365B9A4D4A40}"/>
                  </a:ext>
                </a:extLst>
              </p:cNvPr>
              <p:cNvSpPr>
                <a:spLocks noChangeArrowheads="1"/>
              </p:cNvSpPr>
              <p:nvPr/>
            </p:nvSpPr>
            <p:spPr bwMode="auto">
              <a:xfrm>
                <a:off x="4012" y="259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16">
                <a:extLst>
                  <a:ext uri="{FF2B5EF4-FFF2-40B4-BE49-F238E27FC236}">
                    <a16:creationId xmlns:a16="http://schemas.microsoft.com/office/drawing/2014/main" id="{E5624AD6-DB20-451E-A8B9-6D6607094892}"/>
                  </a:ext>
                </a:extLst>
              </p:cNvPr>
              <p:cNvSpPr>
                <a:spLocks noChangeArrowheads="1"/>
              </p:cNvSpPr>
              <p:nvPr/>
            </p:nvSpPr>
            <p:spPr bwMode="auto">
              <a:xfrm>
                <a:off x="3916" y="139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17">
                <a:extLst>
                  <a:ext uri="{FF2B5EF4-FFF2-40B4-BE49-F238E27FC236}">
                    <a16:creationId xmlns:a16="http://schemas.microsoft.com/office/drawing/2014/main" id="{946CAF4F-D9CA-446F-AAE8-A935BF60C9CA}"/>
                  </a:ext>
                </a:extLst>
              </p:cNvPr>
              <p:cNvSpPr>
                <a:spLocks noChangeArrowheads="1"/>
              </p:cNvSpPr>
              <p:nvPr/>
            </p:nvSpPr>
            <p:spPr bwMode="auto">
              <a:xfrm>
                <a:off x="2716" y="324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0" name="AutoShape 18">
                <a:extLst>
                  <a:ext uri="{FF2B5EF4-FFF2-40B4-BE49-F238E27FC236}">
                    <a16:creationId xmlns:a16="http://schemas.microsoft.com/office/drawing/2014/main" id="{112A716E-A612-4AC5-A53F-114841A33F3C}"/>
                  </a:ext>
                </a:extLst>
              </p:cNvPr>
              <p:cNvCxnSpPr>
                <a:cxnSpLocks noChangeShapeType="1"/>
                <a:stCxn id="66" idx="6"/>
                <a:endCxn id="68" idx="3"/>
              </p:cNvCxnSpPr>
              <p:nvPr/>
            </p:nvCxnSpPr>
            <p:spPr bwMode="auto">
              <a:xfrm flipV="1">
                <a:off x="1420" y="1515"/>
                <a:ext cx="2517" cy="1101"/>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19">
                <a:extLst>
                  <a:ext uri="{FF2B5EF4-FFF2-40B4-BE49-F238E27FC236}">
                    <a16:creationId xmlns:a16="http://schemas.microsoft.com/office/drawing/2014/main" id="{C7104849-155D-4122-BAF8-DE35C703CD29}"/>
                  </a:ext>
                </a:extLst>
              </p:cNvPr>
              <p:cNvCxnSpPr>
                <a:cxnSpLocks noChangeShapeType="1"/>
                <a:stCxn id="66" idx="6"/>
                <a:endCxn id="67" idx="2"/>
              </p:cNvCxnSpPr>
              <p:nvPr/>
            </p:nvCxnSpPr>
            <p:spPr bwMode="auto">
              <a:xfrm>
                <a:off x="1420" y="2616"/>
                <a:ext cx="2592" cy="4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20">
                <a:extLst>
                  <a:ext uri="{FF2B5EF4-FFF2-40B4-BE49-F238E27FC236}">
                    <a16:creationId xmlns:a16="http://schemas.microsoft.com/office/drawing/2014/main" id="{ADB465CF-05BE-4593-8ECC-771F0AD4F5C2}"/>
                  </a:ext>
                </a:extLst>
              </p:cNvPr>
              <p:cNvCxnSpPr>
                <a:cxnSpLocks noChangeShapeType="1"/>
                <a:stCxn id="64" idx="5"/>
                <a:endCxn id="65" idx="2"/>
              </p:cNvCxnSpPr>
              <p:nvPr/>
            </p:nvCxnSpPr>
            <p:spPr bwMode="auto">
              <a:xfrm flipV="1">
                <a:off x="1543" y="1540"/>
                <a:ext cx="1221" cy="2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21">
                <a:extLst>
                  <a:ext uri="{FF2B5EF4-FFF2-40B4-BE49-F238E27FC236}">
                    <a16:creationId xmlns:a16="http://schemas.microsoft.com/office/drawing/2014/main" id="{53E0B7C0-BEAA-4CE9-9C1D-974077D80480}"/>
                  </a:ext>
                </a:extLst>
              </p:cNvPr>
              <p:cNvCxnSpPr>
                <a:cxnSpLocks noChangeShapeType="1"/>
                <a:stCxn id="64" idx="4"/>
                <a:endCxn id="69" idx="0"/>
              </p:cNvCxnSpPr>
              <p:nvPr/>
            </p:nvCxnSpPr>
            <p:spPr bwMode="auto">
              <a:xfrm>
                <a:off x="1492" y="1584"/>
                <a:ext cx="1296" cy="166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22">
                <a:extLst>
                  <a:ext uri="{FF2B5EF4-FFF2-40B4-BE49-F238E27FC236}">
                    <a16:creationId xmlns:a16="http://schemas.microsoft.com/office/drawing/2014/main" id="{12B3418B-7A40-4525-B885-DB221D9B4C10}"/>
                  </a:ext>
                </a:extLst>
              </p:cNvPr>
              <p:cNvCxnSpPr>
                <a:cxnSpLocks noChangeShapeType="1"/>
                <a:stCxn id="69" idx="0"/>
                <a:endCxn id="65" idx="4"/>
              </p:cNvCxnSpPr>
              <p:nvPr/>
            </p:nvCxnSpPr>
            <p:spPr bwMode="auto">
              <a:xfrm flipV="1">
                <a:off x="2788" y="1612"/>
                <a:ext cx="48" cy="163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23">
                <a:extLst>
                  <a:ext uri="{FF2B5EF4-FFF2-40B4-BE49-F238E27FC236}">
                    <a16:creationId xmlns:a16="http://schemas.microsoft.com/office/drawing/2014/main" id="{8C7B5203-5D8B-4C1F-AAD4-34C3A8FD96CD}"/>
                  </a:ext>
                </a:extLst>
              </p:cNvPr>
              <p:cNvCxnSpPr>
                <a:cxnSpLocks noChangeShapeType="1"/>
                <a:stCxn id="69" idx="0"/>
                <a:endCxn id="68" idx="3"/>
              </p:cNvCxnSpPr>
              <p:nvPr/>
            </p:nvCxnSpPr>
            <p:spPr bwMode="auto">
              <a:xfrm flipV="1">
                <a:off x="2788" y="1515"/>
                <a:ext cx="1149" cy="1729"/>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24">
                <a:extLst>
                  <a:ext uri="{FF2B5EF4-FFF2-40B4-BE49-F238E27FC236}">
                    <a16:creationId xmlns:a16="http://schemas.microsoft.com/office/drawing/2014/main" id="{B232C683-9F7F-4906-B0E8-95752F544AD4}"/>
                  </a:ext>
                </a:extLst>
              </p:cNvPr>
              <p:cNvCxnSpPr>
                <a:cxnSpLocks noChangeShapeType="1"/>
                <a:stCxn id="69" idx="7"/>
                <a:endCxn id="67" idx="2"/>
              </p:cNvCxnSpPr>
              <p:nvPr/>
            </p:nvCxnSpPr>
            <p:spPr bwMode="auto">
              <a:xfrm flipV="1">
                <a:off x="2839" y="2664"/>
                <a:ext cx="1173" cy="601"/>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Line 25">
                <a:extLst>
                  <a:ext uri="{FF2B5EF4-FFF2-40B4-BE49-F238E27FC236}">
                    <a16:creationId xmlns:a16="http://schemas.microsoft.com/office/drawing/2014/main" id="{D3180F15-5D7C-46E3-9A2A-192620A939AF}"/>
                  </a:ext>
                </a:extLst>
              </p:cNvPr>
              <p:cNvSpPr>
                <a:spLocks noChangeShapeType="1"/>
              </p:cNvSpPr>
              <p:nvPr/>
            </p:nvSpPr>
            <p:spPr bwMode="auto">
              <a:xfrm>
                <a:off x="1440" y="2640"/>
                <a:ext cx="1296" cy="624"/>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78" name="Oval 26">
            <a:extLst>
              <a:ext uri="{FF2B5EF4-FFF2-40B4-BE49-F238E27FC236}">
                <a16:creationId xmlns:a16="http://schemas.microsoft.com/office/drawing/2014/main" id="{9D1ABB3E-F96B-45BB-A14D-CC39340AF616}"/>
              </a:ext>
            </a:extLst>
          </p:cNvPr>
          <p:cNvSpPr>
            <a:spLocks noChangeArrowheads="1"/>
          </p:cNvSpPr>
          <p:nvPr/>
        </p:nvSpPr>
        <p:spPr bwMode="auto">
          <a:xfrm>
            <a:off x="2197100" y="2273300"/>
            <a:ext cx="304800" cy="304800"/>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27">
            <a:extLst>
              <a:ext uri="{FF2B5EF4-FFF2-40B4-BE49-F238E27FC236}">
                <a16:creationId xmlns:a16="http://schemas.microsoft.com/office/drawing/2014/main" id="{9A35533C-7076-48EA-816D-16A96B538746}"/>
              </a:ext>
            </a:extLst>
          </p:cNvPr>
          <p:cNvSpPr>
            <a:spLocks noChangeArrowheads="1"/>
          </p:cNvSpPr>
          <p:nvPr/>
        </p:nvSpPr>
        <p:spPr bwMode="auto">
          <a:xfrm>
            <a:off x="6311900" y="4025900"/>
            <a:ext cx="304800" cy="304800"/>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28">
            <a:extLst>
              <a:ext uri="{FF2B5EF4-FFF2-40B4-BE49-F238E27FC236}">
                <a16:creationId xmlns:a16="http://schemas.microsoft.com/office/drawing/2014/main" id="{82D12968-8181-45DB-B03F-D4EC9369F82C}"/>
              </a:ext>
            </a:extLst>
          </p:cNvPr>
          <p:cNvSpPr>
            <a:spLocks noChangeArrowheads="1"/>
          </p:cNvSpPr>
          <p:nvPr/>
        </p:nvSpPr>
        <p:spPr bwMode="auto">
          <a:xfrm>
            <a:off x="4330700" y="2273300"/>
            <a:ext cx="304800" cy="304800"/>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29">
            <a:extLst>
              <a:ext uri="{FF2B5EF4-FFF2-40B4-BE49-F238E27FC236}">
                <a16:creationId xmlns:a16="http://schemas.microsoft.com/office/drawing/2014/main" id="{E04EA4F4-5543-4FAC-ACC9-E663517AC367}"/>
              </a:ext>
            </a:extLst>
          </p:cNvPr>
          <p:cNvSpPr>
            <a:spLocks noChangeArrowheads="1"/>
          </p:cNvSpPr>
          <p:nvPr/>
        </p:nvSpPr>
        <p:spPr bwMode="auto">
          <a:xfrm>
            <a:off x="6159500" y="2197100"/>
            <a:ext cx="304800" cy="304800"/>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30">
            <a:extLst>
              <a:ext uri="{FF2B5EF4-FFF2-40B4-BE49-F238E27FC236}">
                <a16:creationId xmlns:a16="http://schemas.microsoft.com/office/drawing/2014/main" id="{19EF2420-9267-4899-95C2-AA02FEC5DA8B}"/>
              </a:ext>
            </a:extLst>
          </p:cNvPr>
          <p:cNvSpPr>
            <a:spLocks noChangeArrowheads="1"/>
          </p:cNvSpPr>
          <p:nvPr/>
        </p:nvSpPr>
        <p:spPr bwMode="auto">
          <a:xfrm>
            <a:off x="1968500" y="3949700"/>
            <a:ext cx="304800" cy="304800"/>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31">
            <a:extLst>
              <a:ext uri="{FF2B5EF4-FFF2-40B4-BE49-F238E27FC236}">
                <a16:creationId xmlns:a16="http://schemas.microsoft.com/office/drawing/2014/main" id="{3BEC0A9F-8328-487C-B3D9-F030225D7354}"/>
              </a:ext>
            </a:extLst>
          </p:cNvPr>
          <p:cNvSpPr>
            <a:spLocks noChangeArrowheads="1"/>
          </p:cNvSpPr>
          <p:nvPr/>
        </p:nvSpPr>
        <p:spPr bwMode="auto">
          <a:xfrm>
            <a:off x="4254500" y="5092700"/>
            <a:ext cx="304800" cy="304800"/>
          </a:xfrm>
          <a:prstGeom prst="ellipse">
            <a:avLst/>
          </a:prstGeom>
          <a:solidFill>
            <a:srgbClr val="008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7671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38" name="Text Box 3">
            <a:extLst>
              <a:ext uri="{FF2B5EF4-FFF2-40B4-BE49-F238E27FC236}">
                <a16:creationId xmlns:a16="http://schemas.microsoft.com/office/drawing/2014/main" id="{863A878C-FB23-4659-BDB1-A8E61B1E28B6}"/>
              </a:ext>
            </a:extLst>
          </p:cNvPr>
          <p:cNvSpPr txBox="1">
            <a:spLocks noChangeArrowheads="1"/>
          </p:cNvSpPr>
          <p:nvPr/>
        </p:nvSpPr>
        <p:spPr bwMode="auto">
          <a:xfrm>
            <a:off x="1119187" y="1420240"/>
            <a:ext cx="1904689" cy="46166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dirty="0">
                <a:solidFill>
                  <a:srgbClr val="003366"/>
                </a:solidFill>
              </a:rPr>
              <a:t>Map Coloring</a:t>
            </a:r>
          </a:p>
        </p:txBody>
      </p:sp>
      <p:sp>
        <p:nvSpPr>
          <p:cNvPr id="39" name="Text Box 4">
            <a:extLst>
              <a:ext uri="{FF2B5EF4-FFF2-40B4-BE49-F238E27FC236}">
                <a16:creationId xmlns:a16="http://schemas.microsoft.com/office/drawing/2014/main" id="{BB1382D3-4C1F-4D3A-83FD-07B06AE15876}"/>
              </a:ext>
            </a:extLst>
          </p:cNvPr>
          <p:cNvSpPr txBox="1">
            <a:spLocks noChangeArrowheads="1"/>
          </p:cNvSpPr>
          <p:nvPr/>
        </p:nvSpPr>
        <p:spPr bwMode="auto">
          <a:xfrm>
            <a:off x="393112" y="5831265"/>
            <a:ext cx="10903538" cy="83099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chemeClr val="accent1">
                    <a:lumMod val="75000"/>
                  </a:schemeClr>
                </a:solidFill>
              </a:rPr>
              <a:t>Color the map using minimum number of colors so that two states/countries sharing a border are assigned different colors.</a:t>
            </a:r>
          </a:p>
        </p:txBody>
      </p:sp>
      <p:sp>
        <p:nvSpPr>
          <p:cNvPr id="40" name="Freeform 5">
            <a:extLst>
              <a:ext uri="{FF2B5EF4-FFF2-40B4-BE49-F238E27FC236}">
                <a16:creationId xmlns:a16="http://schemas.microsoft.com/office/drawing/2014/main" id="{EEEE8747-4B69-44F9-BA54-1904B884A142}"/>
              </a:ext>
            </a:extLst>
          </p:cNvPr>
          <p:cNvSpPr>
            <a:spLocks/>
          </p:cNvSpPr>
          <p:nvPr/>
        </p:nvSpPr>
        <p:spPr bwMode="auto">
          <a:xfrm>
            <a:off x="6705600" y="4358021"/>
            <a:ext cx="2438400" cy="1130300"/>
          </a:xfrm>
          <a:custGeom>
            <a:avLst/>
            <a:gdLst>
              <a:gd name="T0" fmla="*/ 0 w 1536"/>
              <a:gd name="T1" fmla="*/ 0 h 712"/>
              <a:gd name="T2" fmla="*/ 240 w 1536"/>
              <a:gd name="T3" fmla="*/ 576 h 712"/>
              <a:gd name="T4" fmla="*/ 768 w 1536"/>
              <a:gd name="T5" fmla="*/ 624 h 712"/>
              <a:gd name="T6" fmla="*/ 1536 w 1536"/>
              <a:gd name="T7" fmla="*/ 48 h 712"/>
            </a:gdLst>
            <a:ahLst/>
            <a:cxnLst>
              <a:cxn ang="0">
                <a:pos x="T0" y="T1"/>
              </a:cxn>
              <a:cxn ang="0">
                <a:pos x="T2" y="T3"/>
              </a:cxn>
              <a:cxn ang="0">
                <a:pos x="T4" y="T5"/>
              </a:cxn>
              <a:cxn ang="0">
                <a:pos x="T6" y="T7"/>
              </a:cxn>
            </a:cxnLst>
            <a:rect l="0" t="0" r="r" b="b"/>
            <a:pathLst>
              <a:path w="1536" h="712">
                <a:moveTo>
                  <a:pt x="0" y="0"/>
                </a:moveTo>
                <a:cubicBezTo>
                  <a:pt x="56" y="236"/>
                  <a:pt x="112" y="472"/>
                  <a:pt x="240" y="576"/>
                </a:cubicBezTo>
                <a:cubicBezTo>
                  <a:pt x="368" y="680"/>
                  <a:pt x="552" y="712"/>
                  <a:pt x="768" y="624"/>
                </a:cubicBezTo>
                <a:cubicBezTo>
                  <a:pt x="984" y="536"/>
                  <a:pt x="1260" y="292"/>
                  <a:pt x="1536" y="48"/>
                </a:cubicBezTo>
              </a:path>
            </a:pathLst>
          </a:cu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6">
            <a:extLst>
              <a:ext uri="{FF2B5EF4-FFF2-40B4-BE49-F238E27FC236}">
                <a16:creationId xmlns:a16="http://schemas.microsoft.com/office/drawing/2014/main" id="{EFB40094-50A7-4EAE-8D42-6C40FD19246A}"/>
              </a:ext>
            </a:extLst>
          </p:cNvPr>
          <p:cNvSpPr>
            <a:spLocks/>
          </p:cNvSpPr>
          <p:nvPr/>
        </p:nvSpPr>
        <p:spPr bwMode="auto">
          <a:xfrm>
            <a:off x="7848600" y="3367421"/>
            <a:ext cx="1638300" cy="1765300"/>
          </a:xfrm>
          <a:custGeom>
            <a:avLst/>
            <a:gdLst>
              <a:gd name="T0" fmla="*/ 288 w 744"/>
              <a:gd name="T1" fmla="*/ 0 h 1112"/>
              <a:gd name="T2" fmla="*/ 720 w 744"/>
              <a:gd name="T3" fmla="*/ 432 h 1112"/>
              <a:gd name="T4" fmla="*/ 432 w 744"/>
              <a:gd name="T5" fmla="*/ 1056 h 1112"/>
              <a:gd name="T6" fmla="*/ 0 w 744"/>
              <a:gd name="T7" fmla="*/ 768 h 1112"/>
            </a:gdLst>
            <a:ahLst/>
            <a:cxnLst>
              <a:cxn ang="0">
                <a:pos x="T0" y="T1"/>
              </a:cxn>
              <a:cxn ang="0">
                <a:pos x="T2" y="T3"/>
              </a:cxn>
              <a:cxn ang="0">
                <a:pos x="T4" y="T5"/>
              </a:cxn>
              <a:cxn ang="0">
                <a:pos x="T6" y="T7"/>
              </a:cxn>
            </a:cxnLst>
            <a:rect l="0" t="0" r="r" b="b"/>
            <a:pathLst>
              <a:path w="744" h="1112">
                <a:moveTo>
                  <a:pt x="288" y="0"/>
                </a:moveTo>
                <a:cubicBezTo>
                  <a:pt x="492" y="128"/>
                  <a:pt x="696" y="256"/>
                  <a:pt x="720" y="432"/>
                </a:cubicBezTo>
                <a:cubicBezTo>
                  <a:pt x="744" y="608"/>
                  <a:pt x="552" y="1000"/>
                  <a:pt x="432" y="1056"/>
                </a:cubicBezTo>
                <a:cubicBezTo>
                  <a:pt x="312" y="1112"/>
                  <a:pt x="156" y="940"/>
                  <a:pt x="0" y="768"/>
                </a:cubicBez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
            <a:extLst>
              <a:ext uri="{FF2B5EF4-FFF2-40B4-BE49-F238E27FC236}">
                <a16:creationId xmlns:a16="http://schemas.microsoft.com/office/drawing/2014/main" id="{03C6715A-9B6B-4CE6-8A2F-3C34FB469726}"/>
              </a:ext>
            </a:extLst>
          </p:cNvPr>
          <p:cNvSpPr>
            <a:spLocks/>
          </p:cNvSpPr>
          <p:nvPr/>
        </p:nvSpPr>
        <p:spPr bwMode="auto">
          <a:xfrm>
            <a:off x="6375400" y="2656221"/>
            <a:ext cx="2451100" cy="1778000"/>
          </a:xfrm>
          <a:custGeom>
            <a:avLst/>
            <a:gdLst>
              <a:gd name="T0" fmla="*/ 592 w 1544"/>
              <a:gd name="T1" fmla="*/ 1120 h 1120"/>
              <a:gd name="T2" fmla="*/ 64 w 1544"/>
              <a:gd name="T3" fmla="*/ 928 h 1120"/>
              <a:gd name="T4" fmla="*/ 208 w 1544"/>
              <a:gd name="T5" fmla="*/ 256 h 1120"/>
              <a:gd name="T6" fmla="*/ 1024 w 1544"/>
              <a:gd name="T7" fmla="*/ 16 h 1120"/>
              <a:gd name="T8" fmla="*/ 1504 w 1544"/>
              <a:gd name="T9" fmla="*/ 352 h 1120"/>
              <a:gd name="T10" fmla="*/ 1264 w 1544"/>
              <a:gd name="T11" fmla="*/ 688 h 1120"/>
            </a:gdLst>
            <a:ahLst/>
            <a:cxnLst>
              <a:cxn ang="0">
                <a:pos x="T0" y="T1"/>
              </a:cxn>
              <a:cxn ang="0">
                <a:pos x="T2" y="T3"/>
              </a:cxn>
              <a:cxn ang="0">
                <a:pos x="T4" y="T5"/>
              </a:cxn>
              <a:cxn ang="0">
                <a:pos x="T6" y="T7"/>
              </a:cxn>
              <a:cxn ang="0">
                <a:pos x="T8" y="T9"/>
              </a:cxn>
              <a:cxn ang="0">
                <a:pos x="T10" y="T11"/>
              </a:cxn>
            </a:cxnLst>
            <a:rect l="0" t="0" r="r" b="b"/>
            <a:pathLst>
              <a:path w="1544" h="1120">
                <a:moveTo>
                  <a:pt x="592" y="1120"/>
                </a:moveTo>
                <a:cubicBezTo>
                  <a:pt x="360" y="1096"/>
                  <a:pt x="128" y="1072"/>
                  <a:pt x="64" y="928"/>
                </a:cubicBezTo>
                <a:cubicBezTo>
                  <a:pt x="0" y="784"/>
                  <a:pt x="48" y="408"/>
                  <a:pt x="208" y="256"/>
                </a:cubicBezTo>
                <a:cubicBezTo>
                  <a:pt x="368" y="104"/>
                  <a:pt x="808" y="0"/>
                  <a:pt x="1024" y="16"/>
                </a:cubicBezTo>
                <a:cubicBezTo>
                  <a:pt x="1240" y="32"/>
                  <a:pt x="1464" y="240"/>
                  <a:pt x="1504" y="352"/>
                </a:cubicBezTo>
                <a:cubicBezTo>
                  <a:pt x="1544" y="464"/>
                  <a:pt x="1404" y="576"/>
                  <a:pt x="1264" y="688"/>
                </a:cubicBezTo>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8">
            <a:extLst>
              <a:ext uri="{FF2B5EF4-FFF2-40B4-BE49-F238E27FC236}">
                <a16:creationId xmlns:a16="http://schemas.microsoft.com/office/drawing/2014/main" id="{FDC5444A-BA33-42A2-939F-9CDD92343C9A}"/>
              </a:ext>
            </a:extLst>
          </p:cNvPr>
          <p:cNvSpPr>
            <a:spLocks/>
          </p:cNvSpPr>
          <p:nvPr/>
        </p:nvSpPr>
        <p:spPr bwMode="auto">
          <a:xfrm>
            <a:off x="7239000" y="3519821"/>
            <a:ext cx="1422400" cy="1117600"/>
          </a:xfrm>
          <a:custGeom>
            <a:avLst/>
            <a:gdLst>
              <a:gd name="T0" fmla="*/ 40 w 896"/>
              <a:gd name="T1" fmla="*/ 448 h 704"/>
              <a:gd name="T2" fmla="*/ 568 w 896"/>
              <a:gd name="T3" fmla="*/ 16 h 704"/>
              <a:gd name="T4" fmla="*/ 856 w 896"/>
              <a:gd name="T5" fmla="*/ 544 h 704"/>
              <a:gd name="T6" fmla="*/ 328 w 896"/>
              <a:gd name="T7" fmla="*/ 688 h 704"/>
              <a:gd name="T8" fmla="*/ 40 w 896"/>
              <a:gd name="T9" fmla="*/ 448 h 704"/>
            </a:gdLst>
            <a:ahLst/>
            <a:cxnLst>
              <a:cxn ang="0">
                <a:pos x="T0" y="T1"/>
              </a:cxn>
              <a:cxn ang="0">
                <a:pos x="T2" y="T3"/>
              </a:cxn>
              <a:cxn ang="0">
                <a:pos x="T4" y="T5"/>
              </a:cxn>
              <a:cxn ang="0">
                <a:pos x="T6" y="T7"/>
              </a:cxn>
              <a:cxn ang="0">
                <a:pos x="T8" y="T9"/>
              </a:cxn>
            </a:cxnLst>
            <a:rect l="0" t="0" r="r" b="b"/>
            <a:pathLst>
              <a:path w="896" h="704">
                <a:moveTo>
                  <a:pt x="40" y="448"/>
                </a:moveTo>
                <a:cubicBezTo>
                  <a:pt x="80" y="336"/>
                  <a:pt x="432" y="0"/>
                  <a:pt x="568" y="16"/>
                </a:cubicBezTo>
                <a:cubicBezTo>
                  <a:pt x="704" y="32"/>
                  <a:pt x="896" y="432"/>
                  <a:pt x="856" y="544"/>
                </a:cubicBezTo>
                <a:cubicBezTo>
                  <a:pt x="816" y="656"/>
                  <a:pt x="464" y="704"/>
                  <a:pt x="328" y="688"/>
                </a:cubicBezTo>
                <a:cubicBezTo>
                  <a:pt x="192" y="672"/>
                  <a:pt x="0" y="560"/>
                  <a:pt x="40" y="448"/>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26" name="Picture 2" descr="Buy Kinder Creative India Map, Brown Online at Low Prices in India -  Amazon.in">
            <a:extLst>
              <a:ext uri="{FF2B5EF4-FFF2-40B4-BE49-F238E27FC236}">
                <a16:creationId xmlns:a16="http://schemas.microsoft.com/office/drawing/2014/main" id="{4FB9DF3F-BB4C-4D42-8D46-FA45A3421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89" y="1881566"/>
            <a:ext cx="3414712" cy="3920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37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linds(horizontal)">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linds(horizont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linds(horizontal)">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0" name="Text Box 2">
            <a:extLst>
              <a:ext uri="{FF2B5EF4-FFF2-40B4-BE49-F238E27FC236}">
                <a16:creationId xmlns:a16="http://schemas.microsoft.com/office/drawing/2014/main" id="{96BA1D66-2C64-4DC5-AB6F-99560E609F4D}"/>
              </a:ext>
            </a:extLst>
          </p:cNvPr>
          <p:cNvSpPr txBox="1">
            <a:spLocks noChangeArrowheads="1"/>
          </p:cNvSpPr>
          <p:nvPr/>
        </p:nvSpPr>
        <p:spPr bwMode="auto">
          <a:xfrm>
            <a:off x="967537" y="1398921"/>
            <a:ext cx="3756025" cy="58477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3200" b="1" dirty="0">
                <a:solidFill>
                  <a:srgbClr val="003366"/>
                </a:solidFill>
              </a:rPr>
              <a:t>Planar Graphs</a:t>
            </a:r>
          </a:p>
        </p:txBody>
      </p:sp>
      <p:sp>
        <p:nvSpPr>
          <p:cNvPr id="26" name="Text Box 4">
            <a:extLst>
              <a:ext uri="{FF2B5EF4-FFF2-40B4-BE49-F238E27FC236}">
                <a16:creationId xmlns:a16="http://schemas.microsoft.com/office/drawing/2014/main" id="{BCD94A2A-A4D7-4ACE-B658-578A1DFDEC8C}"/>
              </a:ext>
            </a:extLst>
          </p:cNvPr>
          <p:cNvSpPr txBox="1">
            <a:spLocks noChangeArrowheads="1"/>
          </p:cNvSpPr>
          <p:nvPr/>
        </p:nvSpPr>
        <p:spPr bwMode="auto">
          <a:xfrm>
            <a:off x="5318876" y="2503821"/>
            <a:ext cx="3571683" cy="1512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accent1">
                    <a:lumMod val="75000"/>
                  </a:schemeClr>
                </a:solidFill>
              </a:rPr>
              <a:t>- Each vertex is a region.</a:t>
            </a:r>
          </a:p>
          <a:p>
            <a:pPr>
              <a:lnSpc>
                <a:spcPct val="150000"/>
              </a:lnSpc>
            </a:pPr>
            <a:r>
              <a:rPr lang="en-US" altLang="en-US" sz="2400" dirty="0">
                <a:solidFill>
                  <a:schemeClr val="accent1">
                    <a:lumMod val="75000"/>
                  </a:schemeClr>
                </a:solidFill>
              </a:rPr>
              <a:t>- Two regions have an edge</a:t>
            </a:r>
          </a:p>
          <a:p>
            <a:pPr>
              <a:lnSpc>
                <a:spcPct val="150000"/>
              </a:lnSpc>
            </a:pPr>
            <a:r>
              <a:rPr lang="en-US" altLang="en-US" sz="2400" dirty="0">
                <a:solidFill>
                  <a:schemeClr val="accent1">
                    <a:lumMod val="75000"/>
                  </a:schemeClr>
                </a:solidFill>
              </a:rPr>
              <a:t>    if they are adjacent.</a:t>
            </a:r>
          </a:p>
        </p:txBody>
      </p:sp>
      <p:sp>
        <p:nvSpPr>
          <p:cNvPr id="27" name="Text Box 5">
            <a:extLst>
              <a:ext uri="{FF2B5EF4-FFF2-40B4-BE49-F238E27FC236}">
                <a16:creationId xmlns:a16="http://schemas.microsoft.com/office/drawing/2014/main" id="{5FC926C3-B066-430E-8AE0-D8C33B572124}"/>
              </a:ext>
            </a:extLst>
          </p:cNvPr>
          <p:cNvSpPr txBox="1">
            <a:spLocks noChangeArrowheads="1"/>
          </p:cNvSpPr>
          <p:nvPr/>
        </p:nvSpPr>
        <p:spPr bwMode="auto">
          <a:xfrm>
            <a:off x="2361363" y="5577221"/>
            <a:ext cx="6529196" cy="830997"/>
          </a:xfrm>
          <a:prstGeom prst="rect">
            <a:avLst/>
          </a:prstGeom>
          <a:solidFill>
            <a:srgbClr val="FFFFCC"/>
          </a:solidFill>
          <a:ln w="9525">
            <a:solidFill>
              <a:schemeClr val="bg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0" lang="en-US" altLang="en-US" sz="2400" dirty="0">
                <a:solidFill>
                  <a:srgbClr val="000000"/>
                </a:solidFill>
              </a:rPr>
              <a:t>A graph is </a:t>
            </a:r>
            <a:r>
              <a:rPr kumimoji="0" lang="en-US" altLang="en-US" sz="2400" b="1" i="1" dirty="0">
                <a:solidFill>
                  <a:srgbClr val="000000"/>
                </a:solidFill>
              </a:rPr>
              <a:t>planar</a:t>
            </a:r>
            <a:r>
              <a:rPr kumimoji="0" lang="en-US" altLang="en-US" sz="2400" i="1" dirty="0">
                <a:solidFill>
                  <a:srgbClr val="000000"/>
                </a:solidFill>
              </a:rPr>
              <a:t> </a:t>
            </a:r>
            <a:r>
              <a:rPr kumimoji="0" lang="en-US" altLang="en-US" sz="2400" dirty="0">
                <a:solidFill>
                  <a:srgbClr val="000000"/>
                </a:solidFill>
              </a:rPr>
              <a:t>if there is a way to </a:t>
            </a:r>
            <a:r>
              <a:rPr kumimoji="0" lang="en-US" altLang="en-US" sz="2400" dirty="0">
                <a:solidFill>
                  <a:srgbClr val="0000FF"/>
                </a:solidFill>
              </a:rPr>
              <a:t>draw </a:t>
            </a:r>
            <a:r>
              <a:rPr kumimoji="0" lang="en-US" altLang="en-US" sz="2400" dirty="0">
                <a:solidFill>
                  <a:srgbClr val="000000"/>
                </a:solidFill>
              </a:rPr>
              <a:t>it in the plane without edges crossing.</a:t>
            </a:r>
          </a:p>
        </p:txBody>
      </p:sp>
      <p:sp>
        <p:nvSpPr>
          <p:cNvPr id="28" name="Text Box 6">
            <a:extLst>
              <a:ext uri="{FF2B5EF4-FFF2-40B4-BE49-F238E27FC236}">
                <a16:creationId xmlns:a16="http://schemas.microsoft.com/office/drawing/2014/main" id="{9BDDA248-4DD9-49FE-A900-4D286C028F8E}"/>
              </a:ext>
            </a:extLst>
          </p:cNvPr>
          <p:cNvSpPr txBox="1">
            <a:spLocks noChangeArrowheads="1"/>
          </p:cNvSpPr>
          <p:nvPr/>
        </p:nvSpPr>
        <p:spPr bwMode="auto">
          <a:xfrm>
            <a:off x="5645901" y="4315159"/>
            <a:ext cx="2595562" cy="376237"/>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This is a planar graph. </a:t>
            </a:r>
          </a:p>
        </p:txBody>
      </p:sp>
      <p:sp>
        <p:nvSpPr>
          <p:cNvPr id="29" name="Line 7">
            <a:extLst>
              <a:ext uri="{FF2B5EF4-FFF2-40B4-BE49-F238E27FC236}">
                <a16:creationId xmlns:a16="http://schemas.microsoft.com/office/drawing/2014/main" id="{8005B795-3579-46AA-99A5-0D20EC500B91}"/>
              </a:ext>
            </a:extLst>
          </p:cNvPr>
          <p:cNvSpPr>
            <a:spLocks noChangeShapeType="1"/>
          </p:cNvSpPr>
          <p:nvPr/>
        </p:nvSpPr>
        <p:spPr bwMode="auto">
          <a:xfrm flipV="1">
            <a:off x="6941301" y="3857959"/>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9">
            <a:extLst>
              <a:ext uri="{FF2B5EF4-FFF2-40B4-BE49-F238E27FC236}">
                <a16:creationId xmlns:a16="http://schemas.microsoft.com/office/drawing/2014/main" id="{90B76D71-02A3-46E2-A675-F58D16920A31}"/>
              </a:ext>
            </a:extLst>
          </p:cNvPr>
          <p:cNvSpPr>
            <a:spLocks/>
          </p:cNvSpPr>
          <p:nvPr/>
        </p:nvSpPr>
        <p:spPr bwMode="auto">
          <a:xfrm>
            <a:off x="1942263" y="3811921"/>
            <a:ext cx="2438400" cy="1130300"/>
          </a:xfrm>
          <a:custGeom>
            <a:avLst/>
            <a:gdLst>
              <a:gd name="T0" fmla="*/ 0 w 1536"/>
              <a:gd name="T1" fmla="*/ 0 h 712"/>
              <a:gd name="T2" fmla="*/ 240 w 1536"/>
              <a:gd name="T3" fmla="*/ 576 h 712"/>
              <a:gd name="T4" fmla="*/ 768 w 1536"/>
              <a:gd name="T5" fmla="*/ 624 h 712"/>
              <a:gd name="T6" fmla="*/ 1536 w 1536"/>
              <a:gd name="T7" fmla="*/ 48 h 712"/>
            </a:gdLst>
            <a:ahLst/>
            <a:cxnLst>
              <a:cxn ang="0">
                <a:pos x="T0" y="T1"/>
              </a:cxn>
              <a:cxn ang="0">
                <a:pos x="T2" y="T3"/>
              </a:cxn>
              <a:cxn ang="0">
                <a:pos x="T4" y="T5"/>
              </a:cxn>
              <a:cxn ang="0">
                <a:pos x="T6" y="T7"/>
              </a:cxn>
            </a:cxnLst>
            <a:rect l="0" t="0" r="r" b="b"/>
            <a:pathLst>
              <a:path w="1536" h="712">
                <a:moveTo>
                  <a:pt x="0" y="0"/>
                </a:moveTo>
                <a:cubicBezTo>
                  <a:pt x="56" y="236"/>
                  <a:pt x="112" y="472"/>
                  <a:pt x="240" y="576"/>
                </a:cubicBezTo>
                <a:cubicBezTo>
                  <a:pt x="368" y="680"/>
                  <a:pt x="552" y="712"/>
                  <a:pt x="768" y="624"/>
                </a:cubicBezTo>
                <a:cubicBezTo>
                  <a:pt x="984" y="536"/>
                  <a:pt x="1260" y="292"/>
                  <a:pt x="1536" y="48"/>
                </a:cubicBezTo>
              </a:path>
            </a:pathLst>
          </a:cu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
            <a:extLst>
              <a:ext uri="{FF2B5EF4-FFF2-40B4-BE49-F238E27FC236}">
                <a16:creationId xmlns:a16="http://schemas.microsoft.com/office/drawing/2014/main" id="{A8C74723-D591-407B-A5C4-2C2FFB7F148C}"/>
              </a:ext>
            </a:extLst>
          </p:cNvPr>
          <p:cNvSpPr>
            <a:spLocks/>
          </p:cNvSpPr>
          <p:nvPr/>
        </p:nvSpPr>
        <p:spPr bwMode="auto">
          <a:xfrm>
            <a:off x="3085263" y="2821321"/>
            <a:ext cx="1638300" cy="1765300"/>
          </a:xfrm>
          <a:custGeom>
            <a:avLst/>
            <a:gdLst>
              <a:gd name="T0" fmla="*/ 288 w 744"/>
              <a:gd name="T1" fmla="*/ 0 h 1112"/>
              <a:gd name="T2" fmla="*/ 720 w 744"/>
              <a:gd name="T3" fmla="*/ 432 h 1112"/>
              <a:gd name="T4" fmla="*/ 432 w 744"/>
              <a:gd name="T5" fmla="*/ 1056 h 1112"/>
              <a:gd name="T6" fmla="*/ 0 w 744"/>
              <a:gd name="T7" fmla="*/ 768 h 1112"/>
            </a:gdLst>
            <a:ahLst/>
            <a:cxnLst>
              <a:cxn ang="0">
                <a:pos x="T0" y="T1"/>
              </a:cxn>
              <a:cxn ang="0">
                <a:pos x="T2" y="T3"/>
              </a:cxn>
              <a:cxn ang="0">
                <a:pos x="T4" y="T5"/>
              </a:cxn>
              <a:cxn ang="0">
                <a:pos x="T6" y="T7"/>
              </a:cxn>
            </a:cxnLst>
            <a:rect l="0" t="0" r="r" b="b"/>
            <a:pathLst>
              <a:path w="744" h="1112">
                <a:moveTo>
                  <a:pt x="288" y="0"/>
                </a:moveTo>
                <a:cubicBezTo>
                  <a:pt x="492" y="128"/>
                  <a:pt x="696" y="256"/>
                  <a:pt x="720" y="432"/>
                </a:cubicBezTo>
                <a:cubicBezTo>
                  <a:pt x="744" y="608"/>
                  <a:pt x="552" y="1000"/>
                  <a:pt x="432" y="1056"/>
                </a:cubicBezTo>
                <a:cubicBezTo>
                  <a:pt x="312" y="1112"/>
                  <a:pt x="156" y="940"/>
                  <a:pt x="0" y="768"/>
                </a:cubicBez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1">
            <a:extLst>
              <a:ext uri="{FF2B5EF4-FFF2-40B4-BE49-F238E27FC236}">
                <a16:creationId xmlns:a16="http://schemas.microsoft.com/office/drawing/2014/main" id="{CE161357-0DDF-4DA4-8AED-E6C1F3BB2970}"/>
              </a:ext>
            </a:extLst>
          </p:cNvPr>
          <p:cNvSpPr>
            <a:spLocks/>
          </p:cNvSpPr>
          <p:nvPr/>
        </p:nvSpPr>
        <p:spPr bwMode="auto">
          <a:xfrm>
            <a:off x="1612063" y="2110121"/>
            <a:ext cx="2451100" cy="1778000"/>
          </a:xfrm>
          <a:custGeom>
            <a:avLst/>
            <a:gdLst>
              <a:gd name="T0" fmla="*/ 592 w 1544"/>
              <a:gd name="T1" fmla="*/ 1120 h 1120"/>
              <a:gd name="T2" fmla="*/ 64 w 1544"/>
              <a:gd name="T3" fmla="*/ 928 h 1120"/>
              <a:gd name="T4" fmla="*/ 208 w 1544"/>
              <a:gd name="T5" fmla="*/ 256 h 1120"/>
              <a:gd name="T6" fmla="*/ 1024 w 1544"/>
              <a:gd name="T7" fmla="*/ 16 h 1120"/>
              <a:gd name="T8" fmla="*/ 1504 w 1544"/>
              <a:gd name="T9" fmla="*/ 352 h 1120"/>
              <a:gd name="T10" fmla="*/ 1264 w 1544"/>
              <a:gd name="T11" fmla="*/ 688 h 1120"/>
            </a:gdLst>
            <a:ahLst/>
            <a:cxnLst>
              <a:cxn ang="0">
                <a:pos x="T0" y="T1"/>
              </a:cxn>
              <a:cxn ang="0">
                <a:pos x="T2" y="T3"/>
              </a:cxn>
              <a:cxn ang="0">
                <a:pos x="T4" y="T5"/>
              </a:cxn>
              <a:cxn ang="0">
                <a:pos x="T6" y="T7"/>
              </a:cxn>
              <a:cxn ang="0">
                <a:pos x="T8" y="T9"/>
              </a:cxn>
              <a:cxn ang="0">
                <a:pos x="T10" y="T11"/>
              </a:cxn>
            </a:cxnLst>
            <a:rect l="0" t="0" r="r" b="b"/>
            <a:pathLst>
              <a:path w="1544" h="1120">
                <a:moveTo>
                  <a:pt x="592" y="1120"/>
                </a:moveTo>
                <a:cubicBezTo>
                  <a:pt x="360" y="1096"/>
                  <a:pt x="128" y="1072"/>
                  <a:pt x="64" y="928"/>
                </a:cubicBezTo>
                <a:cubicBezTo>
                  <a:pt x="0" y="784"/>
                  <a:pt x="48" y="408"/>
                  <a:pt x="208" y="256"/>
                </a:cubicBezTo>
                <a:cubicBezTo>
                  <a:pt x="368" y="104"/>
                  <a:pt x="808" y="0"/>
                  <a:pt x="1024" y="16"/>
                </a:cubicBezTo>
                <a:cubicBezTo>
                  <a:pt x="1240" y="32"/>
                  <a:pt x="1464" y="240"/>
                  <a:pt x="1504" y="352"/>
                </a:cubicBezTo>
                <a:cubicBezTo>
                  <a:pt x="1544" y="464"/>
                  <a:pt x="1404" y="576"/>
                  <a:pt x="1264" y="688"/>
                </a:cubicBezTo>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2">
            <a:extLst>
              <a:ext uri="{FF2B5EF4-FFF2-40B4-BE49-F238E27FC236}">
                <a16:creationId xmlns:a16="http://schemas.microsoft.com/office/drawing/2014/main" id="{DA7D6ADE-C12B-46FC-92ED-B250C9BA7D20}"/>
              </a:ext>
            </a:extLst>
          </p:cNvPr>
          <p:cNvSpPr>
            <a:spLocks/>
          </p:cNvSpPr>
          <p:nvPr/>
        </p:nvSpPr>
        <p:spPr bwMode="auto">
          <a:xfrm>
            <a:off x="2475663" y="2973721"/>
            <a:ext cx="1422400" cy="1117600"/>
          </a:xfrm>
          <a:custGeom>
            <a:avLst/>
            <a:gdLst>
              <a:gd name="T0" fmla="*/ 40 w 896"/>
              <a:gd name="T1" fmla="*/ 448 h 704"/>
              <a:gd name="T2" fmla="*/ 568 w 896"/>
              <a:gd name="T3" fmla="*/ 16 h 704"/>
              <a:gd name="T4" fmla="*/ 856 w 896"/>
              <a:gd name="T5" fmla="*/ 544 h 704"/>
              <a:gd name="T6" fmla="*/ 328 w 896"/>
              <a:gd name="T7" fmla="*/ 688 h 704"/>
              <a:gd name="T8" fmla="*/ 40 w 896"/>
              <a:gd name="T9" fmla="*/ 448 h 704"/>
            </a:gdLst>
            <a:ahLst/>
            <a:cxnLst>
              <a:cxn ang="0">
                <a:pos x="T0" y="T1"/>
              </a:cxn>
              <a:cxn ang="0">
                <a:pos x="T2" y="T3"/>
              </a:cxn>
              <a:cxn ang="0">
                <a:pos x="T4" y="T5"/>
              </a:cxn>
              <a:cxn ang="0">
                <a:pos x="T6" y="T7"/>
              </a:cxn>
              <a:cxn ang="0">
                <a:pos x="T8" y="T9"/>
              </a:cxn>
            </a:cxnLst>
            <a:rect l="0" t="0" r="r" b="b"/>
            <a:pathLst>
              <a:path w="896" h="704">
                <a:moveTo>
                  <a:pt x="40" y="448"/>
                </a:moveTo>
                <a:cubicBezTo>
                  <a:pt x="80" y="336"/>
                  <a:pt x="432" y="0"/>
                  <a:pt x="568" y="16"/>
                </a:cubicBezTo>
                <a:cubicBezTo>
                  <a:pt x="704" y="32"/>
                  <a:pt x="896" y="432"/>
                  <a:pt x="856" y="544"/>
                </a:cubicBezTo>
                <a:cubicBezTo>
                  <a:pt x="816" y="656"/>
                  <a:pt x="464" y="704"/>
                  <a:pt x="328" y="688"/>
                </a:cubicBezTo>
                <a:cubicBezTo>
                  <a:pt x="192" y="672"/>
                  <a:pt x="0" y="560"/>
                  <a:pt x="40" y="448"/>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Oval 13">
            <a:extLst>
              <a:ext uri="{FF2B5EF4-FFF2-40B4-BE49-F238E27FC236}">
                <a16:creationId xmlns:a16="http://schemas.microsoft.com/office/drawing/2014/main" id="{CE5AF38D-B0AB-4F30-8FC8-FC971F4396E9}"/>
              </a:ext>
            </a:extLst>
          </p:cNvPr>
          <p:cNvSpPr>
            <a:spLocks noChangeArrowheads="1"/>
          </p:cNvSpPr>
          <p:nvPr/>
        </p:nvSpPr>
        <p:spPr bwMode="auto">
          <a:xfrm>
            <a:off x="2589963" y="2808621"/>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14">
            <a:extLst>
              <a:ext uri="{FF2B5EF4-FFF2-40B4-BE49-F238E27FC236}">
                <a16:creationId xmlns:a16="http://schemas.microsoft.com/office/drawing/2014/main" id="{5AB5FB2F-D76C-4881-84D3-CA870A4C2482}"/>
              </a:ext>
            </a:extLst>
          </p:cNvPr>
          <p:cNvSpPr>
            <a:spLocks noChangeArrowheads="1"/>
          </p:cNvSpPr>
          <p:nvPr/>
        </p:nvSpPr>
        <p:spPr bwMode="auto">
          <a:xfrm>
            <a:off x="3123363" y="3494421"/>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15">
            <a:extLst>
              <a:ext uri="{FF2B5EF4-FFF2-40B4-BE49-F238E27FC236}">
                <a16:creationId xmlns:a16="http://schemas.microsoft.com/office/drawing/2014/main" id="{6D733421-7249-42B2-A0B8-E38CEF1B3FD4}"/>
              </a:ext>
            </a:extLst>
          </p:cNvPr>
          <p:cNvSpPr>
            <a:spLocks noChangeArrowheads="1"/>
          </p:cNvSpPr>
          <p:nvPr/>
        </p:nvSpPr>
        <p:spPr bwMode="auto">
          <a:xfrm>
            <a:off x="4113963" y="3570621"/>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16">
            <a:extLst>
              <a:ext uri="{FF2B5EF4-FFF2-40B4-BE49-F238E27FC236}">
                <a16:creationId xmlns:a16="http://schemas.microsoft.com/office/drawing/2014/main" id="{206A2EBE-85FB-4451-BC46-B0AAF12B5930}"/>
              </a:ext>
            </a:extLst>
          </p:cNvPr>
          <p:cNvSpPr>
            <a:spLocks noChangeArrowheads="1"/>
          </p:cNvSpPr>
          <p:nvPr/>
        </p:nvSpPr>
        <p:spPr bwMode="auto">
          <a:xfrm>
            <a:off x="2589963" y="4256421"/>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7">
            <a:extLst>
              <a:ext uri="{FF2B5EF4-FFF2-40B4-BE49-F238E27FC236}">
                <a16:creationId xmlns:a16="http://schemas.microsoft.com/office/drawing/2014/main" id="{FA4DE2A5-3F24-4C11-B039-A158E2E1C8EC}"/>
              </a:ext>
            </a:extLst>
          </p:cNvPr>
          <p:cNvSpPr>
            <a:spLocks noChangeShapeType="1"/>
          </p:cNvSpPr>
          <p:nvPr/>
        </p:nvSpPr>
        <p:spPr bwMode="auto">
          <a:xfrm>
            <a:off x="2666163" y="2884821"/>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8">
            <a:extLst>
              <a:ext uri="{FF2B5EF4-FFF2-40B4-BE49-F238E27FC236}">
                <a16:creationId xmlns:a16="http://schemas.microsoft.com/office/drawing/2014/main" id="{065D43EF-40BE-407E-9A3F-87D3C8C577F4}"/>
              </a:ext>
            </a:extLst>
          </p:cNvPr>
          <p:cNvSpPr>
            <a:spLocks noChangeShapeType="1"/>
          </p:cNvSpPr>
          <p:nvPr/>
        </p:nvSpPr>
        <p:spPr bwMode="auto">
          <a:xfrm flipV="1">
            <a:off x="2666163" y="3646821"/>
            <a:ext cx="1524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19">
            <a:extLst>
              <a:ext uri="{FF2B5EF4-FFF2-40B4-BE49-F238E27FC236}">
                <a16:creationId xmlns:a16="http://schemas.microsoft.com/office/drawing/2014/main" id="{335B0BAF-475E-49C0-902A-A48141BEB17B}"/>
              </a:ext>
            </a:extLst>
          </p:cNvPr>
          <p:cNvSpPr>
            <a:spLocks noChangeShapeType="1"/>
          </p:cNvSpPr>
          <p:nvPr/>
        </p:nvSpPr>
        <p:spPr bwMode="auto">
          <a:xfrm>
            <a:off x="2666163" y="2884821"/>
            <a:ext cx="1524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20">
            <a:extLst>
              <a:ext uri="{FF2B5EF4-FFF2-40B4-BE49-F238E27FC236}">
                <a16:creationId xmlns:a16="http://schemas.microsoft.com/office/drawing/2014/main" id="{4D0EC18F-CC0C-4E66-98AE-973D0682E16E}"/>
              </a:ext>
            </a:extLst>
          </p:cNvPr>
          <p:cNvSpPr>
            <a:spLocks noChangeShapeType="1"/>
          </p:cNvSpPr>
          <p:nvPr/>
        </p:nvSpPr>
        <p:spPr bwMode="auto">
          <a:xfrm>
            <a:off x="2666163" y="2884821"/>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21">
            <a:extLst>
              <a:ext uri="{FF2B5EF4-FFF2-40B4-BE49-F238E27FC236}">
                <a16:creationId xmlns:a16="http://schemas.microsoft.com/office/drawing/2014/main" id="{138E0521-4672-4B2E-AD19-C365CD002064}"/>
              </a:ext>
            </a:extLst>
          </p:cNvPr>
          <p:cNvSpPr>
            <a:spLocks noChangeShapeType="1"/>
          </p:cNvSpPr>
          <p:nvPr/>
        </p:nvSpPr>
        <p:spPr bwMode="auto">
          <a:xfrm flipH="1">
            <a:off x="2666163" y="3570621"/>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22">
            <a:extLst>
              <a:ext uri="{FF2B5EF4-FFF2-40B4-BE49-F238E27FC236}">
                <a16:creationId xmlns:a16="http://schemas.microsoft.com/office/drawing/2014/main" id="{4881CCE4-6201-433A-AD24-865BD64586A6}"/>
              </a:ext>
            </a:extLst>
          </p:cNvPr>
          <p:cNvSpPr>
            <a:spLocks noChangeShapeType="1"/>
          </p:cNvSpPr>
          <p:nvPr/>
        </p:nvSpPr>
        <p:spPr bwMode="auto">
          <a:xfrm>
            <a:off x="3199563" y="3570621"/>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7851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blinds(horizontal)">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linds(horizontal)">
                                      <p:cBhvr>
                                        <p:cTn id="15" dur="500"/>
                                        <p:tgtEl>
                                          <p:spTgt spid="3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linds(horizontal)">
                                      <p:cBhvr>
                                        <p:cTn id="18" dur="500"/>
                                        <p:tgtEl>
                                          <p:spTgt spid="3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linds(horizontal)">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6">
                                            <p:txEl>
                                              <p:pRg st="1" end="1"/>
                                            </p:txEl>
                                          </p:spTgt>
                                        </p:tgtEl>
                                        <p:attrNameLst>
                                          <p:attrName>style.visibility</p:attrName>
                                        </p:attrNameLst>
                                      </p:cBhvr>
                                      <p:to>
                                        <p:strVal val="visible"/>
                                      </p:to>
                                    </p:set>
                                    <p:animEffect transition="in" filter="blinds(horizontal)">
                                      <p:cBhvr>
                                        <p:cTn id="26" dur="500"/>
                                        <p:tgtEl>
                                          <p:spTgt spid="26">
                                            <p:txEl>
                                              <p:pRg st="1" end="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6">
                                            <p:txEl>
                                              <p:pRg st="2" end="2"/>
                                            </p:txEl>
                                          </p:spTgt>
                                        </p:tgtEl>
                                        <p:attrNameLst>
                                          <p:attrName>style.visibility</p:attrName>
                                        </p:attrNameLst>
                                      </p:cBhvr>
                                      <p:to>
                                        <p:strVal val="visible"/>
                                      </p:to>
                                    </p:set>
                                    <p:animEffect transition="in" filter="blinds(horizontal)">
                                      <p:cBhvr>
                                        <p:cTn id="29" dur="500"/>
                                        <p:tgtEl>
                                          <p:spTgt spid="2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blinds(horizontal)">
                                      <p:cBhvr>
                                        <p:cTn id="34" dur="500"/>
                                        <p:tgtEl>
                                          <p:spTgt spid="3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blinds(horizontal)">
                                      <p:cBhvr>
                                        <p:cTn id="37" dur="500"/>
                                        <p:tgtEl>
                                          <p:spTgt spid="4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linds(horizontal)">
                                      <p:cBhvr>
                                        <p:cTn id="40" dur="500"/>
                                        <p:tgtEl>
                                          <p:spTgt spid="4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blinds(horizontal)">
                                      <p:cBhvr>
                                        <p:cTn id="43" dur="500"/>
                                        <p:tgtEl>
                                          <p:spTgt spid="4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linds(horizontal)">
                                      <p:cBhvr>
                                        <p:cTn id="46" dur="500"/>
                                        <p:tgtEl>
                                          <p:spTgt spid="3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blinds(horizontal)">
                                      <p:cBhvr>
                                        <p:cTn id="49" dur="500"/>
                                        <p:tgtEl>
                                          <p:spTgt spid="4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blinds(horizontal)">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blinds(horizontal)">
                                      <p:cBhvr>
                                        <p:cTn id="59" dur="500"/>
                                        <p:tgtEl>
                                          <p:spTgt spid="28"/>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blinds(horizontal)">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14" name="Text Box 2">
            <a:extLst>
              <a:ext uri="{FF2B5EF4-FFF2-40B4-BE49-F238E27FC236}">
                <a16:creationId xmlns:a16="http://schemas.microsoft.com/office/drawing/2014/main" id="{3940BEA3-925A-43B7-8513-8FC956FCCAC9}"/>
              </a:ext>
            </a:extLst>
          </p:cNvPr>
          <p:cNvSpPr txBox="1">
            <a:spLocks noChangeArrowheads="1"/>
          </p:cNvSpPr>
          <p:nvPr/>
        </p:nvSpPr>
        <p:spPr bwMode="auto">
          <a:xfrm>
            <a:off x="855662" y="1310413"/>
            <a:ext cx="2480166" cy="58477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b="1" dirty="0">
                <a:solidFill>
                  <a:srgbClr val="003366"/>
                </a:solidFill>
              </a:rPr>
              <a:t>Map Coloring</a:t>
            </a:r>
          </a:p>
        </p:txBody>
      </p:sp>
      <p:sp>
        <p:nvSpPr>
          <p:cNvPr id="15" name="Freeform 5">
            <a:extLst>
              <a:ext uri="{FF2B5EF4-FFF2-40B4-BE49-F238E27FC236}">
                <a16:creationId xmlns:a16="http://schemas.microsoft.com/office/drawing/2014/main" id="{CB60811F-D5E2-4BDA-A56F-20CD77424370}"/>
              </a:ext>
            </a:extLst>
          </p:cNvPr>
          <p:cNvSpPr>
            <a:spLocks/>
          </p:cNvSpPr>
          <p:nvPr/>
        </p:nvSpPr>
        <p:spPr bwMode="auto">
          <a:xfrm>
            <a:off x="723900" y="4749800"/>
            <a:ext cx="2438400" cy="1130300"/>
          </a:xfrm>
          <a:custGeom>
            <a:avLst/>
            <a:gdLst>
              <a:gd name="T0" fmla="*/ 0 w 1536"/>
              <a:gd name="T1" fmla="*/ 0 h 712"/>
              <a:gd name="T2" fmla="*/ 240 w 1536"/>
              <a:gd name="T3" fmla="*/ 576 h 712"/>
              <a:gd name="T4" fmla="*/ 768 w 1536"/>
              <a:gd name="T5" fmla="*/ 624 h 712"/>
              <a:gd name="T6" fmla="*/ 1536 w 1536"/>
              <a:gd name="T7" fmla="*/ 48 h 712"/>
            </a:gdLst>
            <a:ahLst/>
            <a:cxnLst>
              <a:cxn ang="0">
                <a:pos x="T0" y="T1"/>
              </a:cxn>
              <a:cxn ang="0">
                <a:pos x="T2" y="T3"/>
              </a:cxn>
              <a:cxn ang="0">
                <a:pos x="T4" y="T5"/>
              </a:cxn>
              <a:cxn ang="0">
                <a:pos x="T6" y="T7"/>
              </a:cxn>
            </a:cxnLst>
            <a:rect l="0" t="0" r="r" b="b"/>
            <a:pathLst>
              <a:path w="1536" h="712">
                <a:moveTo>
                  <a:pt x="0" y="0"/>
                </a:moveTo>
                <a:cubicBezTo>
                  <a:pt x="56" y="236"/>
                  <a:pt x="112" y="472"/>
                  <a:pt x="240" y="576"/>
                </a:cubicBezTo>
                <a:cubicBezTo>
                  <a:pt x="368" y="680"/>
                  <a:pt x="552" y="712"/>
                  <a:pt x="768" y="624"/>
                </a:cubicBezTo>
                <a:cubicBezTo>
                  <a:pt x="984" y="536"/>
                  <a:pt x="1260" y="292"/>
                  <a:pt x="1536" y="48"/>
                </a:cubicBezTo>
              </a:path>
            </a:pathLst>
          </a:cu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6">
            <a:extLst>
              <a:ext uri="{FF2B5EF4-FFF2-40B4-BE49-F238E27FC236}">
                <a16:creationId xmlns:a16="http://schemas.microsoft.com/office/drawing/2014/main" id="{3B48FB5B-CF4A-4428-B76B-D4A4E8B14953}"/>
              </a:ext>
            </a:extLst>
          </p:cNvPr>
          <p:cNvSpPr>
            <a:spLocks/>
          </p:cNvSpPr>
          <p:nvPr/>
        </p:nvSpPr>
        <p:spPr bwMode="auto">
          <a:xfrm>
            <a:off x="1866900" y="3759200"/>
            <a:ext cx="1638300" cy="1765300"/>
          </a:xfrm>
          <a:custGeom>
            <a:avLst/>
            <a:gdLst>
              <a:gd name="T0" fmla="*/ 288 w 744"/>
              <a:gd name="T1" fmla="*/ 0 h 1112"/>
              <a:gd name="T2" fmla="*/ 720 w 744"/>
              <a:gd name="T3" fmla="*/ 432 h 1112"/>
              <a:gd name="T4" fmla="*/ 432 w 744"/>
              <a:gd name="T5" fmla="*/ 1056 h 1112"/>
              <a:gd name="T6" fmla="*/ 0 w 744"/>
              <a:gd name="T7" fmla="*/ 768 h 1112"/>
            </a:gdLst>
            <a:ahLst/>
            <a:cxnLst>
              <a:cxn ang="0">
                <a:pos x="T0" y="T1"/>
              </a:cxn>
              <a:cxn ang="0">
                <a:pos x="T2" y="T3"/>
              </a:cxn>
              <a:cxn ang="0">
                <a:pos x="T4" y="T5"/>
              </a:cxn>
              <a:cxn ang="0">
                <a:pos x="T6" y="T7"/>
              </a:cxn>
            </a:cxnLst>
            <a:rect l="0" t="0" r="r" b="b"/>
            <a:pathLst>
              <a:path w="744" h="1112">
                <a:moveTo>
                  <a:pt x="288" y="0"/>
                </a:moveTo>
                <a:cubicBezTo>
                  <a:pt x="492" y="128"/>
                  <a:pt x="696" y="256"/>
                  <a:pt x="720" y="432"/>
                </a:cubicBezTo>
                <a:cubicBezTo>
                  <a:pt x="744" y="608"/>
                  <a:pt x="552" y="1000"/>
                  <a:pt x="432" y="1056"/>
                </a:cubicBezTo>
                <a:cubicBezTo>
                  <a:pt x="312" y="1112"/>
                  <a:pt x="156" y="940"/>
                  <a:pt x="0" y="768"/>
                </a:cubicBez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7">
            <a:extLst>
              <a:ext uri="{FF2B5EF4-FFF2-40B4-BE49-F238E27FC236}">
                <a16:creationId xmlns:a16="http://schemas.microsoft.com/office/drawing/2014/main" id="{E9205180-600D-4FCA-910E-59479DF24897}"/>
              </a:ext>
            </a:extLst>
          </p:cNvPr>
          <p:cNvSpPr>
            <a:spLocks/>
          </p:cNvSpPr>
          <p:nvPr/>
        </p:nvSpPr>
        <p:spPr bwMode="auto">
          <a:xfrm>
            <a:off x="393700" y="3048000"/>
            <a:ext cx="2451100" cy="1778000"/>
          </a:xfrm>
          <a:custGeom>
            <a:avLst/>
            <a:gdLst>
              <a:gd name="T0" fmla="*/ 592 w 1544"/>
              <a:gd name="T1" fmla="*/ 1120 h 1120"/>
              <a:gd name="T2" fmla="*/ 64 w 1544"/>
              <a:gd name="T3" fmla="*/ 928 h 1120"/>
              <a:gd name="T4" fmla="*/ 208 w 1544"/>
              <a:gd name="T5" fmla="*/ 256 h 1120"/>
              <a:gd name="T6" fmla="*/ 1024 w 1544"/>
              <a:gd name="T7" fmla="*/ 16 h 1120"/>
              <a:gd name="T8" fmla="*/ 1504 w 1544"/>
              <a:gd name="T9" fmla="*/ 352 h 1120"/>
              <a:gd name="T10" fmla="*/ 1264 w 1544"/>
              <a:gd name="T11" fmla="*/ 688 h 1120"/>
            </a:gdLst>
            <a:ahLst/>
            <a:cxnLst>
              <a:cxn ang="0">
                <a:pos x="T0" y="T1"/>
              </a:cxn>
              <a:cxn ang="0">
                <a:pos x="T2" y="T3"/>
              </a:cxn>
              <a:cxn ang="0">
                <a:pos x="T4" y="T5"/>
              </a:cxn>
              <a:cxn ang="0">
                <a:pos x="T6" y="T7"/>
              </a:cxn>
              <a:cxn ang="0">
                <a:pos x="T8" y="T9"/>
              </a:cxn>
              <a:cxn ang="0">
                <a:pos x="T10" y="T11"/>
              </a:cxn>
            </a:cxnLst>
            <a:rect l="0" t="0" r="r" b="b"/>
            <a:pathLst>
              <a:path w="1544" h="1120">
                <a:moveTo>
                  <a:pt x="592" y="1120"/>
                </a:moveTo>
                <a:cubicBezTo>
                  <a:pt x="360" y="1096"/>
                  <a:pt x="128" y="1072"/>
                  <a:pt x="64" y="928"/>
                </a:cubicBezTo>
                <a:cubicBezTo>
                  <a:pt x="0" y="784"/>
                  <a:pt x="48" y="408"/>
                  <a:pt x="208" y="256"/>
                </a:cubicBezTo>
                <a:cubicBezTo>
                  <a:pt x="368" y="104"/>
                  <a:pt x="808" y="0"/>
                  <a:pt x="1024" y="16"/>
                </a:cubicBezTo>
                <a:cubicBezTo>
                  <a:pt x="1240" y="32"/>
                  <a:pt x="1464" y="240"/>
                  <a:pt x="1504" y="352"/>
                </a:cubicBezTo>
                <a:cubicBezTo>
                  <a:pt x="1544" y="464"/>
                  <a:pt x="1404" y="576"/>
                  <a:pt x="1264" y="688"/>
                </a:cubicBezTo>
              </a:path>
            </a:pathLst>
          </a:cu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
            <a:extLst>
              <a:ext uri="{FF2B5EF4-FFF2-40B4-BE49-F238E27FC236}">
                <a16:creationId xmlns:a16="http://schemas.microsoft.com/office/drawing/2014/main" id="{85F67246-A72C-43C3-B6ED-0ED7462E4AA9}"/>
              </a:ext>
            </a:extLst>
          </p:cNvPr>
          <p:cNvSpPr>
            <a:spLocks/>
          </p:cNvSpPr>
          <p:nvPr/>
        </p:nvSpPr>
        <p:spPr bwMode="auto">
          <a:xfrm>
            <a:off x="1257300" y="3911600"/>
            <a:ext cx="1422400" cy="1117600"/>
          </a:xfrm>
          <a:custGeom>
            <a:avLst/>
            <a:gdLst>
              <a:gd name="T0" fmla="*/ 40 w 896"/>
              <a:gd name="T1" fmla="*/ 448 h 704"/>
              <a:gd name="T2" fmla="*/ 568 w 896"/>
              <a:gd name="T3" fmla="*/ 16 h 704"/>
              <a:gd name="T4" fmla="*/ 856 w 896"/>
              <a:gd name="T5" fmla="*/ 544 h 704"/>
              <a:gd name="T6" fmla="*/ 328 w 896"/>
              <a:gd name="T7" fmla="*/ 688 h 704"/>
              <a:gd name="T8" fmla="*/ 40 w 896"/>
              <a:gd name="T9" fmla="*/ 448 h 704"/>
            </a:gdLst>
            <a:ahLst/>
            <a:cxnLst>
              <a:cxn ang="0">
                <a:pos x="T0" y="T1"/>
              </a:cxn>
              <a:cxn ang="0">
                <a:pos x="T2" y="T3"/>
              </a:cxn>
              <a:cxn ang="0">
                <a:pos x="T4" y="T5"/>
              </a:cxn>
              <a:cxn ang="0">
                <a:pos x="T6" y="T7"/>
              </a:cxn>
              <a:cxn ang="0">
                <a:pos x="T8" y="T9"/>
              </a:cxn>
            </a:cxnLst>
            <a:rect l="0" t="0" r="r" b="b"/>
            <a:pathLst>
              <a:path w="896" h="704">
                <a:moveTo>
                  <a:pt x="40" y="448"/>
                </a:moveTo>
                <a:cubicBezTo>
                  <a:pt x="80" y="336"/>
                  <a:pt x="432" y="0"/>
                  <a:pt x="568" y="16"/>
                </a:cubicBezTo>
                <a:cubicBezTo>
                  <a:pt x="704" y="32"/>
                  <a:pt x="896" y="432"/>
                  <a:pt x="856" y="544"/>
                </a:cubicBezTo>
                <a:cubicBezTo>
                  <a:pt x="816" y="656"/>
                  <a:pt x="464" y="704"/>
                  <a:pt x="328" y="688"/>
                </a:cubicBezTo>
                <a:cubicBezTo>
                  <a:pt x="192" y="672"/>
                  <a:pt x="0" y="560"/>
                  <a:pt x="40" y="448"/>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9">
            <a:extLst>
              <a:ext uri="{FF2B5EF4-FFF2-40B4-BE49-F238E27FC236}">
                <a16:creationId xmlns:a16="http://schemas.microsoft.com/office/drawing/2014/main" id="{2DBDA7D7-D26F-47EA-AFAD-47E92C0CC74F}"/>
              </a:ext>
            </a:extLst>
          </p:cNvPr>
          <p:cNvSpPr txBox="1">
            <a:spLocks noChangeArrowheads="1"/>
          </p:cNvSpPr>
          <p:nvPr/>
        </p:nvSpPr>
        <p:spPr bwMode="auto">
          <a:xfrm>
            <a:off x="3657600" y="3487738"/>
            <a:ext cx="777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chemeClr val="accent1">
                    <a:lumMod val="75000"/>
                  </a:schemeClr>
                </a:solidFill>
              </a:rPr>
              <a:t>Can we draw a map so that there are 5 countries </a:t>
            </a:r>
          </a:p>
          <a:p>
            <a:r>
              <a:rPr lang="en-US" altLang="en-US" sz="2400" dirty="0">
                <a:solidFill>
                  <a:schemeClr val="accent1">
                    <a:lumMod val="75000"/>
                  </a:schemeClr>
                </a:solidFill>
              </a:rPr>
              <a:t>such that any two of which are adjacent?</a:t>
            </a:r>
          </a:p>
        </p:txBody>
      </p:sp>
      <p:sp>
        <p:nvSpPr>
          <p:cNvPr id="21" name="Text Box 11">
            <a:extLst>
              <a:ext uri="{FF2B5EF4-FFF2-40B4-BE49-F238E27FC236}">
                <a16:creationId xmlns:a16="http://schemas.microsoft.com/office/drawing/2014/main" id="{AF66A7BC-7F16-47E8-9B73-9743284349B5}"/>
              </a:ext>
            </a:extLst>
          </p:cNvPr>
          <p:cNvSpPr txBox="1">
            <a:spLocks noChangeArrowheads="1"/>
          </p:cNvSpPr>
          <p:nvPr/>
        </p:nvSpPr>
        <p:spPr bwMode="auto">
          <a:xfrm>
            <a:off x="10375063" y="3544887"/>
            <a:ext cx="549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A50021"/>
                </a:solidFill>
              </a:rPr>
              <a:t>NO</a:t>
            </a:r>
          </a:p>
        </p:txBody>
      </p:sp>
      <p:sp>
        <p:nvSpPr>
          <p:cNvPr id="23" name="Text Box 12">
            <a:extLst>
              <a:ext uri="{FF2B5EF4-FFF2-40B4-BE49-F238E27FC236}">
                <a16:creationId xmlns:a16="http://schemas.microsoft.com/office/drawing/2014/main" id="{E0B9E9E3-D2F5-46C2-8014-FCB58C8CF0FA}"/>
              </a:ext>
            </a:extLst>
          </p:cNvPr>
          <p:cNvSpPr txBox="1">
            <a:spLocks noChangeArrowheads="1"/>
          </p:cNvSpPr>
          <p:nvPr/>
        </p:nvSpPr>
        <p:spPr bwMode="auto">
          <a:xfrm>
            <a:off x="3733800" y="4613275"/>
            <a:ext cx="5489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accent1">
                    <a:lumMod val="75000"/>
                  </a:schemeClr>
                </a:solidFill>
              </a:rPr>
              <a:t>Can we draw a map which need 5 </a:t>
            </a:r>
            <a:r>
              <a:rPr lang="en-US" altLang="en-US" sz="2400" dirty="0" err="1">
                <a:solidFill>
                  <a:schemeClr val="accent1">
                    <a:lumMod val="75000"/>
                  </a:schemeClr>
                </a:solidFill>
              </a:rPr>
              <a:t>colours</a:t>
            </a:r>
            <a:r>
              <a:rPr lang="en-US" altLang="en-US" sz="2400" dirty="0">
                <a:solidFill>
                  <a:schemeClr val="accent1">
                    <a:lumMod val="75000"/>
                  </a:schemeClr>
                </a:solidFill>
              </a:rPr>
              <a:t>?</a:t>
            </a:r>
          </a:p>
        </p:txBody>
      </p:sp>
      <p:sp>
        <p:nvSpPr>
          <p:cNvPr id="24" name="Text Box 13">
            <a:extLst>
              <a:ext uri="{FF2B5EF4-FFF2-40B4-BE49-F238E27FC236}">
                <a16:creationId xmlns:a16="http://schemas.microsoft.com/office/drawing/2014/main" id="{E108D09B-C35B-4F7C-80AA-68208CFEFB1A}"/>
              </a:ext>
            </a:extLst>
          </p:cNvPr>
          <p:cNvSpPr txBox="1">
            <a:spLocks noChangeArrowheads="1"/>
          </p:cNvSpPr>
          <p:nvPr/>
        </p:nvSpPr>
        <p:spPr bwMode="auto">
          <a:xfrm>
            <a:off x="10375062" y="4756517"/>
            <a:ext cx="549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A50021"/>
                </a:solidFill>
              </a:rPr>
              <a:t>NO</a:t>
            </a:r>
          </a:p>
        </p:txBody>
      </p:sp>
      <p:sp>
        <p:nvSpPr>
          <p:cNvPr id="25" name="Text Box 14">
            <a:extLst>
              <a:ext uri="{FF2B5EF4-FFF2-40B4-BE49-F238E27FC236}">
                <a16:creationId xmlns:a16="http://schemas.microsoft.com/office/drawing/2014/main" id="{B19CACCC-AAC7-4061-94B6-E4BEA0FDADD5}"/>
              </a:ext>
            </a:extLst>
          </p:cNvPr>
          <p:cNvSpPr txBox="1">
            <a:spLocks noChangeArrowheads="1"/>
          </p:cNvSpPr>
          <p:nvPr/>
        </p:nvSpPr>
        <p:spPr bwMode="auto">
          <a:xfrm>
            <a:off x="3733800" y="5414963"/>
            <a:ext cx="5776710" cy="461665"/>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accent1">
                    <a:lumMod val="75000"/>
                  </a:schemeClr>
                </a:solidFill>
              </a:rPr>
              <a:t>Conjecture (1852) Every map is 4-colourable.</a:t>
            </a:r>
          </a:p>
        </p:txBody>
      </p:sp>
    </p:spTree>
    <p:extLst>
      <p:ext uri="{BB962C8B-B14F-4D97-AF65-F5344CB8AC3E}">
        <p14:creationId xmlns:p14="http://schemas.microsoft.com/office/powerpoint/2010/main" val="374517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P spid="24" grpId="0"/>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0" name="Text Box 2">
            <a:extLst>
              <a:ext uri="{FF2B5EF4-FFF2-40B4-BE49-F238E27FC236}">
                <a16:creationId xmlns:a16="http://schemas.microsoft.com/office/drawing/2014/main" id="{96BA1D66-2C64-4DC5-AB6F-99560E609F4D}"/>
              </a:ext>
            </a:extLst>
          </p:cNvPr>
          <p:cNvSpPr txBox="1">
            <a:spLocks noChangeArrowheads="1"/>
          </p:cNvSpPr>
          <p:nvPr/>
        </p:nvSpPr>
        <p:spPr bwMode="auto">
          <a:xfrm>
            <a:off x="361354" y="1398300"/>
            <a:ext cx="3392092" cy="58477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3200" b="1" dirty="0">
                <a:solidFill>
                  <a:srgbClr val="003366"/>
                </a:solidFill>
              </a:rPr>
              <a:t>Planar Graphs</a:t>
            </a:r>
          </a:p>
        </p:txBody>
      </p:sp>
      <p:grpSp>
        <p:nvGrpSpPr>
          <p:cNvPr id="25" name="Group 21">
            <a:extLst>
              <a:ext uri="{FF2B5EF4-FFF2-40B4-BE49-F238E27FC236}">
                <a16:creationId xmlns:a16="http://schemas.microsoft.com/office/drawing/2014/main" id="{C3CD13DC-7C5E-4FCE-9EF9-954FFCEE3E9C}"/>
              </a:ext>
            </a:extLst>
          </p:cNvPr>
          <p:cNvGrpSpPr>
            <a:grpSpLocks/>
          </p:cNvGrpSpPr>
          <p:nvPr/>
        </p:nvGrpSpPr>
        <p:grpSpPr bwMode="auto">
          <a:xfrm>
            <a:off x="1676400" y="4324350"/>
            <a:ext cx="1752600" cy="1524000"/>
            <a:chOff x="1248" y="1152"/>
            <a:chExt cx="1104" cy="960"/>
          </a:xfrm>
        </p:grpSpPr>
        <p:sp>
          <p:nvSpPr>
            <p:cNvPr id="44" name="Oval 22">
              <a:extLst>
                <a:ext uri="{FF2B5EF4-FFF2-40B4-BE49-F238E27FC236}">
                  <a16:creationId xmlns:a16="http://schemas.microsoft.com/office/drawing/2014/main" id="{5690A323-0369-493E-9A27-FA69AA698996}"/>
                </a:ext>
              </a:extLst>
            </p:cNvPr>
            <p:cNvSpPr>
              <a:spLocks noChangeArrowheads="1"/>
            </p:cNvSpPr>
            <p:nvPr/>
          </p:nvSpPr>
          <p:spPr bwMode="auto">
            <a:xfrm>
              <a:off x="1488" y="1963"/>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23">
              <a:extLst>
                <a:ext uri="{FF2B5EF4-FFF2-40B4-BE49-F238E27FC236}">
                  <a16:creationId xmlns:a16="http://schemas.microsoft.com/office/drawing/2014/main" id="{16D3DCF5-44FC-40B8-9C93-D01F3F4366F9}"/>
                </a:ext>
              </a:extLst>
            </p:cNvPr>
            <p:cNvSpPr>
              <a:spLocks noChangeArrowheads="1"/>
            </p:cNvSpPr>
            <p:nvPr/>
          </p:nvSpPr>
          <p:spPr bwMode="auto">
            <a:xfrm>
              <a:off x="1248" y="148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24">
              <a:extLst>
                <a:ext uri="{FF2B5EF4-FFF2-40B4-BE49-F238E27FC236}">
                  <a16:creationId xmlns:a16="http://schemas.microsoft.com/office/drawing/2014/main" id="{5E627B9B-3933-4E7F-BB98-5BB1B789925D}"/>
                </a:ext>
              </a:extLst>
            </p:cNvPr>
            <p:cNvSpPr>
              <a:spLocks noChangeArrowheads="1"/>
            </p:cNvSpPr>
            <p:nvPr/>
          </p:nvSpPr>
          <p:spPr bwMode="auto">
            <a:xfrm>
              <a:off x="2208" y="148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25">
              <a:extLst>
                <a:ext uri="{FF2B5EF4-FFF2-40B4-BE49-F238E27FC236}">
                  <a16:creationId xmlns:a16="http://schemas.microsoft.com/office/drawing/2014/main" id="{53F21234-79D7-4608-93E2-445EAB4921EF}"/>
                </a:ext>
              </a:extLst>
            </p:cNvPr>
            <p:cNvSpPr>
              <a:spLocks noChangeArrowheads="1"/>
            </p:cNvSpPr>
            <p:nvPr/>
          </p:nvSpPr>
          <p:spPr bwMode="auto">
            <a:xfrm>
              <a:off x="1728" y="115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26">
              <a:extLst>
                <a:ext uri="{FF2B5EF4-FFF2-40B4-BE49-F238E27FC236}">
                  <a16:creationId xmlns:a16="http://schemas.microsoft.com/office/drawing/2014/main" id="{D7D22DAA-9F01-44FA-84C3-53AD7C8E218D}"/>
                </a:ext>
              </a:extLst>
            </p:cNvPr>
            <p:cNvSpPr>
              <a:spLocks noChangeArrowheads="1"/>
            </p:cNvSpPr>
            <p:nvPr/>
          </p:nvSpPr>
          <p:spPr bwMode="auto">
            <a:xfrm>
              <a:off x="1968" y="196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9" name="AutoShape 27">
              <a:extLst>
                <a:ext uri="{FF2B5EF4-FFF2-40B4-BE49-F238E27FC236}">
                  <a16:creationId xmlns:a16="http://schemas.microsoft.com/office/drawing/2014/main" id="{AAD046F5-D2D1-41B4-9ABD-45E655CE9809}"/>
                </a:ext>
              </a:extLst>
            </p:cNvPr>
            <p:cNvCxnSpPr>
              <a:cxnSpLocks noChangeShapeType="1"/>
              <a:stCxn id="44" idx="6"/>
              <a:endCxn id="48" idx="2"/>
            </p:cNvCxnSpPr>
            <p:nvPr/>
          </p:nvCxnSpPr>
          <p:spPr bwMode="auto">
            <a:xfrm>
              <a:off x="1632" y="2035"/>
              <a:ext cx="336" cy="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8">
              <a:extLst>
                <a:ext uri="{FF2B5EF4-FFF2-40B4-BE49-F238E27FC236}">
                  <a16:creationId xmlns:a16="http://schemas.microsoft.com/office/drawing/2014/main" id="{65B0A698-3DE0-41B9-8D3A-5A8B7575DD17}"/>
                </a:ext>
              </a:extLst>
            </p:cNvPr>
            <p:cNvCxnSpPr>
              <a:cxnSpLocks noChangeShapeType="1"/>
              <a:stCxn id="47" idx="6"/>
              <a:endCxn id="46" idx="1"/>
            </p:cNvCxnSpPr>
            <p:nvPr/>
          </p:nvCxnSpPr>
          <p:spPr bwMode="auto">
            <a:xfrm>
              <a:off x="1872" y="122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9">
              <a:extLst>
                <a:ext uri="{FF2B5EF4-FFF2-40B4-BE49-F238E27FC236}">
                  <a16:creationId xmlns:a16="http://schemas.microsoft.com/office/drawing/2014/main" id="{19E6D850-BE87-4D17-BC74-BB83E4A9E9E7}"/>
                </a:ext>
              </a:extLst>
            </p:cNvPr>
            <p:cNvCxnSpPr>
              <a:cxnSpLocks noChangeShapeType="1"/>
              <a:stCxn id="46" idx="4"/>
              <a:endCxn id="48" idx="7"/>
            </p:cNvCxnSpPr>
            <p:nvPr/>
          </p:nvCxnSpPr>
          <p:spPr bwMode="auto">
            <a:xfrm flipH="1">
              <a:off x="2091" y="1632"/>
              <a:ext cx="189" cy="35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30">
              <a:extLst>
                <a:ext uri="{FF2B5EF4-FFF2-40B4-BE49-F238E27FC236}">
                  <a16:creationId xmlns:a16="http://schemas.microsoft.com/office/drawing/2014/main" id="{2088DD4E-FC3A-41A0-8823-2C616884F542}"/>
                </a:ext>
              </a:extLst>
            </p:cNvPr>
            <p:cNvCxnSpPr>
              <a:cxnSpLocks noChangeShapeType="1"/>
              <a:stCxn id="47" idx="2"/>
              <a:endCxn id="45" idx="7"/>
            </p:cNvCxnSpPr>
            <p:nvPr/>
          </p:nvCxnSpPr>
          <p:spPr bwMode="auto">
            <a:xfrm flipH="1">
              <a:off x="1371" y="1224"/>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31">
              <a:extLst>
                <a:ext uri="{FF2B5EF4-FFF2-40B4-BE49-F238E27FC236}">
                  <a16:creationId xmlns:a16="http://schemas.microsoft.com/office/drawing/2014/main" id="{510A884D-8727-4D2C-8F94-BABC9FA89F99}"/>
                </a:ext>
              </a:extLst>
            </p:cNvPr>
            <p:cNvCxnSpPr>
              <a:cxnSpLocks noChangeShapeType="1"/>
              <a:stCxn id="45" idx="4"/>
              <a:endCxn id="44" idx="1"/>
            </p:cNvCxnSpPr>
            <p:nvPr/>
          </p:nvCxnSpPr>
          <p:spPr bwMode="auto">
            <a:xfrm>
              <a:off x="1320" y="1632"/>
              <a:ext cx="189" cy="35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32">
              <a:extLst>
                <a:ext uri="{FF2B5EF4-FFF2-40B4-BE49-F238E27FC236}">
                  <a16:creationId xmlns:a16="http://schemas.microsoft.com/office/drawing/2014/main" id="{69893EBE-F3BD-4D72-A372-4827636D4212}"/>
                </a:ext>
              </a:extLst>
            </p:cNvPr>
            <p:cNvCxnSpPr>
              <a:cxnSpLocks noChangeShapeType="1"/>
              <a:stCxn id="47" idx="4"/>
              <a:endCxn id="48" idx="1"/>
            </p:cNvCxnSpPr>
            <p:nvPr/>
          </p:nvCxnSpPr>
          <p:spPr bwMode="auto">
            <a:xfrm>
              <a:off x="1800" y="1296"/>
              <a:ext cx="189" cy="69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33">
              <a:extLst>
                <a:ext uri="{FF2B5EF4-FFF2-40B4-BE49-F238E27FC236}">
                  <a16:creationId xmlns:a16="http://schemas.microsoft.com/office/drawing/2014/main" id="{328DACB8-5E0D-46C4-956F-E5F678BCF504}"/>
                </a:ext>
              </a:extLst>
            </p:cNvPr>
            <p:cNvCxnSpPr>
              <a:cxnSpLocks noChangeShapeType="1"/>
              <a:stCxn id="47" idx="4"/>
              <a:endCxn id="44" idx="7"/>
            </p:cNvCxnSpPr>
            <p:nvPr/>
          </p:nvCxnSpPr>
          <p:spPr bwMode="auto">
            <a:xfrm flipH="1">
              <a:off x="1611" y="1296"/>
              <a:ext cx="189" cy="68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34">
              <a:extLst>
                <a:ext uri="{FF2B5EF4-FFF2-40B4-BE49-F238E27FC236}">
                  <a16:creationId xmlns:a16="http://schemas.microsoft.com/office/drawing/2014/main" id="{7168EFB2-DAAC-4715-9F8B-31258421B6BB}"/>
                </a:ext>
              </a:extLst>
            </p:cNvPr>
            <p:cNvCxnSpPr>
              <a:cxnSpLocks noChangeShapeType="1"/>
              <a:stCxn id="45" idx="6"/>
              <a:endCxn id="46" idx="2"/>
            </p:cNvCxnSpPr>
            <p:nvPr/>
          </p:nvCxnSpPr>
          <p:spPr bwMode="auto">
            <a:xfrm>
              <a:off x="1392" y="1560"/>
              <a:ext cx="816"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35">
              <a:extLst>
                <a:ext uri="{FF2B5EF4-FFF2-40B4-BE49-F238E27FC236}">
                  <a16:creationId xmlns:a16="http://schemas.microsoft.com/office/drawing/2014/main" id="{1B8F5359-D0BA-4456-A500-2C304295465C}"/>
                </a:ext>
              </a:extLst>
            </p:cNvPr>
            <p:cNvCxnSpPr>
              <a:cxnSpLocks noChangeShapeType="1"/>
              <a:stCxn id="48" idx="1"/>
              <a:endCxn id="45" idx="6"/>
            </p:cNvCxnSpPr>
            <p:nvPr/>
          </p:nvCxnSpPr>
          <p:spPr bwMode="auto">
            <a:xfrm flipH="1" flipV="1">
              <a:off x="1392" y="1560"/>
              <a:ext cx="597" cy="429"/>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36">
              <a:extLst>
                <a:ext uri="{FF2B5EF4-FFF2-40B4-BE49-F238E27FC236}">
                  <a16:creationId xmlns:a16="http://schemas.microsoft.com/office/drawing/2014/main" id="{06283329-6BDE-4DD0-97EA-AC75C382A602}"/>
                </a:ext>
              </a:extLst>
            </p:cNvPr>
            <p:cNvCxnSpPr>
              <a:cxnSpLocks noChangeShapeType="1"/>
              <a:stCxn id="44" idx="7"/>
              <a:endCxn id="46" idx="2"/>
            </p:cNvCxnSpPr>
            <p:nvPr/>
          </p:nvCxnSpPr>
          <p:spPr bwMode="auto">
            <a:xfrm flipV="1">
              <a:off x="1611" y="1560"/>
              <a:ext cx="597" cy="424"/>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37">
              <a:extLst>
                <a:ext uri="{FF2B5EF4-FFF2-40B4-BE49-F238E27FC236}">
                  <a16:creationId xmlns:a16="http://schemas.microsoft.com/office/drawing/2014/main" id="{F87C3A20-9864-4FE3-93AC-E6796A850D49}"/>
                </a:ext>
              </a:extLst>
            </p:cNvPr>
            <p:cNvCxnSpPr>
              <a:cxnSpLocks noChangeShapeType="1"/>
              <a:stCxn id="46" idx="6"/>
              <a:endCxn id="46" idx="6"/>
            </p:cNvCxnSpPr>
            <p:nvPr/>
          </p:nvCxnSpPr>
          <p:spPr bwMode="auto">
            <a:xfrm>
              <a:off x="2352" y="1560"/>
              <a:ext cx="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0" name="Text Box 38">
            <a:extLst>
              <a:ext uri="{FF2B5EF4-FFF2-40B4-BE49-F238E27FC236}">
                <a16:creationId xmlns:a16="http://schemas.microsoft.com/office/drawing/2014/main" id="{EB29C537-583E-4497-96EC-8C0EE5CD6775}"/>
              </a:ext>
            </a:extLst>
          </p:cNvPr>
          <p:cNvSpPr txBox="1">
            <a:spLocks noChangeArrowheads="1"/>
          </p:cNvSpPr>
          <p:nvPr/>
        </p:nvSpPr>
        <p:spPr bwMode="auto">
          <a:xfrm>
            <a:off x="1828800" y="2401888"/>
            <a:ext cx="542925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Can we draw a map so that there are 5 countries </a:t>
            </a:r>
          </a:p>
          <a:p>
            <a:pPr>
              <a:lnSpc>
                <a:spcPct val="150000"/>
              </a:lnSpc>
            </a:pPr>
            <a:r>
              <a:rPr lang="en-US" altLang="en-US"/>
              <a:t>such that any two of which are adjacent?</a:t>
            </a:r>
          </a:p>
        </p:txBody>
      </p:sp>
      <p:sp>
        <p:nvSpPr>
          <p:cNvPr id="61" name="Text Box 39">
            <a:extLst>
              <a:ext uri="{FF2B5EF4-FFF2-40B4-BE49-F238E27FC236}">
                <a16:creationId xmlns:a16="http://schemas.microsoft.com/office/drawing/2014/main" id="{8FE70DEC-5E0D-49DC-BE50-37D9ED506CCC}"/>
              </a:ext>
            </a:extLst>
          </p:cNvPr>
          <p:cNvSpPr txBox="1">
            <a:spLocks noChangeArrowheads="1"/>
          </p:cNvSpPr>
          <p:nvPr/>
        </p:nvSpPr>
        <p:spPr bwMode="auto">
          <a:xfrm>
            <a:off x="6477000" y="2800350"/>
            <a:ext cx="549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A50021"/>
                </a:solidFill>
              </a:rPr>
              <a:t>NO</a:t>
            </a:r>
          </a:p>
        </p:txBody>
      </p:sp>
      <p:sp>
        <p:nvSpPr>
          <p:cNvPr id="62" name="Oval 41">
            <a:extLst>
              <a:ext uri="{FF2B5EF4-FFF2-40B4-BE49-F238E27FC236}">
                <a16:creationId xmlns:a16="http://schemas.microsoft.com/office/drawing/2014/main" id="{7266D665-13C9-43A9-AD2D-560B960F501A}"/>
              </a:ext>
            </a:extLst>
          </p:cNvPr>
          <p:cNvSpPr>
            <a:spLocks noChangeArrowheads="1"/>
          </p:cNvSpPr>
          <p:nvPr/>
        </p:nvSpPr>
        <p:spPr bwMode="auto">
          <a:xfrm>
            <a:off x="5410200" y="5611813"/>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42">
            <a:extLst>
              <a:ext uri="{FF2B5EF4-FFF2-40B4-BE49-F238E27FC236}">
                <a16:creationId xmlns:a16="http://schemas.microsoft.com/office/drawing/2014/main" id="{C2BE2730-38C0-4E71-B4EE-9A15FA8C4885}"/>
              </a:ext>
            </a:extLst>
          </p:cNvPr>
          <p:cNvSpPr>
            <a:spLocks noChangeArrowheads="1"/>
          </p:cNvSpPr>
          <p:nvPr/>
        </p:nvSpPr>
        <p:spPr bwMode="auto">
          <a:xfrm>
            <a:off x="5029200" y="4857750"/>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43">
            <a:extLst>
              <a:ext uri="{FF2B5EF4-FFF2-40B4-BE49-F238E27FC236}">
                <a16:creationId xmlns:a16="http://schemas.microsoft.com/office/drawing/2014/main" id="{7D915B8F-0B16-4897-83E5-8058AB154B0E}"/>
              </a:ext>
            </a:extLst>
          </p:cNvPr>
          <p:cNvSpPr>
            <a:spLocks noChangeArrowheads="1"/>
          </p:cNvSpPr>
          <p:nvPr/>
        </p:nvSpPr>
        <p:spPr bwMode="auto">
          <a:xfrm>
            <a:off x="6553200" y="4857750"/>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44">
            <a:extLst>
              <a:ext uri="{FF2B5EF4-FFF2-40B4-BE49-F238E27FC236}">
                <a16:creationId xmlns:a16="http://schemas.microsoft.com/office/drawing/2014/main" id="{24E0C213-35E6-43E0-828C-0A6C7A281078}"/>
              </a:ext>
            </a:extLst>
          </p:cNvPr>
          <p:cNvSpPr>
            <a:spLocks noChangeArrowheads="1"/>
          </p:cNvSpPr>
          <p:nvPr/>
        </p:nvSpPr>
        <p:spPr bwMode="auto">
          <a:xfrm>
            <a:off x="5791200" y="4324350"/>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45">
            <a:extLst>
              <a:ext uri="{FF2B5EF4-FFF2-40B4-BE49-F238E27FC236}">
                <a16:creationId xmlns:a16="http://schemas.microsoft.com/office/drawing/2014/main" id="{674E61DD-AF2D-4BAD-9615-CED89FC7E7B4}"/>
              </a:ext>
            </a:extLst>
          </p:cNvPr>
          <p:cNvSpPr>
            <a:spLocks noChangeArrowheads="1"/>
          </p:cNvSpPr>
          <p:nvPr/>
        </p:nvSpPr>
        <p:spPr bwMode="auto">
          <a:xfrm>
            <a:off x="6172200" y="5619750"/>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7" name="AutoShape 46">
            <a:extLst>
              <a:ext uri="{FF2B5EF4-FFF2-40B4-BE49-F238E27FC236}">
                <a16:creationId xmlns:a16="http://schemas.microsoft.com/office/drawing/2014/main" id="{FB762994-0198-44DC-90AE-8D64E35D8936}"/>
              </a:ext>
            </a:extLst>
          </p:cNvPr>
          <p:cNvCxnSpPr>
            <a:cxnSpLocks noChangeShapeType="1"/>
            <a:stCxn id="62" idx="6"/>
            <a:endCxn id="66" idx="2"/>
          </p:cNvCxnSpPr>
          <p:nvPr/>
        </p:nvCxnSpPr>
        <p:spPr bwMode="auto">
          <a:xfrm>
            <a:off x="5638800" y="5726113"/>
            <a:ext cx="533400" cy="793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AutoShape 47">
            <a:extLst>
              <a:ext uri="{FF2B5EF4-FFF2-40B4-BE49-F238E27FC236}">
                <a16:creationId xmlns:a16="http://schemas.microsoft.com/office/drawing/2014/main" id="{11288662-8212-4257-95EA-88B35862AF1A}"/>
              </a:ext>
            </a:extLst>
          </p:cNvPr>
          <p:cNvCxnSpPr>
            <a:cxnSpLocks noChangeShapeType="1"/>
            <a:stCxn id="65" idx="6"/>
            <a:endCxn id="64" idx="1"/>
          </p:cNvCxnSpPr>
          <p:nvPr/>
        </p:nvCxnSpPr>
        <p:spPr bwMode="auto">
          <a:xfrm>
            <a:off x="6019800" y="4438650"/>
            <a:ext cx="566738" cy="45243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AutoShape 48">
            <a:extLst>
              <a:ext uri="{FF2B5EF4-FFF2-40B4-BE49-F238E27FC236}">
                <a16:creationId xmlns:a16="http://schemas.microsoft.com/office/drawing/2014/main" id="{29E4FD5C-5DDC-46B6-8D64-39B046CCE6D7}"/>
              </a:ext>
            </a:extLst>
          </p:cNvPr>
          <p:cNvCxnSpPr>
            <a:cxnSpLocks noChangeShapeType="1"/>
            <a:stCxn id="64" idx="4"/>
            <a:endCxn id="66" idx="7"/>
          </p:cNvCxnSpPr>
          <p:nvPr/>
        </p:nvCxnSpPr>
        <p:spPr bwMode="auto">
          <a:xfrm flipH="1">
            <a:off x="6367463" y="5086350"/>
            <a:ext cx="300037" cy="56673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49">
            <a:extLst>
              <a:ext uri="{FF2B5EF4-FFF2-40B4-BE49-F238E27FC236}">
                <a16:creationId xmlns:a16="http://schemas.microsoft.com/office/drawing/2014/main" id="{CBAA053A-1876-4C08-8062-B6ABFDFED572}"/>
              </a:ext>
            </a:extLst>
          </p:cNvPr>
          <p:cNvCxnSpPr>
            <a:cxnSpLocks noChangeShapeType="1"/>
            <a:stCxn id="65" idx="2"/>
            <a:endCxn id="63" idx="7"/>
          </p:cNvCxnSpPr>
          <p:nvPr/>
        </p:nvCxnSpPr>
        <p:spPr bwMode="auto">
          <a:xfrm flipH="1">
            <a:off x="5224463" y="4438650"/>
            <a:ext cx="566737" cy="45243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50">
            <a:extLst>
              <a:ext uri="{FF2B5EF4-FFF2-40B4-BE49-F238E27FC236}">
                <a16:creationId xmlns:a16="http://schemas.microsoft.com/office/drawing/2014/main" id="{A223F29C-8977-4DC7-8B74-43908C88B03C}"/>
              </a:ext>
            </a:extLst>
          </p:cNvPr>
          <p:cNvCxnSpPr>
            <a:cxnSpLocks noChangeShapeType="1"/>
            <a:stCxn id="63" idx="4"/>
            <a:endCxn id="62" idx="1"/>
          </p:cNvCxnSpPr>
          <p:nvPr/>
        </p:nvCxnSpPr>
        <p:spPr bwMode="auto">
          <a:xfrm>
            <a:off x="5143500" y="5086350"/>
            <a:ext cx="300038" cy="55880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51">
            <a:extLst>
              <a:ext uri="{FF2B5EF4-FFF2-40B4-BE49-F238E27FC236}">
                <a16:creationId xmlns:a16="http://schemas.microsoft.com/office/drawing/2014/main" id="{8F424D79-9BD3-4B82-B6EF-C168F74B727C}"/>
              </a:ext>
            </a:extLst>
          </p:cNvPr>
          <p:cNvCxnSpPr>
            <a:cxnSpLocks noChangeShapeType="1"/>
            <a:stCxn id="65" idx="4"/>
            <a:endCxn id="66" idx="1"/>
          </p:cNvCxnSpPr>
          <p:nvPr/>
        </p:nvCxnSpPr>
        <p:spPr bwMode="auto">
          <a:xfrm>
            <a:off x="5905500" y="4552950"/>
            <a:ext cx="300038" cy="110013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52">
            <a:extLst>
              <a:ext uri="{FF2B5EF4-FFF2-40B4-BE49-F238E27FC236}">
                <a16:creationId xmlns:a16="http://schemas.microsoft.com/office/drawing/2014/main" id="{C2EC4E64-5461-422E-816B-CBB82CBD3E1F}"/>
              </a:ext>
            </a:extLst>
          </p:cNvPr>
          <p:cNvCxnSpPr>
            <a:cxnSpLocks noChangeShapeType="1"/>
            <a:stCxn id="65" idx="4"/>
            <a:endCxn id="62" idx="7"/>
          </p:cNvCxnSpPr>
          <p:nvPr/>
        </p:nvCxnSpPr>
        <p:spPr bwMode="auto">
          <a:xfrm flipH="1">
            <a:off x="5605463" y="4552950"/>
            <a:ext cx="300037" cy="109220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56">
            <a:extLst>
              <a:ext uri="{FF2B5EF4-FFF2-40B4-BE49-F238E27FC236}">
                <a16:creationId xmlns:a16="http://schemas.microsoft.com/office/drawing/2014/main" id="{B4B33130-AE08-41A9-A3D3-3C4C3E9F7FE7}"/>
              </a:ext>
            </a:extLst>
          </p:cNvPr>
          <p:cNvCxnSpPr>
            <a:cxnSpLocks noChangeShapeType="1"/>
            <a:stCxn id="64" idx="6"/>
            <a:endCxn id="64" idx="6"/>
          </p:cNvCxnSpPr>
          <p:nvPr/>
        </p:nvCxnSpPr>
        <p:spPr bwMode="auto">
          <a:xfrm>
            <a:off x="6781800" y="4972050"/>
            <a:ext cx="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Freeform 57">
            <a:extLst>
              <a:ext uri="{FF2B5EF4-FFF2-40B4-BE49-F238E27FC236}">
                <a16:creationId xmlns:a16="http://schemas.microsoft.com/office/drawing/2014/main" id="{4E59996E-B73A-4BC0-AE8C-673ACF367E51}"/>
              </a:ext>
            </a:extLst>
          </p:cNvPr>
          <p:cNvSpPr>
            <a:spLocks/>
          </p:cNvSpPr>
          <p:nvPr/>
        </p:nvSpPr>
        <p:spPr bwMode="auto">
          <a:xfrm>
            <a:off x="4686300" y="3562350"/>
            <a:ext cx="2400300" cy="1371600"/>
          </a:xfrm>
          <a:custGeom>
            <a:avLst/>
            <a:gdLst>
              <a:gd name="T0" fmla="*/ 264 w 1512"/>
              <a:gd name="T1" fmla="*/ 864 h 864"/>
              <a:gd name="T2" fmla="*/ 72 w 1512"/>
              <a:gd name="T3" fmla="*/ 432 h 864"/>
              <a:gd name="T4" fmla="*/ 696 w 1512"/>
              <a:gd name="T5" fmla="*/ 0 h 864"/>
              <a:gd name="T6" fmla="*/ 1416 w 1512"/>
              <a:gd name="T7" fmla="*/ 432 h 864"/>
              <a:gd name="T8" fmla="*/ 1272 w 1512"/>
              <a:gd name="T9" fmla="*/ 864 h 864"/>
            </a:gdLst>
            <a:ahLst/>
            <a:cxnLst>
              <a:cxn ang="0">
                <a:pos x="T0" y="T1"/>
              </a:cxn>
              <a:cxn ang="0">
                <a:pos x="T2" y="T3"/>
              </a:cxn>
              <a:cxn ang="0">
                <a:pos x="T4" y="T5"/>
              </a:cxn>
              <a:cxn ang="0">
                <a:pos x="T6" y="T7"/>
              </a:cxn>
              <a:cxn ang="0">
                <a:pos x="T8" y="T9"/>
              </a:cxn>
            </a:cxnLst>
            <a:rect l="0" t="0" r="r" b="b"/>
            <a:pathLst>
              <a:path w="1512" h="864">
                <a:moveTo>
                  <a:pt x="264" y="864"/>
                </a:moveTo>
                <a:cubicBezTo>
                  <a:pt x="132" y="720"/>
                  <a:pt x="0" y="576"/>
                  <a:pt x="72" y="432"/>
                </a:cubicBezTo>
                <a:cubicBezTo>
                  <a:pt x="144" y="288"/>
                  <a:pt x="472" y="0"/>
                  <a:pt x="696" y="0"/>
                </a:cubicBezTo>
                <a:cubicBezTo>
                  <a:pt x="920" y="0"/>
                  <a:pt x="1320" y="288"/>
                  <a:pt x="1416" y="432"/>
                </a:cubicBezTo>
                <a:cubicBezTo>
                  <a:pt x="1512" y="576"/>
                  <a:pt x="1392" y="720"/>
                  <a:pt x="1272" y="864"/>
                </a:cubicBez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Freeform 58">
            <a:extLst>
              <a:ext uri="{FF2B5EF4-FFF2-40B4-BE49-F238E27FC236}">
                <a16:creationId xmlns:a16="http://schemas.microsoft.com/office/drawing/2014/main" id="{6D5174AE-F4ED-4278-A121-1AEEFE6014C1}"/>
              </a:ext>
            </a:extLst>
          </p:cNvPr>
          <p:cNvSpPr>
            <a:spLocks/>
          </p:cNvSpPr>
          <p:nvPr/>
        </p:nvSpPr>
        <p:spPr bwMode="auto">
          <a:xfrm>
            <a:off x="4483100" y="5010150"/>
            <a:ext cx="1930400" cy="1612900"/>
          </a:xfrm>
          <a:custGeom>
            <a:avLst/>
            <a:gdLst>
              <a:gd name="T0" fmla="*/ 440 w 1216"/>
              <a:gd name="T1" fmla="*/ 0 h 1016"/>
              <a:gd name="T2" fmla="*/ 8 w 1216"/>
              <a:gd name="T3" fmla="*/ 480 h 1016"/>
              <a:gd name="T4" fmla="*/ 488 w 1216"/>
              <a:gd name="T5" fmla="*/ 960 h 1016"/>
              <a:gd name="T6" fmla="*/ 1112 w 1216"/>
              <a:gd name="T7" fmla="*/ 816 h 1016"/>
              <a:gd name="T8" fmla="*/ 1112 w 1216"/>
              <a:gd name="T9" fmla="*/ 432 h 1016"/>
            </a:gdLst>
            <a:ahLst/>
            <a:cxnLst>
              <a:cxn ang="0">
                <a:pos x="T0" y="T1"/>
              </a:cxn>
              <a:cxn ang="0">
                <a:pos x="T2" y="T3"/>
              </a:cxn>
              <a:cxn ang="0">
                <a:pos x="T4" y="T5"/>
              </a:cxn>
              <a:cxn ang="0">
                <a:pos x="T6" y="T7"/>
              </a:cxn>
              <a:cxn ang="0">
                <a:pos x="T8" y="T9"/>
              </a:cxn>
            </a:cxnLst>
            <a:rect l="0" t="0" r="r" b="b"/>
            <a:pathLst>
              <a:path w="1216" h="1016">
                <a:moveTo>
                  <a:pt x="440" y="0"/>
                </a:moveTo>
                <a:cubicBezTo>
                  <a:pt x="220" y="160"/>
                  <a:pt x="0" y="320"/>
                  <a:pt x="8" y="480"/>
                </a:cubicBezTo>
                <a:cubicBezTo>
                  <a:pt x="16" y="640"/>
                  <a:pt x="304" y="904"/>
                  <a:pt x="488" y="960"/>
                </a:cubicBezTo>
                <a:cubicBezTo>
                  <a:pt x="672" y="1016"/>
                  <a:pt x="1008" y="904"/>
                  <a:pt x="1112" y="816"/>
                </a:cubicBezTo>
                <a:cubicBezTo>
                  <a:pt x="1216" y="728"/>
                  <a:pt x="1164" y="580"/>
                  <a:pt x="1112" y="432"/>
                </a:cubicBezTo>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Line 60">
            <a:extLst>
              <a:ext uri="{FF2B5EF4-FFF2-40B4-BE49-F238E27FC236}">
                <a16:creationId xmlns:a16="http://schemas.microsoft.com/office/drawing/2014/main" id="{A019026D-BF8D-47C0-A25F-705A8D341EA5}"/>
              </a:ext>
            </a:extLst>
          </p:cNvPr>
          <p:cNvSpPr>
            <a:spLocks noChangeShapeType="1"/>
          </p:cNvSpPr>
          <p:nvPr/>
        </p:nvSpPr>
        <p:spPr bwMode="auto">
          <a:xfrm flipV="1">
            <a:off x="5562600" y="5010150"/>
            <a:ext cx="1066800" cy="685800"/>
          </a:xfrm>
          <a:prstGeom prst="line">
            <a:avLst/>
          </a:prstGeom>
          <a:noFill/>
          <a:ln w="57150">
            <a:solidFill>
              <a:srgbClr val="A5002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1">
            <a:extLst>
              <a:ext uri="{FF2B5EF4-FFF2-40B4-BE49-F238E27FC236}">
                <a16:creationId xmlns:a16="http://schemas.microsoft.com/office/drawing/2014/main" id="{4BE9F2D3-85A2-4E19-A998-18D632BF94A7}"/>
              </a:ext>
            </a:extLst>
          </p:cNvPr>
          <p:cNvSpPr>
            <a:spLocks/>
          </p:cNvSpPr>
          <p:nvPr/>
        </p:nvSpPr>
        <p:spPr bwMode="auto">
          <a:xfrm>
            <a:off x="4495800" y="3892550"/>
            <a:ext cx="2209800" cy="1803400"/>
          </a:xfrm>
          <a:custGeom>
            <a:avLst/>
            <a:gdLst>
              <a:gd name="T0" fmla="*/ 624 w 1392"/>
              <a:gd name="T1" fmla="*/ 1136 h 1136"/>
              <a:gd name="T2" fmla="*/ 0 w 1392"/>
              <a:gd name="T3" fmla="*/ 656 h 1136"/>
              <a:gd name="T4" fmla="*/ 624 w 1392"/>
              <a:gd name="T5" fmla="*/ 80 h 1136"/>
              <a:gd name="T6" fmla="*/ 1248 w 1392"/>
              <a:gd name="T7" fmla="*/ 176 h 1136"/>
              <a:gd name="T8" fmla="*/ 1392 w 1392"/>
              <a:gd name="T9" fmla="*/ 656 h 1136"/>
            </a:gdLst>
            <a:ahLst/>
            <a:cxnLst>
              <a:cxn ang="0">
                <a:pos x="T0" y="T1"/>
              </a:cxn>
              <a:cxn ang="0">
                <a:pos x="T2" y="T3"/>
              </a:cxn>
              <a:cxn ang="0">
                <a:pos x="T4" y="T5"/>
              </a:cxn>
              <a:cxn ang="0">
                <a:pos x="T6" y="T7"/>
              </a:cxn>
              <a:cxn ang="0">
                <a:pos x="T8" y="T9"/>
              </a:cxn>
            </a:cxnLst>
            <a:rect l="0" t="0" r="r" b="b"/>
            <a:pathLst>
              <a:path w="1392" h="1136">
                <a:moveTo>
                  <a:pt x="624" y="1136"/>
                </a:moveTo>
                <a:cubicBezTo>
                  <a:pt x="312" y="984"/>
                  <a:pt x="0" y="832"/>
                  <a:pt x="0" y="656"/>
                </a:cubicBezTo>
                <a:cubicBezTo>
                  <a:pt x="0" y="480"/>
                  <a:pt x="416" y="160"/>
                  <a:pt x="624" y="80"/>
                </a:cubicBezTo>
                <a:cubicBezTo>
                  <a:pt x="832" y="0"/>
                  <a:pt x="1120" y="80"/>
                  <a:pt x="1248" y="176"/>
                </a:cubicBezTo>
                <a:cubicBezTo>
                  <a:pt x="1376" y="272"/>
                  <a:pt x="1384" y="464"/>
                  <a:pt x="1392" y="656"/>
                </a:cubicBezTo>
              </a:path>
            </a:pathLst>
          </a:custGeom>
          <a:noFill/>
          <a:ln w="57150" cap="flat" cmpd="sng">
            <a:solidFill>
              <a:srgbClr val="008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2">
            <a:extLst>
              <a:ext uri="{FF2B5EF4-FFF2-40B4-BE49-F238E27FC236}">
                <a16:creationId xmlns:a16="http://schemas.microsoft.com/office/drawing/2014/main" id="{695B6A51-1820-438A-803B-3E24626D1972}"/>
              </a:ext>
            </a:extLst>
          </p:cNvPr>
          <p:cNvSpPr>
            <a:spLocks/>
          </p:cNvSpPr>
          <p:nvPr/>
        </p:nvSpPr>
        <p:spPr bwMode="auto">
          <a:xfrm>
            <a:off x="5486400" y="4933950"/>
            <a:ext cx="1714500" cy="1625600"/>
          </a:xfrm>
          <a:custGeom>
            <a:avLst/>
            <a:gdLst>
              <a:gd name="T0" fmla="*/ 0 w 1080"/>
              <a:gd name="T1" fmla="*/ 480 h 1024"/>
              <a:gd name="T2" fmla="*/ 576 w 1080"/>
              <a:gd name="T3" fmla="*/ 1008 h 1024"/>
              <a:gd name="T4" fmla="*/ 1056 w 1080"/>
              <a:gd name="T5" fmla="*/ 576 h 1024"/>
              <a:gd name="T6" fmla="*/ 720 w 1080"/>
              <a:gd name="T7" fmla="*/ 0 h 1024"/>
            </a:gdLst>
            <a:ahLst/>
            <a:cxnLst>
              <a:cxn ang="0">
                <a:pos x="T0" y="T1"/>
              </a:cxn>
              <a:cxn ang="0">
                <a:pos x="T2" y="T3"/>
              </a:cxn>
              <a:cxn ang="0">
                <a:pos x="T4" y="T5"/>
              </a:cxn>
              <a:cxn ang="0">
                <a:pos x="T6" y="T7"/>
              </a:cxn>
            </a:cxnLst>
            <a:rect l="0" t="0" r="r" b="b"/>
            <a:pathLst>
              <a:path w="1080" h="1024">
                <a:moveTo>
                  <a:pt x="0" y="480"/>
                </a:moveTo>
                <a:cubicBezTo>
                  <a:pt x="200" y="736"/>
                  <a:pt x="400" y="992"/>
                  <a:pt x="576" y="1008"/>
                </a:cubicBezTo>
                <a:cubicBezTo>
                  <a:pt x="752" y="1024"/>
                  <a:pt x="1032" y="744"/>
                  <a:pt x="1056" y="576"/>
                </a:cubicBezTo>
                <a:cubicBezTo>
                  <a:pt x="1080" y="408"/>
                  <a:pt x="900" y="204"/>
                  <a:pt x="720" y="0"/>
                </a:cubicBezTo>
              </a:path>
            </a:pathLst>
          </a:custGeom>
          <a:noFill/>
          <a:ln w="57150" cap="flat" cmpd="sng">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3612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blinds(horizontal)">
                                      <p:cBhvr>
                                        <p:cTn id="12" dur="500"/>
                                        <p:tgtEl>
                                          <p:spTgt spid="63"/>
                                        </p:tgtEl>
                                      </p:cBhvr>
                                    </p:animEffect>
                                  </p:childTnLst>
                                </p:cTn>
                              </p:par>
                              <p:par>
                                <p:cTn id="13" presetID="3" presetClass="entr" presetSubtype="1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blinds(horizontal)">
                                      <p:cBhvr>
                                        <p:cTn id="15" dur="500"/>
                                        <p:tgtEl>
                                          <p:spTgt spid="7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blinds(horizontal)">
                                      <p:cBhvr>
                                        <p:cTn id="18" dur="500"/>
                                        <p:tgtEl>
                                          <p:spTgt spid="65"/>
                                        </p:tgtEl>
                                      </p:cBhvr>
                                    </p:animEffect>
                                  </p:childTnLst>
                                </p:cTn>
                              </p:par>
                              <p:par>
                                <p:cTn id="19" presetID="3" presetClass="entr" presetSubtype="1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blinds(horizontal)">
                                      <p:cBhvr>
                                        <p:cTn id="21" dur="500"/>
                                        <p:tgtEl>
                                          <p:spTgt spid="6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blinds(horizontal)">
                                      <p:cBhvr>
                                        <p:cTn id="24" dur="500"/>
                                        <p:tgtEl>
                                          <p:spTgt spid="64"/>
                                        </p:tgtEl>
                                      </p:cBhvr>
                                    </p:animEffect>
                                  </p:childTnLst>
                                </p:cTn>
                              </p:par>
                              <p:par>
                                <p:cTn id="25" presetID="3" presetClass="entr" presetSubtype="1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blinds(horizontal)">
                                      <p:cBhvr>
                                        <p:cTn id="27" dur="500"/>
                                        <p:tgtEl>
                                          <p:spTgt spid="6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par>
                                <p:cTn id="31" presetID="3" presetClass="entr" presetSubtype="1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linds(horizontal)">
                                      <p:cBhvr>
                                        <p:cTn id="33" dur="500"/>
                                        <p:tgtEl>
                                          <p:spTgt spid="6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blinds(horizontal)">
                                      <p:cBhvr>
                                        <p:cTn id="36" dur="500"/>
                                        <p:tgtEl>
                                          <p:spTgt spid="62"/>
                                        </p:tgtEl>
                                      </p:cBhvr>
                                    </p:animEffect>
                                  </p:childTnLst>
                                </p:cTn>
                              </p:par>
                              <p:par>
                                <p:cTn id="37" presetID="3" presetClass="entr" presetSubtype="10" fill="hold" nodeType="with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blinds(horizontal)">
                                      <p:cBhvr>
                                        <p:cTn id="39" dur="500"/>
                                        <p:tgtEl>
                                          <p:spTgt spid="7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up)">
                                      <p:cBhvr>
                                        <p:cTn id="44" dur="500"/>
                                        <p:tgtEl>
                                          <p:spTgt spid="73"/>
                                        </p:tgtEl>
                                      </p:cBhvr>
                                    </p:animEffect>
                                  </p:childTnLst>
                                </p:cTn>
                              </p:par>
                              <p:par>
                                <p:cTn id="45" presetID="22" presetClass="entr" presetSubtype="1"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up)">
                                      <p:cBhvr>
                                        <p:cTn id="47" dur="500"/>
                                        <p:tgtEl>
                                          <p:spTgt spid="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wipe(left)">
                                      <p:cBhvr>
                                        <p:cTn id="52" dur="500"/>
                                        <p:tgtEl>
                                          <p:spTgt spid="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wipe(left)">
                                      <p:cBhvr>
                                        <p:cTn id="57" dur="50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wipe(down)">
                                      <p:cBhvr>
                                        <p:cTn id="62" dur="500"/>
                                        <p:tgtEl>
                                          <p:spTgt spid="7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wipe(left)">
                                      <p:cBhvr>
                                        <p:cTn id="67" dur="500"/>
                                        <p:tgtEl>
                                          <p:spTgt spid="7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wipe(left)">
                                      <p:cBhvr>
                                        <p:cTn id="7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75" grpId="0" animBg="1"/>
      <p:bldP spid="76" grpId="0" animBg="1"/>
      <p:bldP spid="77" grpId="0" animBg="1"/>
      <p:bldP spid="78" grpId="0" animBg="1"/>
      <p:bldP spid="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0" name="Text Box 2">
            <a:extLst>
              <a:ext uri="{FF2B5EF4-FFF2-40B4-BE49-F238E27FC236}">
                <a16:creationId xmlns:a16="http://schemas.microsoft.com/office/drawing/2014/main" id="{96BA1D66-2C64-4DC5-AB6F-99560E609F4D}"/>
              </a:ext>
            </a:extLst>
          </p:cNvPr>
          <p:cNvSpPr txBox="1">
            <a:spLocks noChangeArrowheads="1"/>
          </p:cNvSpPr>
          <p:nvPr/>
        </p:nvSpPr>
        <p:spPr bwMode="auto">
          <a:xfrm>
            <a:off x="288336" y="1324729"/>
            <a:ext cx="11478817" cy="5262979"/>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accent1">
                    <a:lumMod val="75000"/>
                  </a:schemeClr>
                </a:solidFill>
              </a:rPr>
              <a:t>Applications of Graph Coloring</a:t>
            </a:r>
          </a:p>
          <a:p>
            <a:pPr marL="342900" indent="-342900" algn="just">
              <a:buFont typeface="Arial" panose="020B0604020202020204" pitchFamily="34" charset="0"/>
              <a:buChar char="•"/>
            </a:pPr>
            <a:endParaRPr lang="en-US" altLang="zh-TW" sz="2400" b="1" dirty="0">
              <a:solidFill>
                <a:schemeClr val="accent1">
                  <a:lumMod val="75000"/>
                </a:schemeClr>
              </a:solidFill>
            </a:endParaRPr>
          </a:p>
          <a:p>
            <a:pPr marL="342900" indent="-342900" algn="just">
              <a:buFont typeface="Arial" panose="020B0604020202020204" pitchFamily="34" charset="0"/>
              <a:buChar char="•"/>
            </a:pPr>
            <a:r>
              <a:rPr lang="en-US" sz="2400" b="1" i="1" dirty="0">
                <a:solidFill>
                  <a:schemeClr val="accent1">
                    <a:lumMod val="75000"/>
                  </a:schemeClr>
                </a:solidFill>
                <a:effectLst/>
              </a:rPr>
              <a:t>Making Schedule or Time Table</a:t>
            </a:r>
          </a:p>
          <a:p>
            <a:pPr marL="342900" indent="-342900" algn="just">
              <a:buFont typeface="Arial" panose="020B0604020202020204" pitchFamily="34" charset="0"/>
              <a:buChar char="•"/>
            </a:pPr>
            <a:r>
              <a:rPr lang="en-IN" sz="2400" b="1" i="1" dirty="0">
                <a:solidFill>
                  <a:schemeClr val="accent1">
                    <a:lumMod val="75000"/>
                  </a:schemeClr>
                </a:solidFill>
                <a:effectLst/>
              </a:rPr>
              <a:t>Mobile Radio Frequency Assignment:</a:t>
            </a:r>
            <a:r>
              <a:rPr lang="en-IN" sz="2400" b="0" i="0" dirty="0">
                <a:solidFill>
                  <a:schemeClr val="accent1">
                    <a:lumMod val="75000"/>
                  </a:schemeClr>
                </a:solidFill>
                <a:effectLst/>
              </a:rPr>
              <a:t> </a:t>
            </a:r>
            <a:r>
              <a:rPr lang="en-US" sz="2400" b="0" i="0" dirty="0">
                <a:solidFill>
                  <a:schemeClr val="accent1">
                    <a:lumMod val="75000"/>
                  </a:schemeClr>
                </a:solidFill>
                <a:effectLst/>
              </a:rPr>
              <a:t>When frequencies are assigned to towers, frequencies assigned to all towers at the same location must be different</a:t>
            </a:r>
            <a:endParaRPr lang="en-US" sz="2400" b="1" i="1" dirty="0">
              <a:solidFill>
                <a:schemeClr val="accent1">
                  <a:lumMod val="75000"/>
                </a:schemeClr>
              </a:solidFill>
            </a:endParaRPr>
          </a:p>
          <a:p>
            <a:pPr marL="342900" indent="-342900" algn="just">
              <a:buFont typeface="Arial" panose="020B0604020202020204" pitchFamily="34" charset="0"/>
              <a:buChar char="•"/>
            </a:pPr>
            <a:r>
              <a:rPr lang="en-US" sz="2400" b="1" i="1" dirty="0">
                <a:solidFill>
                  <a:schemeClr val="accent1">
                    <a:lumMod val="75000"/>
                  </a:schemeClr>
                </a:solidFill>
                <a:effectLst/>
              </a:rPr>
              <a:t>Sudoku:</a:t>
            </a:r>
            <a:r>
              <a:rPr lang="en-US" sz="2400" b="0" i="1" dirty="0">
                <a:solidFill>
                  <a:schemeClr val="accent1">
                    <a:lumMod val="75000"/>
                  </a:schemeClr>
                </a:solidFill>
                <a:effectLst/>
              </a:rPr>
              <a:t> </a:t>
            </a:r>
            <a:r>
              <a:rPr lang="en-US" sz="2400" b="0" i="0" dirty="0">
                <a:solidFill>
                  <a:schemeClr val="accent1">
                    <a:lumMod val="75000"/>
                  </a:schemeClr>
                </a:solidFill>
                <a:effectLst/>
              </a:rPr>
              <a:t>Sudoku is also a variation of Graph coloring problem where every cell represents a vertex. There is an edge between two vertices if they are in same row or same column or same block.</a:t>
            </a:r>
            <a:endParaRPr lang="en-US" sz="2400" b="1" i="1" dirty="0">
              <a:solidFill>
                <a:schemeClr val="accent1">
                  <a:lumMod val="75000"/>
                </a:schemeClr>
              </a:solidFill>
              <a:effectLst/>
            </a:endParaRPr>
          </a:p>
          <a:p>
            <a:pPr marL="342900" indent="-342900" algn="just">
              <a:buFont typeface="Arial" panose="020B0604020202020204" pitchFamily="34" charset="0"/>
              <a:buChar char="•"/>
            </a:pPr>
            <a:r>
              <a:rPr lang="en-IN" sz="2400" b="1" i="1" strike="noStrike" dirty="0">
                <a:solidFill>
                  <a:schemeClr val="accent1">
                    <a:lumMod val="75000"/>
                  </a:schemeClr>
                </a:solidFill>
                <a:effectLst/>
              </a:rPr>
              <a:t>Register Allocation</a:t>
            </a:r>
            <a:r>
              <a:rPr lang="en-IN" sz="2400" b="1" i="1" dirty="0">
                <a:solidFill>
                  <a:schemeClr val="accent1">
                    <a:lumMod val="75000"/>
                  </a:schemeClr>
                </a:solidFill>
                <a:effectLst/>
              </a:rPr>
              <a:t>:</a:t>
            </a:r>
            <a:r>
              <a:rPr lang="en-US" sz="2400" b="0" i="0" dirty="0">
                <a:solidFill>
                  <a:schemeClr val="accent1">
                    <a:lumMod val="75000"/>
                  </a:schemeClr>
                </a:solidFill>
                <a:effectLst/>
              </a:rPr>
              <a:t>In compiler optimization, register allocation is the process of assigning a large number of target program variables onto a small number of CPU registers. This problem is also a graph coloring problem.</a:t>
            </a:r>
          </a:p>
          <a:p>
            <a:pPr marL="342900" indent="-342900" algn="just">
              <a:buFont typeface="Arial" panose="020B0604020202020204" pitchFamily="34" charset="0"/>
              <a:buChar char="•"/>
            </a:pPr>
            <a:r>
              <a:rPr lang="en-US" sz="2400" b="1" i="1" dirty="0">
                <a:solidFill>
                  <a:schemeClr val="accent1">
                    <a:lumMod val="75000"/>
                  </a:schemeClr>
                </a:solidFill>
                <a:effectLst/>
              </a:rPr>
              <a:t>Bipartite Graphs:</a:t>
            </a:r>
            <a:r>
              <a:rPr lang="en-US" sz="2400" b="0" i="1" dirty="0">
                <a:solidFill>
                  <a:schemeClr val="accent1">
                    <a:lumMod val="75000"/>
                  </a:schemeClr>
                </a:solidFill>
                <a:effectLst/>
              </a:rPr>
              <a:t> </a:t>
            </a:r>
            <a:r>
              <a:rPr lang="en-US" sz="2400" b="0" i="0" dirty="0">
                <a:solidFill>
                  <a:schemeClr val="accent1">
                    <a:lumMod val="75000"/>
                  </a:schemeClr>
                </a:solidFill>
                <a:effectLst/>
              </a:rPr>
              <a:t>We can check if a graph is Bipartite or not by coloring the graph using two colors. If a given graph is 2-colorable, then it is Bipartite, otherwise not.</a:t>
            </a:r>
          </a:p>
          <a:p>
            <a:pPr marL="342900" indent="-342900" algn="just">
              <a:buFont typeface="Arial" panose="020B0604020202020204" pitchFamily="34" charset="0"/>
              <a:buChar char="•"/>
            </a:pPr>
            <a:r>
              <a:rPr lang="en-IN" sz="2400" b="1" i="1" dirty="0">
                <a:solidFill>
                  <a:schemeClr val="accent1">
                    <a:lumMod val="75000"/>
                  </a:schemeClr>
                </a:solidFill>
                <a:effectLst/>
              </a:rPr>
              <a:t>Map </a:t>
            </a:r>
            <a:r>
              <a:rPr lang="en-IN" sz="2400" b="1" i="1" dirty="0" err="1">
                <a:solidFill>
                  <a:schemeClr val="accent1">
                    <a:lumMod val="75000"/>
                  </a:schemeClr>
                </a:solidFill>
                <a:effectLst/>
              </a:rPr>
              <a:t>Coloring</a:t>
            </a:r>
            <a:endParaRPr lang="en-US" altLang="zh-TW" sz="2400" b="1" dirty="0">
              <a:solidFill>
                <a:schemeClr val="accent1">
                  <a:lumMod val="75000"/>
                </a:schemeClr>
              </a:solidFill>
            </a:endParaRPr>
          </a:p>
        </p:txBody>
      </p:sp>
    </p:spTree>
    <p:extLst>
      <p:ext uri="{BB962C8B-B14F-4D97-AF65-F5344CB8AC3E}">
        <p14:creationId xmlns:p14="http://schemas.microsoft.com/office/powerpoint/2010/main" val="4078026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13" name="Title 1">
            <a:extLst>
              <a:ext uri="{FF2B5EF4-FFF2-40B4-BE49-F238E27FC236}">
                <a16:creationId xmlns:a16="http://schemas.microsoft.com/office/drawing/2014/main" id="{72525D99-51E7-464F-BBB2-CBBE2C67AB2D}"/>
              </a:ext>
            </a:extLst>
          </p:cNvPr>
          <p:cNvSpPr>
            <a:spLocks noGrp="1"/>
          </p:cNvSpPr>
          <p:nvPr>
            <p:ph type="title"/>
          </p:nvPr>
        </p:nvSpPr>
        <p:spPr>
          <a:xfrm>
            <a:off x="142038" y="1282948"/>
            <a:ext cx="8229600" cy="1143000"/>
          </a:xfrm>
        </p:spPr>
        <p:txBody>
          <a:bodyPr>
            <a:normAutofit/>
          </a:bodyPr>
          <a:lstStyle/>
          <a:p>
            <a:pPr eaLnBrk="1" fontAlgn="auto" hangingPunct="1">
              <a:spcAft>
                <a:spcPts val="0"/>
              </a:spcAft>
              <a:defRPr/>
            </a:pPr>
            <a:r>
              <a:rPr lang="en-US" sz="3200" b="1" dirty="0">
                <a:solidFill>
                  <a:schemeClr val="accent1">
                    <a:lumMod val="75000"/>
                  </a:schemeClr>
                </a:solidFill>
                <a:latin typeface="Times New Roman" pitchFamily="18" charset="0"/>
                <a:cs typeface="Times New Roman" pitchFamily="18" charset="0"/>
              </a:rPr>
              <a:t>Vertex Coloring</a:t>
            </a:r>
          </a:p>
        </p:txBody>
      </p:sp>
      <p:sp>
        <p:nvSpPr>
          <p:cNvPr id="14" name="Content Placeholder 2">
            <a:extLst>
              <a:ext uri="{FF2B5EF4-FFF2-40B4-BE49-F238E27FC236}">
                <a16:creationId xmlns:a16="http://schemas.microsoft.com/office/drawing/2014/main" id="{7E6F5278-11C1-4FE3-B782-194A4DB0BEB7}"/>
              </a:ext>
            </a:extLst>
          </p:cNvPr>
          <p:cNvSpPr>
            <a:spLocks noGrp="1"/>
          </p:cNvSpPr>
          <p:nvPr>
            <p:ph idx="1"/>
          </p:nvPr>
        </p:nvSpPr>
        <p:spPr>
          <a:xfrm>
            <a:off x="393111" y="2370137"/>
            <a:ext cx="11417889" cy="2117725"/>
          </a:xfrm>
        </p:spPr>
        <p:txBody>
          <a:bodyPr>
            <a:normAutofit/>
          </a:bodyPr>
          <a:lstStyle/>
          <a:p>
            <a:pPr algn="just" eaLnBrk="1" hangingPunct="1"/>
            <a:r>
              <a:rPr lang="en-US" altLang="en-US" sz="2400" dirty="0">
                <a:solidFill>
                  <a:schemeClr val="accent1">
                    <a:lumMod val="75000"/>
                  </a:schemeClr>
                </a:solidFill>
                <a:latin typeface="Times New Roman" panose="02020603050405020304" pitchFamily="18" charset="0"/>
                <a:cs typeface="Times New Roman" panose="02020603050405020304" pitchFamily="18" charset="0"/>
              </a:rPr>
              <a:t>A </a:t>
            </a: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vertex coloring</a:t>
            </a:r>
            <a:r>
              <a:rPr lang="en-US" altLang="en-US" sz="2400" dirty="0">
                <a:solidFill>
                  <a:schemeClr val="accent1">
                    <a:lumMod val="75000"/>
                  </a:schemeClr>
                </a:solidFill>
                <a:latin typeface="Times New Roman" panose="02020603050405020304" pitchFamily="18" charset="0"/>
                <a:cs typeface="Times New Roman" panose="02020603050405020304" pitchFamily="18" charset="0"/>
              </a:rPr>
              <a:t> is an assignment of labels or </a:t>
            </a: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colors</a:t>
            </a:r>
            <a:r>
              <a:rPr lang="en-US" altLang="en-US" sz="2400" dirty="0">
                <a:solidFill>
                  <a:schemeClr val="accent1">
                    <a:lumMod val="75000"/>
                  </a:schemeClr>
                </a:solidFill>
                <a:latin typeface="Times New Roman" panose="02020603050405020304" pitchFamily="18" charset="0"/>
                <a:cs typeface="Times New Roman" panose="02020603050405020304" pitchFamily="18" charset="0"/>
              </a:rPr>
              <a:t> to each </a:t>
            </a: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vertex</a:t>
            </a:r>
            <a:r>
              <a:rPr lang="en-US" altLang="en-US" sz="2400" dirty="0">
                <a:solidFill>
                  <a:schemeClr val="accent1">
                    <a:lumMod val="75000"/>
                  </a:schemeClr>
                </a:solidFill>
                <a:latin typeface="Times New Roman" panose="02020603050405020304" pitchFamily="18" charset="0"/>
                <a:cs typeface="Times New Roman" panose="02020603050405020304" pitchFamily="18" charset="0"/>
              </a:rPr>
              <a:t> of a </a:t>
            </a: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graph</a:t>
            </a:r>
            <a:r>
              <a:rPr lang="en-US" altLang="en-US" sz="2400" dirty="0">
                <a:solidFill>
                  <a:schemeClr val="accent1">
                    <a:lumMod val="75000"/>
                  </a:schemeClr>
                </a:solidFill>
                <a:latin typeface="Times New Roman" panose="02020603050405020304" pitchFamily="18" charset="0"/>
                <a:cs typeface="Times New Roman" panose="02020603050405020304" pitchFamily="18" charset="0"/>
              </a:rPr>
              <a:t> such that no edge connects two identically colored </a:t>
            </a: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vertices</a:t>
            </a:r>
            <a:endParaRPr lang="en-US" alt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2" descr="VertexColoring">
            <a:extLst>
              <a:ext uri="{FF2B5EF4-FFF2-40B4-BE49-F238E27FC236}">
                <a16:creationId xmlns:a16="http://schemas.microsoft.com/office/drawing/2014/main" id="{EB864FD6-60B8-42C1-ADC1-18F828DD1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933825"/>
            <a:ext cx="884968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784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13" name="Title 1">
            <a:extLst>
              <a:ext uri="{FF2B5EF4-FFF2-40B4-BE49-F238E27FC236}">
                <a16:creationId xmlns:a16="http://schemas.microsoft.com/office/drawing/2014/main" id="{72525D99-51E7-464F-BBB2-CBBE2C67AB2D}"/>
              </a:ext>
            </a:extLst>
          </p:cNvPr>
          <p:cNvSpPr>
            <a:spLocks noGrp="1"/>
          </p:cNvSpPr>
          <p:nvPr>
            <p:ph type="title"/>
          </p:nvPr>
        </p:nvSpPr>
        <p:spPr>
          <a:xfrm>
            <a:off x="142038" y="1282948"/>
            <a:ext cx="8229600" cy="1143000"/>
          </a:xfrm>
        </p:spPr>
        <p:txBody>
          <a:bodyPr>
            <a:normAutofit/>
          </a:bodyPr>
          <a:lstStyle/>
          <a:p>
            <a:pPr eaLnBrk="1" fontAlgn="auto" hangingPunct="1">
              <a:spcAft>
                <a:spcPts val="0"/>
              </a:spcAft>
              <a:defRPr/>
            </a:pPr>
            <a:r>
              <a:rPr lang="en-US" sz="3200" b="1" dirty="0">
                <a:solidFill>
                  <a:schemeClr val="accent1">
                    <a:lumMod val="75000"/>
                  </a:schemeClr>
                </a:solidFill>
                <a:latin typeface="Times New Roman" pitchFamily="18" charset="0"/>
                <a:cs typeface="Times New Roman" pitchFamily="18" charset="0"/>
              </a:rPr>
              <a:t>Edge Coloring</a:t>
            </a:r>
          </a:p>
        </p:txBody>
      </p:sp>
      <p:sp>
        <p:nvSpPr>
          <p:cNvPr id="14" name="Content Placeholder 2">
            <a:extLst>
              <a:ext uri="{FF2B5EF4-FFF2-40B4-BE49-F238E27FC236}">
                <a16:creationId xmlns:a16="http://schemas.microsoft.com/office/drawing/2014/main" id="{7E6F5278-11C1-4FE3-B782-194A4DB0BEB7}"/>
              </a:ext>
            </a:extLst>
          </p:cNvPr>
          <p:cNvSpPr>
            <a:spLocks noGrp="1"/>
          </p:cNvSpPr>
          <p:nvPr>
            <p:ph idx="1"/>
          </p:nvPr>
        </p:nvSpPr>
        <p:spPr>
          <a:xfrm>
            <a:off x="393111" y="2370137"/>
            <a:ext cx="11417889" cy="2117725"/>
          </a:xfrm>
        </p:spPr>
        <p:txBody>
          <a:bodyPr>
            <a:normAutofit/>
          </a:bodyPr>
          <a:lstStyle/>
          <a:p>
            <a:pPr algn="just" eaLnBrk="1" hangingPunct="1"/>
            <a:r>
              <a:rPr lang="en-US" altLang="en-US" sz="2400" dirty="0">
                <a:solidFill>
                  <a:schemeClr val="accent1">
                    <a:lumMod val="75000"/>
                  </a:schemeClr>
                </a:solidFill>
                <a:latin typeface="Times New Roman" panose="02020603050405020304" pitchFamily="18" charset="0"/>
                <a:cs typeface="Times New Roman" panose="02020603050405020304" pitchFamily="18" charset="0"/>
              </a:rPr>
              <a:t>Similar to vertex coloring, except edges are color.</a:t>
            </a:r>
          </a:p>
          <a:p>
            <a:pPr algn="just" eaLnBrk="1" hangingPunct="1"/>
            <a:r>
              <a:rPr lang="en-US" altLang="en-US" sz="2400" dirty="0">
                <a:solidFill>
                  <a:schemeClr val="accent1">
                    <a:lumMod val="75000"/>
                  </a:schemeClr>
                </a:solidFill>
                <a:latin typeface="Times New Roman" panose="02020603050405020304" pitchFamily="18" charset="0"/>
                <a:cs typeface="Times New Roman" panose="02020603050405020304" pitchFamily="18" charset="0"/>
              </a:rPr>
              <a:t>Adjacent edges have different colors.</a:t>
            </a:r>
          </a:p>
        </p:txBody>
      </p:sp>
      <p:pic>
        <p:nvPicPr>
          <p:cNvPr id="2" name="Picture 7" descr="Edge Coloring">
            <a:extLst>
              <a:ext uri="{FF2B5EF4-FFF2-40B4-BE49-F238E27FC236}">
                <a16:creationId xmlns:a16="http://schemas.microsoft.com/office/drawing/2014/main" id="{333A3D91-C852-4FA0-AC79-4F81B19DAA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5875" y="3298825"/>
            <a:ext cx="2632075"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6977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13" name="Title 1">
            <a:extLst>
              <a:ext uri="{FF2B5EF4-FFF2-40B4-BE49-F238E27FC236}">
                <a16:creationId xmlns:a16="http://schemas.microsoft.com/office/drawing/2014/main" id="{72525D99-51E7-464F-BBB2-CBBE2C67AB2D}"/>
              </a:ext>
            </a:extLst>
          </p:cNvPr>
          <p:cNvSpPr>
            <a:spLocks noGrp="1"/>
          </p:cNvSpPr>
          <p:nvPr>
            <p:ph type="title"/>
          </p:nvPr>
        </p:nvSpPr>
        <p:spPr>
          <a:xfrm>
            <a:off x="142038" y="1282948"/>
            <a:ext cx="8229600" cy="1143000"/>
          </a:xfrm>
        </p:spPr>
        <p:txBody>
          <a:bodyPr>
            <a:normAutofit/>
          </a:bodyPr>
          <a:lstStyle/>
          <a:p>
            <a:pPr eaLnBrk="1" fontAlgn="auto" hangingPunct="1">
              <a:spcAft>
                <a:spcPts val="0"/>
              </a:spcAft>
              <a:defRPr/>
            </a:pPr>
            <a:r>
              <a:rPr lang="en-US" sz="3200" b="1" dirty="0">
                <a:solidFill>
                  <a:schemeClr val="accent1">
                    <a:lumMod val="75000"/>
                  </a:schemeClr>
                </a:solidFill>
                <a:latin typeface="Times New Roman" pitchFamily="18" charset="0"/>
                <a:cs typeface="Times New Roman" pitchFamily="18" charset="0"/>
              </a:rPr>
              <a:t>Edge Coloring</a:t>
            </a:r>
          </a:p>
        </p:txBody>
      </p:sp>
      <p:sp>
        <p:nvSpPr>
          <p:cNvPr id="14" name="Content Placeholder 2">
            <a:extLst>
              <a:ext uri="{FF2B5EF4-FFF2-40B4-BE49-F238E27FC236}">
                <a16:creationId xmlns:a16="http://schemas.microsoft.com/office/drawing/2014/main" id="{7E6F5278-11C1-4FE3-B782-194A4DB0BEB7}"/>
              </a:ext>
            </a:extLst>
          </p:cNvPr>
          <p:cNvSpPr>
            <a:spLocks noGrp="1"/>
          </p:cNvSpPr>
          <p:nvPr>
            <p:ph idx="1"/>
          </p:nvPr>
        </p:nvSpPr>
        <p:spPr>
          <a:xfrm>
            <a:off x="393111" y="2370137"/>
            <a:ext cx="11417889" cy="2117725"/>
          </a:xfrm>
        </p:spPr>
        <p:txBody>
          <a:bodyPr>
            <a:normAutofit/>
          </a:bodyPr>
          <a:lstStyle/>
          <a:p>
            <a:pPr algn="just" eaLnBrk="1" hangingPunct="1"/>
            <a:r>
              <a:rPr lang="en-US" altLang="en-US" sz="2400" dirty="0">
                <a:solidFill>
                  <a:schemeClr val="accent1">
                    <a:lumMod val="75000"/>
                  </a:schemeClr>
                </a:solidFill>
                <a:latin typeface="Times New Roman" panose="02020603050405020304" pitchFamily="18" charset="0"/>
                <a:cs typeface="Times New Roman" panose="02020603050405020304" pitchFamily="18" charset="0"/>
              </a:rPr>
              <a:t>Every edge-coloring problem can be transformed into a vertex-coloring problem</a:t>
            </a:r>
          </a:p>
          <a:p>
            <a:pPr algn="just" eaLnBrk="1" hangingPunct="1"/>
            <a:r>
              <a:rPr lang="en-US" altLang="en-US" sz="2400" dirty="0">
                <a:solidFill>
                  <a:schemeClr val="accent1">
                    <a:lumMod val="75000"/>
                  </a:schemeClr>
                </a:solidFill>
                <a:latin typeface="Times New Roman" panose="02020603050405020304" pitchFamily="18" charset="0"/>
                <a:cs typeface="Times New Roman" panose="02020603050405020304" pitchFamily="18" charset="0"/>
              </a:rPr>
              <a:t>Coloring the edges of graph G is the same as coloring the vertices in L(G)</a:t>
            </a:r>
          </a:p>
          <a:p>
            <a:pPr algn="just" eaLnBrk="1" hangingPunct="1"/>
            <a:r>
              <a:rPr lang="en-US" altLang="en-US" sz="2400" dirty="0">
                <a:solidFill>
                  <a:schemeClr val="accent1">
                    <a:lumMod val="75000"/>
                  </a:schemeClr>
                </a:solidFill>
                <a:latin typeface="Times New Roman" panose="02020603050405020304" pitchFamily="18" charset="0"/>
                <a:cs typeface="Times New Roman" panose="02020603050405020304" pitchFamily="18" charset="0"/>
              </a:rPr>
              <a:t>Not every vertex-coloring problem can be transformed to an edge-coloring problem</a:t>
            </a:r>
          </a:p>
        </p:txBody>
      </p:sp>
    </p:spTree>
    <p:extLst>
      <p:ext uri="{BB962C8B-B14F-4D97-AF65-F5344CB8AC3E}">
        <p14:creationId xmlns:p14="http://schemas.microsoft.com/office/powerpoint/2010/main" val="2639636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11" name="Rectangle 3">
            <a:extLst>
              <a:ext uri="{FF2B5EF4-FFF2-40B4-BE49-F238E27FC236}">
                <a16:creationId xmlns:a16="http://schemas.microsoft.com/office/drawing/2014/main" id="{3F8C621E-6110-4FA0-B68C-55E8A7106E9C}"/>
              </a:ext>
            </a:extLst>
          </p:cNvPr>
          <p:cNvSpPr txBox="1">
            <a:spLocks noChangeArrowheads="1"/>
          </p:cNvSpPr>
          <p:nvPr/>
        </p:nvSpPr>
        <p:spPr>
          <a:xfrm>
            <a:off x="457200" y="1481138"/>
            <a:ext cx="10572750" cy="4525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b="1" dirty="0">
                <a:solidFill>
                  <a:schemeClr val="accent1">
                    <a:lumMod val="75000"/>
                  </a:schemeClr>
                </a:solidFill>
                <a:latin typeface="Times New Roman" panose="02020603050405020304" pitchFamily="18" charset="0"/>
                <a:cs typeface="Times New Roman" panose="02020603050405020304" pitchFamily="18" charset="0"/>
              </a:rPr>
              <a:t>K-colorable</a:t>
            </a:r>
          </a:p>
          <a:p>
            <a:pPr lvl="1" algn="just"/>
            <a:r>
              <a:rPr lang="en-US" altLang="en-US" sz="2700" dirty="0">
                <a:solidFill>
                  <a:schemeClr val="accent1">
                    <a:lumMod val="75000"/>
                  </a:schemeClr>
                </a:solidFill>
                <a:latin typeface="Times New Roman" panose="02020603050405020304" pitchFamily="18" charset="0"/>
                <a:cs typeface="Times New Roman" panose="02020603050405020304" pitchFamily="18" charset="0"/>
              </a:rPr>
              <a:t>A graph G is k-colorable if it has a k-coloring.</a:t>
            </a:r>
          </a:p>
          <a:p>
            <a:pPr algn="just"/>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r>
              <a:rPr lang="en-US" altLang="en-US" b="1" dirty="0">
                <a:solidFill>
                  <a:schemeClr val="accent1">
                    <a:lumMod val="75000"/>
                  </a:schemeClr>
                </a:solidFill>
                <a:latin typeface="Times New Roman" panose="02020603050405020304" pitchFamily="18" charset="0"/>
                <a:cs typeface="Times New Roman" panose="02020603050405020304" pitchFamily="18" charset="0"/>
              </a:rPr>
              <a:t>Chromatic Number</a:t>
            </a:r>
          </a:p>
          <a:p>
            <a:pPr lvl="1" algn="just"/>
            <a:r>
              <a:rPr lang="en-US" altLang="en-US" sz="2700" dirty="0">
                <a:solidFill>
                  <a:schemeClr val="accent1">
                    <a:lumMod val="75000"/>
                  </a:schemeClr>
                </a:solidFill>
                <a:latin typeface="Times New Roman" panose="02020603050405020304" pitchFamily="18" charset="0"/>
                <a:cs typeface="Times New Roman" panose="02020603050405020304" pitchFamily="18" charset="0"/>
              </a:rPr>
              <a:t>The smallest integer k for which G is k-colorable is called the chromatic number of G, is denoted by the </a:t>
            </a:r>
            <a:r>
              <a:rPr lang="el-GR" altLang="en-US" sz="2700" i="1" dirty="0">
                <a:solidFill>
                  <a:schemeClr val="accent1">
                    <a:lumMod val="75000"/>
                  </a:schemeClr>
                </a:solidFill>
                <a:latin typeface="Times New Roman" panose="02020603050405020304" pitchFamily="18" charset="0"/>
                <a:cs typeface="Times New Roman" panose="02020603050405020304" pitchFamily="18" charset="0"/>
              </a:rPr>
              <a:t> χ</a:t>
            </a:r>
            <a:r>
              <a:rPr lang="el-GR" altLang="en-US" sz="2700" dirty="0">
                <a:solidFill>
                  <a:schemeClr val="accent1">
                    <a:lumMod val="75000"/>
                  </a:schemeClr>
                </a:solidFill>
                <a:latin typeface="Times New Roman" panose="02020603050405020304" pitchFamily="18" charset="0"/>
                <a:cs typeface="Times New Roman" panose="02020603050405020304" pitchFamily="18" charset="0"/>
              </a:rPr>
              <a:t>(</a:t>
            </a:r>
            <a:r>
              <a:rPr lang="en-US" altLang="en-US" sz="2700" dirty="0">
                <a:solidFill>
                  <a:schemeClr val="accent1">
                    <a:lumMod val="75000"/>
                  </a:schemeClr>
                </a:solidFill>
                <a:latin typeface="Times New Roman" panose="02020603050405020304" pitchFamily="18" charset="0"/>
                <a:cs typeface="Times New Roman" panose="02020603050405020304" pitchFamily="18" charset="0"/>
              </a:rPr>
              <a:t>G</a:t>
            </a:r>
            <a:r>
              <a:rPr lang="en-US" altLang="en-US" sz="2700" i="1" dirty="0">
                <a:solidFill>
                  <a:schemeClr val="accent1">
                    <a:lumMod val="75000"/>
                  </a:schemeClr>
                </a:solidFill>
                <a:latin typeface="Times New Roman" panose="02020603050405020304" pitchFamily="18" charset="0"/>
                <a:cs typeface="Times New Roman" panose="02020603050405020304" pitchFamily="18" charset="0"/>
              </a:rPr>
              <a:t>)</a:t>
            </a:r>
            <a:r>
              <a:rPr lang="en-US" altLang="en-US" sz="2700" dirty="0">
                <a:solidFill>
                  <a:schemeClr val="accent1">
                    <a:lumMod val="7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4641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76382" y="1849772"/>
            <a:ext cx="10527436" cy="646331"/>
          </a:xfrm>
          <a:prstGeom prst="rect">
            <a:avLst/>
          </a:prstGeom>
        </p:spPr>
        <p:txBody>
          <a:bodyPr wrap="square">
            <a:spAutoFit/>
          </a:bodyPr>
          <a:lstStyle/>
          <a:p>
            <a:r>
              <a:rPr lang="en-US" sz="3600" b="1" cap="all" dirty="0"/>
              <a:t>GRAPH THEORY, APPLICATIONS AND COMBINATORICS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IN" sz="3600" b="1" dirty="0">
                <a:solidFill>
                  <a:schemeClr val="accent1">
                    <a:lumMod val="75000"/>
                  </a:schemeClr>
                </a:solidFill>
              </a:rPr>
              <a:t>Graph </a:t>
            </a:r>
            <a:r>
              <a:rPr lang="en-IN" sz="3600" b="1" dirty="0" err="1">
                <a:solidFill>
                  <a:schemeClr val="accent1">
                    <a:lumMod val="75000"/>
                  </a:schemeClr>
                </a:solidFill>
              </a:rPr>
              <a:t>Coloring</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err="1"/>
              <a:t>Surabhi</a:t>
            </a:r>
            <a:r>
              <a:rPr lang="en-US" sz="2400" b="1" dirty="0"/>
              <a:t> Narayan</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&amp;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11" name="Rectangle 3">
            <a:extLst>
              <a:ext uri="{FF2B5EF4-FFF2-40B4-BE49-F238E27FC236}">
                <a16:creationId xmlns:a16="http://schemas.microsoft.com/office/drawing/2014/main" id="{3F8C621E-6110-4FA0-B68C-55E8A7106E9C}"/>
              </a:ext>
            </a:extLst>
          </p:cNvPr>
          <p:cNvSpPr txBox="1">
            <a:spLocks noChangeArrowheads="1"/>
          </p:cNvSpPr>
          <p:nvPr/>
        </p:nvSpPr>
        <p:spPr>
          <a:xfrm>
            <a:off x="457200" y="1481138"/>
            <a:ext cx="10572750" cy="590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altLang="en-US" b="1" dirty="0">
                <a:solidFill>
                  <a:schemeClr val="accent1">
                    <a:lumMod val="75000"/>
                  </a:schemeClr>
                </a:solidFill>
                <a:latin typeface="Times New Roman" panose="02020603050405020304" pitchFamily="18" charset="0"/>
                <a:cs typeface="Times New Roman" panose="02020603050405020304" pitchFamily="18" charset="0"/>
              </a:rPr>
              <a:t>Find the chromatic number of the following graphs</a:t>
            </a:r>
            <a:endParaRPr lang="en-US" altLang="en-US" sz="2700"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F230E23F-CA25-4AE8-BE3F-6A6F295A6182}"/>
              </a:ext>
            </a:extLst>
          </p:cNvPr>
          <p:cNvGrpSpPr/>
          <p:nvPr/>
        </p:nvGrpSpPr>
        <p:grpSpPr>
          <a:xfrm>
            <a:off x="257175" y="2733675"/>
            <a:ext cx="2638425" cy="1428730"/>
            <a:chOff x="257175" y="2733675"/>
            <a:chExt cx="2638425" cy="1428730"/>
          </a:xfrm>
        </p:grpSpPr>
        <p:cxnSp>
          <p:nvCxnSpPr>
            <p:cNvPr id="3" name="Straight Connector 2">
              <a:extLst>
                <a:ext uri="{FF2B5EF4-FFF2-40B4-BE49-F238E27FC236}">
                  <a16:creationId xmlns:a16="http://schemas.microsoft.com/office/drawing/2014/main" id="{B0F2241A-859D-4DA4-8F7D-3E55E3B1BCFA}"/>
                </a:ext>
              </a:extLst>
            </p:cNvPr>
            <p:cNvCxnSpPr/>
            <p:nvPr/>
          </p:nvCxnSpPr>
          <p:spPr>
            <a:xfrm>
              <a:off x="895350" y="2800350"/>
              <a:ext cx="1495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77CE28-5E60-4204-BA2B-084CDC921D59}"/>
                </a:ext>
              </a:extLst>
            </p:cNvPr>
            <p:cNvCxnSpPr/>
            <p:nvPr/>
          </p:nvCxnSpPr>
          <p:spPr>
            <a:xfrm flipH="1">
              <a:off x="295275" y="2828925"/>
              <a:ext cx="581025" cy="600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DB497BE-3D77-4791-B592-30D11A671A57}"/>
                </a:ext>
              </a:extLst>
            </p:cNvPr>
            <p:cNvCxnSpPr>
              <a:cxnSpLocks/>
            </p:cNvCxnSpPr>
            <p:nvPr/>
          </p:nvCxnSpPr>
          <p:spPr>
            <a:xfrm>
              <a:off x="2390775" y="2828926"/>
              <a:ext cx="476250" cy="676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0943C64-BD85-4458-9499-00015DC7E470}"/>
                </a:ext>
              </a:extLst>
            </p:cNvPr>
            <p:cNvCxnSpPr/>
            <p:nvPr/>
          </p:nvCxnSpPr>
          <p:spPr>
            <a:xfrm>
              <a:off x="295275" y="3429000"/>
              <a:ext cx="504825" cy="628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470FAE-1F8A-4A07-AC97-57AB6B2290DD}"/>
                </a:ext>
              </a:extLst>
            </p:cNvPr>
            <p:cNvCxnSpPr/>
            <p:nvPr/>
          </p:nvCxnSpPr>
          <p:spPr>
            <a:xfrm>
              <a:off x="771525" y="4105273"/>
              <a:ext cx="1619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C3E01FE-80CB-48A7-A541-17FE647943C0}"/>
                </a:ext>
              </a:extLst>
            </p:cNvPr>
            <p:cNvCxnSpPr/>
            <p:nvPr/>
          </p:nvCxnSpPr>
          <p:spPr>
            <a:xfrm flipV="1">
              <a:off x="2390775" y="3429000"/>
              <a:ext cx="476250" cy="628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5D2AB2-E91B-40A0-A6C9-F3747F27FACC}"/>
                </a:ext>
              </a:extLst>
            </p:cNvPr>
            <p:cNvCxnSpPr/>
            <p:nvPr/>
          </p:nvCxnSpPr>
          <p:spPr>
            <a:xfrm>
              <a:off x="295275" y="3429000"/>
              <a:ext cx="25717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A2BE08-F0A8-48A6-AFF8-D2919CB1E695}"/>
                </a:ext>
              </a:extLst>
            </p:cNvPr>
            <p:cNvCxnSpPr>
              <a:cxnSpLocks/>
            </p:cNvCxnSpPr>
            <p:nvPr/>
          </p:nvCxnSpPr>
          <p:spPr>
            <a:xfrm>
              <a:off x="895350" y="2800350"/>
              <a:ext cx="1495425" cy="1276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A21B5AA-1A31-40AC-A8CF-BCDC2B10F760}"/>
                </a:ext>
              </a:extLst>
            </p:cNvPr>
            <p:cNvCxnSpPr/>
            <p:nvPr/>
          </p:nvCxnSpPr>
          <p:spPr>
            <a:xfrm flipV="1">
              <a:off x="800100" y="2828925"/>
              <a:ext cx="1590675" cy="1276348"/>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899E0C35-2E7C-4F09-BAE4-6EA73EB337B1}"/>
                </a:ext>
              </a:extLst>
            </p:cNvPr>
            <p:cNvSpPr/>
            <p:nvPr/>
          </p:nvSpPr>
          <p:spPr>
            <a:xfrm>
              <a:off x="876300" y="2733675"/>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255AD939-E8AE-49FF-9912-E3FC4542241B}"/>
                </a:ext>
              </a:extLst>
            </p:cNvPr>
            <p:cNvSpPr/>
            <p:nvPr/>
          </p:nvSpPr>
          <p:spPr>
            <a:xfrm>
              <a:off x="257175" y="3371850"/>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308D8FD4-019C-47E1-8DF9-48986826FF91}"/>
                </a:ext>
              </a:extLst>
            </p:cNvPr>
            <p:cNvSpPr/>
            <p:nvPr/>
          </p:nvSpPr>
          <p:spPr>
            <a:xfrm>
              <a:off x="2324100" y="2743200"/>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95AEE235-1DC5-471C-BAA9-EDC494044C61}"/>
                </a:ext>
              </a:extLst>
            </p:cNvPr>
            <p:cNvSpPr/>
            <p:nvPr/>
          </p:nvSpPr>
          <p:spPr>
            <a:xfrm>
              <a:off x="2800350" y="3371850"/>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36B7ABB1-66E9-474C-BB6B-5E92A0BC87B3}"/>
                </a:ext>
              </a:extLst>
            </p:cNvPr>
            <p:cNvSpPr/>
            <p:nvPr/>
          </p:nvSpPr>
          <p:spPr>
            <a:xfrm>
              <a:off x="781050" y="4048125"/>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91735829-F841-442C-9A83-CC849DC8E4F5}"/>
                </a:ext>
              </a:extLst>
            </p:cNvPr>
            <p:cNvSpPr/>
            <p:nvPr/>
          </p:nvSpPr>
          <p:spPr>
            <a:xfrm>
              <a:off x="2314575" y="4048125"/>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6" name="Group 65">
            <a:extLst>
              <a:ext uri="{FF2B5EF4-FFF2-40B4-BE49-F238E27FC236}">
                <a16:creationId xmlns:a16="http://schemas.microsoft.com/office/drawing/2014/main" id="{3D74348A-00DC-41C7-95B8-0722B1FFE6BC}"/>
              </a:ext>
            </a:extLst>
          </p:cNvPr>
          <p:cNvGrpSpPr/>
          <p:nvPr/>
        </p:nvGrpSpPr>
        <p:grpSpPr>
          <a:xfrm>
            <a:off x="5219700" y="3048000"/>
            <a:ext cx="2581275" cy="1638280"/>
            <a:chOff x="5219700" y="3048000"/>
            <a:chExt cx="2581275" cy="1638280"/>
          </a:xfrm>
        </p:grpSpPr>
        <p:cxnSp>
          <p:nvCxnSpPr>
            <p:cNvPr id="41" name="Straight Connector 40">
              <a:extLst>
                <a:ext uri="{FF2B5EF4-FFF2-40B4-BE49-F238E27FC236}">
                  <a16:creationId xmlns:a16="http://schemas.microsoft.com/office/drawing/2014/main" id="{481907AC-A2AA-48C5-9D3A-DAB79B095372}"/>
                </a:ext>
              </a:extLst>
            </p:cNvPr>
            <p:cNvCxnSpPr/>
            <p:nvPr/>
          </p:nvCxnSpPr>
          <p:spPr>
            <a:xfrm>
              <a:off x="5305425" y="3867150"/>
              <a:ext cx="1162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FC64F64-DF57-404B-B8F4-F85E961BC5F2}"/>
                </a:ext>
              </a:extLst>
            </p:cNvPr>
            <p:cNvCxnSpPr/>
            <p:nvPr/>
          </p:nvCxnSpPr>
          <p:spPr>
            <a:xfrm flipV="1">
              <a:off x="6467475" y="3048000"/>
              <a:ext cx="657225" cy="819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9F13F3F-1437-432C-865F-1EC7212ED405}"/>
                </a:ext>
              </a:extLst>
            </p:cNvPr>
            <p:cNvCxnSpPr/>
            <p:nvPr/>
          </p:nvCxnSpPr>
          <p:spPr>
            <a:xfrm>
              <a:off x="7124700" y="3082991"/>
              <a:ext cx="666750" cy="784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DD9F34-95C5-4CA2-8DFF-E59ADC1137E9}"/>
                </a:ext>
              </a:extLst>
            </p:cNvPr>
            <p:cNvCxnSpPr/>
            <p:nvPr/>
          </p:nvCxnSpPr>
          <p:spPr>
            <a:xfrm>
              <a:off x="6467475" y="3902140"/>
              <a:ext cx="666750" cy="727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ABE1D43-3CF8-422F-8981-E197E2F3E5B8}"/>
                </a:ext>
              </a:extLst>
            </p:cNvPr>
            <p:cNvCxnSpPr/>
            <p:nvPr/>
          </p:nvCxnSpPr>
          <p:spPr>
            <a:xfrm flipV="1">
              <a:off x="7134225" y="3902138"/>
              <a:ext cx="657225" cy="76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A407164-8D05-4A37-A94F-5E5060AC483C}"/>
                </a:ext>
              </a:extLst>
            </p:cNvPr>
            <p:cNvCxnSpPr/>
            <p:nvPr/>
          </p:nvCxnSpPr>
          <p:spPr>
            <a:xfrm>
              <a:off x="7124700" y="3082991"/>
              <a:ext cx="9525" cy="1546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11B7807-F43A-45DF-8137-128AF9586371}"/>
                </a:ext>
              </a:extLst>
            </p:cNvPr>
            <p:cNvCxnSpPr/>
            <p:nvPr/>
          </p:nvCxnSpPr>
          <p:spPr>
            <a:xfrm flipH="1">
              <a:off x="5305425" y="3082991"/>
              <a:ext cx="1819275" cy="784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18CB982-DB48-4B75-9210-6B341A356E66}"/>
                </a:ext>
              </a:extLst>
            </p:cNvPr>
            <p:cNvCxnSpPr/>
            <p:nvPr/>
          </p:nvCxnSpPr>
          <p:spPr>
            <a:xfrm>
              <a:off x="5286375" y="3902138"/>
              <a:ext cx="1847850" cy="762001"/>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F7B5347F-5487-4770-B698-A4602A128061}"/>
                </a:ext>
              </a:extLst>
            </p:cNvPr>
            <p:cNvSpPr/>
            <p:nvPr/>
          </p:nvSpPr>
          <p:spPr>
            <a:xfrm>
              <a:off x="5219700" y="3848100"/>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68536D01-E53B-44B8-A5F5-11F00E39ABC5}"/>
                </a:ext>
              </a:extLst>
            </p:cNvPr>
            <p:cNvSpPr/>
            <p:nvPr/>
          </p:nvSpPr>
          <p:spPr>
            <a:xfrm>
              <a:off x="7067550" y="3057525"/>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92160E80-B2E7-4378-9A51-CA62212229CA}"/>
                </a:ext>
              </a:extLst>
            </p:cNvPr>
            <p:cNvSpPr/>
            <p:nvPr/>
          </p:nvSpPr>
          <p:spPr>
            <a:xfrm>
              <a:off x="6438900" y="3810000"/>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6DA8C578-82FD-4381-9CA4-B7687380F2C1}"/>
                </a:ext>
              </a:extLst>
            </p:cNvPr>
            <p:cNvSpPr/>
            <p:nvPr/>
          </p:nvSpPr>
          <p:spPr>
            <a:xfrm>
              <a:off x="7705725" y="3829050"/>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0B3F0882-6CB6-413A-8FFB-1CC589BDA443}"/>
                </a:ext>
              </a:extLst>
            </p:cNvPr>
            <p:cNvSpPr/>
            <p:nvPr/>
          </p:nvSpPr>
          <p:spPr>
            <a:xfrm>
              <a:off x="7096125" y="4572000"/>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244106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11" name="Rectangle 3">
            <a:extLst>
              <a:ext uri="{FF2B5EF4-FFF2-40B4-BE49-F238E27FC236}">
                <a16:creationId xmlns:a16="http://schemas.microsoft.com/office/drawing/2014/main" id="{3F8C621E-6110-4FA0-B68C-55E8A7106E9C}"/>
              </a:ext>
            </a:extLst>
          </p:cNvPr>
          <p:cNvSpPr txBox="1">
            <a:spLocks noChangeArrowheads="1"/>
          </p:cNvSpPr>
          <p:nvPr/>
        </p:nvSpPr>
        <p:spPr>
          <a:xfrm>
            <a:off x="457200" y="1481138"/>
            <a:ext cx="10572750" cy="590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altLang="en-US" b="1" dirty="0">
                <a:solidFill>
                  <a:schemeClr val="accent1">
                    <a:lumMod val="75000"/>
                  </a:schemeClr>
                </a:solidFill>
                <a:latin typeface="Times New Roman" panose="02020603050405020304" pitchFamily="18" charset="0"/>
                <a:cs typeface="Times New Roman" panose="02020603050405020304" pitchFamily="18" charset="0"/>
              </a:rPr>
              <a:t>Find the chromatic number of the following graphs</a:t>
            </a:r>
            <a:endParaRPr lang="en-US" altLang="en-US" sz="27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25602" name="Picture 2" descr="Image result for petersen graph">
            <a:extLst>
              <a:ext uri="{FF2B5EF4-FFF2-40B4-BE49-F238E27FC236}">
                <a16:creationId xmlns:a16="http://schemas.microsoft.com/office/drawing/2014/main" id="{EA2DFFA9-6077-44CE-BF90-0B4EE2A53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39318"/>
            <a:ext cx="2514600" cy="2514600"/>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Group 87">
            <a:extLst>
              <a:ext uri="{FF2B5EF4-FFF2-40B4-BE49-F238E27FC236}">
                <a16:creationId xmlns:a16="http://schemas.microsoft.com/office/drawing/2014/main" id="{2CD08316-3CB5-486B-BF88-80C8A335882B}"/>
              </a:ext>
            </a:extLst>
          </p:cNvPr>
          <p:cNvGrpSpPr/>
          <p:nvPr/>
        </p:nvGrpSpPr>
        <p:grpSpPr>
          <a:xfrm>
            <a:off x="6010275" y="2657475"/>
            <a:ext cx="3952875" cy="1971655"/>
            <a:chOff x="6010275" y="2657475"/>
            <a:chExt cx="3952875" cy="1971655"/>
          </a:xfrm>
        </p:grpSpPr>
        <p:cxnSp>
          <p:nvCxnSpPr>
            <p:cNvPr id="7" name="Straight Connector 6">
              <a:extLst>
                <a:ext uri="{FF2B5EF4-FFF2-40B4-BE49-F238E27FC236}">
                  <a16:creationId xmlns:a16="http://schemas.microsoft.com/office/drawing/2014/main" id="{DB95E36C-5F3A-40B3-B66F-7BCF72F6A3F0}"/>
                </a:ext>
              </a:extLst>
            </p:cNvPr>
            <p:cNvCxnSpPr/>
            <p:nvPr/>
          </p:nvCxnSpPr>
          <p:spPr>
            <a:xfrm flipH="1">
              <a:off x="6877050" y="2657475"/>
              <a:ext cx="1095375" cy="933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3B961E-B1F8-4C66-A9AF-91E15C095EE7}"/>
                </a:ext>
              </a:extLst>
            </p:cNvPr>
            <p:cNvCxnSpPr>
              <a:cxnSpLocks/>
            </p:cNvCxnSpPr>
            <p:nvPr/>
          </p:nvCxnSpPr>
          <p:spPr>
            <a:xfrm>
              <a:off x="7981950" y="2686050"/>
              <a:ext cx="1003750" cy="85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D35ECD-C4FE-4BCF-B98B-BDC76A2C6EC3}"/>
                </a:ext>
              </a:extLst>
            </p:cNvPr>
            <p:cNvCxnSpPr>
              <a:cxnSpLocks/>
            </p:cNvCxnSpPr>
            <p:nvPr/>
          </p:nvCxnSpPr>
          <p:spPr>
            <a:xfrm>
              <a:off x="6877050" y="3590925"/>
              <a:ext cx="10668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3DC8B5-6772-4F11-98CB-33854CB06BDD}"/>
                </a:ext>
              </a:extLst>
            </p:cNvPr>
            <p:cNvCxnSpPr>
              <a:cxnSpLocks/>
            </p:cNvCxnSpPr>
            <p:nvPr/>
          </p:nvCxnSpPr>
          <p:spPr>
            <a:xfrm flipV="1">
              <a:off x="7890325" y="3590925"/>
              <a:ext cx="1095375" cy="990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5723556-4328-410E-A668-005E75970A95}"/>
                </a:ext>
              </a:extLst>
            </p:cNvPr>
            <p:cNvCxnSpPr/>
            <p:nvPr/>
          </p:nvCxnSpPr>
          <p:spPr>
            <a:xfrm>
              <a:off x="8985700" y="3571875"/>
              <a:ext cx="977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8A12DDF-3932-4E4F-A8CE-0A51423DD4CF}"/>
                </a:ext>
              </a:extLst>
            </p:cNvPr>
            <p:cNvCxnSpPr/>
            <p:nvPr/>
          </p:nvCxnSpPr>
          <p:spPr>
            <a:xfrm flipH="1">
              <a:off x="6019800" y="3590925"/>
              <a:ext cx="857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83F4D1C-7127-40B0-88F7-2A521969C416}"/>
                </a:ext>
              </a:extLst>
            </p:cNvPr>
            <p:cNvCxnSpPr/>
            <p:nvPr/>
          </p:nvCxnSpPr>
          <p:spPr>
            <a:xfrm flipV="1">
              <a:off x="6019800" y="2686050"/>
              <a:ext cx="1952625" cy="885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182D31D-9B81-4247-99BC-31376DDA0DF4}"/>
                </a:ext>
              </a:extLst>
            </p:cNvPr>
            <p:cNvCxnSpPr/>
            <p:nvPr/>
          </p:nvCxnSpPr>
          <p:spPr>
            <a:xfrm>
              <a:off x="7981950" y="2681288"/>
              <a:ext cx="1981200" cy="862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300360F-884B-4A99-8FD8-CC9682381E31}"/>
                </a:ext>
              </a:extLst>
            </p:cNvPr>
            <p:cNvCxnSpPr/>
            <p:nvPr/>
          </p:nvCxnSpPr>
          <p:spPr>
            <a:xfrm>
              <a:off x="6010275" y="3600451"/>
              <a:ext cx="1880050" cy="98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AD3CD8-ABD6-4743-8F4D-37476F66FCED}"/>
                </a:ext>
              </a:extLst>
            </p:cNvPr>
            <p:cNvCxnSpPr/>
            <p:nvPr/>
          </p:nvCxnSpPr>
          <p:spPr>
            <a:xfrm flipV="1">
              <a:off x="7890325" y="3543300"/>
              <a:ext cx="2072825" cy="1057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E8F5BAC-3B36-477E-8B9C-7D24226DBAA2}"/>
                </a:ext>
              </a:extLst>
            </p:cNvPr>
            <p:cNvCxnSpPr/>
            <p:nvPr/>
          </p:nvCxnSpPr>
          <p:spPr>
            <a:xfrm>
              <a:off x="7424737" y="3124200"/>
              <a:ext cx="1059088" cy="84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B99C3C-51F0-4F69-9650-AB5ABF1AF9EC}"/>
                </a:ext>
              </a:extLst>
            </p:cNvPr>
            <p:cNvCxnSpPr/>
            <p:nvPr/>
          </p:nvCxnSpPr>
          <p:spPr>
            <a:xfrm flipV="1">
              <a:off x="7342868" y="3162300"/>
              <a:ext cx="1140957" cy="909637"/>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F8979FCA-7DD2-41AB-B5E1-96890AA380DF}"/>
                </a:ext>
              </a:extLst>
            </p:cNvPr>
            <p:cNvSpPr/>
            <p:nvPr/>
          </p:nvSpPr>
          <p:spPr>
            <a:xfrm>
              <a:off x="7905750" y="2667000"/>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8B613CA7-A972-4812-9210-54732268A7E1}"/>
                </a:ext>
              </a:extLst>
            </p:cNvPr>
            <p:cNvSpPr/>
            <p:nvPr/>
          </p:nvSpPr>
          <p:spPr>
            <a:xfrm>
              <a:off x="7381875" y="3048000"/>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7EA366E7-C42D-4BF3-8D9C-A04012165EA4}"/>
                </a:ext>
              </a:extLst>
            </p:cNvPr>
            <p:cNvSpPr/>
            <p:nvPr/>
          </p:nvSpPr>
          <p:spPr>
            <a:xfrm>
              <a:off x="6886575" y="3533775"/>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B06A4B23-30CA-4FA3-8E37-D18CEF631BE4}"/>
                </a:ext>
              </a:extLst>
            </p:cNvPr>
            <p:cNvSpPr/>
            <p:nvPr/>
          </p:nvSpPr>
          <p:spPr>
            <a:xfrm>
              <a:off x="6019800" y="3543300"/>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46366D5B-0453-4F71-8885-013E71D100FB}"/>
                </a:ext>
              </a:extLst>
            </p:cNvPr>
            <p:cNvSpPr/>
            <p:nvPr/>
          </p:nvSpPr>
          <p:spPr>
            <a:xfrm>
              <a:off x="7896225" y="3495675"/>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a:extLst>
                <a:ext uri="{FF2B5EF4-FFF2-40B4-BE49-F238E27FC236}">
                  <a16:creationId xmlns:a16="http://schemas.microsoft.com/office/drawing/2014/main" id="{2A1E051D-7341-48D4-B361-56A7C54C1A80}"/>
                </a:ext>
              </a:extLst>
            </p:cNvPr>
            <p:cNvSpPr/>
            <p:nvPr/>
          </p:nvSpPr>
          <p:spPr>
            <a:xfrm>
              <a:off x="8429625" y="3086100"/>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A2A6810D-EBF4-4B4F-9F77-A81F4D332C8A}"/>
                </a:ext>
              </a:extLst>
            </p:cNvPr>
            <p:cNvSpPr/>
            <p:nvPr/>
          </p:nvSpPr>
          <p:spPr>
            <a:xfrm>
              <a:off x="8886825" y="3514725"/>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2FB938A5-85A1-4F38-996B-92E9B016B5A5}"/>
                </a:ext>
              </a:extLst>
            </p:cNvPr>
            <p:cNvSpPr/>
            <p:nvPr/>
          </p:nvSpPr>
          <p:spPr>
            <a:xfrm>
              <a:off x="7296150" y="3971925"/>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CDC99BA9-C27E-4781-8AE7-F46DA23313D0}"/>
                </a:ext>
              </a:extLst>
            </p:cNvPr>
            <p:cNvSpPr/>
            <p:nvPr/>
          </p:nvSpPr>
          <p:spPr>
            <a:xfrm>
              <a:off x="8458200" y="3924300"/>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a:extLst>
                <a:ext uri="{FF2B5EF4-FFF2-40B4-BE49-F238E27FC236}">
                  <a16:creationId xmlns:a16="http://schemas.microsoft.com/office/drawing/2014/main" id="{5D9414D0-E638-47A7-84C3-DB93A61A04D4}"/>
                </a:ext>
              </a:extLst>
            </p:cNvPr>
            <p:cNvSpPr/>
            <p:nvPr/>
          </p:nvSpPr>
          <p:spPr>
            <a:xfrm>
              <a:off x="9848850" y="3495675"/>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F7F9F56E-B569-4ECD-B598-8F0E737ADB5E}"/>
                </a:ext>
              </a:extLst>
            </p:cNvPr>
            <p:cNvSpPr/>
            <p:nvPr/>
          </p:nvSpPr>
          <p:spPr>
            <a:xfrm>
              <a:off x="7858125" y="4514850"/>
              <a:ext cx="95250" cy="11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295851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 name="TextBox 1">
            <a:extLst>
              <a:ext uri="{FF2B5EF4-FFF2-40B4-BE49-F238E27FC236}">
                <a16:creationId xmlns:a16="http://schemas.microsoft.com/office/drawing/2014/main" id="{1724B76F-B19A-463D-89A1-F84C412FC2EE}"/>
              </a:ext>
            </a:extLst>
          </p:cNvPr>
          <p:cNvSpPr txBox="1"/>
          <p:nvPr/>
        </p:nvSpPr>
        <p:spPr>
          <a:xfrm>
            <a:off x="114299" y="1562100"/>
            <a:ext cx="11134725" cy="4154984"/>
          </a:xfrm>
          <a:prstGeom prst="rect">
            <a:avLst/>
          </a:prstGeom>
          <a:noFill/>
        </p:spPr>
        <p:txBody>
          <a:bodyPr wrap="square" rtlCol="0">
            <a:spAutoFit/>
          </a:bodyPr>
          <a:lstStyle/>
          <a:p>
            <a:r>
              <a:rPr lang="en-IN" sz="2400" b="1" i="0" u="sng" dirty="0">
                <a:solidFill>
                  <a:schemeClr val="accent1">
                    <a:lumMod val="75000"/>
                  </a:schemeClr>
                </a:solidFill>
                <a:effectLst/>
              </a:rPr>
              <a:t>Observations</a:t>
            </a:r>
          </a:p>
          <a:p>
            <a:endParaRPr lang="en-IN" sz="2400" b="1" u="sng" dirty="0">
              <a:solidFill>
                <a:schemeClr val="accent1">
                  <a:lumMod val="75000"/>
                </a:schemeClr>
              </a:solidFill>
            </a:endParaRPr>
          </a:p>
          <a:p>
            <a:pPr marL="342900" indent="-342900" algn="just">
              <a:buFont typeface="Arial" panose="020B0604020202020204" pitchFamily="34" charset="0"/>
              <a:buChar char="•"/>
            </a:pPr>
            <a:r>
              <a:rPr lang="en-IN" sz="2400" i="0" dirty="0">
                <a:solidFill>
                  <a:schemeClr val="accent1">
                    <a:lumMod val="75000"/>
                  </a:schemeClr>
                </a:solidFill>
                <a:effectLst/>
              </a:rPr>
              <a:t>A graph consisting of only isolated vertices is 1- chromatic.</a:t>
            </a:r>
          </a:p>
          <a:p>
            <a:pPr marL="342900" indent="-342900" algn="just">
              <a:buFont typeface="Arial" panose="020B0604020202020204" pitchFamily="34" charset="0"/>
              <a:buChar char="•"/>
            </a:pPr>
            <a:r>
              <a:rPr lang="en-IN" sz="2400" dirty="0">
                <a:solidFill>
                  <a:schemeClr val="accent1">
                    <a:lumMod val="75000"/>
                  </a:schemeClr>
                </a:solidFill>
              </a:rPr>
              <a:t>A graph with one or more edges is </a:t>
            </a:r>
            <a:r>
              <a:rPr lang="en-IN" sz="2400" dirty="0" err="1">
                <a:solidFill>
                  <a:schemeClr val="accent1">
                    <a:lumMod val="75000"/>
                  </a:schemeClr>
                </a:solidFill>
              </a:rPr>
              <a:t>atleast</a:t>
            </a:r>
            <a:r>
              <a:rPr lang="en-IN" sz="2400" dirty="0">
                <a:solidFill>
                  <a:schemeClr val="accent1">
                    <a:lumMod val="75000"/>
                  </a:schemeClr>
                </a:solidFill>
              </a:rPr>
              <a:t> 2-chromatic.</a:t>
            </a:r>
          </a:p>
          <a:p>
            <a:pPr marL="342900" indent="-342900" algn="just">
              <a:buFont typeface="Arial" panose="020B0604020202020204" pitchFamily="34" charset="0"/>
              <a:buChar char="•"/>
            </a:pPr>
            <a:r>
              <a:rPr lang="en-IN" sz="2400" i="0" dirty="0">
                <a:solidFill>
                  <a:schemeClr val="accent1">
                    <a:lumMod val="75000"/>
                  </a:schemeClr>
                </a:solidFill>
                <a:effectLst/>
              </a:rPr>
              <a:t>If G is a graph of n vertices then </a:t>
            </a:r>
            <a:r>
              <a:rPr lang="el-GR" altLang="en-US" sz="2400" i="1" dirty="0">
                <a:solidFill>
                  <a:schemeClr val="accent1">
                    <a:lumMod val="75000"/>
                  </a:schemeClr>
                </a:solidFill>
                <a:cs typeface="Times New Roman" panose="02020603050405020304" pitchFamily="18" charset="0"/>
              </a:rPr>
              <a:t>χ</a:t>
            </a:r>
            <a:r>
              <a:rPr lang="el-GR" altLang="en-US" sz="2400" dirty="0">
                <a:solidFill>
                  <a:schemeClr val="accent1">
                    <a:lumMod val="75000"/>
                  </a:schemeClr>
                </a:solidFill>
                <a:cs typeface="Times New Roman" panose="02020603050405020304" pitchFamily="18" charset="0"/>
              </a:rPr>
              <a:t>(</a:t>
            </a:r>
            <a:r>
              <a:rPr lang="en-US" altLang="en-US" sz="2400" dirty="0">
                <a:solidFill>
                  <a:schemeClr val="accent1">
                    <a:lumMod val="75000"/>
                  </a:schemeClr>
                </a:solidFill>
                <a:cs typeface="Times New Roman" panose="02020603050405020304" pitchFamily="18" charset="0"/>
              </a:rPr>
              <a:t>G</a:t>
            </a:r>
            <a:r>
              <a:rPr lang="en-US" altLang="en-US" sz="2400" i="1" dirty="0">
                <a:solidFill>
                  <a:schemeClr val="accent1">
                    <a:lumMod val="75000"/>
                  </a:schemeClr>
                </a:solidFill>
                <a:cs typeface="Times New Roman" panose="02020603050405020304" pitchFamily="18" charset="0"/>
              </a:rPr>
              <a:t>) &lt;= n</a:t>
            </a:r>
          </a:p>
          <a:p>
            <a:pPr marL="342900" indent="-342900" algn="just">
              <a:buFont typeface="Arial" panose="020B0604020202020204" pitchFamily="34" charset="0"/>
              <a:buChar char="•"/>
            </a:pPr>
            <a:r>
              <a:rPr lang="el-GR" altLang="en-US" sz="2400" i="1" dirty="0">
                <a:solidFill>
                  <a:schemeClr val="accent1">
                    <a:lumMod val="75000"/>
                  </a:schemeClr>
                </a:solidFill>
                <a:cs typeface="Times New Roman" panose="02020603050405020304" pitchFamily="18" charset="0"/>
              </a:rPr>
              <a:t>χ</a:t>
            </a:r>
            <a:r>
              <a:rPr lang="el-GR" altLang="en-US" sz="2400" dirty="0">
                <a:solidFill>
                  <a:schemeClr val="accent1">
                    <a:lumMod val="75000"/>
                  </a:schemeClr>
                </a:solidFill>
                <a:cs typeface="Times New Roman" panose="02020603050405020304" pitchFamily="18" charset="0"/>
              </a:rPr>
              <a:t>(</a:t>
            </a:r>
            <a:r>
              <a:rPr lang="en-US" altLang="en-US" sz="2400" dirty="0" err="1">
                <a:solidFill>
                  <a:schemeClr val="accent1">
                    <a:lumMod val="75000"/>
                  </a:schemeClr>
                </a:solidFill>
                <a:cs typeface="Times New Roman" panose="02020603050405020304" pitchFamily="18" charset="0"/>
              </a:rPr>
              <a:t>Kn</a:t>
            </a:r>
            <a:r>
              <a:rPr lang="en-US" altLang="en-US" sz="2400" i="1" dirty="0">
                <a:solidFill>
                  <a:schemeClr val="accent1">
                    <a:lumMod val="75000"/>
                  </a:schemeClr>
                </a:solidFill>
                <a:cs typeface="Times New Roman" panose="02020603050405020304" pitchFamily="18" charset="0"/>
              </a:rPr>
              <a:t>) = n for all n&gt;=1</a:t>
            </a:r>
          </a:p>
          <a:p>
            <a:pPr marL="342900" indent="-342900" algn="just">
              <a:buFont typeface="Arial" panose="020B0604020202020204" pitchFamily="34" charset="0"/>
              <a:buChar char="•"/>
            </a:pPr>
            <a:r>
              <a:rPr lang="en-US" sz="2400" dirty="0">
                <a:solidFill>
                  <a:schemeClr val="accent1">
                    <a:lumMod val="75000"/>
                  </a:schemeClr>
                </a:solidFill>
                <a:effectLst/>
                <a:cs typeface="Times New Roman" panose="02020603050405020304" pitchFamily="18" charset="0"/>
              </a:rPr>
              <a:t>If a graph G contains a graph G1 as subgraph, then </a:t>
            </a:r>
            <a:r>
              <a:rPr lang="el-GR" altLang="en-US" sz="2400" i="1" dirty="0">
                <a:solidFill>
                  <a:schemeClr val="accent1">
                    <a:lumMod val="75000"/>
                  </a:schemeClr>
                </a:solidFill>
                <a:cs typeface="Times New Roman" panose="02020603050405020304" pitchFamily="18" charset="0"/>
              </a:rPr>
              <a:t>χ</a:t>
            </a:r>
            <a:r>
              <a:rPr lang="el-GR" altLang="en-US" sz="2400" dirty="0">
                <a:solidFill>
                  <a:schemeClr val="accent1">
                    <a:lumMod val="75000"/>
                  </a:schemeClr>
                </a:solidFill>
                <a:cs typeface="Times New Roman" panose="02020603050405020304" pitchFamily="18" charset="0"/>
              </a:rPr>
              <a:t>(</a:t>
            </a:r>
            <a:r>
              <a:rPr lang="en-US" altLang="en-US" sz="2400" dirty="0">
                <a:solidFill>
                  <a:schemeClr val="accent1">
                    <a:lumMod val="75000"/>
                  </a:schemeClr>
                </a:solidFill>
                <a:cs typeface="Times New Roman" panose="02020603050405020304" pitchFamily="18" charset="0"/>
              </a:rPr>
              <a:t>G</a:t>
            </a:r>
            <a:r>
              <a:rPr lang="en-US" altLang="en-US" sz="2400" i="1" dirty="0">
                <a:solidFill>
                  <a:schemeClr val="accent1">
                    <a:lumMod val="75000"/>
                  </a:schemeClr>
                </a:solidFill>
                <a:cs typeface="Times New Roman" panose="02020603050405020304" pitchFamily="18" charset="0"/>
              </a:rPr>
              <a:t>) &gt;= </a:t>
            </a:r>
            <a:r>
              <a:rPr lang="el-GR" altLang="en-US" sz="2400" i="1" dirty="0">
                <a:solidFill>
                  <a:schemeClr val="accent1">
                    <a:lumMod val="75000"/>
                  </a:schemeClr>
                </a:solidFill>
                <a:cs typeface="Times New Roman" panose="02020603050405020304" pitchFamily="18" charset="0"/>
              </a:rPr>
              <a:t>χ</a:t>
            </a:r>
            <a:r>
              <a:rPr lang="el-GR" altLang="en-US" sz="2400" dirty="0">
                <a:solidFill>
                  <a:schemeClr val="accent1">
                    <a:lumMod val="75000"/>
                  </a:schemeClr>
                </a:solidFill>
                <a:cs typeface="Times New Roman" panose="02020603050405020304" pitchFamily="18" charset="0"/>
              </a:rPr>
              <a:t>(</a:t>
            </a:r>
            <a:r>
              <a:rPr lang="en-US" altLang="en-US" sz="2400" dirty="0">
                <a:solidFill>
                  <a:schemeClr val="accent1">
                    <a:lumMod val="75000"/>
                  </a:schemeClr>
                </a:solidFill>
                <a:cs typeface="Times New Roman" panose="02020603050405020304" pitchFamily="18" charset="0"/>
              </a:rPr>
              <a:t>G1</a:t>
            </a:r>
            <a:r>
              <a:rPr lang="en-US" altLang="en-US" sz="2400" i="1" dirty="0">
                <a:solidFill>
                  <a:schemeClr val="accent1">
                    <a:lumMod val="75000"/>
                  </a:schemeClr>
                </a:solidFill>
                <a:cs typeface="Times New Roman" panose="02020603050405020304" pitchFamily="18" charset="0"/>
              </a:rPr>
              <a:t>)</a:t>
            </a:r>
          </a:p>
          <a:p>
            <a:pPr marL="342900" indent="-342900" algn="just">
              <a:buFont typeface="Arial" panose="020B0604020202020204" pitchFamily="34" charset="0"/>
              <a:buChar char="•"/>
            </a:pPr>
            <a:r>
              <a:rPr lang="en-US" sz="2400" dirty="0">
                <a:solidFill>
                  <a:schemeClr val="accent1">
                    <a:lumMod val="75000"/>
                  </a:schemeClr>
                </a:solidFill>
                <a:effectLst/>
                <a:cs typeface="Times New Roman" panose="02020603050405020304" pitchFamily="18" charset="0"/>
              </a:rPr>
              <a:t>If a graph G contains </a:t>
            </a:r>
            <a:r>
              <a:rPr lang="en-US" sz="2400" dirty="0" err="1">
                <a:solidFill>
                  <a:schemeClr val="accent1">
                    <a:lumMod val="75000"/>
                  </a:schemeClr>
                </a:solidFill>
                <a:effectLst/>
                <a:cs typeface="Times New Roman" panose="02020603050405020304" pitchFamily="18" charset="0"/>
              </a:rPr>
              <a:t>Kn</a:t>
            </a:r>
            <a:r>
              <a:rPr lang="en-US" sz="2400" dirty="0">
                <a:solidFill>
                  <a:schemeClr val="accent1">
                    <a:lumMod val="75000"/>
                  </a:schemeClr>
                </a:solidFill>
                <a:effectLst/>
                <a:cs typeface="Times New Roman" panose="02020603050405020304" pitchFamily="18" charset="0"/>
              </a:rPr>
              <a:t> as a subgraph, then </a:t>
            </a:r>
            <a:r>
              <a:rPr lang="el-GR" altLang="en-US" sz="2400" i="1" dirty="0">
                <a:solidFill>
                  <a:schemeClr val="accent1">
                    <a:lumMod val="75000"/>
                  </a:schemeClr>
                </a:solidFill>
                <a:cs typeface="Times New Roman" panose="02020603050405020304" pitchFamily="18" charset="0"/>
              </a:rPr>
              <a:t>χ</a:t>
            </a:r>
            <a:r>
              <a:rPr lang="el-GR" altLang="en-US" sz="2400" dirty="0">
                <a:solidFill>
                  <a:schemeClr val="accent1">
                    <a:lumMod val="75000"/>
                  </a:schemeClr>
                </a:solidFill>
                <a:cs typeface="Times New Roman" panose="02020603050405020304" pitchFamily="18" charset="0"/>
              </a:rPr>
              <a:t>(</a:t>
            </a:r>
            <a:r>
              <a:rPr lang="en-US" altLang="en-US" sz="2400" dirty="0">
                <a:solidFill>
                  <a:schemeClr val="accent1">
                    <a:lumMod val="75000"/>
                  </a:schemeClr>
                </a:solidFill>
                <a:cs typeface="Times New Roman" panose="02020603050405020304" pitchFamily="18" charset="0"/>
              </a:rPr>
              <a:t>G</a:t>
            </a:r>
            <a:r>
              <a:rPr lang="en-US" altLang="en-US" sz="2400" i="1" dirty="0">
                <a:solidFill>
                  <a:schemeClr val="accent1">
                    <a:lumMod val="75000"/>
                  </a:schemeClr>
                </a:solidFill>
                <a:cs typeface="Times New Roman" panose="02020603050405020304" pitchFamily="18" charset="0"/>
              </a:rPr>
              <a:t>)&gt;= n</a:t>
            </a:r>
            <a:endParaRPr lang="en-IN" sz="2400" dirty="0">
              <a:solidFill>
                <a:schemeClr val="accent1">
                  <a:lumMod val="75000"/>
                </a:schemeClr>
              </a:solidFill>
              <a:effectLst/>
            </a:endParaRPr>
          </a:p>
          <a:p>
            <a:pPr marL="342900" indent="-342900" algn="just">
              <a:buFont typeface="Arial" panose="020B0604020202020204" pitchFamily="34" charset="0"/>
              <a:buChar char="•"/>
            </a:pPr>
            <a:endParaRPr lang="en-US" sz="2400" i="0" dirty="0">
              <a:solidFill>
                <a:schemeClr val="accent1">
                  <a:lumMod val="75000"/>
                </a:schemeClr>
              </a:solidFill>
              <a:effectLst/>
            </a:endParaRPr>
          </a:p>
          <a:p>
            <a:pPr algn="just"/>
            <a:endParaRPr lang="en-IN" sz="2400" i="0" dirty="0">
              <a:solidFill>
                <a:schemeClr val="accent1">
                  <a:lumMod val="75000"/>
                </a:schemeClr>
              </a:solidFill>
              <a:effectLst/>
            </a:endParaRPr>
          </a:p>
          <a:p>
            <a:endParaRPr lang="en-IN" sz="2400" dirty="0">
              <a:solidFill>
                <a:schemeClr val="accent1">
                  <a:lumMod val="75000"/>
                </a:schemeClr>
              </a:solidFill>
            </a:endParaRPr>
          </a:p>
        </p:txBody>
      </p:sp>
    </p:spTree>
    <p:extLst>
      <p:ext uri="{BB962C8B-B14F-4D97-AF65-F5344CB8AC3E}">
        <p14:creationId xmlns:p14="http://schemas.microsoft.com/office/powerpoint/2010/main" val="2820791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 name="TextBox 1">
            <a:extLst>
              <a:ext uri="{FF2B5EF4-FFF2-40B4-BE49-F238E27FC236}">
                <a16:creationId xmlns:a16="http://schemas.microsoft.com/office/drawing/2014/main" id="{1724B76F-B19A-463D-89A1-F84C412FC2EE}"/>
              </a:ext>
            </a:extLst>
          </p:cNvPr>
          <p:cNvSpPr txBox="1"/>
          <p:nvPr/>
        </p:nvSpPr>
        <p:spPr>
          <a:xfrm>
            <a:off x="174440" y="1420108"/>
            <a:ext cx="11134725" cy="461665"/>
          </a:xfrm>
          <a:prstGeom prst="rect">
            <a:avLst/>
          </a:prstGeom>
          <a:noFill/>
        </p:spPr>
        <p:txBody>
          <a:bodyPr wrap="square" rtlCol="0">
            <a:spAutoFit/>
          </a:bodyPr>
          <a:lstStyle/>
          <a:p>
            <a:r>
              <a:rPr lang="en-US" sz="2400" b="1" i="0" dirty="0">
                <a:solidFill>
                  <a:schemeClr val="accent1">
                    <a:lumMod val="75000"/>
                  </a:schemeClr>
                </a:solidFill>
                <a:effectLst/>
                <a:latin typeface="Arimo"/>
              </a:rPr>
              <a:t>Chromatic Number of some common types of graphs</a:t>
            </a:r>
            <a:endParaRPr lang="en-IN" sz="2400" b="1" dirty="0">
              <a:solidFill>
                <a:schemeClr val="accent1">
                  <a:lumMod val="75000"/>
                </a:schemeClr>
              </a:solidFill>
            </a:endParaRPr>
          </a:p>
        </p:txBody>
      </p:sp>
      <p:sp>
        <p:nvSpPr>
          <p:cNvPr id="9" name="TextBox 8">
            <a:extLst>
              <a:ext uri="{FF2B5EF4-FFF2-40B4-BE49-F238E27FC236}">
                <a16:creationId xmlns:a16="http://schemas.microsoft.com/office/drawing/2014/main" id="{8F071EE4-94FF-4FD2-993E-AB3B89480238}"/>
              </a:ext>
            </a:extLst>
          </p:cNvPr>
          <p:cNvSpPr txBox="1"/>
          <p:nvPr/>
        </p:nvSpPr>
        <p:spPr>
          <a:xfrm>
            <a:off x="283776" y="1931240"/>
            <a:ext cx="6541088" cy="4524315"/>
          </a:xfrm>
          <a:prstGeom prst="rect">
            <a:avLst/>
          </a:prstGeom>
          <a:noFill/>
        </p:spPr>
        <p:txBody>
          <a:bodyPr wrap="square">
            <a:spAutoFit/>
          </a:bodyPr>
          <a:lstStyle/>
          <a:p>
            <a:pPr algn="just" fontAlgn="base"/>
            <a:r>
              <a:rPr lang="en-IN" sz="2400" b="1" i="0" u="sng" dirty="0">
                <a:solidFill>
                  <a:schemeClr val="accent1">
                    <a:lumMod val="75000"/>
                  </a:schemeClr>
                </a:solidFill>
                <a:effectLst/>
                <a:latin typeface="Roboto Condensed"/>
              </a:rPr>
              <a:t>Cycle Graph</a:t>
            </a:r>
          </a:p>
          <a:p>
            <a:pPr algn="just" fontAlgn="base"/>
            <a:endParaRPr lang="en-IN" sz="2400" b="1" i="0" u="sng" dirty="0">
              <a:solidFill>
                <a:schemeClr val="accent1">
                  <a:lumMod val="75000"/>
                </a:schemeClr>
              </a:solidFill>
              <a:effectLst/>
              <a:latin typeface="Roboto Condensed"/>
            </a:endParaRPr>
          </a:p>
          <a:p>
            <a:pPr algn="just" fontAlgn="base">
              <a:buFont typeface="Arial" panose="020B0604020202020204" pitchFamily="34" charset="0"/>
              <a:buChar char="•"/>
            </a:pPr>
            <a:r>
              <a:rPr lang="en-US" sz="2400" b="0" i="0" dirty="0">
                <a:solidFill>
                  <a:schemeClr val="accent1">
                    <a:lumMod val="75000"/>
                  </a:schemeClr>
                </a:solidFill>
                <a:effectLst/>
                <a:latin typeface="Arimo"/>
              </a:rPr>
              <a:t>   A simple graph of ‘n’ vertices (n&gt;=3) and ‘n’ edges forming a cycle of length ‘n’ is called as a cycle graph.</a:t>
            </a:r>
          </a:p>
          <a:p>
            <a:pPr algn="just" fontAlgn="base">
              <a:buFont typeface="Arial" panose="020B0604020202020204" pitchFamily="34" charset="0"/>
              <a:buChar char="•"/>
            </a:pPr>
            <a:r>
              <a:rPr lang="en-US" sz="2400" b="0" i="0" dirty="0">
                <a:solidFill>
                  <a:schemeClr val="accent1">
                    <a:lumMod val="75000"/>
                  </a:schemeClr>
                </a:solidFill>
                <a:effectLst/>
                <a:latin typeface="Arimo"/>
              </a:rPr>
              <a:t>  In a cycle graph, all the vertices are of degree 2.</a:t>
            </a:r>
          </a:p>
          <a:p>
            <a:pPr algn="l" fontAlgn="base">
              <a:buFont typeface="Arial" panose="020B0604020202020204" pitchFamily="34" charset="0"/>
              <a:buChar char="•"/>
            </a:pPr>
            <a:r>
              <a:rPr lang="en-US" sz="2400" b="0" i="0" dirty="0">
                <a:solidFill>
                  <a:schemeClr val="accent1">
                    <a:lumMod val="75000"/>
                  </a:schemeClr>
                </a:solidFill>
                <a:effectLst/>
                <a:latin typeface="Arimo"/>
              </a:rPr>
              <a:t>  If number of vertices in cycle graph is even, then its chromatic number = 2.</a:t>
            </a:r>
          </a:p>
          <a:p>
            <a:pPr algn="l" fontAlgn="base">
              <a:buFont typeface="Arial" panose="020B0604020202020204" pitchFamily="34" charset="0"/>
              <a:buChar char="•"/>
            </a:pPr>
            <a:r>
              <a:rPr lang="en-US" sz="2400" b="0" i="0" dirty="0">
                <a:solidFill>
                  <a:schemeClr val="accent1">
                    <a:lumMod val="75000"/>
                  </a:schemeClr>
                </a:solidFill>
                <a:effectLst/>
                <a:latin typeface="Arimo"/>
              </a:rPr>
              <a:t>  If number of vertices in cycle graph is odd, then its chromatic number = 3.</a:t>
            </a:r>
          </a:p>
          <a:p>
            <a:pPr algn="just" fontAlgn="base"/>
            <a:endParaRPr lang="en-US" sz="2400" b="0" i="0" dirty="0">
              <a:solidFill>
                <a:schemeClr val="accent1">
                  <a:lumMod val="75000"/>
                </a:schemeClr>
              </a:solidFill>
              <a:effectLst/>
              <a:latin typeface="Arimo"/>
            </a:endParaRPr>
          </a:p>
          <a:p>
            <a:pPr algn="just" fontAlgn="base"/>
            <a:endParaRPr lang="en-IN" sz="2400" b="1" i="0" dirty="0">
              <a:solidFill>
                <a:schemeClr val="accent1">
                  <a:lumMod val="75000"/>
                </a:schemeClr>
              </a:solidFill>
              <a:effectLst/>
              <a:latin typeface="Roboto Condensed"/>
            </a:endParaRPr>
          </a:p>
        </p:txBody>
      </p:sp>
      <p:pic>
        <p:nvPicPr>
          <p:cNvPr id="26626" name="Picture 2">
            <a:extLst>
              <a:ext uri="{FF2B5EF4-FFF2-40B4-BE49-F238E27FC236}">
                <a16:creationId xmlns:a16="http://schemas.microsoft.com/office/drawing/2014/main" id="{FBFEF913-B846-48AD-B8C1-54604D527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199" y="1650941"/>
            <a:ext cx="3631867" cy="508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143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8F071EE4-94FF-4FD2-993E-AB3B89480238}"/>
              </a:ext>
            </a:extLst>
          </p:cNvPr>
          <p:cNvSpPr txBox="1"/>
          <p:nvPr/>
        </p:nvSpPr>
        <p:spPr>
          <a:xfrm>
            <a:off x="299657" y="1513221"/>
            <a:ext cx="8509901" cy="4154984"/>
          </a:xfrm>
          <a:prstGeom prst="rect">
            <a:avLst/>
          </a:prstGeom>
          <a:noFill/>
        </p:spPr>
        <p:txBody>
          <a:bodyPr wrap="square">
            <a:spAutoFit/>
          </a:bodyPr>
          <a:lstStyle/>
          <a:p>
            <a:pPr algn="just" fontAlgn="base"/>
            <a:r>
              <a:rPr lang="en-IN" sz="2400" i="0" dirty="0">
                <a:solidFill>
                  <a:schemeClr val="accent1">
                    <a:lumMod val="75000"/>
                  </a:schemeClr>
                </a:solidFill>
                <a:effectLst/>
              </a:rPr>
              <a:t>Prove that a graph of order n&gt;=2 consisting of a single cycle is 2-chromatic if n is even and 3-chromatic if n is odd.</a:t>
            </a:r>
          </a:p>
          <a:p>
            <a:pPr algn="just" fontAlgn="base"/>
            <a:endParaRPr lang="en-IN" sz="2400" i="0" dirty="0">
              <a:solidFill>
                <a:schemeClr val="accent1">
                  <a:lumMod val="75000"/>
                </a:schemeClr>
              </a:solidFill>
              <a:effectLst/>
            </a:endParaRPr>
          </a:p>
          <a:p>
            <a:pPr algn="just" fontAlgn="base"/>
            <a:r>
              <a:rPr lang="en-IN" sz="2400" dirty="0">
                <a:solidFill>
                  <a:schemeClr val="accent1">
                    <a:lumMod val="75000"/>
                  </a:schemeClr>
                </a:solidFill>
              </a:rPr>
              <a:t>Proof: This cycle cannot be 1-chromatic</a:t>
            </a:r>
          </a:p>
          <a:p>
            <a:pPr algn="just" fontAlgn="base"/>
            <a:r>
              <a:rPr lang="en-IN" sz="2400" i="0" dirty="0">
                <a:solidFill>
                  <a:schemeClr val="accent1">
                    <a:lumMod val="75000"/>
                  </a:schemeClr>
                </a:solidFill>
                <a:effectLst/>
              </a:rPr>
              <a:t>Assign 2 </a:t>
            </a:r>
            <a:r>
              <a:rPr lang="en-IN" sz="2400" i="0" dirty="0" err="1">
                <a:solidFill>
                  <a:schemeClr val="accent1">
                    <a:lumMod val="75000"/>
                  </a:schemeClr>
                </a:solidFill>
                <a:effectLst/>
              </a:rPr>
              <a:t>colors</a:t>
            </a:r>
            <a:r>
              <a:rPr lang="en-IN" sz="2400" i="0" dirty="0">
                <a:solidFill>
                  <a:schemeClr val="accent1">
                    <a:lumMod val="75000"/>
                  </a:schemeClr>
                </a:solidFill>
                <a:effectLst/>
              </a:rPr>
              <a:t> alternatively to the vertices.</a:t>
            </a:r>
          </a:p>
          <a:p>
            <a:pPr algn="just" fontAlgn="base"/>
            <a:r>
              <a:rPr lang="en-IN" sz="2400" dirty="0">
                <a:solidFill>
                  <a:schemeClr val="accent1">
                    <a:lumMod val="75000"/>
                  </a:schemeClr>
                </a:solidFill>
              </a:rPr>
              <a:t>Odd numbered vertices: color1</a:t>
            </a:r>
          </a:p>
          <a:p>
            <a:pPr algn="just" fontAlgn="base"/>
            <a:r>
              <a:rPr lang="en-IN" sz="2400" dirty="0">
                <a:solidFill>
                  <a:schemeClr val="accent1">
                    <a:lumMod val="75000"/>
                  </a:schemeClr>
                </a:solidFill>
              </a:rPr>
              <a:t>Even numbered vertices:  color2. </a:t>
            </a:r>
          </a:p>
          <a:p>
            <a:pPr algn="just" fontAlgn="base"/>
            <a:r>
              <a:rPr lang="en-IN" sz="2400" i="0" dirty="0">
                <a:solidFill>
                  <a:schemeClr val="accent1">
                    <a:lumMod val="75000"/>
                  </a:schemeClr>
                </a:solidFill>
                <a:effectLst/>
              </a:rPr>
              <a:t>n is even : properly </a:t>
            </a:r>
            <a:r>
              <a:rPr lang="en-IN" sz="2400" i="0" dirty="0" err="1">
                <a:solidFill>
                  <a:schemeClr val="accent1">
                    <a:lumMod val="75000"/>
                  </a:schemeClr>
                </a:solidFill>
                <a:effectLst/>
              </a:rPr>
              <a:t>colored</a:t>
            </a:r>
            <a:endParaRPr lang="en-IN" sz="2400" i="0" dirty="0">
              <a:solidFill>
                <a:schemeClr val="accent1">
                  <a:lumMod val="75000"/>
                </a:schemeClr>
              </a:solidFill>
              <a:effectLst/>
            </a:endParaRPr>
          </a:p>
          <a:p>
            <a:pPr algn="just" fontAlgn="base"/>
            <a:r>
              <a:rPr lang="en-IN" sz="2400" dirty="0">
                <a:solidFill>
                  <a:schemeClr val="accent1">
                    <a:lumMod val="75000"/>
                  </a:schemeClr>
                </a:solidFill>
              </a:rPr>
              <a:t>n is odd: </a:t>
            </a:r>
            <a:r>
              <a:rPr lang="en-IN" sz="2400" dirty="0" err="1">
                <a:solidFill>
                  <a:schemeClr val="accent1">
                    <a:lumMod val="75000"/>
                  </a:schemeClr>
                </a:solidFill>
              </a:rPr>
              <a:t>Vn</a:t>
            </a:r>
            <a:r>
              <a:rPr lang="en-IN" sz="2400" dirty="0">
                <a:solidFill>
                  <a:schemeClr val="accent1">
                    <a:lumMod val="75000"/>
                  </a:schemeClr>
                </a:solidFill>
              </a:rPr>
              <a:t>  should be </a:t>
            </a:r>
            <a:r>
              <a:rPr lang="en-IN" sz="2400" dirty="0" err="1">
                <a:solidFill>
                  <a:schemeClr val="accent1">
                    <a:lumMod val="75000"/>
                  </a:schemeClr>
                </a:solidFill>
              </a:rPr>
              <a:t>colored</a:t>
            </a:r>
            <a:r>
              <a:rPr lang="en-IN" sz="2400" dirty="0">
                <a:solidFill>
                  <a:schemeClr val="accent1">
                    <a:lumMod val="75000"/>
                  </a:schemeClr>
                </a:solidFill>
              </a:rPr>
              <a:t> with color3</a:t>
            </a:r>
            <a:endParaRPr lang="en-US" sz="2400" i="0" dirty="0">
              <a:solidFill>
                <a:schemeClr val="accent1">
                  <a:lumMod val="75000"/>
                </a:schemeClr>
              </a:solidFill>
              <a:effectLst/>
            </a:endParaRPr>
          </a:p>
          <a:p>
            <a:pPr algn="just" fontAlgn="base"/>
            <a:endParaRPr lang="en-US" sz="2400" i="0" dirty="0">
              <a:solidFill>
                <a:schemeClr val="accent1">
                  <a:lumMod val="75000"/>
                </a:schemeClr>
              </a:solidFill>
              <a:effectLst/>
            </a:endParaRPr>
          </a:p>
          <a:p>
            <a:pPr algn="just" fontAlgn="base"/>
            <a:endParaRPr lang="en-IN" sz="2400" i="0" dirty="0">
              <a:solidFill>
                <a:schemeClr val="accent1">
                  <a:lumMod val="75000"/>
                </a:schemeClr>
              </a:solidFill>
              <a:effectLst/>
            </a:endParaRPr>
          </a:p>
        </p:txBody>
      </p:sp>
      <p:sp>
        <p:nvSpPr>
          <p:cNvPr id="3" name="Oval 2">
            <a:extLst>
              <a:ext uri="{FF2B5EF4-FFF2-40B4-BE49-F238E27FC236}">
                <a16:creationId xmlns:a16="http://schemas.microsoft.com/office/drawing/2014/main" id="{ED5F6C37-1F2D-4933-9B7D-121AD9135419}"/>
              </a:ext>
            </a:extLst>
          </p:cNvPr>
          <p:cNvSpPr/>
          <p:nvPr/>
        </p:nvSpPr>
        <p:spPr>
          <a:xfrm>
            <a:off x="10139958" y="2495933"/>
            <a:ext cx="3048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1D7C3508-261A-42A4-825E-3A418A7FA3C6}"/>
              </a:ext>
            </a:extLst>
          </p:cNvPr>
          <p:cNvSpPr/>
          <p:nvPr/>
        </p:nvSpPr>
        <p:spPr>
          <a:xfrm>
            <a:off x="8991600" y="2667383"/>
            <a:ext cx="2601517" cy="2533267"/>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ADC098F7-1120-49D1-BBE2-2F3EED91535F}"/>
              </a:ext>
            </a:extLst>
          </p:cNvPr>
          <p:cNvSpPr/>
          <p:nvPr/>
        </p:nvSpPr>
        <p:spPr>
          <a:xfrm>
            <a:off x="11106276" y="2893826"/>
            <a:ext cx="3048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BB23EA7C-F6A6-417C-A8B2-69C88B2E263A}"/>
              </a:ext>
            </a:extLst>
          </p:cNvPr>
          <p:cNvSpPr/>
          <p:nvPr/>
        </p:nvSpPr>
        <p:spPr>
          <a:xfrm>
            <a:off x="11421514" y="3829931"/>
            <a:ext cx="3048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753D74BD-F778-4860-ADB7-6E08A7D06C2E}"/>
              </a:ext>
            </a:extLst>
          </p:cNvPr>
          <p:cNvSpPr/>
          <p:nvPr/>
        </p:nvSpPr>
        <p:spPr>
          <a:xfrm>
            <a:off x="11106276" y="4609213"/>
            <a:ext cx="3048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7D298BFE-92C7-4E3B-B9D1-646E6EEB9A43}"/>
              </a:ext>
            </a:extLst>
          </p:cNvPr>
          <p:cNvSpPr/>
          <p:nvPr/>
        </p:nvSpPr>
        <p:spPr>
          <a:xfrm>
            <a:off x="10139958" y="5029200"/>
            <a:ext cx="3048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08D9D104-6338-4F8D-9AEE-CE2F77A9F0B3}"/>
              </a:ext>
            </a:extLst>
          </p:cNvPr>
          <p:cNvSpPr/>
          <p:nvPr/>
        </p:nvSpPr>
        <p:spPr>
          <a:xfrm>
            <a:off x="8991600" y="4437763"/>
            <a:ext cx="3048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0BB8734C-963E-4167-9062-2C5F4DB11AEF}"/>
              </a:ext>
            </a:extLst>
          </p:cNvPr>
          <p:cNvSpPr/>
          <p:nvPr/>
        </p:nvSpPr>
        <p:spPr>
          <a:xfrm>
            <a:off x="9144000" y="3007491"/>
            <a:ext cx="3048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47888CC8-D319-4CD0-8EAB-E5EA0BE555F8}"/>
              </a:ext>
            </a:extLst>
          </p:cNvPr>
          <p:cNvSpPr txBox="1"/>
          <p:nvPr/>
        </p:nvSpPr>
        <p:spPr>
          <a:xfrm>
            <a:off x="10139958" y="2103120"/>
            <a:ext cx="519561" cy="369332"/>
          </a:xfrm>
          <a:prstGeom prst="rect">
            <a:avLst/>
          </a:prstGeom>
          <a:noFill/>
        </p:spPr>
        <p:txBody>
          <a:bodyPr wrap="square" rtlCol="0">
            <a:spAutoFit/>
          </a:bodyPr>
          <a:lstStyle/>
          <a:p>
            <a:r>
              <a:rPr lang="en-IN" dirty="0"/>
              <a:t>v1</a:t>
            </a:r>
          </a:p>
        </p:txBody>
      </p:sp>
      <p:sp>
        <p:nvSpPr>
          <p:cNvPr id="23" name="TextBox 22">
            <a:extLst>
              <a:ext uri="{FF2B5EF4-FFF2-40B4-BE49-F238E27FC236}">
                <a16:creationId xmlns:a16="http://schemas.microsoft.com/office/drawing/2014/main" id="{C3EC5620-4873-4B97-9F20-A63B6254B00F}"/>
              </a:ext>
            </a:extLst>
          </p:cNvPr>
          <p:cNvSpPr txBox="1"/>
          <p:nvPr/>
        </p:nvSpPr>
        <p:spPr>
          <a:xfrm>
            <a:off x="11411076" y="2495933"/>
            <a:ext cx="481266" cy="369332"/>
          </a:xfrm>
          <a:prstGeom prst="rect">
            <a:avLst/>
          </a:prstGeom>
          <a:noFill/>
        </p:spPr>
        <p:txBody>
          <a:bodyPr wrap="square" rtlCol="0">
            <a:spAutoFit/>
          </a:bodyPr>
          <a:lstStyle/>
          <a:p>
            <a:r>
              <a:rPr lang="en-IN" dirty="0"/>
              <a:t>v2</a:t>
            </a:r>
          </a:p>
        </p:txBody>
      </p:sp>
      <p:sp>
        <p:nvSpPr>
          <p:cNvPr id="24" name="TextBox 23">
            <a:extLst>
              <a:ext uri="{FF2B5EF4-FFF2-40B4-BE49-F238E27FC236}">
                <a16:creationId xmlns:a16="http://schemas.microsoft.com/office/drawing/2014/main" id="{79E75CDB-9958-4C7C-95F7-FFAE67E37234}"/>
              </a:ext>
            </a:extLst>
          </p:cNvPr>
          <p:cNvSpPr txBox="1"/>
          <p:nvPr/>
        </p:nvSpPr>
        <p:spPr>
          <a:xfrm>
            <a:off x="11710734" y="3821545"/>
            <a:ext cx="481266" cy="369332"/>
          </a:xfrm>
          <a:prstGeom prst="rect">
            <a:avLst/>
          </a:prstGeom>
          <a:noFill/>
        </p:spPr>
        <p:txBody>
          <a:bodyPr wrap="square" rtlCol="0">
            <a:spAutoFit/>
          </a:bodyPr>
          <a:lstStyle/>
          <a:p>
            <a:r>
              <a:rPr lang="en-IN" dirty="0"/>
              <a:t>v3</a:t>
            </a:r>
          </a:p>
        </p:txBody>
      </p:sp>
      <p:sp>
        <p:nvSpPr>
          <p:cNvPr id="25" name="TextBox 24">
            <a:extLst>
              <a:ext uri="{FF2B5EF4-FFF2-40B4-BE49-F238E27FC236}">
                <a16:creationId xmlns:a16="http://schemas.microsoft.com/office/drawing/2014/main" id="{4DAF42D6-74E8-4708-A162-873423755667}"/>
              </a:ext>
            </a:extLst>
          </p:cNvPr>
          <p:cNvSpPr txBox="1"/>
          <p:nvPr/>
        </p:nvSpPr>
        <p:spPr>
          <a:xfrm>
            <a:off x="8768080" y="2495933"/>
            <a:ext cx="680720" cy="369332"/>
          </a:xfrm>
          <a:prstGeom prst="rect">
            <a:avLst/>
          </a:prstGeom>
          <a:noFill/>
        </p:spPr>
        <p:txBody>
          <a:bodyPr wrap="square" rtlCol="0">
            <a:spAutoFit/>
          </a:bodyPr>
          <a:lstStyle/>
          <a:p>
            <a:r>
              <a:rPr lang="en-IN" dirty="0" err="1"/>
              <a:t>Vn</a:t>
            </a:r>
            <a:endParaRPr lang="en-IN" dirty="0"/>
          </a:p>
        </p:txBody>
      </p:sp>
    </p:spTree>
    <p:extLst>
      <p:ext uri="{BB962C8B-B14F-4D97-AF65-F5344CB8AC3E}">
        <p14:creationId xmlns:p14="http://schemas.microsoft.com/office/powerpoint/2010/main" val="16221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1000"/>
                                        <p:tgtEl>
                                          <p:spTgt spid="9">
                                            <p:txEl>
                                              <p:pRg st="2" end="2"/>
                                            </p:txEl>
                                          </p:spTgt>
                                        </p:tgtEl>
                                      </p:cBhvr>
                                    </p:animEffect>
                                    <p:anim calcmode="lin" valueType="num">
                                      <p:cBhvr>
                                        <p:cTn id="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1000"/>
                                        <p:tgtEl>
                                          <p:spTgt spid="9">
                                            <p:txEl>
                                              <p:pRg st="3" end="3"/>
                                            </p:txEl>
                                          </p:spTgt>
                                        </p:tgtEl>
                                      </p:cBhvr>
                                    </p:animEffect>
                                    <p:anim calcmode="lin" valueType="num">
                                      <p:cBhvr>
                                        <p:cTn id="1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1000"/>
                                        <p:tgtEl>
                                          <p:spTgt spid="9">
                                            <p:txEl>
                                              <p:pRg st="4" end="4"/>
                                            </p:txEl>
                                          </p:spTgt>
                                        </p:tgtEl>
                                      </p:cBhvr>
                                    </p:animEffect>
                                    <p:anim calcmode="lin" valueType="num">
                                      <p:cBhvr>
                                        <p:cTn id="1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1000"/>
                                        <p:tgtEl>
                                          <p:spTgt spid="9">
                                            <p:txEl>
                                              <p:pRg st="5" end="5"/>
                                            </p:txEl>
                                          </p:spTgt>
                                        </p:tgtEl>
                                      </p:cBhvr>
                                    </p:animEffect>
                                    <p:anim calcmode="lin" valueType="num">
                                      <p:cBhvr>
                                        <p:cTn id="2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1000"/>
                                        <p:tgtEl>
                                          <p:spTgt spid="9">
                                            <p:txEl>
                                              <p:pRg st="6" end="6"/>
                                            </p:txEl>
                                          </p:spTgt>
                                        </p:tgtEl>
                                      </p:cBhvr>
                                    </p:animEffect>
                                    <p:anim calcmode="lin" valueType="num">
                                      <p:cBhvr>
                                        <p:cTn id="28"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1000"/>
                                        <p:tgtEl>
                                          <p:spTgt spid="9">
                                            <p:txEl>
                                              <p:pRg st="7" end="7"/>
                                            </p:txEl>
                                          </p:spTgt>
                                        </p:tgtEl>
                                      </p:cBhvr>
                                    </p:animEffect>
                                    <p:anim calcmode="lin" valueType="num">
                                      <p:cBhvr>
                                        <p:cTn id="33"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 name="TextBox 1">
            <a:extLst>
              <a:ext uri="{FF2B5EF4-FFF2-40B4-BE49-F238E27FC236}">
                <a16:creationId xmlns:a16="http://schemas.microsoft.com/office/drawing/2014/main" id="{1724B76F-B19A-463D-89A1-F84C412FC2EE}"/>
              </a:ext>
            </a:extLst>
          </p:cNvPr>
          <p:cNvSpPr txBox="1"/>
          <p:nvPr/>
        </p:nvSpPr>
        <p:spPr>
          <a:xfrm>
            <a:off x="98240" y="1489669"/>
            <a:ext cx="11134725" cy="461665"/>
          </a:xfrm>
          <a:prstGeom prst="rect">
            <a:avLst/>
          </a:prstGeom>
          <a:noFill/>
        </p:spPr>
        <p:txBody>
          <a:bodyPr wrap="square" rtlCol="0">
            <a:spAutoFit/>
          </a:bodyPr>
          <a:lstStyle/>
          <a:p>
            <a:r>
              <a:rPr lang="en-US" sz="2400" b="1" i="0" dirty="0">
                <a:solidFill>
                  <a:schemeClr val="accent1">
                    <a:lumMod val="75000"/>
                  </a:schemeClr>
                </a:solidFill>
                <a:effectLst/>
                <a:latin typeface="Arimo"/>
              </a:rPr>
              <a:t>Chromatic Number of some common types of graphs</a:t>
            </a:r>
            <a:endParaRPr lang="en-IN" sz="2400" b="1" dirty="0">
              <a:solidFill>
                <a:schemeClr val="accent1">
                  <a:lumMod val="75000"/>
                </a:schemeClr>
              </a:solidFill>
            </a:endParaRPr>
          </a:p>
        </p:txBody>
      </p:sp>
      <p:sp>
        <p:nvSpPr>
          <p:cNvPr id="9" name="TextBox 8">
            <a:extLst>
              <a:ext uri="{FF2B5EF4-FFF2-40B4-BE49-F238E27FC236}">
                <a16:creationId xmlns:a16="http://schemas.microsoft.com/office/drawing/2014/main" id="{8F071EE4-94FF-4FD2-993E-AB3B89480238}"/>
              </a:ext>
            </a:extLst>
          </p:cNvPr>
          <p:cNvSpPr txBox="1"/>
          <p:nvPr/>
        </p:nvSpPr>
        <p:spPr>
          <a:xfrm>
            <a:off x="259761" y="2133342"/>
            <a:ext cx="6569663" cy="4154984"/>
          </a:xfrm>
          <a:prstGeom prst="rect">
            <a:avLst/>
          </a:prstGeom>
          <a:noFill/>
        </p:spPr>
        <p:txBody>
          <a:bodyPr wrap="square">
            <a:spAutoFit/>
          </a:bodyPr>
          <a:lstStyle/>
          <a:p>
            <a:pPr algn="just" fontAlgn="base"/>
            <a:r>
              <a:rPr lang="en-IN" sz="2400" b="1" i="0" u="sng" dirty="0">
                <a:solidFill>
                  <a:schemeClr val="accent1">
                    <a:lumMod val="75000"/>
                  </a:schemeClr>
                </a:solidFill>
                <a:effectLst/>
                <a:latin typeface="Roboto Condensed"/>
              </a:rPr>
              <a:t>Complete Graphs</a:t>
            </a:r>
            <a:endParaRPr lang="en-IN" sz="2400" b="1" i="0" dirty="0">
              <a:solidFill>
                <a:schemeClr val="accent1">
                  <a:lumMod val="75000"/>
                </a:schemeClr>
              </a:solidFill>
              <a:effectLst/>
              <a:latin typeface="Roboto Condensed"/>
            </a:endParaRPr>
          </a:p>
          <a:p>
            <a:pPr algn="just" fontAlgn="base"/>
            <a:endParaRPr lang="en-IN" sz="2400" b="1" i="0" u="sng" dirty="0">
              <a:solidFill>
                <a:schemeClr val="accent1">
                  <a:lumMod val="75000"/>
                </a:schemeClr>
              </a:solidFill>
              <a:effectLst/>
              <a:latin typeface="Roboto Condensed"/>
            </a:endParaRPr>
          </a:p>
          <a:p>
            <a:pPr algn="just" fontAlgn="base">
              <a:buFont typeface="Arial" panose="020B0604020202020204" pitchFamily="34" charset="0"/>
              <a:buChar char="•"/>
            </a:pPr>
            <a:r>
              <a:rPr lang="en-US" sz="2400" b="0" i="0" dirty="0">
                <a:solidFill>
                  <a:schemeClr val="accent1">
                    <a:lumMod val="75000"/>
                  </a:schemeClr>
                </a:solidFill>
                <a:effectLst/>
                <a:latin typeface="Arimo"/>
              </a:rPr>
              <a:t>   A complete graph is a graph in which every two distinct vertices are joined by exactly one edge.</a:t>
            </a:r>
          </a:p>
          <a:p>
            <a:pPr algn="just" fontAlgn="base">
              <a:buFont typeface="Arial" panose="020B0604020202020204" pitchFamily="34" charset="0"/>
              <a:buChar char="•"/>
            </a:pPr>
            <a:r>
              <a:rPr lang="en-US" sz="2400" b="0" i="0" dirty="0">
                <a:solidFill>
                  <a:schemeClr val="accent1">
                    <a:lumMod val="75000"/>
                  </a:schemeClr>
                </a:solidFill>
                <a:effectLst/>
                <a:latin typeface="Arimo"/>
              </a:rPr>
              <a:t>   In a complete graph, each vertex is connected with every other vertex.</a:t>
            </a:r>
          </a:p>
          <a:p>
            <a:pPr algn="just" fontAlgn="base">
              <a:buFont typeface="Arial" panose="020B0604020202020204" pitchFamily="34" charset="0"/>
              <a:buChar char="•"/>
            </a:pPr>
            <a:r>
              <a:rPr lang="en-US" sz="2400" b="0" i="0" dirty="0">
                <a:solidFill>
                  <a:schemeClr val="accent1">
                    <a:lumMod val="75000"/>
                  </a:schemeClr>
                </a:solidFill>
                <a:effectLst/>
                <a:latin typeface="Arimo"/>
              </a:rPr>
              <a:t>   So to properly it, as many different colors are needed as there are number of vertices in the given graph.</a:t>
            </a:r>
          </a:p>
          <a:p>
            <a:pPr algn="just" fontAlgn="base"/>
            <a:endParaRPr lang="en-US" sz="2400" b="0" i="0" dirty="0">
              <a:solidFill>
                <a:schemeClr val="accent1">
                  <a:lumMod val="75000"/>
                </a:schemeClr>
              </a:solidFill>
              <a:effectLst/>
              <a:latin typeface="Arimo"/>
            </a:endParaRPr>
          </a:p>
          <a:p>
            <a:pPr algn="just" fontAlgn="base"/>
            <a:endParaRPr lang="en-IN" sz="2400" b="1" i="0" dirty="0">
              <a:solidFill>
                <a:schemeClr val="accent1">
                  <a:lumMod val="75000"/>
                </a:schemeClr>
              </a:solidFill>
              <a:effectLst/>
              <a:latin typeface="Roboto Condensed"/>
            </a:endParaRPr>
          </a:p>
        </p:txBody>
      </p:sp>
      <p:pic>
        <p:nvPicPr>
          <p:cNvPr id="28674" name="Picture 2">
            <a:extLst>
              <a:ext uri="{FF2B5EF4-FFF2-40B4-BE49-F238E27FC236}">
                <a16:creationId xmlns:a16="http://schemas.microsoft.com/office/drawing/2014/main" id="{13C787BC-FA36-45BA-B363-A868D20AB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825" y="2586210"/>
            <a:ext cx="471880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46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 name="TextBox 1">
            <a:extLst>
              <a:ext uri="{FF2B5EF4-FFF2-40B4-BE49-F238E27FC236}">
                <a16:creationId xmlns:a16="http://schemas.microsoft.com/office/drawing/2014/main" id="{1724B76F-B19A-463D-89A1-F84C412FC2EE}"/>
              </a:ext>
            </a:extLst>
          </p:cNvPr>
          <p:cNvSpPr txBox="1"/>
          <p:nvPr/>
        </p:nvSpPr>
        <p:spPr>
          <a:xfrm>
            <a:off x="174440" y="1575282"/>
            <a:ext cx="11134725" cy="461665"/>
          </a:xfrm>
          <a:prstGeom prst="rect">
            <a:avLst/>
          </a:prstGeom>
          <a:noFill/>
        </p:spPr>
        <p:txBody>
          <a:bodyPr wrap="square" rtlCol="0">
            <a:spAutoFit/>
          </a:bodyPr>
          <a:lstStyle/>
          <a:p>
            <a:r>
              <a:rPr lang="en-US" sz="2400" b="1" i="0" dirty="0">
                <a:solidFill>
                  <a:schemeClr val="accent1">
                    <a:lumMod val="75000"/>
                  </a:schemeClr>
                </a:solidFill>
                <a:effectLst/>
                <a:latin typeface="Arimo"/>
              </a:rPr>
              <a:t>Chromatic Number of some common types of graphs</a:t>
            </a:r>
            <a:endParaRPr lang="en-IN" sz="2400" b="1" dirty="0">
              <a:solidFill>
                <a:schemeClr val="accent1">
                  <a:lumMod val="75000"/>
                </a:schemeClr>
              </a:solidFill>
            </a:endParaRPr>
          </a:p>
        </p:txBody>
      </p:sp>
      <p:sp>
        <p:nvSpPr>
          <p:cNvPr id="9" name="TextBox 8">
            <a:extLst>
              <a:ext uri="{FF2B5EF4-FFF2-40B4-BE49-F238E27FC236}">
                <a16:creationId xmlns:a16="http://schemas.microsoft.com/office/drawing/2014/main" id="{8F071EE4-94FF-4FD2-993E-AB3B89480238}"/>
              </a:ext>
            </a:extLst>
          </p:cNvPr>
          <p:cNvSpPr txBox="1"/>
          <p:nvPr/>
        </p:nvSpPr>
        <p:spPr>
          <a:xfrm>
            <a:off x="259761" y="2259556"/>
            <a:ext cx="6569663" cy="3416320"/>
          </a:xfrm>
          <a:prstGeom prst="rect">
            <a:avLst/>
          </a:prstGeom>
          <a:noFill/>
        </p:spPr>
        <p:txBody>
          <a:bodyPr wrap="square">
            <a:spAutoFit/>
          </a:bodyPr>
          <a:lstStyle/>
          <a:p>
            <a:pPr algn="just" fontAlgn="base"/>
            <a:r>
              <a:rPr lang="en-IN" sz="2400" b="1" i="0" u="sng" dirty="0">
                <a:solidFill>
                  <a:schemeClr val="accent1">
                    <a:lumMod val="75000"/>
                  </a:schemeClr>
                </a:solidFill>
                <a:effectLst/>
                <a:latin typeface="Roboto Condensed"/>
              </a:rPr>
              <a:t>Bipartite Graphs</a:t>
            </a:r>
            <a:endParaRPr lang="en-IN" sz="2400" b="1" i="0" dirty="0">
              <a:solidFill>
                <a:schemeClr val="accent1">
                  <a:lumMod val="75000"/>
                </a:schemeClr>
              </a:solidFill>
              <a:effectLst/>
              <a:latin typeface="Roboto Condensed"/>
            </a:endParaRPr>
          </a:p>
          <a:p>
            <a:pPr algn="just" fontAlgn="base"/>
            <a:endParaRPr lang="en-IN" sz="2400" b="1" i="0" u="sng" dirty="0">
              <a:solidFill>
                <a:schemeClr val="accent1">
                  <a:lumMod val="75000"/>
                </a:schemeClr>
              </a:solidFill>
              <a:effectLst/>
              <a:latin typeface="Roboto Condensed"/>
            </a:endParaRPr>
          </a:p>
          <a:p>
            <a:pPr algn="just" fontAlgn="base">
              <a:buFont typeface="Arial" panose="020B0604020202020204" pitchFamily="34" charset="0"/>
              <a:buChar char="•"/>
            </a:pPr>
            <a:r>
              <a:rPr lang="en-US" sz="2400" b="0" i="0" dirty="0">
                <a:solidFill>
                  <a:schemeClr val="accent1">
                    <a:lumMod val="75000"/>
                  </a:schemeClr>
                </a:solidFill>
                <a:effectLst/>
                <a:latin typeface="Arimo"/>
              </a:rPr>
              <a:t>   A </a:t>
            </a:r>
            <a:r>
              <a:rPr lang="en-US" sz="2400" b="1" i="0" u="sng" dirty="0">
                <a:solidFill>
                  <a:schemeClr val="accent1">
                    <a:lumMod val="75000"/>
                  </a:schemeClr>
                </a:solidFill>
                <a:effectLst/>
                <a:latin typeface="Arimo"/>
                <a:hlinkClick r:id="rId3">
                  <a:extLst>
                    <a:ext uri="{A12FA001-AC4F-418D-AE19-62706E023703}">
                      <ahyp:hlinkClr xmlns:ahyp="http://schemas.microsoft.com/office/drawing/2018/hyperlinkcolor" val="tx"/>
                    </a:ext>
                  </a:extLst>
                </a:hlinkClick>
              </a:rPr>
              <a:t>Bipartite Graph</a:t>
            </a:r>
            <a:r>
              <a:rPr lang="en-US" sz="2400" b="0" i="0" dirty="0">
                <a:solidFill>
                  <a:schemeClr val="accent1">
                    <a:lumMod val="75000"/>
                  </a:schemeClr>
                </a:solidFill>
                <a:effectLst/>
                <a:latin typeface="Arimo"/>
              </a:rPr>
              <a:t> consists of two sets of vertices X and Y.</a:t>
            </a:r>
          </a:p>
          <a:p>
            <a:pPr algn="just" fontAlgn="base">
              <a:buFont typeface="Arial" panose="020B0604020202020204" pitchFamily="34" charset="0"/>
              <a:buChar char="•"/>
            </a:pPr>
            <a:r>
              <a:rPr lang="en-US" sz="2400" b="0" i="0" dirty="0">
                <a:solidFill>
                  <a:schemeClr val="accent1">
                    <a:lumMod val="75000"/>
                  </a:schemeClr>
                </a:solidFill>
                <a:effectLst/>
                <a:latin typeface="Arimo"/>
              </a:rPr>
              <a:t>  The edges only join vertices in X to vertices in Y, not vertices within a set.</a:t>
            </a:r>
          </a:p>
          <a:p>
            <a:pPr algn="just" fontAlgn="base">
              <a:buFont typeface="Arial" panose="020B0604020202020204" pitchFamily="34" charset="0"/>
              <a:buChar char="•"/>
            </a:pPr>
            <a:r>
              <a:rPr lang="en-US" sz="2400" dirty="0">
                <a:solidFill>
                  <a:schemeClr val="accent1">
                    <a:lumMod val="75000"/>
                  </a:schemeClr>
                </a:solidFill>
                <a:latin typeface="Arimo"/>
              </a:rPr>
              <a:t>  </a:t>
            </a:r>
            <a:r>
              <a:rPr lang="en-US" sz="2400" b="0" i="0" dirty="0">
                <a:solidFill>
                  <a:schemeClr val="accent1">
                    <a:lumMod val="75000"/>
                  </a:schemeClr>
                </a:solidFill>
                <a:effectLst/>
                <a:latin typeface="Arimo"/>
              </a:rPr>
              <a:t>Chromatic Number of any Bipartite Graph = 2</a:t>
            </a:r>
          </a:p>
          <a:p>
            <a:pPr algn="just" fontAlgn="base"/>
            <a:endParaRPr lang="en-US" sz="2400" b="0" i="0" dirty="0">
              <a:solidFill>
                <a:schemeClr val="accent1">
                  <a:lumMod val="75000"/>
                </a:schemeClr>
              </a:solidFill>
              <a:effectLst/>
              <a:latin typeface="Arimo"/>
            </a:endParaRPr>
          </a:p>
          <a:p>
            <a:pPr algn="just" fontAlgn="base"/>
            <a:endParaRPr lang="en-IN" sz="2400" b="1" i="0" dirty="0">
              <a:solidFill>
                <a:schemeClr val="accent1">
                  <a:lumMod val="75000"/>
                </a:schemeClr>
              </a:solidFill>
              <a:effectLst/>
              <a:latin typeface="Roboto Condensed"/>
            </a:endParaRPr>
          </a:p>
        </p:txBody>
      </p:sp>
      <p:pic>
        <p:nvPicPr>
          <p:cNvPr id="29698" name="Picture 2">
            <a:extLst>
              <a:ext uri="{FF2B5EF4-FFF2-40B4-BE49-F238E27FC236}">
                <a16:creationId xmlns:a16="http://schemas.microsoft.com/office/drawing/2014/main" id="{2E86CACD-9C17-46EC-A404-2C686CDCF6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5700" y="2498666"/>
            <a:ext cx="2619375" cy="3867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62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 name="TextBox 1">
            <a:extLst>
              <a:ext uri="{FF2B5EF4-FFF2-40B4-BE49-F238E27FC236}">
                <a16:creationId xmlns:a16="http://schemas.microsoft.com/office/drawing/2014/main" id="{1724B76F-B19A-463D-89A1-F84C412FC2EE}"/>
              </a:ext>
            </a:extLst>
          </p:cNvPr>
          <p:cNvSpPr txBox="1"/>
          <p:nvPr/>
        </p:nvSpPr>
        <p:spPr>
          <a:xfrm>
            <a:off x="174440" y="1575282"/>
            <a:ext cx="11134725" cy="461665"/>
          </a:xfrm>
          <a:prstGeom prst="rect">
            <a:avLst/>
          </a:prstGeom>
          <a:noFill/>
        </p:spPr>
        <p:txBody>
          <a:bodyPr wrap="square" rtlCol="0">
            <a:spAutoFit/>
          </a:bodyPr>
          <a:lstStyle/>
          <a:p>
            <a:r>
              <a:rPr lang="en-US" sz="2400" b="1" i="0" dirty="0">
                <a:solidFill>
                  <a:schemeClr val="accent1">
                    <a:lumMod val="75000"/>
                  </a:schemeClr>
                </a:solidFill>
                <a:effectLst/>
                <a:latin typeface="Arimo"/>
              </a:rPr>
              <a:t>Chromatic Number of some common types of graphs</a:t>
            </a:r>
            <a:endParaRPr lang="en-IN" sz="2400" b="1" dirty="0">
              <a:solidFill>
                <a:schemeClr val="accent1">
                  <a:lumMod val="75000"/>
                </a:schemeClr>
              </a:solidFill>
            </a:endParaRPr>
          </a:p>
        </p:txBody>
      </p:sp>
      <p:sp>
        <p:nvSpPr>
          <p:cNvPr id="9" name="TextBox 8">
            <a:extLst>
              <a:ext uri="{FF2B5EF4-FFF2-40B4-BE49-F238E27FC236}">
                <a16:creationId xmlns:a16="http://schemas.microsoft.com/office/drawing/2014/main" id="{8F071EE4-94FF-4FD2-993E-AB3B89480238}"/>
              </a:ext>
            </a:extLst>
          </p:cNvPr>
          <p:cNvSpPr txBox="1"/>
          <p:nvPr/>
        </p:nvSpPr>
        <p:spPr>
          <a:xfrm>
            <a:off x="259761" y="2259556"/>
            <a:ext cx="6569663" cy="3416320"/>
          </a:xfrm>
          <a:prstGeom prst="rect">
            <a:avLst/>
          </a:prstGeom>
          <a:noFill/>
        </p:spPr>
        <p:txBody>
          <a:bodyPr wrap="square">
            <a:spAutoFit/>
          </a:bodyPr>
          <a:lstStyle/>
          <a:p>
            <a:pPr algn="just" fontAlgn="base"/>
            <a:r>
              <a:rPr lang="en-IN" sz="2400" b="1" i="0" u="sng" dirty="0">
                <a:solidFill>
                  <a:schemeClr val="accent1">
                    <a:lumMod val="75000"/>
                  </a:schemeClr>
                </a:solidFill>
                <a:effectLst/>
                <a:latin typeface="Roboto Condensed"/>
              </a:rPr>
              <a:t>Trees</a:t>
            </a:r>
            <a:endParaRPr lang="en-IN" sz="2400" b="1" i="0" dirty="0">
              <a:solidFill>
                <a:schemeClr val="accent1">
                  <a:lumMod val="75000"/>
                </a:schemeClr>
              </a:solidFill>
              <a:effectLst/>
              <a:latin typeface="Roboto Condensed"/>
            </a:endParaRPr>
          </a:p>
          <a:p>
            <a:pPr algn="just" fontAlgn="base"/>
            <a:endParaRPr lang="en-IN" sz="2400" b="1" i="0" u="sng" dirty="0">
              <a:solidFill>
                <a:schemeClr val="accent1">
                  <a:lumMod val="75000"/>
                </a:schemeClr>
              </a:solidFill>
              <a:effectLst/>
              <a:latin typeface="Roboto Condensed"/>
            </a:endParaRPr>
          </a:p>
          <a:p>
            <a:pPr algn="just" fontAlgn="base">
              <a:buFont typeface="Arial" panose="020B0604020202020204" pitchFamily="34" charset="0"/>
              <a:buChar char="•"/>
            </a:pPr>
            <a:r>
              <a:rPr lang="en-US" sz="2400" b="0" i="0" dirty="0">
                <a:solidFill>
                  <a:schemeClr val="accent1">
                    <a:lumMod val="75000"/>
                  </a:schemeClr>
                </a:solidFill>
                <a:effectLst/>
                <a:latin typeface="Arimo"/>
              </a:rPr>
              <a:t>   A </a:t>
            </a:r>
            <a:r>
              <a:rPr lang="en-US" sz="2400" b="1" i="0" u="sng" dirty="0">
                <a:solidFill>
                  <a:schemeClr val="accent1">
                    <a:lumMod val="75000"/>
                  </a:schemeClr>
                </a:solidFill>
                <a:effectLst/>
                <a:latin typeface="Arimo"/>
                <a:hlinkClick r:id="rId3">
                  <a:extLst>
                    <a:ext uri="{A12FA001-AC4F-418D-AE19-62706E023703}">
                      <ahyp:hlinkClr xmlns:ahyp="http://schemas.microsoft.com/office/drawing/2018/hyperlinkcolor" val="tx"/>
                    </a:ext>
                  </a:extLst>
                </a:hlinkClick>
              </a:rPr>
              <a:t>Tree</a:t>
            </a:r>
            <a:r>
              <a:rPr lang="en-US" sz="2400" b="0" i="0" dirty="0">
                <a:solidFill>
                  <a:schemeClr val="accent1">
                    <a:lumMod val="75000"/>
                  </a:schemeClr>
                </a:solidFill>
                <a:effectLst/>
                <a:latin typeface="Arimo"/>
              </a:rPr>
              <a:t> is a special type of connected graph in which there are no circuits.</a:t>
            </a:r>
          </a:p>
          <a:p>
            <a:pPr algn="just" fontAlgn="base">
              <a:buFont typeface="Arial" panose="020B0604020202020204" pitchFamily="34" charset="0"/>
              <a:buChar char="•"/>
            </a:pPr>
            <a:r>
              <a:rPr lang="en-US" sz="2400" b="0" i="0" dirty="0">
                <a:solidFill>
                  <a:schemeClr val="accent1">
                    <a:lumMod val="75000"/>
                  </a:schemeClr>
                </a:solidFill>
                <a:effectLst/>
                <a:latin typeface="Arimo"/>
              </a:rPr>
              <a:t>   Every tree is a bipartite graph.</a:t>
            </a:r>
          </a:p>
          <a:p>
            <a:pPr algn="just" fontAlgn="base">
              <a:buFont typeface="Arial" panose="020B0604020202020204" pitchFamily="34" charset="0"/>
              <a:buChar char="•"/>
            </a:pPr>
            <a:r>
              <a:rPr lang="en-US" sz="2400" b="0" i="0" dirty="0">
                <a:solidFill>
                  <a:schemeClr val="accent1">
                    <a:lumMod val="75000"/>
                  </a:schemeClr>
                </a:solidFill>
                <a:effectLst/>
                <a:latin typeface="Arimo"/>
              </a:rPr>
              <a:t>   So, chromatic number of a tree with any number of vertices = 2.</a:t>
            </a:r>
          </a:p>
          <a:p>
            <a:pPr algn="just" fontAlgn="base"/>
            <a:endParaRPr lang="en-US" sz="2400" b="0" i="0" dirty="0">
              <a:solidFill>
                <a:schemeClr val="accent1">
                  <a:lumMod val="75000"/>
                </a:schemeClr>
              </a:solidFill>
              <a:effectLst/>
              <a:latin typeface="Arimo"/>
            </a:endParaRPr>
          </a:p>
          <a:p>
            <a:pPr algn="just" fontAlgn="base"/>
            <a:endParaRPr lang="en-IN" sz="2400" b="1" i="0" dirty="0">
              <a:solidFill>
                <a:schemeClr val="accent1">
                  <a:lumMod val="75000"/>
                </a:schemeClr>
              </a:solidFill>
              <a:effectLst/>
              <a:latin typeface="Roboto Condensed"/>
            </a:endParaRPr>
          </a:p>
        </p:txBody>
      </p:sp>
      <p:pic>
        <p:nvPicPr>
          <p:cNvPr id="30722" name="Picture 2">
            <a:extLst>
              <a:ext uri="{FF2B5EF4-FFF2-40B4-BE49-F238E27FC236}">
                <a16:creationId xmlns:a16="http://schemas.microsoft.com/office/drawing/2014/main" id="{577FF23F-2701-447D-ADDF-C05D29DF3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8025" y="2238620"/>
            <a:ext cx="4535092"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358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8F071EE4-94FF-4FD2-993E-AB3B89480238}"/>
              </a:ext>
            </a:extLst>
          </p:cNvPr>
          <p:cNvSpPr txBox="1"/>
          <p:nvPr/>
        </p:nvSpPr>
        <p:spPr>
          <a:xfrm>
            <a:off x="239441" y="1513221"/>
            <a:ext cx="9158559" cy="4154984"/>
          </a:xfrm>
          <a:prstGeom prst="rect">
            <a:avLst/>
          </a:prstGeom>
          <a:noFill/>
        </p:spPr>
        <p:txBody>
          <a:bodyPr wrap="square">
            <a:spAutoFit/>
          </a:bodyPr>
          <a:lstStyle/>
          <a:p>
            <a:pPr algn="just" fontAlgn="base"/>
            <a:r>
              <a:rPr lang="en-IN" sz="2400" i="0" dirty="0">
                <a:solidFill>
                  <a:schemeClr val="accent1">
                    <a:lumMod val="75000"/>
                  </a:schemeClr>
                </a:solidFill>
                <a:effectLst/>
                <a:latin typeface="Roboto Condensed"/>
              </a:rPr>
              <a:t>Theorem: Every Tree with two or more vertices is 2-chromatic</a:t>
            </a:r>
          </a:p>
          <a:p>
            <a:pPr algn="just" fontAlgn="base"/>
            <a:endParaRPr lang="en-IN" sz="2400" i="0" dirty="0">
              <a:solidFill>
                <a:schemeClr val="accent1">
                  <a:lumMod val="75000"/>
                </a:schemeClr>
              </a:solidFill>
              <a:effectLst/>
              <a:latin typeface="Roboto Condensed"/>
            </a:endParaRPr>
          </a:p>
          <a:p>
            <a:pPr algn="just" fontAlgn="base"/>
            <a:r>
              <a:rPr lang="en-IN" sz="2400" i="0" dirty="0">
                <a:solidFill>
                  <a:schemeClr val="accent1">
                    <a:lumMod val="75000"/>
                  </a:schemeClr>
                </a:solidFill>
                <a:effectLst/>
                <a:latin typeface="Roboto Condensed"/>
              </a:rPr>
              <a:t>Proof:</a:t>
            </a:r>
          </a:p>
          <a:p>
            <a:pPr algn="just" fontAlgn="base"/>
            <a:endParaRPr lang="en-IN" sz="2400" i="0" dirty="0">
              <a:solidFill>
                <a:schemeClr val="accent1">
                  <a:lumMod val="75000"/>
                </a:schemeClr>
              </a:solidFill>
              <a:effectLst/>
              <a:latin typeface="Roboto Condensed"/>
            </a:endParaRPr>
          </a:p>
          <a:p>
            <a:pPr algn="just" fontAlgn="base"/>
            <a:r>
              <a:rPr lang="en-IN" sz="2400" dirty="0">
                <a:solidFill>
                  <a:schemeClr val="accent1">
                    <a:lumMod val="75000"/>
                  </a:schemeClr>
                </a:solidFill>
                <a:latin typeface="Roboto Condensed"/>
              </a:rPr>
              <a:t>Select any vertex v to be the root of the tree T.</a:t>
            </a:r>
          </a:p>
          <a:p>
            <a:pPr algn="just" fontAlgn="base"/>
            <a:r>
              <a:rPr lang="en-IN" sz="2400" dirty="0">
                <a:solidFill>
                  <a:schemeClr val="accent1">
                    <a:lumMod val="75000"/>
                  </a:schemeClr>
                </a:solidFill>
                <a:latin typeface="Roboto Condensed"/>
              </a:rPr>
              <a:t>v: assign color1</a:t>
            </a:r>
          </a:p>
          <a:p>
            <a:pPr algn="just" fontAlgn="base"/>
            <a:r>
              <a:rPr lang="en-IN" sz="2400" dirty="0">
                <a:solidFill>
                  <a:schemeClr val="accent1">
                    <a:lumMod val="75000"/>
                  </a:schemeClr>
                </a:solidFill>
                <a:latin typeface="Roboto Condensed"/>
              </a:rPr>
              <a:t>Vertices adjacent to v: color2</a:t>
            </a:r>
          </a:p>
          <a:p>
            <a:pPr algn="just" fontAlgn="base"/>
            <a:r>
              <a:rPr lang="en-IN" sz="2400" i="0" dirty="0">
                <a:solidFill>
                  <a:schemeClr val="accent1">
                    <a:lumMod val="75000"/>
                  </a:schemeClr>
                </a:solidFill>
                <a:effectLst/>
                <a:latin typeface="Roboto Condensed"/>
              </a:rPr>
              <a:t>Vertices adjacent to vertices(color2): color1</a:t>
            </a:r>
          </a:p>
          <a:p>
            <a:pPr algn="just" fontAlgn="base"/>
            <a:r>
              <a:rPr lang="en-IN" sz="2400" dirty="0">
                <a:solidFill>
                  <a:schemeClr val="accent1">
                    <a:lumMod val="75000"/>
                  </a:schemeClr>
                </a:solidFill>
                <a:latin typeface="Roboto Condensed"/>
              </a:rPr>
              <a:t>Only one path between any two vertices</a:t>
            </a:r>
            <a:endParaRPr lang="en-US" sz="2400" i="0" dirty="0">
              <a:solidFill>
                <a:schemeClr val="accent1">
                  <a:lumMod val="75000"/>
                </a:schemeClr>
              </a:solidFill>
              <a:effectLst/>
              <a:latin typeface="Arimo"/>
            </a:endParaRPr>
          </a:p>
          <a:p>
            <a:pPr algn="just" fontAlgn="base"/>
            <a:endParaRPr lang="en-US" sz="2400" i="0" dirty="0">
              <a:solidFill>
                <a:schemeClr val="accent1">
                  <a:lumMod val="75000"/>
                </a:schemeClr>
              </a:solidFill>
              <a:effectLst/>
              <a:latin typeface="Arimo"/>
            </a:endParaRPr>
          </a:p>
          <a:p>
            <a:pPr algn="just" fontAlgn="base"/>
            <a:endParaRPr lang="en-IN" sz="2400" i="0" dirty="0">
              <a:solidFill>
                <a:schemeClr val="accent1">
                  <a:lumMod val="75000"/>
                </a:schemeClr>
              </a:solidFill>
              <a:effectLst/>
              <a:latin typeface="Roboto Condensed"/>
            </a:endParaRPr>
          </a:p>
        </p:txBody>
      </p:sp>
      <p:pic>
        <p:nvPicPr>
          <p:cNvPr id="30722" name="Picture 2">
            <a:extLst>
              <a:ext uri="{FF2B5EF4-FFF2-40B4-BE49-F238E27FC236}">
                <a16:creationId xmlns:a16="http://schemas.microsoft.com/office/drawing/2014/main" id="{577FF23F-2701-447D-ADDF-C05D29DF3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5" y="2238620"/>
            <a:ext cx="4535092"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99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fade">
                                      <p:cBhvr>
                                        <p:cTn id="7" dur="1000"/>
                                        <p:tgtEl>
                                          <p:spTgt spid="9">
                                            <p:txEl>
                                              <p:pRg st="4" end="4"/>
                                            </p:txEl>
                                          </p:spTgt>
                                        </p:tgtEl>
                                      </p:cBhvr>
                                    </p:animEffect>
                                    <p:anim calcmode="lin" valueType="num">
                                      <p:cBhvr>
                                        <p:cTn id="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fade">
                                      <p:cBhvr>
                                        <p:cTn id="12" dur="1000"/>
                                        <p:tgtEl>
                                          <p:spTgt spid="9">
                                            <p:txEl>
                                              <p:pRg st="5" end="5"/>
                                            </p:txEl>
                                          </p:spTgt>
                                        </p:tgtEl>
                                      </p:cBhvr>
                                    </p:animEffect>
                                    <p:anim calcmode="lin" valueType="num">
                                      <p:cBhvr>
                                        <p:cTn id="1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fade">
                                      <p:cBhvr>
                                        <p:cTn id="17" dur="1000"/>
                                        <p:tgtEl>
                                          <p:spTgt spid="9">
                                            <p:txEl>
                                              <p:pRg st="6" end="6"/>
                                            </p:txEl>
                                          </p:spTgt>
                                        </p:tgtEl>
                                      </p:cBhvr>
                                    </p:animEffect>
                                    <p:anim calcmode="lin" valueType="num">
                                      <p:cBhvr>
                                        <p:cTn id="18"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1000"/>
                                        <p:tgtEl>
                                          <p:spTgt spid="9">
                                            <p:txEl>
                                              <p:pRg st="7" end="7"/>
                                            </p:txEl>
                                          </p:spTgt>
                                        </p:tgtEl>
                                      </p:cBhvr>
                                    </p:animEffect>
                                    <p:anim calcmode="lin" valueType="num">
                                      <p:cBhvr>
                                        <p:cTn id="23"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fade">
                                      <p:cBhvr>
                                        <p:cTn id="27" dur="1000"/>
                                        <p:tgtEl>
                                          <p:spTgt spid="9">
                                            <p:txEl>
                                              <p:pRg st="8" end="8"/>
                                            </p:txEl>
                                          </p:spTgt>
                                        </p:tgtEl>
                                      </p:cBhvr>
                                    </p:animEffect>
                                    <p:anim calcmode="lin" valueType="num">
                                      <p:cBhvr>
                                        <p:cTn id="28"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 name="TextBox 1">
            <a:extLst>
              <a:ext uri="{FF2B5EF4-FFF2-40B4-BE49-F238E27FC236}">
                <a16:creationId xmlns:a16="http://schemas.microsoft.com/office/drawing/2014/main" id="{1724B76F-B19A-463D-89A1-F84C412FC2EE}"/>
              </a:ext>
            </a:extLst>
          </p:cNvPr>
          <p:cNvSpPr txBox="1"/>
          <p:nvPr/>
        </p:nvSpPr>
        <p:spPr>
          <a:xfrm>
            <a:off x="114300" y="1562100"/>
            <a:ext cx="10410826" cy="1569660"/>
          </a:xfrm>
          <a:prstGeom prst="rect">
            <a:avLst/>
          </a:prstGeom>
          <a:noFill/>
        </p:spPr>
        <p:txBody>
          <a:bodyPr wrap="square" rtlCol="0">
            <a:spAutoFit/>
          </a:bodyPr>
          <a:lstStyle/>
          <a:p>
            <a:pPr algn="just"/>
            <a:r>
              <a:rPr lang="en-IN" sz="2400" i="0" dirty="0">
                <a:solidFill>
                  <a:schemeClr val="accent1">
                    <a:lumMod val="75000"/>
                  </a:schemeClr>
                </a:solidFill>
                <a:effectLst/>
                <a:latin typeface="Roboto Condensed"/>
              </a:rPr>
              <a:t>Theorem: A graph with </a:t>
            </a:r>
            <a:r>
              <a:rPr lang="en-IN" sz="2400" i="0" dirty="0" err="1">
                <a:solidFill>
                  <a:schemeClr val="accent1">
                    <a:lumMod val="75000"/>
                  </a:schemeClr>
                </a:solidFill>
                <a:effectLst/>
                <a:latin typeface="Roboto Condensed"/>
              </a:rPr>
              <a:t>atleast</a:t>
            </a:r>
            <a:r>
              <a:rPr lang="en-IN" sz="2400" i="0" dirty="0">
                <a:solidFill>
                  <a:schemeClr val="accent1">
                    <a:lumMod val="75000"/>
                  </a:schemeClr>
                </a:solidFill>
                <a:effectLst/>
                <a:latin typeface="Roboto Condensed"/>
              </a:rPr>
              <a:t> one edge is 2-chromatic if and only if it has no circuits of odd length</a:t>
            </a:r>
            <a:endParaRPr lang="en-US" sz="2400" i="0" dirty="0">
              <a:solidFill>
                <a:schemeClr val="accent1">
                  <a:lumMod val="75000"/>
                </a:schemeClr>
              </a:solidFill>
              <a:effectLst/>
              <a:latin typeface="Arimo"/>
            </a:endParaRPr>
          </a:p>
          <a:p>
            <a:pPr algn="just"/>
            <a:endParaRPr lang="en-IN" sz="2400" i="0" dirty="0">
              <a:solidFill>
                <a:schemeClr val="accent1">
                  <a:lumMod val="75000"/>
                </a:schemeClr>
              </a:solidFill>
              <a:effectLst/>
              <a:latin typeface="Roboto Condensed"/>
            </a:endParaRPr>
          </a:p>
          <a:p>
            <a:pPr algn="just"/>
            <a:endParaRPr lang="en-IN" sz="2400" dirty="0">
              <a:solidFill>
                <a:schemeClr val="accent1">
                  <a:lumMod val="75000"/>
                </a:schemeClr>
              </a:solidFill>
            </a:endParaRPr>
          </a:p>
        </p:txBody>
      </p:sp>
    </p:spTree>
    <p:extLst>
      <p:ext uri="{BB962C8B-B14F-4D97-AF65-F5344CB8AC3E}">
        <p14:creationId xmlns:p14="http://schemas.microsoft.com/office/powerpoint/2010/main" val="3759354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pic>
        <p:nvPicPr>
          <p:cNvPr id="4" name="Picture 41" descr="C:\Users\VenkateswaraReddy\Desktop\india.png">
            <a:extLst>
              <a:ext uri="{FF2B5EF4-FFF2-40B4-BE49-F238E27FC236}">
                <a16:creationId xmlns:a16="http://schemas.microsoft.com/office/drawing/2014/main" id="{21AEFFAE-6563-413C-A28A-3B1CEAEA1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663" y="2071748"/>
            <a:ext cx="467995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91">
            <a:extLst>
              <a:ext uri="{FF2B5EF4-FFF2-40B4-BE49-F238E27FC236}">
                <a16:creationId xmlns:a16="http://schemas.microsoft.com/office/drawing/2014/main" id="{4FE9C939-4121-44D0-9C99-F4C15F1EC039}"/>
              </a:ext>
            </a:extLst>
          </p:cNvPr>
          <p:cNvGrpSpPr>
            <a:grpSpLocks/>
          </p:cNvGrpSpPr>
          <p:nvPr/>
        </p:nvGrpSpPr>
        <p:grpSpPr bwMode="auto">
          <a:xfrm>
            <a:off x="3743325" y="5081760"/>
            <a:ext cx="1752600" cy="1524000"/>
            <a:chOff x="3360" y="1680"/>
            <a:chExt cx="1104" cy="960"/>
          </a:xfrm>
        </p:grpSpPr>
        <p:sp>
          <p:nvSpPr>
            <p:cNvPr id="13" name="Oval 192">
              <a:extLst>
                <a:ext uri="{FF2B5EF4-FFF2-40B4-BE49-F238E27FC236}">
                  <a16:creationId xmlns:a16="http://schemas.microsoft.com/office/drawing/2014/main" id="{84BFEB6C-D785-46BA-B8A0-72BAB3BEEA1F}"/>
                </a:ext>
              </a:extLst>
            </p:cNvPr>
            <p:cNvSpPr>
              <a:spLocks noChangeArrowheads="1"/>
            </p:cNvSpPr>
            <p:nvPr/>
          </p:nvSpPr>
          <p:spPr bwMode="auto">
            <a:xfrm>
              <a:off x="3600" y="2491"/>
              <a:ext cx="144" cy="144"/>
            </a:xfrm>
            <a:prstGeom prst="ellipse">
              <a:avLst/>
            </a:prstGeom>
            <a:solidFill>
              <a:srgbClr val="008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93">
              <a:extLst>
                <a:ext uri="{FF2B5EF4-FFF2-40B4-BE49-F238E27FC236}">
                  <a16:creationId xmlns:a16="http://schemas.microsoft.com/office/drawing/2014/main" id="{C2521E37-6926-4B8B-85B6-FE50A718ADF7}"/>
                </a:ext>
              </a:extLst>
            </p:cNvPr>
            <p:cNvSpPr>
              <a:spLocks noChangeArrowheads="1"/>
            </p:cNvSpPr>
            <p:nvPr/>
          </p:nvSpPr>
          <p:spPr bwMode="auto">
            <a:xfrm>
              <a:off x="3360" y="2016"/>
              <a:ext cx="144" cy="144"/>
            </a:xfrm>
            <a:prstGeom prst="ellipse">
              <a:avLst/>
            </a:prstGeom>
            <a:solidFill>
              <a:srgbClr val="CC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94">
              <a:extLst>
                <a:ext uri="{FF2B5EF4-FFF2-40B4-BE49-F238E27FC236}">
                  <a16:creationId xmlns:a16="http://schemas.microsoft.com/office/drawing/2014/main" id="{FD649C72-3235-49CC-BEC8-5A2DB33E3D95}"/>
                </a:ext>
              </a:extLst>
            </p:cNvPr>
            <p:cNvSpPr>
              <a:spLocks noChangeArrowheads="1"/>
            </p:cNvSpPr>
            <p:nvPr/>
          </p:nvSpPr>
          <p:spPr bwMode="auto">
            <a:xfrm>
              <a:off x="4320" y="2016"/>
              <a:ext cx="144" cy="144"/>
            </a:xfrm>
            <a:prstGeom prst="ellipse">
              <a:avLst/>
            </a:prstGeom>
            <a:solidFill>
              <a:srgbClr val="0000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95">
              <a:extLst>
                <a:ext uri="{FF2B5EF4-FFF2-40B4-BE49-F238E27FC236}">
                  <a16:creationId xmlns:a16="http://schemas.microsoft.com/office/drawing/2014/main" id="{5CBA84E6-C450-4EC5-A98A-58FBE927AE29}"/>
                </a:ext>
              </a:extLst>
            </p:cNvPr>
            <p:cNvSpPr>
              <a:spLocks noChangeArrowheads="1"/>
            </p:cNvSpPr>
            <p:nvPr/>
          </p:nvSpPr>
          <p:spPr bwMode="auto">
            <a:xfrm>
              <a:off x="3840" y="1680"/>
              <a:ext cx="144" cy="144"/>
            </a:xfrm>
            <a:prstGeom prst="ellipse">
              <a:avLst/>
            </a:prstGeom>
            <a:solidFill>
              <a:srgbClr val="FFFF00"/>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96">
              <a:extLst>
                <a:ext uri="{FF2B5EF4-FFF2-40B4-BE49-F238E27FC236}">
                  <a16:creationId xmlns:a16="http://schemas.microsoft.com/office/drawing/2014/main" id="{9CA80A66-585D-4289-94A8-F9D4528DF36B}"/>
                </a:ext>
              </a:extLst>
            </p:cNvPr>
            <p:cNvSpPr>
              <a:spLocks noChangeArrowheads="1"/>
            </p:cNvSpPr>
            <p:nvPr/>
          </p:nvSpPr>
          <p:spPr bwMode="auto">
            <a:xfrm>
              <a:off x="4080" y="2496"/>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8" name="AutoShape 197">
              <a:extLst>
                <a:ext uri="{FF2B5EF4-FFF2-40B4-BE49-F238E27FC236}">
                  <a16:creationId xmlns:a16="http://schemas.microsoft.com/office/drawing/2014/main" id="{FE467A96-39D9-4260-9C4D-394B0A24BA82}"/>
                </a:ext>
              </a:extLst>
            </p:cNvPr>
            <p:cNvCxnSpPr>
              <a:cxnSpLocks noChangeShapeType="1"/>
              <a:stCxn id="13" idx="6"/>
              <a:endCxn id="17" idx="2"/>
            </p:cNvCxnSpPr>
            <p:nvPr/>
          </p:nvCxnSpPr>
          <p:spPr bwMode="auto">
            <a:xfrm>
              <a:off x="3744" y="2563"/>
              <a:ext cx="336" cy="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98">
              <a:extLst>
                <a:ext uri="{FF2B5EF4-FFF2-40B4-BE49-F238E27FC236}">
                  <a16:creationId xmlns:a16="http://schemas.microsoft.com/office/drawing/2014/main" id="{05CF7137-2268-4EDF-A4EB-4A84339ADADA}"/>
                </a:ext>
              </a:extLst>
            </p:cNvPr>
            <p:cNvCxnSpPr>
              <a:cxnSpLocks noChangeShapeType="1"/>
              <a:stCxn id="16" idx="6"/>
              <a:endCxn id="15" idx="1"/>
            </p:cNvCxnSpPr>
            <p:nvPr/>
          </p:nvCxnSpPr>
          <p:spPr bwMode="auto">
            <a:xfrm>
              <a:off x="3984" y="1752"/>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9">
              <a:extLst>
                <a:ext uri="{FF2B5EF4-FFF2-40B4-BE49-F238E27FC236}">
                  <a16:creationId xmlns:a16="http://schemas.microsoft.com/office/drawing/2014/main" id="{8C60DE45-C04A-4222-BF62-398A589EDB95}"/>
                </a:ext>
              </a:extLst>
            </p:cNvPr>
            <p:cNvCxnSpPr>
              <a:cxnSpLocks noChangeShapeType="1"/>
              <a:stCxn id="15" idx="4"/>
              <a:endCxn id="17" idx="7"/>
            </p:cNvCxnSpPr>
            <p:nvPr/>
          </p:nvCxnSpPr>
          <p:spPr bwMode="auto">
            <a:xfrm flipH="1">
              <a:off x="4203" y="2160"/>
              <a:ext cx="189" cy="35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0">
              <a:extLst>
                <a:ext uri="{FF2B5EF4-FFF2-40B4-BE49-F238E27FC236}">
                  <a16:creationId xmlns:a16="http://schemas.microsoft.com/office/drawing/2014/main" id="{1D8AC951-A286-4CF3-9CBC-CD949228F84F}"/>
                </a:ext>
              </a:extLst>
            </p:cNvPr>
            <p:cNvCxnSpPr>
              <a:cxnSpLocks noChangeShapeType="1"/>
              <a:stCxn id="16" idx="2"/>
              <a:endCxn id="14" idx="7"/>
            </p:cNvCxnSpPr>
            <p:nvPr/>
          </p:nvCxnSpPr>
          <p:spPr bwMode="auto">
            <a:xfrm flipH="1">
              <a:off x="3483" y="1752"/>
              <a:ext cx="357" cy="285"/>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01">
              <a:extLst>
                <a:ext uri="{FF2B5EF4-FFF2-40B4-BE49-F238E27FC236}">
                  <a16:creationId xmlns:a16="http://schemas.microsoft.com/office/drawing/2014/main" id="{E90B725B-6F64-4A88-8E6C-929A1D6A41CA}"/>
                </a:ext>
              </a:extLst>
            </p:cNvPr>
            <p:cNvCxnSpPr>
              <a:cxnSpLocks noChangeShapeType="1"/>
              <a:stCxn id="14" idx="4"/>
              <a:endCxn id="13" idx="1"/>
            </p:cNvCxnSpPr>
            <p:nvPr/>
          </p:nvCxnSpPr>
          <p:spPr bwMode="auto">
            <a:xfrm>
              <a:off x="3432" y="2160"/>
              <a:ext cx="189" cy="35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02">
              <a:extLst>
                <a:ext uri="{FF2B5EF4-FFF2-40B4-BE49-F238E27FC236}">
                  <a16:creationId xmlns:a16="http://schemas.microsoft.com/office/drawing/2014/main" id="{7A8094D8-8095-41B2-B76A-0849B5D1A0C9}"/>
                </a:ext>
              </a:extLst>
            </p:cNvPr>
            <p:cNvCxnSpPr>
              <a:cxnSpLocks noChangeShapeType="1"/>
              <a:stCxn id="16" idx="4"/>
              <a:endCxn id="17" idx="1"/>
            </p:cNvCxnSpPr>
            <p:nvPr/>
          </p:nvCxnSpPr>
          <p:spPr bwMode="auto">
            <a:xfrm>
              <a:off x="3912" y="1824"/>
              <a:ext cx="189" cy="69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03">
              <a:extLst>
                <a:ext uri="{FF2B5EF4-FFF2-40B4-BE49-F238E27FC236}">
                  <a16:creationId xmlns:a16="http://schemas.microsoft.com/office/drawing/2014/main" id="{CBE14580-821F-4DBF-8A13-1949B1AABC56}"/>
                </a:ext>
              </a:extLst>
            </p:cNvPr>
            <p:cNvCxnSpPr>
              <a:cxnSpLocks noChangeShapeType="1"/>
              <a:stCxn id="16" idx="4"/>
              <a:endCxn id="13" idx="7"/>
            </p:cNvCxnSpPr>
            <p:nvPr/>
          </p:nvCxnSpPr>
          <p:spPr bwMode="auto">
            <a:xfrm flipH="1">
              <a:off x="3723" y="1824"/>
              <a:ext cx="189" cy="68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04">
              <a:extLst>
                <a:ext uri="{FF2B5EF4-FFF2-40B4-BE49-F238E27FC236}">
                  <a16:creationId xmlns:a16="http://schemas.microsoft.com/office/drawing/2014/main" id="{571C390B-E8A5-4E97-9107-3AC724C926DD}"/>
                </a:ext>
              </a:extLst>
            </p:cNvPr>
            <p:cNvCxnSpPr>
              <a:cxnSpLocks noChangeShapeType="1"/>
              <a:stCxn id="14" idx="6"/>
              <a:endCxn id="15" idx="2"/>
            </p:cNvCxnSpPr>
            <p:nvPr/>
          </p:nvCxnSpPr>
          <p:spPr bwMode="auto">
            <a:xfrm>
              <a:off x="3504" y="2088"/>
              <a:ext cx="816"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05">
              <a:extLst>
                <a:ext uri="{FF2B5EF4-FFF2-40B4-BE49-F238E27FC236}">
                  <a16:creationId xmlns:a16="http://schemas.microsoft.com/office/drawing/2014/main" id="{871B504E-5DF2-44BE-8861-F9D33DADEB64}"/>
                </a:ext>
              </a:extLst>
            </p:cNvPr>
            <p:cNvCxnSpPr>
              <a:cxnSpLocks noChangeShapeType="1"/>
              <a:stCxn id="17" idx="1"/>
              <a:endCxn id="14" idx="6"/>
            </p:cNvCxnSpPr>
            <p:nvPr/>
          </p:nvCxnSpPr>
          <p:spPr bwMode="auto">
            <a:xfrm flipH="1" flipV="1">
              <a:off x="3504" y="2088"/>
              <a:ext cx="597" cy="429"/>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06">
              <a:extLst>
                <a:ext uri="{FF2B5EF4-FFF2-40B4-BE49-F238E27FC236}">
                  <a16:creationId xmlns:a16="http://schemas.microsoft.com/office/drawing/2014/main" id="{D467ABFC-9874-416C-9B4B-C1A8966EF73A}"/>
                </a:ext>
              </a:extLst>
            </p:cNvPr>
            <p:cNvCxnSpPr>
              <a:cxnSpLocks noChangeShapeType="1"/>
              <a:stCxn id="13" idx="7"/>
              <a:endCxn id="15" idx="2"/>
            </p:cNvCxnSpPr>
            <p:nvPr/>
          </p:nvCxnSpPr>
          <p:spPr bwMode="auto">
            <a:xfrm flipV="1">
              <a:off x="3723" y="2088"/>
              <a:ext cx="597" cy="424"/>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07">
              <a:extLst>
                <a:ext uri="{FF2B5EF4-FFF2-40B4-BE49-F238E27FC236}">
                  <a16:creationId xmlns:a16="http://schemas.microsoft.com/office/drawing/2014/main" id="{7B8AADE8-2C87-4E3E-BF82-B5A5DB8CF045}"/>
                </a:ext>
              </a:extLst>
            </p:cNvPr>
            <p:cNvCxnSpPr>
              <a:cxnSpLocks noChangeShapeType="1"/>
              <a:stCxn id="15" idx="6"/>
              <a:endCxn id="15" idx="6"/>
            </p:cNvCxnSpPr>
            <p:nvPr/>
          </p:nvCxnSpPr>
          <p:spPr bwMode="auto">
            <a:xfrm>
              <a:off x="4464" y="2088"/>
              <a:ext cx="0" cy="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TextBox 4">
            <a:extLst>
              <a:ext uri="{FF2B5EF4-FFF2-40B4-BE49-F238E27FC236}">
                <a16:creationId xmlns:a16="http://schemas.microsoft.com/office/drawing/2014/main" id="{2A85A7B4-23E7-4BA3-8FAA-89D2F8782AAA}"/>
              </a:ext>
            </a:extLst>
          </p:cNvPr>
          <p:cNvSpPr txBox="1"/>
          <p:nvPr/>
        </p:nvSpPr>
        <p:spPr>
          <a:xfrm>
            <a:off x="371880" y="1499118"/>
            <a:ext cx="6609944" cy="3908762"/>
          </a:xfrm>
          <a:prstGeom prst="rect">
            <a:avLst/>
          </a:prstGeom>
          <a:noFill/>
        </p:spPr>
        <p:txBody>
          <a:bodyPr wrap="square" rtlCol="0">
            <a:spAutoFit/>
          </a:bodyPr>
          <a:lstStyle/>
          <a:p>
            <a:pPr algn="just"/>
            <a:r>
              <a:rPr lang="en-US" altLang="en-US" sz="3200" b="1" dirty="0">
                <a:solidFill>
                  <a:schemeClr val="accent1">
                    <a:lumMod val="75000"/>
                  </a:schemeClr>
                </a:solidFill>
              </a:rPr>
              <a:t>Graph Coloring Problem</a:t>
            </a:r>
          </a:p>
          <a:p>
            <a:pPr algn="just"/>
            <a:endParaRPr lang="en-US" altLang="en-US" sz="2400" b="1" dirty="0">
              <a:solidFill>
                <a:schemeClr val="accent1">
                  <a:lumMod val="75000"/>
                </a:schemeClr>
              </a:solidFill>
            </a:endParaRPr>
          </a:p>
          <a:p>
            <a:pPr algn="just"/>
            <a:r>
              <a:rPr lang="en-US" altLang="en-US" sz="2400" dirty="0">
                <a:solidFill>
                  <a:schemeClr val="accent1">
                    <a:lumMod val="75000"/>
                  </a:schemeClr>
                </a:solidFill>
              </a:rPr>
              <a:t>Given a graph, color all the vertices so that two adjacent vertices get different colors.</a:t>
            </a:r>
          </a:p>
          <a:p>
            <a:pPr algn="just"/>
            <a:endParaRPr lang="en-US" altLang="en-US" sz="2400" dirty="0">
              <a:solidFill>
                <a:schemeClr val="accent1">
                  <a:lumMod val="75000"/>
                </a:schemeClr>
              </a:solidFill>
            </a:endParaRPr>
          </a:p>
          <a:p>
            <a:pPr algn="just"/>
            <a:r>
              <a:rPr lang="en-US" altLang="en-US" sz="2400" dirty="0">
                <a:solidFill>
                  <a:schemeClr val="accent1">
                    <a:lumMod val="75000"/>
                  </a:schemeClr>
                </a:solidFill>
                <a:latin typeface="Times New Roman" panose="02020603050405020304" pitchFamily="18" charset="0"/>
                <a:cs typeface="Times New Roman" panose="02020603050405020304" pitchFamily="18" charset="0"/>
              </a:rPr>
              <a:t>Graph Coloring is an assignment of colors (or any distinct marks) to the vertices of a graph.  Strictly speaking, a coloring is a proper coloring if no two adjacent vertices have the same color.</a:t>
            </a:r>
          </a:p>
          <a:p>
            <a:pPr algn="just"/>
            <a:endParaRPr lang="en-IN" sz="2400" dirty="0">
              <a:solidFill>
                <a:schemeClr val="accent1">
                  <a:lumMod val="75000"/>
                </a:schemeClr>
              </a:solidFill>
            </a:endParaRPr>
          </a:p>
        </p:txBody>
      </p:sp>
    </p:spTree>
    <p:extLst>
      <p:ext uri="{BB962C8B-B14F-4D97-AF65-F5344CB8AC3E}">
        <p14:creationId xmlns:p14="http://schemas.microsoft.com/office/powerpoint/2010/main" val="3410742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 name="TextBox 1">
            <a:extLst>
              <a:ext uri="{FF2B5EF4-FFF2-40B4-BE49-F238E27FC236}">
                <a16:creationId xmlns:a16="http://schemas.microsoft.com/office/drawing/2014/main" id="{1724B76F-B19A-463D-89A1-F84C412FC2EE}"/>
              </a:ext>
            </a:extLst>
          </p:cNvPr>
          <p:cNvSpPr txBox="1"/>
          <p:nvPr/>
        </p:nvSpPr>
        <p:spPr>
          <a:xfrm>
            <a:off x="114299" y="1562100"/>
            <a:ext cx="12077701" cy="3416320"/>
          </a:xfrm>
          <a:prstGeom prst="rect">
            <a:avLst/>
          </a:prstGeom>
          <a:noFill/>
        </p:spPr>
        <p:txBody>
          <a:bodyPr wrap="square" rtlCol="0">
            <a:spAutoFit/>
          </a:bodyPr>
          <a:lstStyle/>
          <a:p>
            <a:pPr algn="just"/>
            <a:r>
              <a:rPr lang="en-IN" sz="2400" b="1" i="0" u="sng" dirty="0">
                <a:solidFill>
                  <a:schemeClr val="accent1">
                    <a:lumMod val="75000"/>
                  </a:schemeClr>
                </a:solidFill>
                <a:effectLst/>
                <a:latin typeface="Roboto Condensed"/>
              </a:rPr>
              <a:t>Graph </a:t>
            </a:r>
            <a:r>
              <a:rPr lang="en-IN" sz="2400" b="1" i="0" u="sng" dirty="0" err="1">
                <a:solidFill>
                  <a:schemeClr val="accent1">
                    <a:lumMod val="75000"/>
                  </a:schemeClr>
                </a:solidFill>
                <a:effectLst/>
                <a:latin typeface="Roboto Condensed"/>
              </a:rPr>
              <a:t>Coloring</a:t>
            </a:r>
            <a:r>
              <a:rPr lang="en-IN" sz="2400" b="1" i="0" u="sng" dirty="0">
                <a:solidFill>
                  <a:schemeClr val="accent1">
                    <a:lumMod val="75000"/>
                  </a:schemeClr>
                </a:solidFill>
                <a:effectLst/>
                <a:latin typeface="Roboto Condensed"/>
              </a:rPr>
              <a:t> Algorithm</a:t>
            </a:r>
          </a:p>
          <a:p>
            <a:pPr algn="just"/>
            <a:endParaRPr lang="en-IN" sz="2400" b="1" u="sng" dirty="0">
              <a:solidFill>
                <a:schemeClr val="accent1">
                  <a:lumMod val="75000"/>
                </a:schemeClr>
              </a:solidFill>
              <a:latin typeface="Roboto Condensed"/>
            </a:endParaRPr>
          </a:p>
          <a:p>
            <a:pPr algn="just" fontAlgn="base">
              <a:buFont typeface="Arial" panose="020B0604020202020204" pitchFamily="34" charset="0"/>
              <a:buChar char="•"/>
            </a:pPr>
            <a:r>
              <a:rPr lang="en-US" sz="2400" b="0" i="0" dirty="0">
                <a:solidFill>
                  <a:schemeClr val="accent1">
                    <a:lumMod val="75000"/>
                  </a:schemeClr>
                </a:solidFill>
                <a:effectLst/>
                <a:latin typeface="Arimo"/>
              </a:rPr>
              <a:t>  There exists no efficient algorithm for coloring a graph with minimum number of colors.</a:t>
            </a:r>
          </a:p>
          <a:p>
            <a:pPr algn="just" fontAlgn="base">
              <a:buFont typeface="Arial" panose="020B0604020202020204" pitchFamily="34" charset="0"/>
              <a:buChar char="•"/>
            </a:pPr>
            <a:r>
              <a:rPr lang="en-US" sz="2400" b="0" i="0" dirty="0">
                <a:solidFill>
                  <a:schemeClr val="accent1">
                    <a:lumMod val="75000"/>
                  </a:schemeClr>
                </a:solidFill>
                <a:effectLst/>
                <a:latin typeface="Arimo"/>
              </a:rPr>
              <a:t>  Graph Coloring is a NP complete problem.</a:t>
            </a:r>
          </a:p>
          <a:p>
            <a:pPr algn="just" fontAlgn="base"/>
            <a:r>
              <a:rPr lang="en-US" sz="2400" b="0" i="0" dirty="0">
                <a:solidFill>
                  <a:schemeClr val="accent1">
                    <a:lumMod val="75000"/>
                  </a:schemeClr>
                </a:solidFill>
                <a:effectLst/>
                <a:latin typeface="Arimo"/>
              </a:rPr>
              <a:t> </a:t>
            </a:r>
          </a:p>
          <a:p>
            <a:pPr algn="just" fontAlgn="base"/>
            <a:r>
              <a:rPr lang="en-US" sz="2400" b="0" i="0" dirty="0">
                <a:solidFill>
                  <a:schemeClr val="accent1">
                    <a:lumMod val="75000"/>
                  </a:schemeClr>
                </a:solidFill>
                <a:effectLst/>
                <a:latin typeface="Arimo"/>
              </a:rPr>
              <a:t>However, a following greedy algorithm is known for finding the chromatic number of any given graph.</a:t>
            </a:r>
          </a:p>
          <a:p>
            <a:pPr algn="just"/>
            <a:endParaRPr lang="en-IN" sz="2400" b="1" i="0" dirty="0">
              <a:solidFill>
                <a:schemeClr val="accent1">
                  <a:lumMod val="75000"/>
                </a:schemeClr>
              </a:solidFill>
              <a:effectLst/>
              <a:latin typeface="Roboto Condensed"/>
            </a:endParaRPr>
          </a:p>
          <a:p>
            <a:pPr algn="just"/>
            <a:endParaRPr lang="en-IN" sz="2400" dirty="0">
              <a:solidFill>
                <a:schemeClr val="accent1">
                  <a:lumMod val="75000"/>
                </a:schemeClr>
              </a:solidFill>
            </a:endParaRPr>
          </a:p>
        </p:txBody>
      </p:sp>
    </p:spTree>
    <p:extLst>
      <p:ext uri="{BB962C8B-B14F-4D97-AF65-F5344CB8AC3E}">
        <p14:creationId xmlns:p14="http://schemas.microsoft.com/office/powerpoint/2010/main" val="116392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 name="TextBox 1">
            <a:extLst>
              <a:ext uri="{FF2B5EF4-FFF2-40B4-BE49-F238E27FC236}">
                <a16:creationId xmlns:a16="http://schemas.microsoft.com/office/drawing/2014/main" id="{1724B76F-B19A-463D-89A1-F84C412FC2EE}"/>
              </a:ext>
            </a:extLst>
          </p:cNvPr>
          <p:cNvSpPr txBox="1"/>
          <p:nvPr/>
        </p:nvSpPr>
        <p:spPr>
          <a:xfrm>
            <a:off x="114299" y="1562100"/>
            <a:ext cx="11134725" cy="4524315"/>
          </a:xfrm>
          <a:prstGeom prst="rect">
            <a:avLst/>
          </a:prstGeom>
          <a:noFill/>
        </p:spPr>
        <p:txBody>
          <a:bodyPr wrap="square" rtlCol="0">
            <a:spAutoFit/>
          </a:bodyPr>
          <a:lstStyle/>
          <a:p>
            <a:pPr algn="just" fontAlgn="base"/>
            <a:r>
              <a:rPr lang="en-IN" sz="2400" b="1" i="0" u="sng" dirty="0">
                <a:solidFill>
                  <a:schemeClr val="accent1">
                    <a:lumMod val="75000"/>
                  </a:schemeClr>
                </a:solidFill>
                <a:effectLst/>
                <a:latin typeface="Roboto Condensed"/>
              </a:rPr>
              <a:t>Greedy Algorithm</a:t>
            </a:r>
            <a:endParaRPr lang="en-IN" sz="2400" b="1" i="0" dirty="0">
              <a:solidFill>
                <a:schemeClr val="accent1">
                  <a:lumMod val="75000"/>
                </a:schemeClr>
              </a:solidFill>
              <a:effectLst/>
              <a:latin typeface="Roboto Condensed"/>
            </a:endParaRPr>
          </a:p>
          <a:p>
            <a:pPr algn="just"/>
            <a:endParaRPr lang="en-IN" sz="2400" b="1" u="sng" dirty="0">
              <a:solidFill>
                <a:schemeClr val="accent1">
                  <a:lumMod val="75000"/>
                </a:schemeClr>
              </a:solidFill>
              <a:latin typeface="Roboto Condensed"/>
            </a:endParaRPr>
          </a:p>
          <a:p>
            <a:pPr algn="just" fontAlgn="base">
              <a:buFont typeface="Arial" panose="020B0604020202020204" pitchFamily="34" charset="0"/>
              <a:buChar char="•"/>
            </a:pPr>
            <a:r>
              <a:rPr lang="en-US" sz="2400" b="0" i="0" dirty="0">
                <a:solidFill>
                  <a:schemeClr val="accent1">
                    <a:lumMod val="75000"/>
                  </a:schemeClr>
                </a:solidFill>
                <a:effectLst/>
                <a:latin typeface="Arimo"/>
              </a:rPr>
              <a:t>  Color first vertex with the first color.</a:t>
            </a:r>
          </a:p>
          <a:p>
            <a:pPr algn="just" fontAlgn="base">
              <a:buFont typeface="Arial" panose="020B0604020202020204" pitchFamily="34" charset="0"/>
              <a:buChar char="•"/>
            </a:pPr>
            <a:r>
              <a:rPr lang="en-US" sz="2400" b="0" i="0" dirty="0">
                <a:solidFill>
                  <a:schemeClr val="accent1">
                    <a:lumMod val="75000"/>
                  </a:schemeClr>
                </a:solidFill>
                <a:effectLst/>
                <a:latin typeface="Arimo"/>
              </a:rPr>
              <a:t>   Now, consider the remaining (V-1) vertices one by one and do the following-</a:t>
            </a:r>
          </a:p>
          <a:p>
            <a:pPr algn="just" fontAlgn="base"/>
            <a:endParaRPr lang="en-US" sz="2400" dirty="0">
              <a:solidFill>
                <a:schemeClr val="accent1">
                  <a:lumMod val="75000"/>
                </a:schemeClr>
              </a:solidFill>
              <a:latin typeface="Arimo"/>
            </a:endParaRPr>
          </a:p>
          <a:p>
            <a:pPr lvl="1" algn="just" fontAlgn="base">
              <a:buFont typeface="Arial" panose="020B0604020202020204" pitchFamily="34" charset="0"/>
              <a:buChar char="•"/>
            </a:pPr>
            <a:r>
              <a:rPr lang="en-US" sz="2400" b="0" i="0" dirty="0">
                <a:solidFill>
                  <a:schemeClr val="accent1">
                    <a:lumMod val="75000"/>
                  </a:schemeClr>
                </a:solidFill>
                <a:effectLst/>
                <a:latin typeface="Arimo"/>
              </a:rPr>
              <a:t>   Color the currently picked vertex with the lowest numbered color if it has not been used to color any of its adjacent vertices.</a:t>
            </a:r>
          </a:p>
          <a:p>
            <a:pPr lvl="1" algn="just" fontAlgn="base">
              <a:buFont typeface="Arial" panose="020B0604020202020204" pitchFamily="34" charset="0"/>
              <a:buChar char="•"/>
            </a:pPr>
            <a:r>
              <a:rPr lang="en-US" sz="2400" b="0" i="0" dirty="0">
                <a:solidFill>
                  <a:schemeClr val="accent1">
                    <a:lumMod val="75000"/>
                  </a:schemeClr>
                </a:solidFill>
                <a:effectLst/>
                <a:latin typeface="Arimo"/>
              </a:rPr>
              <a:t>   If it has been used, then choose the next least numbered color.</a:t>
            </a:r>
          </a:p>
          <a:p>
            <a:pPr lvl="1" algn="just" fontAlgn="base">
              <a:buFont typeface="Arial" panose="020B0604020202020204" pitchFamily="34" charset="0"/>
              <a:buChar char="•"/>
            </a:pPr>
            <a:r>
              <a:rPr lang="en-US" sz="2400" b="0" i="0" dirty="0">
                <a:solidFill>
                  <a:schemeClr val="accent1">
                    <a:lumMod val="75000"/>
                  </a:schemeClr>
                </a:solidFill>
                <a:effectLst/>
                <a:latin typeface="Arimo"/>
              </a:rPr>
              <a:t>   If all the previously used colors have been used, then assign a new color to the currently picked vertex.</a:t>
            </a:r>
          </a:p>
          <a:p>
            <a:pPr lvl="1" algn="just" fontAlgn="base">
              <a:buFont typeface="Arial" panose="020B0604020202020204" pitchFamily="34" charset="0"/>
              <a:buChar char="•"/>
            </a:pPr>
            <a:endParaRPr lang="en-IN" sz="2400" b="1" i="0" dirty="0">
              <a:solidFill>
                <a:schemeClr val="accent1">
                  <a:lumMod val="75000"/>
                </a:schemeClr>
              </a:solidFill>
              <a:effectLst/>
              <a:latin typeface="Roboto Condensed"/>
            </a:endParaRPr>
          </a:p>
          <a:p>
            <a:pPr algn="just"/>
            <a:endParaRPr lang="en-IN" sz="2400" dirty="0">
              <a:solidFill>
                <a:schemeClr val="accent1">
                  <a:lumMod val="75000"/>
                </a:schemeClr>
              </a:solidFill>
            </a:endParaRPr>
          </a:p>
        </p:txBody>
      </p:sp>
    </p:spTree>
    <p:extLst>
      <p:ext uri="{BB962C8B-B14F-4D97-AF65-F5344CB8AC3E}">
        <p14:creationId xmlns:p14="http://schemas.microsoft.com/office/powerpoint/2010/main" val="3957471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pic>
        <p:nvPicPr>
          <p:cNvPr id="1026" name="Picture 2">
            <a:extLst>
              <a:ext uri="{FF2B5EF4-FFF2-40B4-BE49-F238E27FC236}">
                <a16:creationId xmlns:a16="http://schemas.microsoft.com/office/drawing/2014/main" id="{5BA6D8D4-AE4C-4B2F-84B4-81211F059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3" y="1409700"/>
            <a:ext cx="4867275" cy="2590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DCE5376E-1B75-4100-A77F-8BCE66505E5C}"/>
              </a:ext>
            </a:extLst>
          </p:cNvPr>
          <p:cNvGraphicFramePr>
            <a:graphicFrameLocks noGrp="1"/>
          </p:cNvGraphicFramePr>
          <p:nvPr>
            <p:extLst>
              <p:ext uri="{D42A27DB-BD31-4B8C-83A1-F6EECF244321}">
                <p14:modId xmlns:p14="http://schemas.microsoft.com/office/powerpoint/2010/main" val="2955741921"/>
              </p:ext>
            </p:extLst>
          </p:nvPr>
        </p:nvGraphicFramePr>
        <p:xfrm>
          <a:off x="6735029" y="4606822"/>
          <a:ext cx="4647345" cy="934720"/>
        </p:xfrm>
        <a:graphic>
          <a:graphicData uri="http://schemas.openxmlformats.org/drawingml/2006/table">
            <a:tbl>
              <a:tblPr/>
              <a:tblGrid>
                <a:gridCol w="984780">
                  <a:extLst>
                    <a:ext uri="{9D8B030D-6E8A-4147-A177-3AD203B41FA5}">
                      <a16:colId xmlns:a16="http://schemas.microsoft.com/office/drawing/2014/main" val="2807042305"/>
                    </a:ext>
                  </a:extLst>
                </a:gridCol>
                <a:gridCol w="580076">
                  <a:extLst>
                    <a:ext uri="{9D8B030D-6E8A-4147-A177-3AD203B41FA5}">
                      <a16:colId xmlns:a16="http://schemas.microsoft.com/office/drawing/2014/main" val="2844993620"/>
                    </a:ext>
                  </a:extLst>
                </a:gridCol>
                <a:gridCol w="607057">
                  <a:extLst>
                    <a:ext uri="{9D8B030D-6E8A-4147-A177-3AD203B41FA5}">
                      <a16:colId xmlns:a16="http://schemas.microsoft.com/office/drawing/2014/main" val="2838768759"/>
                    </a:ext>
                  </a:extLst>
                </a:gridCol>
                <a:gridCol w="593563">
                  <a:extLst>
                    <a:ext uri="{9D8B030D-6E8A-4147-A177-3AD203B41FA5}">
                      <a16:colId xmlns:a16="http://schemas.microsoft.com/office/drawing/2014/main" val="4159870400"/>
                    </a:ext>
                  </a:extLst>
                </a:gridCol>
                <a:gridCol w="613796">
                  <a:extLst>
                    <a:ext uri="{9D8B030D-6E8A-4147-A177-3AD203B41FA5}">
                      <a16:colId xmlns:a16="http://schemas.microsoft.com/office/drawing/2014/main" val="4259102979"/>
                    </a:ext>
                  </a:extLst>
                </a:gridCol>
                <a:gridCol w="620544">
                  <a:extLst>
                    <a:ext uri="{9D8B030D-6E8A-4147-A177-3AD203B41FA5}">
                      <a16:colId xmlns:a16="http://schemas.microsoft.com/office/drawing/2014/main" val="908449666"/>
                    </a:ext>
                  </a:extLst>
                </a:gridCol>
                <a:gridCol w="647529">
                  <a:extLst>
                    <a:ext uri="{9D8B030D-6E8A-4147-A177-3AD203B41FA5}">
                      <a16:colId xmlns:a16="http://schemas.microsoft.com/office/drawing/2014/main" val="2742059581"/>
                    </a:ext>
                  </a:extLst>
                </a:gridCol>
              </a:tblGrid>
              <a:tr h="158750">
                <a:tc>
                  <a:txBody>
                    <a:bodyPr/>
                    <a:lstStyle/>
                    <a:p>
                      <a:pPr algn="ctr"/>
                      <a:r>
                        <a:rPr lang="en-IN" sz="2400" b="1">
                          <a:solidFill>
                            <a:schemeClr val="accent1">
                              <a:lumMod val="75000"/>
                            </a:schemeClr>
                          </a:solidFill>
                          <a:effectLst/>
                        </a:rPr>
                        <a:t>Vertex</a:t>
                      </a:r>
                      <a:endParaRPr lang="en-IN" sz="2400">
                        <a:solidFill>
                          <a:schemeClr val="accent1">
                            <a:lumMod val="75000"/>
                          </a:schemeClr>
                        </a:solidFill>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a</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dirty="0">
                          <a:solidFill>
                            <a:schemeClr val="accent1">
                              <a:lumMod val="75000"/>
                            </a:schemeClr>
                          </a:solidFill>
                          <a:effectLst/>
                        </a:rPr>
                        <a:t>b</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d</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dirty="0">
                          <a:solidFill>
                            <a:schemeClr val="accent1">
                              <a:lumMod val="75000"/>
                            </a:schemeClr>
                          </a:solidFill>
                          <a:effectLst/>
                        </a:rPr>
                        <a:t>e</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f</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789662707"/>
                  </a:ext>
                </a:extLst>
              </a:tr>
              <a:tr h="158750">
                <a:tc>
                  <a:txBody>
                    <a:bodyPr/>
                    <a:lstStyle/>
                    <a:p>
                      <a:pPr algn="ctr"/>
                      <a:r>
                        <a:rPr lang="en-IN" sz="2400" b="1">
                          <a:solidFill>
                            <a:schemeClr val="accent1">
                              <a:lumMod val="75000"/>
                            </a:schemeClr>
                          </a:solidFill>
                          <a:effectLst/>
                        </a:rPr>
                        <a:t>Color</a:t>
                      </a:r>
                      <a:endParaRPr lang="en-IN" sz="2400">
                        <a:solidFill>
                          <a:schemeClr val="accent1">
                            <a:lumMod val="75000"/>
                          </a:schemeClr>
                        </a:solidFill>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dirty="0">
                          <a:solidFill>
                            <a:schemeClr val="accent1">
                              <a:lumMod val="75000"/>
                            </a:schemeClr>
                          </a:solidFill>
                          <a:effectLst/>
                        </a:rPr>
                        <a:t>C1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dirty="0">
                          <a:solidFill>
                            <a:schemeClr val="accent1">
                              <a:lumMod val="75000"/>
                            </a:schemeClr>
                          </a:solidFill>
                          <a:effectLst/>
                        </a:rPr>
                        <a:t>C2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74300778"/>
                  </a:ext>
                </a:extLst>
              </a:tr>
            </a:tbl>
          </a:graphicData>
        </a:graphic>
      </p:graphicFrame>
      <p:sp>
        <p:nvSpPr>
          <p:cNvPr id="5" name="TextBox 4">
            <a:extLst>
              <a:ext uri="{FF2B5EF4-FFF2-40B4-BE49-F238E27FC236}">
                <a16:creationId xmlns:a16="http://schemas.microsoft.com/office/drawing/2014/main" id="{FF7DAFFA-8530-4186-90F2-47EBE0851A27}"/>
              </a:ext>
            </a:extLst>
          </p:cNvPr>
          <p:cNvSpPr txBox="1"/>
          <p:nvPr/>
        </p:nvSpPr>
        <p:spPr>
          <a:xfrm>
            <a:off x="6276975" y="3076575"/>
            <a:ext cx="5000625" cy="461665"/>
          </a:xfrm>
          <a:prstGeom prst="rect">
            <a:avLst/>
          </a:prstGeom>
          <a:noFill/>
        </p:spPr>
        <p:txBody>
          <a:bodyPr wrap="square" rtlCol="0">
            <a:spAutoFit/>
          </a:bodyPr>
          <a:lstStyle/>
          <a:p>
            <a:r>
              <a:rPr lang="en-US" sz="2400" b="0" i="0" dirty="0">
                <a:solidFill>
                  <a:schemeClr val="accent1">
                    <a:lumMod val="75000"/>
                  </a:schemeClr>
                </a:solidFill>
                <a:effectLst/>
              </a:rPr>
              <a:t>Applying Greedy Algorithm, we have-</a:t>
            </a:r>
            <a:endParaRPr lang="en-IN" sz="2400" dirty="0">
              <a:solidFill>
                <a:schemeClr val="accent1">
                  <a:lumMod val="75000"/>
                </a:schemeClr>
              </a:solidFill>
            </a:endParaRPr>
          </a:p>
        </p:txBody>
      </p:sp>
      <p:pic>
        <p:nvPicPr>
          <p:cNvPr id="1029" name="Picture 5">
            <a:extLst>
              <a:ext uri="{FF2B5EF4-FFF2-40B4-BE49-F238E27FC236}">
                <a16:creationId xmlns:a16="http://schemas.microsoft.com/office/drawing/2014/main" id="{AA24936C-7AF0-4567-BEF9-1A542E134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7" y="4143375"/>
            <a:ext cx="4505325"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704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graphicFrame>
        <p:nvGraphicFramePr>
          <p:cNvPr id="3" name="Table 2">
            <a:extLst>
              <a:ext uri="{FF2B5EF4-FFF2-40B4-BE49-F238E27FC236}">
                <a16:creationId xmlns:a16="http://schemas.microsoft.com/office/drawing/2014/main" id="{DCE5376E-1B75-4100-A77F-8BCE66505E5C}"/>
              </a:ext>
            </a:extLst>
          </p:cNvPr>
          <p:cNvGraphicFramePr>
            <a:graphicFrameLocks noGrp="1"/>
          </p:cNvGraphicFramePr>
          <p:nvPr>
            <p:extLst>
              <p:ext uri="{D42A27DB-BD31-4B8C-83A1-F6EECF244321}">
                <p14:modId xmlns:p14="http://schemas.microsoft.com/office/powerpoint/2010/main" val="4024485426"/>
              </p:ext>
            </p:extLst>
          </p:nvPr>
        </p:nvGraphicFramePr>
        <p:xfrm>
          <a:off x="6276975" y="4257675"/>
          <a:ext cx="5521914" cy="971550"/>
        </p:xfrm>
        <a:graphic>
          <a:graphicData uri="http://schemas.openxmlformats.org/drawingml/2006/table">
            <a:tbl>
              <a:tblPr/>
              <a:tblGrid>
                <a:gridCol w="1170103">
                  <a:extLst>
                    <a:ext uri="{9D8B030D-6E8A-4147-A177-3AD203B41FA5}">
                      <a16:colId xmlns:a16="http://schemas.microsoft.com/office/drawing/2014/main" val="2807042305"/>
                    </a:ext>
                  </a:extLst>
                </a:gridCol>
                <a:gridCol w="689239">
                  <a:extLst>
                    <a:ext uri="{9D8B030D-6E8A-4147-A177-3AD203B41FA5}">
                      <a16:colId xmlns:a16="http://schemas.microsoft.com/office/drawing/2014/main" val="2844993620"/>
                    </a:ext>
                  </a:extLst>
                </a:gridCol>
                <a:gridCol w="721297">
                  <a:extLst>
                    <a:ext uri="{9D8B030D-6E8A-4147-A177-3AD203B41FA5}">
                      <a16:colId xmlns:a16="http://schemas.microsoft.com/office/drawing/2014/main" val="2838768759"/>
                    </a:ext>
                  </a:extLst>
                </a:gridCol>
                <a:gridCol w="705264">
                  <a:extLst>
                    <a:ext uri="{9D8B030D-6E8A-4147-A177-3AD203B41FA5}">
                      <a16:colId xmlns:a16="http://schemas.microsoft.com/office/drawing/2014/main" val="4159870400"/>
                    </a:ext>
                  </a:extLst>
                </a:gridCol>
                <a:gridCol w="729304">
                  <a:extLst>
                    <a:ext uri="{9D8B030D-6E8A-4147-A177-3AD203B41FA5}">
                      <a16:colId xmlns:a16="http://schemas.microsoft.com/office/drawing/2014/main" val="4259102979"/>
                    </a:ext>
                  </a:extLst>
                </a:gridCol>
                <a:gridCol w="737322">
                  <a:extLst>
                    <a:ext uri="{9D8B030D-6E8A-4147-A177-3AD203B41FA5}">
                      <a16:colId xmlns:a16="http://schemas.microsoft.com/office/drawing/2014/main" val="908449666"/>
                    </a:ext>
                  </a:extLst>
                </a:gridCol>
                <a:gridCol w="769385">
                  <a:extLst>
                    <a:ext uri="{9D8B030D-6E8A-4147-A177-3AD203B41FA5}">
                      <a16:colId xmlns:a16="http://schemas.microsoft.com/office/drawing/2014/main" val="2742059581"/>
                    </a:ext>
                  </a:extLst>
                </a:gridCol>
              </a:tblGrid>
              <a:tr h="485775">
                <a:tc>
                  <a:txBody>
                    <a:bodyPr/>
                    <a:lstStyle/>
                    <a:p>
                      <a:pPr algn="ctr"/>
                      <a:r>
                        <a:rPr lang="en-IN" sz="2400" b="1">
                          <a:solidFill>
                            <a:schemeClr val="accent1">
                              <a:lumMod val="75000"/>
                            </a:schemeClr>
                          </a:solidFill>
                          <a:effectLst/>
                        </a:rPr>
                        <a:t>Vertex</a:t>
                      </a:r>
                      <a:endParaRPr lang="en-IN" sz="2400">
                        <a:solidFill>
                          <a:schemeClr val="accent1">
                            <a:lumMod val="75000"/>
                          </a:schemeClr>
                        </a:solidFill>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a</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b</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d</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e</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f</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789662707"/>
                  </a:ext>
                </a:extLst>
              </a:tr>
              <a:tr h="485775">
                <a:tc>
                  <a:txBody>
                    <a:bodyPr/>
                    <a:lstStyle/>
                    <a:p>
                      <a:pPr algn="ctr"/>
                      <a:r>
                        <a:rPr lang="en-IN" sz="2400" b="1">
                          <a:solidFill>
                            <a:schemeClr val="accent1">
                              <a:lumMod val="75000"/>
                            </a:schemeClr>
                          </a:solidFill>
                          <a:effectLst/>
                        </a:rPr>
                        <a:t>Color</a:t>
                      </a:r>
                      <a:endParaRPr lang="en-IN" sz="2400">
                        <a:solidFill>
                          <a:schemeClr val="accent1">
                            <a:lumMod val="75000"/>
                          </a:schemeClr>
                        </a:solidFill>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dirty="0">
                          <a:solidFill>
                            <a:schemeClr val="accent1">
                              <a:lumMod val="75000"/>
                            </a:schemeClr>
                          </a:solidFill>
                          <a:effectLst/>
                        </a:rPr>
                        <a:t>C2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dirty="0">
                          <a:solidFill>
                            <a:schemeClr val="accent1">
                              <a:lumMod val="75000"/>
                            </a:schemeClr>
                          </a:solidFill>
                          <a:effectLst/>
                        </a:rPr>
                        <a:t>C1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74300778"/>
                  </a:ext>
                </a:extLst>
              </a:tr>
            </a:tbl>
          </a:graphicData>
        </a:graphic>
      </p:graphicFrame>
      <p:sp>
        <p:nvSpPr>
          <p:cNvPr id="5" name="TextBox 4">
            <a:extLst>
              <a:ext uri="{FF2B5EF4-FFF2-40B4-BE49-F238E27FC236}">
                <a16:creationId xmlns:a16="http://schemas.microsoft.com/office/drawing/2014/main" id="{FF7DAFFA-8530-4186-90F2-47EBE0851A27}"/>
              </a:ext>
            </a:extLst>
          </p:cNvPr>
          <p:cNvSpPr txBox="1"/>
          <p:nvPr/>
        </p:nvSpPr>
        <p:spPr>
          <a:xfrm>
            <a:off x="6276975" y="3076575"/>
            <a:ext cx="5000625" cy="461665"/>
          </a:xfrm>
          <a:prstGeom prst="rect">
            <a:avLst/>
          </a:prstGeom>
          <a:noFill/>
        </p:spPr>
        <p:txBody>
          <a:bodyPr wrap="square" rtlCol="0">
            <a:spAutoFit/>
          </a:bodyPr>
          <a:lstStyle/>
          <a:p>
            <a:r>
              <a:rPr lang="en-US" sz="2400" b="0" i="0" dirty="0">
                <a:solidFill>
                  <a:schemeClr val="accent1">
                    <a:lumMod val="75000"/>
                  </a:schemeClr>
                </a:solidFill>
                <a:effectLst/>
              </a:rPr>
              <a:t>Applying Greedy Algorithm, we have-</a:t>
            </a:r>
            <a:endParaRPr lang="en-IN" sz="2400" dirty="0">
              <a:solidFill>
                <a:schemeClr val="accent1">
                  <a:lumMod val="75000"/>
                </a:schemeClr>
              </a:solidFill>
            </a:endParaRPr>
          </a:p>
        </p:txBody>
      </p:sp>
      <p:pic>
        <p:nvPicPr>
          <p:cNvPr id="22530" name="Picture 2">
            <a:extLst>
              <a:ext uri="{FF2B5EF4-FFF2-40B4-BE49-F238E27FC236}">
                <a16:creationId xmlns:a16="http://schemas.microsoft.com/office/drawing/2014/main" id="{47A57D3D-8D50-45B0-9648-7AC3FB390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11" y="1452446"/>
            <a:ext cx="496252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a:extLst>
              <a:ext uri="{FF2B5EF4-FFF2-40B4-BE49-F238E27FC236}">
                <a16:creationId xmlns:a16="http://schemas.microsoft.com/office/drawing/2014/main" id="{90EAC084-0ECC-4310-A077-166C4B370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4110154"/>
            <a:ext cx="49625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75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graphicFrame>
        <p:nvGraphicFramePr>
          <p:cNvPr id="3" name="Table 2">
            <a:extLst>
              <a:ext uri="{FF2B5EF4-FFF2-40B4-BE49-F238E27FC236}">
                <a16:creationId xmlns:a16="http://schemas.microsoft.com/office/drawing/2014/main" id="{DCE5376E-1B75-4100-A77F-8BCE66505E5C}"/>
              </a:ext>
            </a:extLst>
          </p:cNvPr>
          <p:cNvGraphicFramePr>
            <a:graphicFrameLocks noGrp="1"/>
          </p:cNvGraphicFramePr>
          <p:nvPr>
            <p:extLst>
              <p:ext uri="{D42A27DB-BD31-4B8C-83A1-F6EECF244321}">
                <p14:modId xmlns:p14="http://schemas.microsoft.com/office/powerpoint/2010/main" val="3051972877"/>
              </p:ext>
            </p:extLst>
          </p:nvPr>
        </p:nvGraphicFramePr>
        <p:xfrm>
          <a:off x="5610681" y="4260187"/>
          <a:ext cx="5521914" cy="971550"/>
        </p:xfrm>
        <a:graphic>
          <a:graphicData uri="http://schemas.openxmlformats.org/drawingml/2006/table">
            <a:tbl>
              <a:tblPr/>
              <a:tblGrid>
                <a:gridCol w="1027007">
                  <a:extLst>
                    <a:ext uri="{9D8B030D-6E8A-4147-A177-3AD203B41FA5}">
                      <a16:colId xmlns:a16="http://schemas.microsoft.com/office/drawing/2014/main" val="2807042305"/>
                    </a:ext>
                  </a:extLst>
                </a:gridCol>
                <a:gridCol w="604950">
                  <a:extLst>
                    <a:ext uri="{9D8B030D-6E8A-4147-A177-3AD203B41FA5}">
                      <a16:colId xmlns:a16="http://schemas.microsoft.com/office/drawing/2014/main" val="2844993620"/>
                    </a:ext>
                  </a:extLst>
                </a:gridCol>
                <a:gridCol w="633087">
                  <a:extLst>
                    <a:ext uri="{9D8B030D-6E8A-4147-A177-3AD203B41FA5}">
                      <a16:colId xmlns:a16="http://schemas.microsoft.com/office/drawing/2014/main" val="2838768759"/>
                    </a:ext>
                  </a:extLst>
                </a:gridCol>
                <a:gridCol w="619015">
                  <a:extLst>
                    <a:ext uri="{9D8B030D-6E8A-4147-A177-3AD203B41FA5}">
                      <a16:colId xmlns:a16="http://schemas.microsoft.com/office/drawing/2014/main" val="4159870400"/>
                    </a:ext>
                  </a:extLst>
                </a:gridCol>
                <a:gridCol w="640115">
                  <a:extLst>
                    <a:ext uri="{9D8B030D-6E8A-4147-A177-3AD203B41FA5}">
                      <a16:colId xmlns:a16="http://schemas.microsoft.com/office/drawing/2014/main" val="4259102979"/>
                    </a:ext>
                  </a:extLst>
                </a:gridCol>
                <a:gridCol w="647152">
                  <a:extLst>
                    <a:ext uri="{9D8B030D-6E8A-4147-A177-3AD203B41FA5}">
                      <a16:colId xmlns:a16="http://schemas.microsoft.com/office/drawing/2014/main" val="908449666"/>
                    </a:ext>
                  </a:extLst>
                </a:gridCol>
                <a:gridCol w="675294">
                  <a:extLst>
                    <a:ext uri="{9D8B030D-6E8A-4147-A177-3AD203B41FA5}">
                      <a16:colId xmlns:a16="http://schemas.microsoft.com/office/drawing/2014/main" val="2742059581"/>
                    </a:ext>
                  </a:extLst>
                </a:gridCol>
                <a:gridCol w="675294">
                  <a:extLst>
                    <a:ext uri="{9D8B030D-6E8A-4147-A177-3AD203B41FA5}">
                      <a16:colId xmlns:a16="http://schemas.microsoft.com/office/drawing/2014/main" val="2122978527"/>
                    </a:ext>
                  </a:extLst>
                </a:gridCol>
              </a:tblGrid>
              <a:tr h="485775">
                <a:tc>
                  <a:txBody>
                    <a:bodyPr/>
                    <a:lstStyle/>
                    <a:p>
                      <a:pPr algn="ctr"/>
                      <a:r>
                        <a:rPr lang="en-IN" sz="2400" b="1">
                          <a:solidFill>
                            <a:schemeClr val="accent1">
                              <a:lumMod val="75000"/>
                            </a:schemeClr>
                          </a:solidFill>
                          <a:effectLst/>
                        </a:rPr>
                        <a:t>Vertex</a:t>
                      </a:r>
                      <a:endParaRPr lang="en-IN" sz="2400">
                        <a:solidFill>
                          <a:schemeClr val="accent1">
                            <a:lumMod val="75000"/>
                          </a:schemeClr>
                        </a:solidFill>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a</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b</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d</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e</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dirty="0">
                          <a:solidFill>
                            <a:schemeClr val="accent1">
                              <a:lumMod val="75000"/>
                            </a:schemeClr>
                          </a:solidFill>
                          <a:effectLst/>
                        </a:rPr>
                        <a:t> f</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dirty="0">
                          <a:solidFill>
                            <a:schemeClr val="accent1">
                              <a:lumMod val="75000"/>
                            </a:schemeClr>
                          </a:solidFill>
                          <a:effectLst/>
                        </a:rPr>
                        <a:t>g</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789662707"/>
                  </a:ext>
                </a:extLst>
              </a:tr>
              <a:tr h="485775">
                <a:tc>
                  <a:txBody>
                    <a:bodyPr/>
                    <a:lstStyle/>
                    <a:p>
                      <a:pPr algn="ctr"/>
                      <a:r>
                        <a:rPr lang="en-IN" sz="2400" b="1" dirty="0" err="1">
                          <a:solidFill>
                            <a:schemeClr val="accent1">
                              <a:lumMod val="75000"/>
                            </a:schemeClr>
                          </a:solidFill>
                          <a:effectLst/>
                        </a:rPr>
                        <a:t>Color</a:t>
                      </a:r>
                      <a:endParaRPr lang="en-IN" sz="2400" dirty="0">
                        <a:solidFill>
                          <a:schemeClr val="accent1">
                            <a:lumMod val="75000"/>
                          </a:schemeClr>
                        </a:solidFill>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dirty="0">
                          <a:solidFill>
                            <a:schemeClr val="accent1">
                              <a:lumMod val="75000"/>
                            </a:schemeClr>
                          </a:solidFill>
                          <a:effectLst/>
                        </a:rPr>
                        <a:t>C1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a:solidFill>
                            <a:schemeClr val="accent1">
                              <a:lumMod val="75000"/>
                            </a:schemeClr>
                          </a:solidFill>
                          <a:effectLst/>
                        </a:rPr>
                        <a:t>C2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dirty="0">
                          <a:solidFill>
                            <a:schemeClr val="accent1">
                              <a:lumMod val="75000"/>
                            </a:schemeClr>
                          </a:solidFill>
                          <a:effectLst/>
                        </a:rPr>
                        <a:t>C3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2400" dirty="0">
                          <a:solidFill>
                            <a:schemeClr val="accent1">
                              <a:lumMod val="75000"/>
                            </a:schemeClr>
                          </a:solidFill>
                          <a:effectLst/>
                        </a:rPr>
                        <a:t>C4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974300778"/>
                  </a:ext>
                </a:extLst>
              </a:tr>
            </a:tbl>
          </a:graphicData>
        </a:graphic>
      </p:graphicFrame>
      <p:sp>
        <p:nvSpPr>
          <p:cNvPr id="5" name="TextBox 4">
            <a:extLst>
              <a:ext uri="{FF2B5EF4-FFF2-40B4-BE49-F238E27FC236}">
                <a16:creationId xmlns:a16="http://schemas.microsoft.com/office/drawing/2014/main" id="{FF7DAFFA-8530-4186-90F2-47EBE0851A27}"/>
              </a:ext>
            </a:extLst>
          </p:cNvPr>
          <p:cNvSpPr txBox="1"/>
          <p:nvPr/>
        </p:nvSpPr>
        <p:spPr>
          <a:xfrm>
            <a:off x="6276975" y="3076575"/>
            <a:ext cx="5000625" cy="461665"/>
          </a:xfrm>
          <a:prstGeom prst="rect">
            <a:avLst/>
          </a:prstGeom>
          <a:noFill/>
        </p:spPr>
        <p:txBody>
          <a:bodyPr wrap="square" rtlCol="0">
            <a:spAutoFit/>
          </a:bodyPr>
          <a:lstStyle/>
          <a:p>
            <a:r>
              <a:rPr lang="en-US" sz="2400" b="0" i="0" dirty="0">
                <a:solidFill>
                  <a:schemeClr val="accent1">
                    <a:lumMod val="75000"/>
                  </a:schemeClr>
                </a:solidFill>
                <a:effectLst/>
              </a:rPr>
              <a:t>Applying Greedy Algorithm, we have-</a:t>
            </a:r>
            <a:endParaRPr lang="en-IN" sz="2400" dirty="0">
              <a:solidFill>
                <a:schemeClr val="accent1">
                  <a:lumMod val="75000"/>
                </a:schemeClr>
              </a:solidFill>
            </a:endParaRPr>
          </a:p>
        </p:txBody>
      </p:sp>
      <p:pic>
        <p:nvPicPr>
          <p:cNvPr id="23554" name="Picture 2">
            <a:extLst>
              <a:ext uri="{FF2B5EF4-FFF2-40B4-BE49-F238E27FC236}">
                <a16:creationId xmlns:a16="http://schemas.microsoft.com/office/drawing/2014/main" id="{F44B5A1E-FD26-4D6B-9F61-00982A7D3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11" y="1491667"/>
            <a:ext cx="458152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D9A484FB-B0EB-4BA4-A8A2-A9D7FC4E31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3" y="4171950"/>
            <a:ext cx="45815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760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pic>
        <p:nvPicPr>
          <p:cNvPr id="24578" name="Picture 2">
            <a:extLst>
              <a:ext uri="{FF2B5EF4-FFF2-40B4-BE49-F238E27FC236}">
                <a16:creationId xmlns:a16="http://schemas.microsoft.com/office/drawing/2014/main" id="{BE5CEFE9-77C7-4272-BE0A-82759DA40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633" y="1771649"/>
            <a:ext cx="3366654" cy="3352799"/>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36DD0470-0B11-4C03-A713-376681B62B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9187" y="1771649"/>
            <a:ext cx="3449188" cy="343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705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 name="TextBox 1">
            <a:extLst>
              <a:ext uri="{FF2B5EF4-FFF2-40B4-BE49-F238E27FC236}">
                <a16:creationId xmlns:a16="http://schemas.microsoft.com/office/drawing/2014/main" id="{1724B76F-B19A-463D-89A1-F84C412FC2EE}"/>
              </a:ext>
            </a:extLst>
          </p:cNvPr>
          <p:cNvSpPr txBox="1"/>
          <p:nvPr/>
        </p:nvSpPr>
        <p:spPr>
          <a:xfrm>
            <a:off x="114300" y="1562100"/>
            <a:ext cx="8177444" cy="3847207"/>
          </a:xfrm>
          <a:prstGeom prst="rect">
            <a:avLst/>
          </a:prstGeom>
          <a:noFill/>
        </p:spPr>
        <p:txBody>
          <a:bodyPr wrap="square" rtlCol="0">
            <a:spAutoFit/>
          </a:bodyPr>
          <a:lstStyle/>
          <a:p>
            <a:pPr algn="just" fontAlgn="base"/>
            <a:r>
              <a:rPr lang="en-IN" sz="2800" b="1" i="0" u="sng" dirty="0">
                <a:solidFill>
                  <a:schemeClr val="accent1">
                    <a:lumMod val="75000"/>
                  </a:schemeClr>
                </a:solidFill>
                <a:effectLst/>
              </a:rPr>
              <a:t>Drawbacks of Greedy Algorithm</a:t>
            </a:r>
            <a:endParaRPr lang="en-IN" sz="2800" b="1" i="0" dirty="0">
              <a:solidFill>
                <a:schemeClr val="accent1">
                  <a:lumMod val="75000"/>
                </a:schemeClr>
              </a:solidFill>
              <a:effectLst/>
            </a:endParaRPr>
          </a:p>
          <a:p>
            <a:pPr algn="just"/>
            <a:endParaRPr lang="en-IN" sz="2400" b="1" u="sng" dirty="0">
              <a:solidFill>
                <a:schemeClr val="accent1">
                  <a:lumMod val="75000"/>
                </a:schemeClr>
              </a:solidFill>
            </a:endParaRPr>
          </a:p>
          <a:p>
            <a:pPr algn="just" fontAlgn="base"/>
            <a:r>
              <a:rPr lang="en-US" sz="2400" b="0" i="0" dirty="0">
                <a:solidFill>
                  <a:schemeClr val="accent1">
                    <a:lumMod val="75000"/>
                  </a:schemeClr>
                </a:solidFill>
                <a:effectLst/>
              </a:rPr>
              <a:t>  There are following drawbacks of the above Greedy Algorithm</a:t>
            </a:r>
          </a:p>
          <a:p>
            <a:pPr algn="just" fontAlgn="base"/>
            <a:endParaRPr lang="en-US" sz="2400" b="0" i="0" dirty="0">
              <a:solidFill>
                <a:schemeClr val="accent1">
                  <a:lumMod val="75000"/>
                </a:schemeClr>
              </a:solidFill>
              <a:effectLst/>
            </a:endParaRPr>
          </a:p>
          <a:p>
            <a:pPr algn="just" fontAlgn="base">
              <a:buFont typeface="Arial" panose="020B0604020202020204" pitchFamily="34" charset="0"/>
              <a:buChar char="•"/>
            </a:pPr>
            <a:r>
              <a:rPr lang="en-US" sz="2400" b="0" i="0" dirty="0">
                <a:solidFill>
                  <a:schemeClr val="accent1">
                    <a:lumMod val="75000"/>
                  </a:schemeClr>
                </a:solidFill>
                <a:effectLst/>
              </a:rPr>
              <a:t>   The above algorithm does not always use minimum number of colors.</a:t>
            </a:r>
          </a:p>
          <a:p>
            <a:pPr algn="just" fontAlgn="base">
              <a:buFont typeface="Arial" panose="020B0604020202020204" pitchFamily="34" charset="0"/>
              <a:buChar char="•"/>
            </a:pPr>
            <a:r>
              <a:rPr lang="en-US" sz="2400" b="0" i="0" dirty="0">
                <a:solidFill>
                  <a:schemeClr val="accent1">
                    <a:lumMod val="75000"/>
                  </a:schemeClr>
                </a:solidFill>
                <a:effectLst/>
              </a:rPr>
              <a:t>   The number of colors used sometimes depend on the order in which the vertices are processed.</a:t>
            </a:r>
          </a:p>
          <a:p>
            <a:pPr lvl="1" algn="just" fontAlgn="base">
              <a:buFont typeface="Arial" panose="020B0604020202020204" pitchFamily="34" charset="0"/>
              <a:buChar char="•"/>
            </a:pPr>
            <a:endParaRPr lang="en-IN" sz="2400" b="1" i="0" dirty="0">
              <a:solidFill>
                <a:schemeClr val="accent1">
                  <a:lumMod val="75000"/>
                </a:schemeClr>
              </a:solidFill>
              <a:effectLst/>
            </a:endParaRPr>
          </a:p>
          <a:p>
            <a:pPr algn="just"/>
            <a:endParaRPr lang="en-IN" sz="2400" dirty="0">
              <a:solidFill>
                <a:schemeClr val="accent1">
                  <a:lumMod val="75000"/>
                </a:schemeClr>
              </a:solidFill>
            </a:endParaRPr>
          </a:p>
        </p:txBody>
      </p:sp>
      <p:pic>
        <p:nvPicPr>
          <p:cNvPr id="4098" name="Picture 2" descr="graph_coloring2">
            <a:extLst>
              <a:ext uri="{FF2B5EF4-FFF2-40B4-BE49-F238E27FC236}">
                <a16:creationId xmlns:a16="http://schemas.microsoft.com/office/drawing/2014/main" id="{C9714985-75DB-40FE-953F-0C8F1C2F1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6789" y="2478061"/>
            <a:ext cx="3348036" cy="3560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817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grpSp>
        <p:nvGrpSpPr>
          <p:cNvPr id="39" name="Group 38">
            <a:extLst>
              <a:ext uri="{FF2B5EF4-FFF2-40B4-BE49-F238E27FC236}">
                <a16:creationId xmlns:a16="http://schemas.microsoft.com/office/drawing/2014/main" id="{A10F55D5-CCE7-47C8-9C22-2F8DEB179FC6}"/>
              </a:ext>
            </a:extLst>
          </p:cNvPr>
          <p:cNvGrpSpPr/>
          <p:nvPr/>
        </p:nvGrpSpPr>
        <p:grpSpPr>
          <a:xfrm>
            <a:off x="2931521" y="2121125"/>
            <a:ext cx="4500563" cy="2591271"/>
            <a:chOff x="990599" y="1935718"/>
            <a:chExt cx="4500563" cy="2591271"/>
          </a:xfrm>
        </p:grpSpPr>
        <p:cxnSp>
          <p:nvCxnSpPr>
            <p:cNvPr id="4" name="Straight Connector 3">
              <a:extLst>
                <a:ext uri="{FF2B5EF4-FFF2-40B4-BE49-F238E27FC236}">
                  <a16:creationId xmlns:a16="http://schemas.microsoft.com/office/drawing/2014/main" id="{65932689-93F9-46D5-826F-85F08983AFAD}"/>
                </a:ext>
              </a:extLst>
            </p:cNvPr>
            <p:cNvCxnSpPr>
              <a:cxnSpLocks/>
            </p:cNvCxnSpPr>
            <p:nvPr/>
          </p:nvCxnSpPr>
          <p:spPr>
            <a:xfrm>
              <a:off x="1495425" y="2362200"/>
              <a:ext cx="3609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FEA1055-EAF8-4891-A08F-24A0145F797E}"/>
                </a:ext>
              </a:extLst>
            </p:cNvPr>
            <p:cNvCxnSpPr>
              <a:cxnSpLocks/>
            </p:cNvCxnSpPr>
            <p:nvPr/>
          </p:nvCxnSpPr>
          <p:spPr>
            <a:xfrm>
              <a:off x="1495425" y="2362200"/>
              <a:ext cx="600075" cy="179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96855EE-80F5-4F2B-9F91-4BD9DA7C6593}"/>
                </a:ext>
              </a:extLst>
            </p:cNvPr>
            <p:cNvCxnSpPr/>
            <p:nvPr/>
          </p:nvCxnSpPr>
          <p:spPr>
            <a:xfrm flipH="1">
              <a:off x="4495800" y="2362200"/>
              <a:ext cx="609600" cy="179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3904163-618E-4CC7-9862-77C4FD4CA95A}"/>
                </a:ext>
              </a:extLst>
            </p:cNvPr>
            <p:cNvCxnSpPr/>
            <p:nvPr/>
          </p:nvCxnSpPr>
          <p:spPr>
            <a:xfrm>
              <a:off x="2095500" y="4152900"/>
              <a:ext cx="2428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BCB093-972D-46D7-8CC7-126B956C9DC7}"/>
                </a:ext>
              </a:extLst>
            </p:cNvPr>
            <p:cNvCxnSpPr/>
            <p:nvPr/>
          </p:nvCxnSpPr>
          <p:spPr>
            <a:xfrm flipV="1">
              <a:off x="2095500" y="2362200"/>
              <a:ext cx="933450" cy="1790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5C1042-1D09-4A83-AD59-D8C3BD49E4DB}"/>
                </a:ext>
              </a:extLst>
            </p:cNvPr>
            <p:cNvCxnSpPr/>
            <p:nvPr/>
          </p:nvCxnSpPr>
          <p:spPr>
            <a:xfrm>
              <a:off x="3038475" y="2362200"/>
              <a:ext cx="1485900" cy="17907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1A3151C0-F7F6-4DF0-90E0-275945F39CC3}"/>
                </a:ext>
              </a:extLst>
            </p:cNvPr>
            <p:cNvSpPr/>
            <p:nvPr/>
          </p:nvSpPr>
          <p:spPr>
            <a:xfrm>
              <a:off x="2943225" y="2286000"/>
              <a:ext cx="171450" cy="142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335D8A48-6398-4285-88E0-18DEF6B7FBAE}"/>
                </a:ext>
              </a:extLst>
            </p:cNvPr>
            <p:cNvSpPr/>
            <p:nvPr/>
          </p:nvSpPr>
          <p:spPr>
            <a:xfrm>
              <a:off x="5010150" y="2295525"/>
              <a:ext cx="171450" cy="142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21FFC0F0-B493-4698-BF30-25EFA6F549E9}"/>
                </a:ext>
              </a:extLst>
            </p:cNvPr>
            <p:cNvSpPr/>
            <p:nvPr/>
          </p:nvSpPr>
          <p:spPr>
            <a:xfrm>
              <a:off x="4400550" y="4086225"/>
              <a:ext cx="171450" cy="142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381946F-BD68-4D58-A388-2BEA0AAD99F9}"/>
                </a:ext>
              </a:extLst>
            </p:cNvPr>
            <p:cNvSpPr/>
            <p:nvPr/>
          </p:nvSpPr>
          <p:spPr>
            <a:xfrm>
              <a:off x="1419225" y="2305050"/>
              <a:ext cx="171450" cy="142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51A8AEE3-CAF0-457D-A17D-0FE73EC45D92}"/>
                </a:ext>
              </a:extLst>
            </p:cNvPr>
            <p:cNvSpPr/>
            <p:nvPr/>
          </p:nvSpPr>
          <p:spPr>
            <a:xfrm>
              <a:off x="2019300" y="4076700"/>
              <a:ext cx="171450" cy="142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ABB451BE-8267-4A5F-8FD2-8A3EEE2249DC}"/>
                </a:ext>
              </a:extLst>
            </p:cNvPr>
            <p:cNvSpPr txBox="1"/>
            <p:nvPr/>
          </p:nvSpPr>
          <p:spPr>
            <a:xfrm>
              <a:off x="990599" y="2076450"/>
              <a:ext cx="619125" cy="369332"/>
            </a:xfrm>
            <a:prstGeom prst="rect">
              <a:avLst/>
            </a:prstGeom>
            <a:noFill/>
          </p:spPr>
          <p:txBody>
            <a:bodyPr wrap="square" rtlCol="0">
              <a:spAutoFit/>
            </a:bodyPr>
            <a:lstStyle/>
            <a:p>
              <a:r>
                <a:rPr lang="en-IN" dirty="0"/>
                <a:t>v1</a:t>
              </a:r>
            </a:p>
          </p:txBody>
        </p:sp>
        <p:sp>
          <p:nvSpPr>
            <p:cNvPr id="31" name="TextBox 30">
              <a:extLst>
                <a:ext uri="{FF2B5EF4-FFF2-40B4-BE49-F238E27FC236}">
                  <a16:creationId xmlns:a16="http://schemas.microsoft.com/office/drawing/2014/main" id="{39416753-23F0-4B2D-AA06-AB4E7AB36430}"/>
                </a:ext>
              </a:extLst>
            </p:cNvPr>
            <p:cNvSpPr txBox="1"/>
            <p:nvPr/>
          </p:nvSpPr>
          <p:spPr>
            <a:xfrm>
              <a:off x="2805112" y="1935718"/>
              <a:ext cx="619125" cy="369332"/>
            </a:xfrm>
            <a:prstGeom prst="rect">
              <a:avLst/>
            </a:prstGeom>
            <a:noFill/>
          </p:spPr>
          <p:txBody>
            <a:bodyPr wrap="square" rtlCol="0">
              <a:spAutoFit/>
            </a:bodyPr>
            <a:lstStyle/>
            <a:p>
              <a:r>
                <a:rPr lang="en-IN" dirty="0"/>
                <a:t>v2</a:t>
              </a:r>
            </a:p>
          </p:txBody>
        </p:sp>
        <p:sp>
          <p:nvSpPr>
            <p:cNvPr id="33" name="TextBox 32">
              <a:extLst>
                <a:ext uri="{FF2B5EF4-FFF2-40B4-BE49-F238E27FC236}">
                  <a16:creationId xmlns:a16="http://schemas.microsoft.com/office/drawing/2014/main" id="{308D9837-EA8C-4223-BE45-B1D3D4CD1BEA}"/>
                </a:ext>
              </a:extLst>
            </p:cNvPr>
            <p:cNvSpPr txBox="1"/>
            <p:nvPr/>
          </p:nvSpPr>
          <p:spPr>
            <a:xfrm>
              <a:off x="4872037" y="1974638"/>
              <a:ext cx="619125" cy="369332"/>
            </a:xfrm>
            <a:prstGeom prst="rect">
              <a:avLst/>
            </a:prstGeom>
            <a:noFill/>
          </p:spPr>
          <p:txBody>
            <a:bodyPr wrap="square" rtlCol="0">
              <a:spAutoFit/>
            </a:bodyPr>
            <a:lstStyle/>
            <a:p>
              <a:r>
                <a:rPr lang="en-IN" dirty="0"/>
                <a:t>v3</a:t>
              </a:r>
            </a:p>
          </p:txBody>
        </p:sp>
        <p:sp>
          <p:nvSpPr>
            <p:cNvPr id="35" name="TextBox 34">
              <a:extLst>
                <a:ext uri="{FF2B5EF4-FFF2-40B4-BE49-F238E27FC236}">
                  <a16:creationId xmlns:a16="http://schemas.microsoft.com/office/drawing/2014/main" id="{ECDBA906-D69C-4124-B9DF-EEB59482DB86}"/>
                </a:ext>
              </a:extLst>
            </p:cNvPr>
            <p:cNvSpPr txBox="1"/>
            <p:nvPr/>
          </p:nvSpPr>
          <p:spPr>
            <a:xfrm>
              <a:off x="1857374" y="4157657"/>
              <a:ext cx="619125" cy="369332"/>
            </a:xfrm>
            <a:prstGeom prst="rect">
              <a:avLst/>
            </a:prstGeom>
            <a:noFill/>
          </p:spPr>
          <p:txBody>
            <a:bodyPr wrap="square" rtlCol="0">
              <a:spAutoFit/>
            </a:bodyPr>
            <a:lstStyle/>
            <a:p>
              <a:r>
                <a:rPr lang="en-IN" dirty="0"/>
                <a:t>v4</a:t>
              </a:r>
            </a:p>
          </p:txBody>
        </p:sp>
        <p:sp>
          <p:nvSpPr>
            <p:cNvPr id="37" name="TextBox 36">
              <a:extLst>
                <a:ext uri="{FF2B5EF4-FFF2-40B4-BE49-F238E27FC236}">
                  <a16:creationId xmlns:a16="http://schemas.microsoft.com/office/drawing/2014/main" id="{C388E4F7-3AE6-4DA6-BA0B-86B44FFBF368}"/>
                </a:ext>
              </a:extLst>
            </p:cNvPr>
            <p:cNvSpPr txBox="1"/>
            <p:nvPr/>
          </p:nvSpPr>
          <p:spPr>
            <a:xfrm>
              <a:off x="4410074" y="4126468"/>
              <a:ext cx="619125" cy="369332"/>
            </a:xfrm>
            <a:prstGeom prst="rect">
              <a:avLst/>
            </a:prstGeom>
            <a:noFill/>
          </p:spPr>
          <p:txBody>
            <a:bodyPr wrap="square" rtlCol="0">
              <a:spAutoFit/>
            </a:bodyPr>
            <a:lstStyle/>
            <a:p>
              <a:r>
                <a:rPr lang="en-IN" dirty="0"/>
                <a:t>v5</a:t>
              </a:r>
            </a:p>
          </p:txBody>
        </p:sp>
      </p:grpSp>
      <p:sp>
        <p:nvSpPr>
          <p:cNvPr id="40" name="TextBox 39">
            <a:extLst>
              <a:ext uri="{FF2B5EF4-FFF2-40B4-BE49-F238E27FC236}">
                <a16:creationId xmlns:a16="http://schemas.microsoft.com/office/drawing/2014/main" id="{3DDEA23A-ACA3-4935-A3AB-9931345D7EFF}"/>
              </a:ext>
            </a:extLst>
          </p:cNvPr>
          <p:cNvSpPr txBox="1"/>
          <p:nvPr/>
        </p:nvSpPr>
        <p:spPr>
          <a:xfrm>
            <a:off x="1943100" y="5314950"/>
            <a:ext cx="5019675" cy="646331"/>
          </a:xfrm>
          <a:prstGeom prst="rect">
            <a:avLst/>
          </a:prstGeom>
          <a:noFill/>
        </p:spPr>
        <p:txBody>
          <a:bodyPr wrap="square" rtlCol="0">
            <a:spAutoFit/>
          </a:bodyPr>
          <a:lstStyle/>
          <a:p>
            <a:r>
              <a:rPr lang="en-IN" dirty="0"/>
              <a:t>V1, V2, V3, V4, V5</a:t>
            </a:r>
          </a:p>
          <a:p>
            <a:r>
              <a:rPr lang="en-IN" dirty="0"/>
              <a:t>V5, V4, V3, V2, V1</a:t>
            </a:r>
          </a:p>
        </p:txBody>
      </p:sp>
      <p:sp>
        <p:nvSpPr>
          <p:cNvPr id="41" name="TextBox 40">
            <a:extLst>
              <a:ext uri="{FF2B5EF4-FFF2-40B4-BE49-F238E27FC236}">
                <a16:creationId xmlns:a16="http://schemas.microsoft.com/office/drawing/2014/main" id="{B0499908-1E39-44A4-9306-57C370C84499}"/>
              </a:ext>
            </a:extLst>
          </p:cNvPr>
          <p:cNvSpPr txBox="1"/>
          <p:nvPr/>
        </p:nvSpPr>
        <p:spPr>
          <a:xfrm>
            <a:off x="371880" y="1420641"/>
            <a:ext cx="5119282" cy="461665"/>
          </a:xfrm>
          <a:prstGeom prst="rect">
            <a:avLst/>
          </a:prstGeom>
          <a:noFill/>
        </p:spPr>
        <p:txBody>
          <a:bodyPr wrap="square" rtlCol="0">
            <a:spAutoFit/>
          </a:bodyPr>
          <a:lstStyle/>
          <a:p>
            <a:pPr algn="just" fontAlgn="base"/>
            <a:r>
              <a:rPr lang="en-IN" sz="2400" b="1" i="0" u="sng" dirty="0">
                <a:solidFill>
                  <a:schemeClr val="accent1">
                    <a:lumMod val="75000"/>
                  </a:schemeClr>
                </a:solidFill>
                <a:effectLst/>
              </a:rPr>
              <a:t>Drawbacks of Greedy Algorithm</a:t>
            </a:r>
            <a:endParaRPr lang="en-IN" sz="2400" b="1" i="0" dirty="0">
              <a:solidFill>
                <a:schemeClr val="accent1">
                  <a:lumMod val="75000"/>
                </a:schemeClr>
              </a:solidFill>
              <a:effectLst/>
            </a:endParaRPr>
          </a:p>
        </p:txBody>
      </p:sp>
    </p:spTree>
    <p:extLst>
      <p:ext uri="{BB962C8B-B14F-4D97-AF65-F5344CB8AC3E}">
        <p14:creationId xmlns:p14="http://schemas.microsoft.com/office/powerpoint/2010/main" val="2603118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 name="TextBox 1">
            <a:extLst>
              <a:ext uri="{FF2B5EF4-FFF2-40B4-BE49-F238E27FC236}">
                <a16:creationId xmlns:a16="http://schemas.microsoft.com/office/drawing/2014/main" id="{6519634A-8CFB-4700-B5BE-CFD8EDA36B74}"/>
              </a:ext>
            </a:extLst>
          </p:cNvPr>
          <p:cNvSpPr txBox="1"/>
          <p:nvPr/>
        </p:nvSpPr>
        <p:spPr>
          <a:xfrm>
            <a:off x="200429" y="1316458"/>
            <a:ext cx="11581996" cy="4559390"/>
          </a:xfrm>
          <a:prstGeom prst="rect">
            <a:avLst/>
          </a:prstGeom>
          <a:noFill/>
        </p:spPr>
        <p:txBody>
          <a:bodyPr wrap="square" rtlCol="0">
            <a:spAutoFit/>
          </a:bodyPr>
          <a:lstStyle/>
          <a:p>
            <a:pPr algn="just" fontAlgn="base">
              <a:lnSpc>
                <a:spcPct val="150000"/>
              </a:lnSpc>
            </a:pPr>
            <a:r>
              <a:rPr lang="en-US" sz="2800" b="1" i="0" dirty="0">
                <a:solidFill>
                  <a:schemeClr val="accent1">
                    <a:lumMod val="75000"/>
                  </a:schemeClr>
                </a:solidFill>
                <a:effectLst/>
              </a:rPr>
              <a:t>Welsh Powell Graph coloring Algorithm</a:t>
            </a:r>
          </a:p>
          <a:p>
            <a:pPr algn="just" fontAlgn="base">
              <a:lnSpc>
                <a:spcPct val="150000"/>
              </a:lnSpc>
              <a:buFont typeface="+mj-lt"/>
              <a:buAutoNum type="arabicPeriod"/>
            </a:pPr>
            <a:r>
              <a:rPr lang="en-US" sz="2400" b="0" i="0" dirty="0">
                <a:solidFill>
                  <a:schemeClr val="accent1">
                    <a:lumMod val="75000"/>
                  </a:schemeClr>
                </a:solidFill>
                <a:effectLst/>
              </a:rPr>
              <a:t>  Find the degree of each vertex</a:t>
            </a:r>
          </a:p>
          <a:p>
            <a:pPr algn="just" fontAlgn="base">
              <a:lnSpc>
                <a:spcPct val="150000"/>
              </a:lnSpc>
              <a:buFont typeface="+mj-lt"/>
              <a:buAutoNum type="arabicPeriod"/>
            </a:pPr>
            <a:r>
              <a:rPr lang="en-US" sz="2400" b="0" i="0" dirty="0">
                <a:solidFill>
                  <a:schemeClr val="accent1">
                    <a:lumMod val="75000"/>
                  </a:schemeClr>
                </a:solidFill>
                <a:effectLst/>
              </a:rPr>
              <a:t>  List the vertices in order of descending degrees.</a:t>
            </a:r>
          </a:p>
          <a:p>
            <a:pPr algn="just" fontAlgn="base">
              <a:lnSpc>
                <a:spcPct val="150000"/>
              </a:lnSpc>
              <a:buFont typeface="+mj-lt"/>
              <a:buAutoNum type="arabicPeriod"/>
            </a:pPr>
            <a:r>
              <a:rPr lang="en-US" sz="2400" b="0" i="0" dirty="0">
                <a:solidFill>
                  <a:schemeClr val="accent1">
                    <a:lumMod val="75000"/>
                  </a:schemeClr>
                </a:solidFill>
                <a:effectLst/>
              </a:rPr>
              <a:t>  Color the first vertex with color 1.</a:t>
            </a:r>
          </a:p>
          <a:p>
            <a:pPr algn="just" fontAlgn="base">
              <a:lnSpc>
                <a:spcPct val="150000"/>
              </a:lnSpc>
              <a:buFont typeface="+mj-lt"/>
              <a:buAutoNum type="arabicPeriod"/>
            </a:pPr>
            <a:r>
              <a:rPr lang="en-US" sz="2400" b="0" i="0" dirty="0">
                <a:solidFill>
                  <a:schemeClr val="accent1">
                    <a:lumMod val="75000"/>
                  </a:schemeClr>
                </a:solidFill>
                <a:effectLst/>
              </a:rPr>
              <a:t>  Move down the list and color all the vertices not connected to the colored vertex, with the same color.</a:t>
            </a:r>
          </a:p>
          <a:p>
            <a:pPr algn="just" fontAlgn="base">
              <a:lnSpc>
                <a:spcPct val="150000"/>
              </a:lnSpc>
              <a:buFont typeface="+mj-lt"/>
              <a:buAutoNum type="arabicPeriod"/>
            </a:pPr>
            <a:r>
              <a:rPr lang="en-US" sz="2400" b="0" i="0" dirty="0">
                <a:solidFill>
                  <a:schemeClr val="accent1">
                    <a:lumMod val="75000"/>
                  </a:schemeClr>
                </a:solidFill>
                <a:effectLst/>
              </a:rPr>
              <a:t>  Repeat step 4 on all uncolored vertices with a new color, in descending order of degrees until all the vertices are colored.</a:t>
            </a:r>
          </a:p>
        </p:txBody>
      </p:sp>
    </p:spTree>
    <p:extLst>
      <p:ext uri="{BB962C8B-B14F-4D97-AF65-F5344CB8AC3E}">
        <p14:creationId xmlns:p14="http://schemas.microsoft.com/office/powerpoint/2010/main" val="2938346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pic>
        <p:nvPicPr>
          <p:cNvPr id="2050" name="Picture 2">
            <a:extLst>
              <a:ext uri="{FF2B5EF4-FFF2-40B4-BE49-F238E27FC236}">
                <a16:creationId xmlns:a16="http://schemas.microsoft.com/office/drawing/2014/main" id="{4DB74442-539B-4B89-93FA-9BDD0A96D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81124"/>
            <a:ext cx="4505150" cy="37242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831B77EE-2CF9-41BC-AEAE-9D1F466F7C07}"/>
              </a:ext>
            </a:extLst>
          </p:cNvPr>
          <p:cNvGraphicFramePr>
            <a:graphicFrameLocks noGrp="1"/>
          </p:cNvGraphicFramePr>
          <p:nvPr>
            <p:extLst>
              <p:ext uri="{D42A27DB-BD31-4B8C-83A1-F6EECF244321}">
                <p14:modId xmlns:p14="http://schemas.microsoft.com/office/powerpoint/2010/main" val="3908250397"/>
              </p:ext>
            </p:extLst>
          </p:nvPr>
        </p:nvGraphicFramePr>
        <p:xfrm>
          <a:off x="7085077" y="1316458"/>
          <a:ext cx="3331634" cy="5486400"/>
        </p:xfrm>
        <a:graphic>
          <a:graphicData uri="http://schemas.openxmlformats.org/drawingml/2006/table">
            <a:tbl>
              <a:tblPr firstRow="1" bandRow="1">
                <a:tableStyleId>{5940675A-B579-460E-94D1-54222C63F5DA}</a:tableStyleId>
              </a:tblPr>
              <a:tblGrid>
                <a:gridCol w="1665817">
                  <a:extLst>
                    <a:ext uri="{9D8B030D-6E8A-4147-A177-3AD203B41FA5}">
                      <a16:colId xmlns:a16="http://schemas.microsoft.com/office/drawing/2014/main" val="2196540436"/>
                    </a:ext>
                  </a:extLst>
                </a:gridCol>
                <a:gridCol w="1665817">
                  <a:extLst>
                    <a:ext uri="{9D8B030D-6E8A-4147-A177-3AD203B41FA5}">
                      <a16:colId xmlns:a16="http://schemas.microsoft.com/office/drawing/2014/main" val="1001798211"/>
                    </a:ext>
                  </a:extLst>
                </a:gridCol>
              </a:tblGrid>
              <a:tr h="357076">
                <a:tc>
                  <a:txBody>
                    <a:bodyPr/>
                    <a:lstStyle/>
                    <a:p>
                      <a:pPr algn="ctr"/>
                      <a:r>
                        <a:rPr lang="en-IN" sz="2400" dirty="0">
                          <a:solidFill>
                            <a:schemeClr val="accent1">
                              <a:lumMod val="75000"/>
                            </a:schemeClr>
                          </a:solidFill>
                        </a:rPr>
                        <a:t>Vertex</a:t>
                      </a:r>
                    </a:p>
                  </a:txBody>
                  <a:tcPr/>
                </a:tc>
                <a:tc>
                  <a:txBody>
                    <a:bodyPr/>
                    <a:lstStyle/>
                    <a:p>
                      <a:pPr algn="ctr"/>
                      <a:r>
                        <a:rPr lang="en-IN" sz="2400" dirty="0">
                          <a:solidFill>
                            <a:schemeClr val="accent1">
                              <a:lumMod val="75000"/>
                            </a:schemeClr>
                          </a:solidFill>
                        </a:rPr>
                        <a:t>Degree</a:t>
                      </a:r>
                    </a:p>
                  </a:txBody>
                  <a:tcPr/>
                </a:tc>
                <a:extLst>
                  <a:ext uri="{0D108BD9-81ED-4DB2-BD59-A6C34878D82A}">
                    <a16:rowId xmlns:a16="http://schemas.microsoft.com/office/drawing/2014/main" val="4232641229"/>
                  </a:ext>
                </a:extLst>
              </a:tr>
              <a:tr h="357076">
                <a:tc>
                  <a:txBody>
                    <a:bodyPr/>
                    <a:lstStyle/>
                    <a:p>
                      <a:pPr algn="ctr"/>
                      <a:r>
                        <a:rPr lang="en-IN" sz="2400" dirty="0">
                          <a:solidFill>
                            <a:schemeClr val="accent1">
                              <a:lumMod val="75000"/>
                            </a:schemeClr>
                          </a:solidFill>
                        </a:rPr>
                        <a:t>A</a:t>
                      </a:r>
                    </a:p>
                  </a:txBody>
                  <a:tcPr/>
                </a:tc>
                <a:tc>
                  <a:txBody>
                    <a:bodyPr/>
                    <a:lstStyle/>
                    <a:p>
                      <a:pPr algn="ctr"/>
                      <a:r>
                        <a:rPr lang="en-IN" sz="2400" dirty="0">
                          <a:solidFill>
                            <a:schemeClr val="accent1">
                              <a:lumMod val="75000"/>
                            </a:schemeClr>
                          </a:solidFill>
                        </a:rPr>
                        <a:t>2</a:t>
                      </a:r>
                    </a:p>
                  </a:txBody>
                  <a:tcPr/>
                </a:tc>
                <a:extLst>
                  <a:ext uri="{0D108BD9-81ED-4DB2-BD59-A6C34878D82A}">
                    <a16:rowId xmlns:a16="http://schemas.microsoft.com/office/drawing/2014/main" val="2807411656"/>
                  </a:ext>
                </a:extLst>
              </a:tr>
              <a:tr h="357076">
                <a:tc>
                  <a:txBody>
                    <a:bodyPr/>
                    <a:lstStyle/>
                    <a:p>
                      <a:pPr algn="ctr"/>
                      <a:r>
                        <a:rPr lang="en-IN" sz="2400" dirty="0">
                          <a:solidFill>
                            <a:schemeClr val="accent1">
                              <a:lumMod val="75000"/>
                            </a:schemeClr>
                          </a:solidFill>
                        </a:rPr>
                        <a:t>B</a:t>
                      </a:r>
                    </a:p>
                  </a:txBody>
                  <a:tcPr/>
                </a:tc>
                <a:tc>
                  <a:txBody>
                    <a:bodyPr/>
                    <a:lstStyle/>
                    <a:p>
                      <a:pPr algn="ctr"/>
                      <a:r>
                        <a:rPr lang="en-IN" sz="2400" dirty="0">
                          <a:solidFill>
                            <a:schemeClr val="accent1">
                              <a:lumMod val="75000"/>
                            </a:schemeClr>
                          </a:solidFill>
                        </a:rPr>
                        <a:t>2</a:t>
                      </a:r>
                    </a:p>
                  </a:txBody>
                  <a:tcPr/>
                </a:tc>
                <a:extLst>
                  <a:ext uri="{0D108BD9-81ED-4DB2-BD59-A6C34878D82A}">
                    <a16:rowId xmlns:a16="http://schemas.microsoft.com/office/drawing/2014/main" val="1071097285"/>
                  </a:ext>
                </a:extLst>
              </a:tr>
              <a:tr h="357076">
                <a:tc>
                  <a:txBody>
                    <a:bodyPr/>
                    <a:lstStyle/>
                    <a:p>
                      <a:pPr algn="ctr"/>
                      <a:r>
                        <a:rPr lang="en-IN" sz="2400" dirty="0">
                          <a:solidFill>
                            <a:schemeClr val="accent1">
                              <a:lumMod val="75000"/>
                            </a:schemeClr>
                          </a:solidFill>
                        </a:rPr>
                        <a:t>C</a:t>
                      </a:r>
                    </a:p>
                  </a:txBody>
                  <a:tcPr/>
                </a:tc>
                <a:tc>
                  <a:txBody>
                    <a:bodyPr/>
                    <a:lstStyle/>
                    <a:p>
                      <a:pPr algn="ctr"/>
                      <a:r>
                        <a:rPr lang="en-IN" sz="2400" dirty="0">
                          <a:solidFill>
                            <a:schemeClr val="accent1">
                              <a:lumMod val="75000"/>
                            </a:schemeClr>
                          </a:solidFill>
                        </a:rPr>
                        <a:t>1</a:t>
                      </a:r>
                    </a:p>
                  </a:txBody>
                  <a:tcPr/>
                </a:tc>
                <a:extLst>
                  <a:ext uri="{0D108BD9-81ED-4DB2-BD59-A6C34878D82A}">
                    <a16:rowId xmlns:a16="http://schemas.microsoft.com/office/drawing/2014/main" val="1876004187"/>
                  </a:ext>
                </a:extLst>
              </a:tr>
              <a:tr h="357076">
                <a:tc>
                  <a:txBody>
                    <a:bodyPr/>
                    <a:lstStyle/>
                    <a:p>
                      <a:pPr algn="ctr"/>
                      <a:r>
                        <a:rPr lang="en-IN" sz="2400" dirty="0">
                          <a:solidFill>
                            <a:schemeClr val="accent1">
                              <a:lumMod val="75000"/>
                            </a:schemeClr>
                          </a:solidFill>
                        </a:rPr>
                        <a:t>D</a:t>
                      </a:r>
                    </a:p>
                  </a:txBody>
                  <a:tcPr/>
                </a:tc>
                <a:tc>
                  <a:txBody>
                    <a:bodyPr/>
                    <a:lstStyle/>
                    <a:p>
                      <a:pPr algn="ctr"/>
                      <a:r>
                        <a:rPr lang="en-IN" sz="2400" dirty="0">
                          <a:solidFill>
                            <a:schemeClr val="accent1">
                              <a:lumMod val="75000"/>
                            </a:schemeClr>
                          </a:solidFill>
                        </a:rPr>
                        <a:t>4</a:t>
                      </a:r>
                    </a:p>
                  </a:txBody>
                  <a:tcPr/>
                </a:tc>
                <a:extLst>
                  <a:ext uri="{0D108BD9-81ED-4DB2-BD59-A6C34878D82A}">
                    <a16:rowId xmlns:a16="http://schemas.microsoft.com/office/drawing/2014/main" val="2721668687"/>
                  </a:ext>
                </a:extLst>
              </a:tr>
              <a:tr h="357076">
                <a:tc>
                  <a:txBody>
                    <a:bodyPr/>
                    <a:lstStyle/>
                    <a:p>
                      <a:pPr algn="ctr"/>
                      <a:r>
                        <a:rPr lang="en-IN" sz="2400" dirty="0">
                          <a:solidFill>
                            <a:schemeClr val="accent1">
                              <a:lumMod val="75000"/>
                            </a:schemeClr>
                          </a:solidFill>
                        </a:rPr>
                        <a:t>E</a:t>
                      </a:r>
                    </a:p>
                  </a:txBody>
                  <a:tcPr/>
                </a:tc>
                <a:tc>
                  <a:txBody>
                    <a:bodyPr/>
                    <a:lstStyle/>
                    <a:p>
                      <a:pPr algn="ctr"/>
                      <a:r>
                        <a:rPr lang="en-IN" sz="2400" dirty="0">
                          <a:solidFill>
                            <a:schemeClr val="accent1">
                              <a:lumMod val="75000"/>
                            </a:schemeClr>
                          </a:solidFill>
                        </a:rPr>
                        <a:t>2</a:t>
                      </a:r>
                    </a:p>
                  </a:txBody>
                  <a:tcPr/>
                </a:tc>
                <a:extLst>
                  <a:ext uri="{0D108BD9-81ED-4DB2-BD59-A6C34878D82A}">
                    <a16:rowId xmlns:a16="http://schemas.microsoft.com/office/drawing/2014/main" val="1777963575"/>
                  </a:ext>
                </a:extLst>
              </a:tr>
              <a:tr h="357076">
                <a:tc>
                  <a:txBody>
                    <a:bodyPr/>
                    <a:lstStyle/>
                    <a:p>
                      <a:pPr algn="ctr"/>
                      <a:r>
                        <a:rPr lang="en-IN" sz="2400" dirty="0">
                          <a:solidFill>
                            <a:schemeClr val="accent1">
                              <a:lumMod val="75000"/>
                            </a:schemeClr>
                          </a:solidFill>
                        </a:rPr>
                        <a:t>F</a:t>
                      </a:r>
                    </a:p>
                  </a:txBody>
                  <a:tcPr/>
                </a:tc>
                <a:tc>
                  <a:txBody>
                    <a:bodyPr/>
                    <a:lstStyle/>
                    <a:p>
                      <a:pPr algn="ctr"/>
                      <a:r>
                        <a:rPr lang="en-IN" sz="2400" dirty="0">
                          <a:solidFill>
                            <a:schemeClr val="accent1">
                              <a:lumMod val="75000"/>
                            </a:schemeClr>
                          </a:solidFill>
                        </a:rPr>
                        <a:t>2</a:t>
                      </a:r>
                    </a:p>
                  </a:txBody>
                  <a:tcPr/>
                </a:tc>
                <a:extLst>
                  <a:ext uri="{0D108BD9-81ED-4DB2-BD59-A6C34878D82A}">
                    <a16:rowId xmlns:a16="http://schemas.microsoft.com/office/drawing/2014/main" val="3026450739"/>
                  </a:ext>
                </a:extLst>
              </a:tr>
              <a:tr h="357076">
                <a:tc>
                  <a:txBody>
                    <a:bodyPr/>
                    <a:lstStyle/>
                    <a:p>
                      <a:pPr algn="ctr"/>
                      <a:r>
                        <a:rPr lang="en-IN" sz="2400" dirty="0">
                          <a:solidFill>
                            <a:schemeClr val="accent1">
                              <a:lumMod val="75000"/>
                            </a:schemeClr>
                          </a:solidFill>
                        </a:rPr>
                        <a:t>G</a:t>
                      </a:r>
                    </a:p>
                  </a:txBody>
                  <a:tcPr/>
                </a:tc>
                <a:tc>
                  <a:txBody>
                    <a:bodyPr/>
                    <a:lstStyle/>
                    <a:p>
                      <a:pPr algn="ctr"/>
                      <a:r>
                        <a:rPr lang="en-IN" sz="2400" dirty="0">
                          <a:solidFill>
                            <a:schemeClr val="accent1">
                              <a:lumMod val="75000"/>
                            </a:schemeClr>
                          </a:solidFill>
                        </a:rPr>
                        <a:t>3</a:t>
                      </a:r>
                    </a:p>
                  </a:txBody>
                  <a:tcPr/>
                </a:tc>
                <a:extLst>
                  <a:ext uri="{0D108BD9-81ED-4DB2-BD59-A6C34878D82A}">
                    <a16:rowId xmlns:a16="http://schemas.microsoft.com/office/drawing/2014/main" val="2292502479"/>
                  </a:ext>
                </a:extLst>
              </a:tr>
              <a:tr h="357076">
                <a:tc>
                  <a:txBody>
                    <a:bodyPr/>
                    <a:lstStyle/>
                    <a:p>
                      <a:pPr algn="ctr"/>
                      <a:r>
                        <a:rPr lang="en-IN" sz="2400" dirty="0">
                          <a:solidFill>
                            <a:schemeClr val="accent1">
                              <a:lumMod val="75000"/>
                            </a:schemeClr>
                          </a:solidFill>
                        </a:rPr>
                        <a:t>H</a:t>
                      </a:r>
                    </a:p>
                  </a:txBody>
                  <a:tcPr/>
                </a:tc>
                <a:tc>
                  <a:txBody>
                    <a:bodyPr/>
                    <a:lstStyle/>
                    <a:p>
                      <a:pPr algn="ctr"/>
                      <a:r>
                        <a:rPr lang="en-IN" sz="2400" dirty="0">
                          <a:solidFill>
                            <a:schemeClr val="accent1">
                              <a:lumMod val="75000"/>
                            </a:schemeClr>
                          </a:solidFill>
                        </a:rPr>
                        <a:t>5</a:t>
                      </a:r>
                    </a:p>
                  </a:txBody>
                  <a:tcPr/>
                </a:tc>
                <a:extLst>
                  <a:ext uri="{0D108BD9-81ED-4DB2-BD59-A6C34878D82A}">
                    <a16:rowId xmlns:a16="http://schemas.microsoft.com/office/drawing/2014/main" val="3634466705"/>
                  </a:ext>
                </a:extLst>
              </a:tr>
              <a:tr h="357076">
                <a:tc>
                  <a:txBody>
                    <a:bodyPr/>
                    <a:lstStyle/>
                    <a:p>
                      <a:pPr algn="ctr"/>
                      <a:r>
                        <a:rPr lang="en-IN" sz="2400" dirty="0">
                          <a:solidFill>
                            <a:schemeClr val="accent1">
                              <a:lumMod val="75000"/>
                            </a:schemeClr>
                          </a:solidFill>
                        </a:rPr>
                        <a:t>I</a:t>
                      </a:r>
                    </a:p>
                  </a:txBody>
                  <a:tcPr/>
                </a:tc>
                <a:tc>
                  <a:txBody>
                    <a:bodyPr/>
                    <a:lstStyle/>
                    <a:p>
                      <a:pPr algn="ctr"/>
                      <a:r>
                        <a:rPr lang="en-IN" sz="2400" dirty="0">
                          <a:solidFill>
                            <a:schemeClr val="accent1">
                              <a:lumMod val="75000"/>
                            </a:schemeClr>
                          </a:solidFill>
                        </a:rPr>
                        <a:t>3</a:t>
                      </a:r>
                    </a:p>
                  </a:txBody>
                  <a:tcPr/>
                </a:tc>
                <a:extLst>
                  <a:ext uri="{0D108BD9-81ED-4DB2-BD59-A6C34878D82A}">
                    <a16:rowId xmlns:a16="http://schemas.microsoft.com/office/drawing/2014/main" val="323696736"/>
                  </a:ext>
                </a:extLst>
              </a:tr>
              <a:tr h="357076">
                <a:tc>
                  <a:txBody>
                    <a:bodyPr/>
                    <a:lstStyle/>
                    <a:p>
                      <a:pPr algn="ctr"/>
                      <a:r>
                        <a:rPr lang="en-IN" sz="2400" dirty="0">
                          <a:solidFill>
                            <a:schemeClr val="accent1">
                              <a:lumMod val="75000"/>
                            </a:schemeClr>
                          </a:solidFill>
                        </a:rPr>
                        <a:t>J</a:t>
                      </a:r>
                    </a:p>
                  </a:txBody>
                  <a:tcPr/>
                </a:tc>
                <a:tc>
                  <a:txBody>
                    <a:bodyPr/>
                    <a:lstStyle/>
                    <a:p>
                      <a:pPr algn="ctr"/>
                      <a:r>
                        <a:rPr lang="en-IN" sz="2400" dirty="0">
                          <a:solidFill>
                            <a:schemeClr val="accent1">
                              <a:lumMod val="75000"/>
                            </a:schemeClr>
                          </a:solidFill>
                        </a:rPr>
                        <a:t>3</a:t>
                      </a:r>
                    </a:p>
                  </a:txBody>
                  <a:tcPr/>
                </a:tc>
                <a:extLst>
                  <a:ext uri="{0D108BD9-81ED-4DB2-BD59-A6C34878D82A}">
                    <a16:rowId xmlns:a16="http://schemas.microsoft.com/office/drawing/2014/main" val="2705582456"/>
                  </a:ext>
                </a:extLst>
              </a:tr>
              <a:tr h="357076">
                <a:tc>
                  <a:txBody>
                    <a:bodyPr/>
                    <a:lstStyle/>
                    <a:p>
                      <a:pPr algn="ctr"/>
                      <a:r>
                        <a:rPr lang="en-IN" sz="2400" dirty="0">
                          <a:solidFill>
                            <a:schemeClr val="accent1">
                              <a:lumMod val="75000"/>
                            </a:schemeClr>
                          </a:solidFill>
                        </a:rPr>
                        <a:t>K</a:t>
                      </a:r>
                    </a:p>
                  </a:txBody>
                  <a:tcPr/>
                </a:tc>
                <a:tc>
                  <a:txBody>
                    <a:bodyPr/>
                    <a:lstStyle/>
                    <a:p>
                      <a:pPr algn="ctr"/>
                      <a:r>
                        <a:rPr lang="en-IN" sz="2400" dirty="0">
                          <a:solidFill>
                            <a:schemeClr val="accent1">
                              <a:lumMod val="75000"/>
                            </a:schemeClr>
                          </a:solidFill>
                        </a:rPr>
                        <a:t>5</a:t>
                      </a:r>
                    </a:p>
                  </a:txBody>
                  <a:tcPr/>
                </a:tc>
                <a:extLst>
                  <a:ext uri="{0D108BD9-81ED-4DB2-BD59-A6C34878D82A}">
                    <a16:rowId xmlns:a16="http://schemas.microsoft.com/office/drawing/2014/main" val="3854399237"/>
                  </a:ext>
                </a:extLst>
              </a:tr>
            </a:tbl>
          </a:graphicData>
        </a:graphic>
      </p:graphicFrame>
      <p:sp>
        <p:nvSpPr>
          <p:cNvPr id="4" name="TextBox 3">
            <a:extLst>
              <a:ext uri="{FF2B5EF4-FFF2-40B4-BE49-F238E27FC236}">
                <a16:creationId xmlns:a16="http://schemas.microsoft.com/office/drawing/2014/main" id="{1BC50BB0-33A7-4F24-BBAA-9551DC76A45F}"/>
              </a:ext>
            </a:extLst>
          </p:cNvPr>
          <p:cNvSpPr txBox="1"/>
          <p:nvPr/>
        </p:nvSpPr>
        <p:spPr>
          <a:xfrm>
            <a:off x="142875" y="5095856"/>
            <a:ext cx="6942202" cy="1569660"/>
          </a:xfrm>
          <a:prstGeom prst="rect">
            <a:avLst/>
          </a:prstGeom>
          <a:noFill/>
        </p:spPr>
        <p:txBody>
          <a:bodyPr wrap="square" rtlCol="0">
            <a:spAutoFit/>
          </a:bodyPr>
          <a:lstStyle/>
          <a:p>
            <a:r>
              <a:rPr lang="en-US" sz="2400" b="0" i="0" dirty="0">
                <a:solidFill>
                  <a:schemeClr val="accent1">
                    <a:lumMod val="75000"/>
                  </a:schemeClr>
                </a:solidFill>
                <a:effectLst/>
              </a:rPr>
              <a:t>First, order the list in descending order of degrees. Incase of tie, we can randomly choose any ways to break it.</a:t>
            </a:r>
            <a:br>
              <a:rPr lang="en-US" sz="2400" dirty="0">
                <a:solidFill>
                  <a:schemeClr val="accent1">
                    <a:lumMod val="75000"/>
                  </a:schemeClr>
                </a:solidFill>
              </a:rPr>
            </a:br>
            <a:r>
              <a:rPr lang="en-US" sz="2400" b="0" i="0" dirty="0">
                <a:solidFill>
                  <a:schemeClr val="accent1">
                    <a:lumMod val="75000"/>
                  </a:schemeClr>
                </a:solidFill>
                <a:effectLst/>
              </a:rPr>
              <a:t>So, the new order will be : H, K, D, G, I, J, A, B, E, F, C</a:t>
            </a:r>
            <a:endParaRPr lang="en-IN" sz="2400" dirty="0">
              <a:solidFill>
                <a:schemeClr val="accent1">
                  <a:lumMod val="75000"/>
                </a:schemeClr>
              </a:solidFill>
            </a:endParaRPr>
          </a:p>
        </p:txBody>
      </p:sp>
    </p:spTree>
    <p:extLst>
      <p:ext uri="{BB962C8B-B14F-4D97-AF65-F5344CB8AC3E}">
        <p14:creationId xmlns:p14="http://schemas.microsoft.com/office/powerpoint/2010/main" val="186738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5" name="TextBox 4">
            <a:extLst>
              <a:ext uri="{FF2B5EF4-FFF2-40B4-BE49-F238E27FC236}">
                <a16:creationId xmlns:a16="http://schemas.microsoft.com/office/drawing/2014/main" id="{2A85A7B4-23E7-4BA3-8FAA-89D2F8782AAA}"/>
              </a:ext>
            </a:extLst>
          </p:cNvPr>
          <p:cNvSpPr txBox="1"/>
          <p:nvPr/>
        </p:nvSpPr>
        <p:spPr>
          <a:xfrm>
            <a:off x="-8307" y="1513221"/>
            <a:ext cx="10581058" cy="5262979"/>
          </a:xfrm>
          <a:prstGeom prst="rect">
            <a:avLst/>
          </a:prstGeom>
          <a:noFill/>
        </p:spPr>
        <p:txBody>
          <a:bodyPr wrap="square" rtlCol="0">
            <a:spAutoFit/>
          </a:bodyPr>
          <a:lstStyle/>
          <a:p>
            <a:pPr algn="just"/>
            <a:r>
              <a:rPr lang="en-US" altLang="en-US" sz="2400" b="1" dirty="0">
                <a:solidFill>
                  <a:schemeClr val="accent1">
                    <a:lumMod val="75000"/>
                  </a:schemeClr>
                </a:solidFill>
              </a:rPr>
              <a:t>Definition</a:t>
            </a:r>
            <a:r>
              <a:rPr lang="en-US" altLang="en-US" sz="2400" dirty="0">
                <a:solidFill>
                  <a:schemeClr val="accent1">
                    <a:lumMod val="75000"/>
                  </a:schemeClr>
                </a:solidFill>
              </a:rPr>
              <a:t>: A graph has been Properly colored if a color has been assigned to each vertex in such a way that adjacent vertices have different colors.</a:t>
            </a:r>
          </a:p>
          <a:p>
            <a:pPr algn="just"/>
            <a:endParaRPr lang="en-US" altLang="en-US" sz="2400" dirty="0">
              <a:solidFill>
                <a:schemeClr val="accent1">
                  <a:lumMod val="75000"/>
                </a:schemeClr>
              </a:solidFill>
            </a:endParaRPr>
          </a:p>
          <a:p>
            <a:pPr algn="just"/>
            <a:r>
              <a:rPr lang="en-US" altLang="en-US" sz="2400" b="1" dirty="0">
                <a:solidFill>
                  <a:schemeClr val="accent1">
                    <a:lumMod val="75000"/>
                  </a:schemeClr>
                </a:solidFill>
              </a:rPr>
              <a:t>Definition:</a:t>
            </a:r>
            <a:r>
              <a:rPr lang="en-US" altLang="en-US" sz="2400" dirty="0">
                <a:solidFill>
                  <a:schemeClr val="accent1">
                    <a:lumMod val="75000"/>
                  </a:schemeClr>
                </a:solidFill>
              </a:rPr>
              <a:t> The chromatic number of a graph is the smallest number of colors with which it can be colored.</a:t>
            </a:r>
          </a:p>
          <a:p>
            <a:pPr algn="just"/>
            <a:endParaRPr lang="en-US" altLang="en-US" sz="2400" dirty="0">
              <a:solidFill>
                <a:schemeClr val="accent1">
                  <a:lumMod val="75000"/>
                </a:schemeClr>
              </a:solidFill>
            </a:endParaRPr>
          </a:p>
          <a:p>
            <a:pPr algn="just"/>
            <a:endParaRPr lang="en-US" altLang="en-US" sz="2400" dirty="0">
              <a:solidFill>
                <a:schemeClr val="accent1">
                  <a:lumMod val="75000"/>
                </a:schemeClr>
              </a:solidFill>
            </a:endParaRPr>
          </a:p>
          <a:p>
            <a:pPr algn="just"/>
            <a:endParaRPr lang="en-US" altLang="en-US" sz="2400" dirty="0">
              <a:solidFill>
                <a:schemeClr val="accent1">
                  <a:lumMod val="75000"/>
                </a:schemeClr>
              </a:solidFill>
            </a:endParaRPr>
          </a:p>
          <a:p>
            <a:pPr algn="just"/>
            <a:endParaRPr lang="en-US" altLang="en-US" sz="2400" dirty="0">
              <a:solidFill>
                <a:schemeClr val="accent1">
                  <a:lumMod val="75000"/>
                </a:schemeClr>
              </a:solidFill>
            </a:endParaRPr>
          </a:p>
          <a:p>
            <a:pPr algn="just"/>
            <a:endParaRPr lang="en-US" altLang="en-US" sz="2400" dirty="0">
              <a:solidFill>
                <a:schemeClr val="accent1">
                  <a:lumMod val="75000"/>
                </a:schemeClr>
              </a:solidFill>
            </a:endParaRPr>
          </a:p>
          <a:p>
            <a:pPr algn="just"/>
            <a:endParaRPr lang="en-US" altLang="en-US" sz="2400" dirty="0">
              <a:solidFill>
                <a:schemeClr val="accent1">
                  <a:lumMod val="75000"/>
                </a:schemeClr>
              </a:solidFill>
            </a:endParaRPr>
          </a:p>
          <a:p>
            <a:pPr algn="just"/>
            <a:endParaRPr lang="en-US" altLang="en-US" sz="2400" dirty="0">
              <a:solidFill>
                <a:schemeClr val="accent1">
                  <a:lumMod val="75000"/>
                </a:schemeClr>
              </a:solidFill>
            </a:endParaRPr>
          </a:p>
          <a:p>
            <a:pPr algn="just">
              <a:buFontTx/>
              <a:buNone/>
            </a:pPr>
            <a:r>
              <a:rPr lang="en-US" altLang="en-US" sz="2400" dirty="0">
                <a:solidFill>
                  <a:schemeClr val="accent1">
                    <a:lumMod val="75000"/>
                  </a:schemeClr>
                </a:solidFill>
              </a:rPr>
              <a:t>		In the example above, the chromatic number is 4.</a:t>
            </a:r>
          </a:p>
          <a:p>
            <a:pPr algn="just"/>
            <a:endParaRPr lang="en-IN" sz="2400" dirty="0">
              <a:solidFill>
                <a:schemeClr val="accent1">
                  <a:lumMod val="75000"/>
                </a:schemeClr>
              </a:solidFill>
            </a:endParaRPr>
          </a:p>
        </p:txBody>
      </p:sp>
      <p:grpSp>
        <p:nvGrpSpPr>
          <p:cNvPr id="30" name="Group 4">
            <a:extLst>
              <a:ext uri="{FF2B5EF4-FFF2-40B4-BE49-F238E27FC236}">
                <a16:creationId xmlns:a16="http://schemas.microsoft.com/office/drawing/2014/main" id="{33156612-CE19-48F0-8018-195B99B8CC80}"/>
              </a:ext>
            </a:extLst>
          </p:cNvPr>
          <p:cNvGrpSpPr>
            <a:grpSpLocks/>
          </p:cNvGrpSpPr>
          <p:nvPr/>
        </p:nvGrpSpPr>
        <p:grpSpPr bwMode="auto">
          <a:xfrm>
            <a:off x="3989388" y="3651250"/>
            <a:ext cx="3744912" cy="1765300"/>
            <a:chOff x="226" y="2908"/>
            <a:chExt cx="2359" cy="1112"/>
          </a:xfrm>
        </p:grpSpPr>
        <p:sp>
          <p:nvSpPr>
            <p:cNvPr id="31" name="Line 5">
              <a:extLst>
                <a:ext uri="{FF2B5EF4-FFF2-40B4-BE49-F238E27FC236}">
                  <a16:creationId xmlns:a16="http://schemas.microsoft.com/office/drawing/2014/main" id="{232D221A-9361-4BE5-83EE-8647DD65E0F9}"/>
                </a:ext>
              </a:extLst>
            </p:cNvPr>
            <p:cNvSpPr>
              <a:spLocks noChangeShapeType="1"/>
            </p:cNvSpPr>
            <p:nvPr/>
          </p:nvSpPr>
          <p:spPr bwMode="auto">
            <a:xfrm flipV="1">
              <a:off x="431" y="3090"/>
              <a:ext cx="408"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6">
              <a:extLst>
                <a:ext uri="{FF2B5EF4-FFF2-40B4-BE49-F238E27FC236}">
                  <a16:creationId xmlns:a16="http://schemas.microsoft.com/office/drawing/2014/main" id="{FA7D6E9F-25BE-47F6-84C7-E23781CA50B3}"/>
                </a:ext>
              </a:extLst>
            </p:cNvPr>
            <p:cNvSpPr>
              <a:spLocks noChangeShapeType="1"/>
            </p:cNvSpPr>
            <p:nvPr/>
          </p:nvSpPr>
          <p:spPr bwMode="auto">
            <a:xfrm>
              <a:off x="431" y="3543"/>
              <a:ext cx="385" cy="2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7">
              <a:extLst>
                <a:ext uri="{FF2B5EF4-FFF2-40B4-BE49-F238E27FC236}">
                  <a16:creationId xmlns:a16="http://schemas.microsoft.com/office/drawing/2014/main" id="{48840881-778D-41F7-9D8C-A015462364A8}"/>
                </a:ext>
              </a:extLst>
            </p:cNvPr>
            <p:cNvSpPr>
              <a:spLocks noChangeShapeType="1"/>
            </p:cNvSpPr>
            <p:nvPr/>
          </p:nvSpPr>
          <p:spPr bwMode="auto">
            <a:xfrm>
              <a:off x="1066" y="3022"/>
              <a:ext cx="5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Line 8">
              <a:extLst>
                <a:ext uri="{FF2B5EF4-FFF2-40B4-BE49-F238E27FC236}">
                  <a16:creationId xmlns:a16="http://schemas.microsoft.com/office/drawing/2014/main" id="{06B8D38E-EDDB-4820-BC39-FC8186FCF63C}"/>
                </a:ext>
              </a:extLst>
            </p:cNvPr>
            <p:cNvSpPr>
              <a:spLocks noChangeShapeType="1"/>
            </p:cNvSpPr>
            <p:nvPr/>
          </p:nvSpPr>
          <p:spPr bwMode="auto">
            <a:xfrm>
              <a:off x="1043" y="3906"/>
              <a:ext cx="6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9">
              <a:extLst>
                <a:ext uri="{FF2B5EF4-FFF2-40B4-BE49-F238E27FC236}">
                  <a16:creationId xmlns:a16="http://schemas.microsoft.com/office/drawing/2014/main" id="{FF15490A-0C8A-4AAF-8C0C-9BB837B3E2D2}"/>
                </a:ext>
              </a:extLst>
            </p:cNvPr>
            <p:cNvSpPr>
              <a:spLocks noChangeShapeType="1"/>
            </p:cNvSpPr>
            <p:nvPr/>
          </p:nvSpPr>
          <p:spPr bwMode="auto">
            <a:xfrm>
              <a:off x="930" y="3135"/>
              <a:ext cx="0" cy="6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10">
              <a:extLst>
                <a:ext uri="{FF2B5EF4-FFF2-40B4-BE49-F238E27FC236}">
                  <a16:creationId xmlns:a16="http://schemas.microsoft.com/office/drawing/2014/main" id="{9C2DD331-552B-4E7D-B18E-F5785E022CE0}"/>
                </a:ext>
              </a:extLst>
            </p:cNvPr>
            <p:cNvSpPr>
              <a:spLocks noChangeShapeType="1"/>
            </p:cNvSpPr>
            <p:nvPr/>
          </p:nvSpPr>
          <p:spPr bwMode="auto">
            <a:xfrm>
              <a:off x="1814" y="3158"/>
              <a:ext cx="0" cy="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11">
              <a:extLst>
                <a:ext uri="{FF2B5EF4-FFF2-40B4-BE49-F238E27FC236}">
                  <a16:creationId xmlns:a16="http://schemas.microsoft.com/office/drawing/2014/main" id="{5BF6C18A-7B47-40AE-9A7C-24C62F2E3A76}"/>
                </a:ext>
              </a:extLst>
            </p:cNvPr>
            <p:cNvSpPr>
              <a:spLocks noChangeShapeType="1"/>
            </p:cNvSpPr>
            <p:nvPr/>
          </p:nvSpPr>
          <p:spPr bwMode="auto">
            <a:xfrm>
              <a:off x="1020" y="3090"/>
              <a:ext cx="726" cy="7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Line 12">
              <a:extLst>
                <a:ext uri="{FF2B5EF4-FFF2-40B4-BE49-F238E27FC236}">
                  <a16:creationId xmlns:a16="http://schemas.microsoft.com/office/drawing/2014/main" id="{39906ED4-D6D2-45C5-8CAB-06AA2A12E6F3}"/>
                </a:ext>
              </a:extLst>
            </p:cNvPr>
            <p:cNvSpPr>
              <a:spLocks noChangeShapeType="1"/>
            </p:cNvSpPr>
            <p:nvPr/>
          </p:nvSpPr>
          <p:spPr bwMode="auto">
            <a:xfrm flipV="1">
              <a:off x="998" y="3135"/>
              <a:ext cx="725" cy="7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39" name="Group 13">
              <a:extLst>
                <a:ext uri="{FF2B5EF4-FFF2-40B4-BE49-F238E27FC236}">
                  <a16:creationId xmlns:a16="http://schemas.microsoft.com/office/drawing/2014/main" id="{E9708734-E793-479B-8B42-D3377F70EC69}"/>
                </a:ext>
              </a:extLst>
            </p:cNvPr>
            <p:cNvGrpSpPr>
              <a:grpSpLocks/>
            </p:cNvGrpSpPr>
            <p:nvPr/>
          </p:nvGrpSpPr>
          <p:grpSpPr bwMode="auto">
            <a:xfrm>
              <a:off x="226" y="2908"/>
              <a:ext cx="2359" cy="1112"/>
              <a:chOff x="226" y="2908"/>
              <a:chExt cx="2359" cy="1112"/>
            </a:xfrm>
          </p:grpSpPr>
          <p:sp>
            <p:nvSpPr>
              <p:cNvPr id="40" name="Oval 14">
                <a:extLst>
                  <a:ext uri="{FF2B5EF4-FFF2-40B4-BE49-F238E27FC236}">
                    <a16:creationId xmlns:a16="http://schemas.microsoft.com/office/drawing/2014/main" id="{D700F5CD-FF0A-496D-85BE-15FFD66D907E}"/>
                  </a:ext>
                </a:extLst>
              </p:cNvPr>
              <p:cNvSpPr>
                <a:spLocks noChangeArrowheads="1"/>
              </p:cNvSpPr>
              <p:nvPr/>
            </p:nvSpPr>
            <p:spPr bwMode="auto">
              <a:xfrm>
                <a:off x="226" y="3317"/>
                <a:ext cx="250" cy="227"/>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Oval 15">
                <a:extLst>
                  <a:ext uri="{FF2B5EF4-FFF2-40B4-BE49-F238E27FC236}">
                    <a16:creationId xmlns:a16="http://schemas.microsoft.com/office/drawing/2014/main" id="{2533EB9A-8303-4E11-B27F-3996E90514F9}"/>
                  </a:ext>
                </a:extLst>
              </p:cNvPr>
              <p:cNvSpPr>
                <a:spLocks noChangeArrowheads="1"/>
              </p:cNvSpPr>
              <p:nvPr/>
            </p:nvSpPr>
            <p:spPr bwMode="auto">
              <a:xfrm>
                <a:off x="816" y="2908"/>
                <a:ext cx="250" cy="22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Oval 16">
                <a:extLst>
                  <a:ext uri="{FF2B5EF4-FFF2-40B4-BE49-F238E27FC236}">
                    <a16:creationId xmlns:a16="http://schemas.microsoft.com/office/drawing/2014/main" id="{065843A9-2500-4E89-8D3A-0DEC5FF0E2C1}"/>
                  </a:ext>
                </a:extLst>
              </p:cNvPr>
              <p:cNvSpPr>
                <a:spLocks noChangeArrowheads="1"/>
              </p:cNvSpPr>
              <p:nvPr/>
            </p:nvSpPr>
            <p:spPr bwMode="auto">
              <a:xfrm>
                <a:off x="793" y="3793"/>
                <a:ext cx="250" cy="227"/>
              </a:xfrm>
              <a:prstGeom prst="ellipse">
                <a:avLst/>
              </a:prstGeom>
              <a:solidFill>
                <a:schemeClr val="accent1">
                  <a:lumMod val="7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Oval 17">
                <a:extLst>
                  <a:ext uri="{FF2B5EF4-FFF2-40B4-BE49-F238E27FC236}">
                    <a16:creationId xmlns:a16="http://schemas.microsoft.com/office/drawing/2014/main" id="{BA6016F8-A43F-49C0-87F6-A4C17A10F47C}"/>
                  </a:ext>
                </a:extLst>
              </p:cNvPr>
              <p:cNvSpPr>
                <a:spLocks noChangeArrowheads="1"/>
              </p:cNvSpPr>
              <p:nvPr/>
            </p:nvSpPr>
            <p:spPr bwMode="auto">
              <a:xfrm>
                <a:off x="1678" y="2931"/>
                <a:ext cx="250" cy="227"/>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highlight>
                    <a:srgbClr val="0000FF"/>
                  </a:highlight>
                </a:endParaRPr>
              </a:p>
            </p:txBody>
          </p:sp>
          <p:sp>
            <p:nvSpPr>
              <p:cNvPr id="44" name="Oval 18">
                <a:extLst>
                  <a:ext uri="{FF2B5EF4-FFF2-40B4-BE49-F238E27FC236}">
                    <a16:creationId xmlns:a16="http://schemas.microsoft.com/office/drawing/2014/main" id="{23E8AD2E-FA49-462E-A594-BA7A268333DE}"/>
                  </a:ext>
                </a:extLst>
              </p:cNvPr>
              <p:cNvSpPr>
                <a:spLocks noChangeArrowheads="1"/>
              </p:cNvSpPr>
              <p:nvPr/>
            </p:nvSpPr>
            <p:spPr bwMode="auto">
              <a:xfrm>
                <a:off x="1701" y="3770"/>
                <a:ext cx="250" cy="227"/>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Text Box 19">
                <a:extLst>
                  <a:ext uri="{FF2B5EF4-FFF2-40B4-BE49-F238E27FC236}">
                    <a16:creationId xmlns:a16="http://schemas.microsoft.com/office/drawing/2014/main" id="{899D66EC-D4FC-4B54-A848-FE481BBD32E2}"/>
                  </a:ext>
                </a:extLst>
              </p:cNvPr>
              <p:cNvSpPr txBox="1">
                <a:spLocks noChangeArrowheads="1"/>
              </p:cNvSpPr>
              <p:nvPr/>
            </p:nvSpPr>
            <p:spPr bwMode="auto">
              <a:xfrm>
                <a:off x="2358" y="3090"/>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grpSp>
    </p:spTree>
    <p:extLst>
      <p:ext uri="{BB962C8B-B14F-4D97-AF65-F5344CB8AC3E}">
        <p14:creationId xmlns:p14="http://schemas.microsoft.com/office/powerpoint/2010/main" val="260473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4" name="TextBox 3">
            <a:extLst>
              <a:ext uri="{FF2B5EF4-FFF2-40B4-BE49-F238E27FC236}">
                <a16:creationId xmlns:a16="http://schemas.microsoft.com/office/drawing/2014/main" id="{1BC50BB0-33A7-4F24-BBAA-9551DC76A45F}"/>
              </a:ext>
            </a:extLst>
          </p:cNvPr>
          <p:cNvSpPr txBox="1"/>
          <p:nvPr/>
        </p:nvSpPr>
        <p:spPr>
          <a:xfrm>
            <a:off x="142875" y="5095856"/>
            <a:ext cx="6942202" cy="461665"/>
          </a:xfrm>
          <a:prstGeom prst="rect">
            <a:avLst/>
          </a:prstGeom>
          <a:noFill/>
        </p:spPr>
        <p:txBody>
          <a:bodyPr wrap="square" rtlCol="0">
            <a:spAutoFit/>
          </a:bodyPr>
          <a:lstStyle/>
          <a:p>
            <a:r>
              <a:rPr lang="en-US" sz="2400" b="0" i="0" dirty="0">
                <a:solidFill>
                  <a:schemeClr val="accent1">
                    <a:lumMod val="75000"/>
                  </a:schemeClr>
                </a:solidFill>
                <a:effectLst/>
              </a:rPr>
              <a:t>H, K, D, G, I, J, A, B, E, F, C</a:t>
            </a:r>
            <a:endParaRPr lang="en-IN" sz="2400" dirty="0">
              <a:solidFill>
                <a:schemeClr val="accent1">
                  <a:lumMod val="75000"/>
                </a:schemeClr>
              </a:solidFill>
            </a:endParaRPr>
          </a:p>
        </p:txBody>
      </p:sp>
      <p:pic>
        <p:nvPicPr>
          <p:cNvPr id="3074" name="Picture 2">
            <a:extLst>
              <a:ext uri="{FF2B5EF4-FFF2-40B4-BE49-F238E27FC236}">
                <a16:creationId xmlns:a16="http://schemas.microsoft.com/office/drawing/2014/main" id="{51C4D2B8-325B-4ADB-A328-621FB0C73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1762144"/>
            <a:ext cx="4124327" cy="33407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8B1CC18-556A-465B-9B92-31A2D88640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802" y="1458685"/>
            <a:ext cx="4210942" cy="341086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094B543-E545-4605-B927-1198412F07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499" y="3367013"/>
            <a:ext cx="3952875" cy="3201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629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5" name="TextBox 4">
            <a:extLst>
              <a:ext uri="{FF2B5EF4-FFF2-40B4-BE49-F238E27FC236}">
                <a16:creationId xmlns:a16="http://schemas.microsoft.com/office/drawing/2014/main" id="{FF7DAFFA-8530-4186-90F2-47EBE0851A27}"/>
              </a:ext>
            </a:extLst>
          </p:cNvPr>
          <p:cNvSpPr txBox="1"/>
          <p:nvPr/>
        </p:nvSpPr>
        <p:spPr>
          <a:xfrm>
            <a:off x="598883" y="1701947"/>
            <a:ext cx="9449992" cy="461665"/>
          </a:xfrm>
          <a:prstGeom prst="rect">
            <a:avLst/>
          </a:prstGeom>
          <a:noFill/>
        </p:spPr>
        <p:txBody>
          <a:bodyPr wrap="square" rtlCol="0">
            <a:spAutoFit/>
          </a:bodyPr>
          <a:lstStyle/>
          <a:p>
            <a:r>
              <a:rPr lang="en-US" sz="2400" b="0" i="0" dirty="0">
                <a:solidFill>
                  <a:schemeClr val="accent1">
                    <a:lumMod val="75000"/>
                  </a:schemeClr>
                </a:solidFill>
                <a:effectLst/>
              </a:rPr>
              <a:t>Apply Welsh Powell Algorithm to color the graph</a:t>
            </a:r>
            <a:endParaRPr lang="en-IN" sz="2400" dirty="0">
              <a:solidFill>
                <a:schemeClr val="accent1">
                  <a:lumMod val="75000"/>
                </a:schemeClr>
              </a:solidFill>
            </a:endParaRPr>
          </a:p>
        </p:txBody>
      </p:sp>
      <p:grpSp>
        <p:nvGrpSpPr>
          <p:cNvPr id="75" name="Group 74">
            <a:extLst>
              <a:ext uri="{FF2B5EF4-FFF2-40B4-BE49-F238E27FC236}">
                <a16:creationId xmlns:a16="http://schemas.microsoft.com/office/drawing/2014/main" id="{986FCE97-7ED4-4830-9303-2F5439E6E6FC}"/>
              </a:ext>
            </a:extLst>
          </p:cNvPr>
          <p:cNvGrpSpPr/>
          <p:nvPr/>
        </p:nvGrpSpPr>
        <p:grpSpPr>
          <a:xfrm>
            <a:off x="1149675" y="2647950"/>
            <a:ext cx="6194100" cy="3695700"/>
            <a:chOff x="1149675" y="2647950"/>
            <a:chExt cx="4412925" cy="2752725"/>
          </a:xfrm>
        </p:grpSpPr>
        <p:cxnSp>
          <p:nvCxnSpPr>
            <p:cNvPr id="9" name="Straight Connector 8">
              <a:extLst>
                <a:ext uri="{FF2B5EF4-FFF2-40B4-BE49-F238E27FC236}">
                  <a16:creationId xmlns:a16="http://schemas.microsoft.com/office/drawing/2014/main" id="{B8E860B6-0780-433A-BA32-2D049B840227}"/>
                </a:ext>
              </a:extLst>
            </p:cNvPr>
            <p:cNvCxnSpPr/>
            <p:nvPr/>
          </p:nvCxnSpPr>
          <p:spPr>
            <a:xfrm>
              <a:off x="3876675" y="2743200"/>
              <a:ext cx="17145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13C88BD-57CC-4620-8139-168B844988DC}"/>
                </a:ext>
              </a:extLst>
            </p:cNvPr>
            <p:cNvCxnSpPr/>
            <p:nvPr/>
          </p:nvCxnSpPr>
          <p:spPr>
            <a:xfrm>
              <a:off x="3905250" y="2771775"/>
              <a:ext cx="495300" cy="504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CA4191-53D5-4B5F-A7B9-59DB74C49B3C}"/>
                </a:ext>
              </a:extLst>
            </p:cNvPr>
            <p:cNvCxnSpPr/>
            <p:nvPr/>
          </p:nvCxnSpPr>
          <p:spPr>
            <a:xfrm flipV="1">
              <a:off x="4048125" y="3114675"/>
              <a:ext cx="1514475" cy="1076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AC0C1A5-E14A-4DB4-A375-9A26F9805ADD}"/>
                </a:ext>
              </a:extLst>
            </p:cNvPr>
            <p:cNvCxnSpPr/>
            <p:nvPr/>
          </p:nvCxnSpPr>
          <p:spPr>
            <a:xfrm flipH="1">
              <a:off x="4048125" y="3276600"/>
              <a:ext cx="352425"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3F9659-3D97-4EF4-8A7C-05A402EA865E}"/>
                </a:ext>
              </a:extLst>
            </p:cNvPr>
            <p:cNvCxnSpPr/>
            <p:nvPr/>
          </p:nvCxnSpPr>
          <p:spPr>
            <a:xfrm flipV="1">
              <a:off x="4400550" y="3114675"/>
              <a:ext cx="1162050" cy="161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B6A0E8-4239-4458-93DD-3EEA1393E59C}"/>
                </a:ext>
              </a:extLst>
            </p:cNvPr>
            <p:cNvCxnSpPr/>
            <p:nvPr/>
          </p:nvCxnSpPr>
          <p:spPr>
            <a:xfrm>
              <a:off x="3876675" y="2743200"/>
              <a:ext cx="1685925"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9AE05B0-93EB-45B9-9317-6F8ABF6B7027}"/>
                </a:ext>
              </a:extLst>
            </p:cNvPr>
            <p:cNvCxnSpPr/>
            <p:nvPr/>
          </p:nvCxnSpPr>
          <p:spPr>
            <a:xfrm flipH="1">
              <a:off x="3190875" y="2771775"/>
              <a:ext cx="685800" cy="1419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39FD935-21C8-448D-808F-F5C997BC49DF}"/>
                </a:ext>
              </a:extLst>
            </p:cNvPr>
            <p:cNvCxnSpPr/>
            <p:nvPr/>
          </p:nvCxnSpPr>
          <p:spPr>
            <a:xfrm>
              <a:off x="3209925" y="4191000"/>
              <a:ext cx="102870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2FD1128-8C07-4A51-A56F-3FEC57474C02}"/>
                </a:ext>
              </a:extLst>
            </p:cNvPr>
            <p:cNvCxnSpPr/>
            <p:nvPr/>
          </p:nvCxnSpPr>
          <p:spPr>
            <a:xfrm flipH="1">
              <a:off x="2686050" y="4191000"/>
              <a:ext cx="504825" cy="1114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8CF3F5-328B-4070-A0F4-2F0AB6570DD7}"/>
                </a:ext>
              </a:extLst>
            </p:cNvPr>
            <p:cNvCxnSpPr/>
            <p:nvPr/>
          </p:nvCxnSpPr>
          <p:spPr>
            <a:xfrm flipV="1">
              <a:off x="2714625" y="4867275"/>
              <a:ext cx="1524000" cy="466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D443B20-D603-42BE-B163-875F776BF20A}"/>
                </a:ext>
              </a:extLst>
            </p:cNvPr>
            <p:cNvCxnSpPr/>
            <p:nvPr/>
          </p:nvCxnSpPr>
          <p:spPr>
            <a:xfrm>
              <a:off x="3190875" y="4191000"/>
              <a:ext cx="152400" cy="561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18868BE-3888-4B03-A6D5-E00CB1AB932C}"/>
                </a:ext>
              </a:extLst>
            </p:cNvPr>
            <p:cNvCxnSpPr/>
            <p:nvPr/>
          </p:nvCxnSpPr>
          <p:spPr>
            <a:xfrm flipH="1">
              <a:off x="2714625" y="4781550"/>
              <a:ext cx="628650" cy="523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7102662-CB7D-4021-9AFE-B5EE440EF367}"/>
                </a:ext>
              </a:extLst>
            </p:cNvPr>
            <p:cNvCxnSpPr/>
            <p:nvPr/>
          </p:nvCxnSpPr>
          <p:spPr>
            <a:xfrm>
              <a:off x="3343275" y="4752975"/>
              <a:ext cx="89535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B23E3D-03C2-4314-83D6-CF750914BE39}"/>
                </a:ext>
              </a:extLst>
            </p:cNvPr>
            <p:cNvCxnSpPr/>
            <p:nvPr/>
          </p:nvCxnSpPr>
          <p:spPr>
            <a:xfrm>
              <a:off x="4048125" y="4191000"/>
              <a:ext cx="19050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9BF0A-4776-45DC-AA69-3E12BCE9269E}"/>
                </a:ext>
              </a:extLst>
            </p:cNvPr>
            <p:cNvCxnSpPr/>
            <p:nvPr/>
          </p:nvCxnSpPr>
          <p:spPr>
            <a:xfrm flipH="1" flipV="1">
              <a:off x="2066925" y="4286250"/>
              <a:ext cx="647700" cy="1047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7522FE4-064F-4B52-B692-0849183EFA91}"/>
                </a:ext>
              </a:extLst>
            </p:cNvPr>
            <p:cNvCxnSpPr/>
            <p:nvPr/>
          </p:nvCxnSpPr>
          <p:spPr>
            <a:xfrm flipH="1">
              <a:off x="2085975" y="4191000"/>
              <a:ext cx="1114425" cy="123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B5B79D-6DD0-4B1E-B2B0-2CF3A3CFCFE9}"/>
                </a:ext>
              </a:extLst>
            </p:cNvPr>
            <p:cNvCxnSpPr/>
            <p:nvPr/>
          </p:nvCxnSpPr>
          <p:spPr>
            <a:xfrm flipV="1">
              <a:off x="2066925" y="3581400"/>
              <a:ext cx="0" cy="78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1A400E2-E1D9-4663-9D95-6429F643CEE7}"/>
                </a:ext>
              </a:extLst>
            </p:cNvPr>
            <p:cNvCxnSpPr/>
            <p:nvPr/>
          </p:nvCxnSpPr>
          <p:spPr>
            <a:xfrm flipV="1">
              <a:off x="2085975" y="3048000"/>
              <a:ext cx="342900" cy="514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91A40AA-ED03-4B2F-AB0D-134E06176160}"/>
                </a:ext>
              </a:extLst>
            </p:cNvPr>
            <p:cNvCxnSpPr/>
            <p:nvPr/>
          </p:nvCxnSpPr>
          <p:spPr>
            <a:xfrm flipV="1">
              <a:off x="2447925" y="2771775"/>
              <a:ext cx="142875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0582A51-C2BE-490F-89C8-6A0AFEC61717}"/>
                </a:ext>
              </a:extLst>
            </p:cNvPr>
            <p:cNvCxnSpPr/>
            <p:nvPr/>
          </p:nvCxnSpPr>
          <p:spPr>
            <a:xfrm>
              <a:off x="2428875" y="3114675"/>
              <a:ext cx="781050" cy="1076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52AA68A-DDD4-44B5-AD50-EC6688C6B243}"/>
                </a:ext>
              </a:extLst>
            </p:cNvPr>
            <p:cNvCxnSpPr/>
            <p:nvPr/>
          </p:nvCxnSpPr>
          <p:spPr>
            <a:xfrm>
              <a:off x="2066925" y="3581400"/>
              <a:ext cx="11430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52" name="Freeform: Shape 51">
              <a:extLst>
                <a:ext uri="{FF2B5EF4-FFF2-40B4-BE49-F238E27FC236}">
                  <a16:creationId xmlns:a16="http://schemas.microsoft.com/office/drawing/2014/main" id="{9B7C5E75-21B3-4EC2-9E19-13D3ACC71569}"/>
                </a:ext>
              </a:extLst>
            </p:cNvPr>
            <p:cNvSpPr/>
            <p:nvPr/>
          </p:nvSpPr>
          <p:spPr>
            <a:xfrm>
              <a:off x="1149675" y="3581400"/>
              <a:ext cx="1691474" cy="1740328"/>
            </a:xfrm>
            <a:custGeom>
              <a:avLst/>
              <a:gdLst>
                <a:gd name="connsiteX0" fmla="*/ 907725 w 1691474"/>
                <a:gd name="connsiteY0" fmla="*/ 0 h 1740328"/>
                <a:gd name="connsiteX1" fmla="*/ 31425 w 1691474"/>
                <a:gd name="connsiteY1" fmla="*/ 809625 h 1740328"/>
                <a:gd name="connsiteX2" fmla="*/ 326700 w 1691474"/>
                <a:gd name="connsiteY2" fmla="*/ 1371600 h 1740328"/>
                <a:gd name="connsiteX3" fmla="*/ 1574475 w 1691474"/>
                <a:gd name="connsiteY3" fmla="*/ 1704975 h 1740328"/>
                <a:gd name="connsiteX4" fmla="*/ 1564950 w 1691474"/>
                <a:gd name="connsiteY4" fmla="*/ 1714500 h 174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74" h="1740328">
                  <a:moveTo>
                    <a:pt x="907725" y="0"/>
                  </a:moveTo>
                  <a:cubicBezTo>
                    <a:pt x="517994" y="290512"/>
                    <a:pt x="128263" y="581025"/>
                    <a:pt x="31425" y="809625"/>
                  </a:cubicBezTo>
                  <a:cubicBezTo>
                    <a:pt x="-65413" y="1038225"/>
                    <a:pt x="69525" y="1222375"/>
                    <a:pt x="326700" y="1371600"/>
                  </a:cubicBezTo>
                  <a:cubicBezTo>
                    <a:pt x="583875" y="1520825"/>
                    <a:pt x="1368100" y="1647825"/>
                    <a:pt x="1574475" y="1704975"/>
                  </a:cubicBezTo>
                  <a:cubicBezTo>
                    <a:pt x="1780850" y="1762125"/>
                    <a:pt x="1672900" y="1738312"/>
                    <a:pt x="1564950" y="17145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4" name="Straight Connector 53">
              <a:extLst>
                <a:ext uri="{FF2B5EF4-FFF2-40B4-BE49-F238E27FC236}">
                  <a16:creationId xmlns:a16="http://schemas.microsoft.com/office/drawing/2014/main" id="{F635A746-8DF0-4FB3-9B7E-09D8CB08DB81}"/>
                </a:ext>
              </a:extLst>
            </p:cNvPr>
            <p:cNvCxnSpPr/>
            <p:nvPr/>
          </p:nvCxnSpPr>
          <p:spPr>
            <a:xfrm flipV="1">
              <a:off x="2085975" y="2771775"/>
              <a:ext cx="1790700" cy="1514475"/>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92CD7E7-1084-4EC3-BE41-92882C801F46}"/>
                </a:ext>
              </a:extLst>
            </p:cNvPr>
            <p:cNvSpPr/>
            <p:nvPr/>
          </p:nvSpPr>
          <p:spPr>
            <a:xfrm>
              <a:off x="3810000" y="2647950"/>
              <a:ext cx="9525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4E603BB4-A955-4A2A-BFAD-7229145349CE}"/>
                </a:ext>
              </a:extLst>
            </p:cNvPr>
            <p:cNvSpPr/>
            <p:nvPr/>
          </p:nvSpPr>
          <p:spPr>
            <a:xfrm>
              <a:off x="4343400" y="3190875"/>
              <a:ext cx="9525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9F8BD0F9-115A-4143-9202-D5B153BB6EFC}"/>
                </a:ext>
              </a:extLst>
            </p:cNvPr>
            <p:cNvSpPr/>
            <p:nvPr/>
          </p:nvSpPr>
          <p:spPr>
            <a:xfrm>
              <a:off x="5467350" y="3009900"/>
              <a:ext cx="9525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A0B9C5F2-160F-4F05-9AF3-B031FB37D936}"/>
                </a:ext>
              </a:extLst>
            </p:cNvPr>
            <p:cNvSpPr/>
            <p:nvPr/>
          </p:nvSpPr>
          <p:spPr>
            <a:xfrm>
              <a:off x="4000500" y="4057650"/>
              <a:ext cx="9525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D7C5D2A5-F7A9-4E8E-8778-55981BA9636D}"/>
                </a:ext>
              </a:extLst>
            </p:cNvPr>
            <p:cNvSpPr/>
            <p:nvPr/>
          </p:nvSpPr>
          <p:spPr>
            <a:xfrm>
              <a:off x="4143375" y="4772025"/>
              <a:ext cx="9525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D3570567-6CCE-4D2D-B5F8-59D38A4E235F}"/>
                </a:ext>
              </a:extLst>
            </p:cNvPr>
            <p:cNvSpPr/>
            <p:nvPr/>
          </p:nvSpPr>
          <p:spPr>
            <a:xfrm>
              <a:off x="3152775" y="4105275"/>
              <a:ext cx="9525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1948B7E0-31C0-4E1E-8210-34BD92778892}"/>
                </a:ext>
              </a:extLst>
            </p:cNvPr>
            <p:cNvSpPr/>
            <p:nvPr/>
          </p:nvSpPr>
          <p:spPr>
            <a:xfrm>
              <a:off x="3305175" y="4657725"/>
              <a:ext cx="9525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3C83E2D7-3D0C-4C6E-90A4-CC44BB02FBF1}"/>
                </a:ext>
              </a:extLst>
            </p:cNvPr>
            <p:cNvSpPr/>
            <p:nvPr/>
          </p:nvSpPr>
          <p:spPr>
            <a:xfrm>
              <a:off x="2695575" y="5210175"/>
              <a:ext cx="9525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C9B224F0-D530-4532-B78B-FC07B1A1F3CC}"/>
                </a:ext>
              </a:extLst>
            </p:cNvPr>
            <p:cNvSpPr/>
            <p:nvPr/>
          </p:nvSpPr>
          <p:spPr>
            <a:xfrm>
              <a:off x="2390775" y="2990850"/>
              <a:ext cx="9525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A5F4DFAC-8FCB-44F7-8C75-4E3D58DE960D}"/>
                </a:ext>
              </a:extLst>
            </p:cNvPr>
            <p:cNvSpPr/>
            <p:nvPr/>
          </p:nvSpPr>
          <p:spPr>
            <a:xfrm>
              <a:off x="2028825" y="3495675"/>
              <a:ext cx="9525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CDF30801-152A-4B34-8AD8-3534448D594C}"/>
                </a:ext>
              </a:extLst>
            </p:cNvPr>
            <p:cNvSpPr/>
            <p:nvPr/>
          </p:nvSpPr>
          <p:spPr>
            <a:xfrm>
              <a:off x="2038350" y="4181475"/>
              <a:ext cx="9525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1632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5" name="TextBox 4">
            <a:extLst>
              <a:ext uri="{FF2B5EF4-FFF2-40B4-BE49-F238E27FC236}">
                <a16:creationId xmlns:a16="http://schemas.microsoft.com/office/drawing/2014/main" id="{FF7DAFFA-8530-4186-90F2-47EBE0851A27}"/>
              </a:ext>
            </a:extLst>
          </p:cNvPr>
          <p:cNvSpPr txBox="1"/>
          <p:nvPr/>
        </p:nvSpPr>
        <p:spPr>
          <a:xfrm>
            <a:off x="598883" y="1701947"/>
            <a:ext cx="9449992" cy="461665"/>
          </a:xfrm>
          <a:prstGeom prst="rect">
            <a:avLst/>
          </a:prstGeom>
          <a:noFill/>
        </p:spPr>
        <p:txBody>
          <a:bodyPr wrap="square" rtlCol="0">
            <a:spAutoFit/>
          </a:bodyPr>
          <a:lstStyle/>
          <a:p>
            <a:r>
              <a:rPr lang="en-US" sz="2400" b="0" i="0" dirty="0">
                <a:solidFill>
                  <a:schemeClr val="accent1">
                    <a:lumMod val="75000"/>
                  </a:schemeClr>
                </a:solidFill>
                <a:effectLst/>
              </a:rPr>
              <a:t>Apply Welsh Powell Algorithm to color the graph</a:t>
            </a:r>
            <a:endParaRPr lang="en-IN" sz="2400" dirty="0">
              <a:solidFill>
                <a:schemeClr val="accent1">
                  <a:lumMod val="75000"/>
                </a:schemeClr>
              </a:solidFill>
            </a:endParaRPr>
          </a:p>
        </p:txBody>
      </p:sp>
      <p:grpSp>
        <p:nvGrpSpPr>
          <p:cNvPr id="86" name="Group 85">
            <a:extLst>
              <a:ext uri="{FF2B5EF4-FFF2-40B4-BE49-F238E27FC236}">
                <a16:creationId xmlns:a16="http://schemas.microsoft.com/office/drawing/2014/main" id="{4025037E-F1B4-4E3F-A9D8-E09265FEA0CB}"/>
              </a:ext>
            </a:extLst>
          </p:cNvPr>
          <p:cNvGrpSpPr/>
          <p:nvPr/>
        </p:nvGrpSpPr>
        <p:grpSpPr>
          <a:xfrm>
            <a:off x="1714154" y="2751996"/>
            <a:ext cx="5200995" cy="3296377"/>
            <a:chOff x="1714155" y="3600615"/>
            <a:chExt cx="4658070" cy="2447758"/>
          </a:xfrm>
        </p:grpSpPr>
        <p:cxnSp>
          <p:nvCxnSpPr>
            <p:cNvPr id="3" name="Straight Connector 2">
              <a:extLst>
                <a:ext uri="{FF2B5EF4-FFF2-40B4-BE49-F238E27FC236}">
                  <a16:creationId xmlns:a16="http://schemas.microsoft.com/office/drawing/2014/main" id="{50BF5350-52B7-47FA-93CB-ACEEA739BD87}"/>
                </a:ext>
              </a:extLst>
            </p:cNvPr>
            <p:cNvCxnSpPr/>
            <p:nvPr/>
          </p:nvCxnSpPr>
          <p:spPr>
            <a:xfrm>
              <a:off x="2009775" y="3686175"/>
              <a:ext cx="3667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59E9FC1-5AB4-4717-B5A0-6560D8BC4DEE}"/>
                </a:ext>
              </a:extLst>
            </p:cNvPr>
            <p:cNvCxnSpPr/>
            <p:nvPr/>
          </p:nvCxnSpPr>
          <p:spPr>
            <a:xfrm flipH="1">
              <a:off x="1762125" y="3714750"/>
              <a:ext cx="238125" cy="1171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619B933-B6A0-4519-99D7-8641FCF882E2}"/>
                </a:ext>
              </a:extLst>
            </p:cNvPr>
            <p:cNvCxnSpPr/>
            <p:nvPr/>
          </p:nvCxnSpPr>
          <p:spPr>
            <a:xfrm>
              <a:off x="1790700" y="4962525"/>
              <a:ext cx="771525"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49CF846-F15B-4FEC-A35E-B2E44928583F}"/>
                </a:ext>
              </a:extLst>
            </p:cNvPr>
            <p:cNvCxnSpPr/>
            <p:nvPr/>
          </p:nvCxnSpPr>
          <p:spPr>
            <a:xfrm flipV="1">
              <a:off x="2581275" y="4694389"/>
              <a:ext cx="1828800" cy="1296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202D16C-967D-4EA8-8FE3-450A5F527CCA}"/>
                </a:ext>
              </a:extLst>
            </p:cNvPr>
            <p:cNvCxnSpPr/>
            <p:nvPr/>
          </p:nvCxnSpPr>
          <p:spPr>
            <a:xfrm>
              <a:off x="3762375" y="3714750"/>
              <a:ext cx="657225" cy="962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4C4E71-6470-4EE6-A687-863041A6C229}"/>
                </a:ext>
              </a:extLst>
            </p:cNvPr>
            <p:cNvCxnSpPr/>
            <p:nvPr/>
          </p:nvCxnSpPr>
          <p:spPr>
            <a:xfrm>
              <a:off x="4410075" y="4694389"/>
              <a:ext cx="1895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A93DE2B-F85F-42FD-9363-CB56E65B1233}"/>
                </a:ext>
              </a:extLst>
            </p:cNvPr>
            <p:cNvCxnSpPr/>
            <p:nvPr/>
          </p:nvCxnSpPr>
          <p:spPr>
            <a:xfrm>
              <a:off x="5676900" y="3686175"/>
              <a:ext cx="676275" cy="1008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9B19D2-272F-4F2C-AEA6-CB3C925473C4}"/>
                </a:ext>
              </a:extLst>
            </p:cNvPr>
            <p:cNvCxnSpPr/>
            <p:nvPr/>
          </p:nvCxnSpPr>
          <p:spPr>
            <a:xfrm>
              <a:off x="3762375" y="3714750"/>
              <a:ext cx="2543175" cy="979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86D258A-0366-4E0B-9482-D62024956271}"/>
                </a:ext>
              </a:extLst>
            </p:cNvPr>
            <p:cNvCxnSpPr/>
            <p:nvPr/>
          </p:nvCxnSpPr>
          <p:spPr>
            <a:xfrm flipH="1">
              <a:off x="4276725" y="4694389"/>
              <a:ext cx="142875" cy="1192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ACB3E9-E78D-4066-A3B9-315DD48E9803}"/>
                </a:ext>
              </a:extLst>
            </p:cNvPr>
            <p:cNvCxnSpPr/>
            <p:nvPr/>
          </p:nvCxnSpPr>
          <p:spPr>
            <a:xfrm>
              <a:off x="4419600" y="4694389"/>
              <a:ext cx="1495425" cy="114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AF15263-4988-41D2-A21A-9A898C233C8A}"/>
                </a:ext>
              </a:extLst>
            </p:cNvPr>
            <p:cNvCxnSpPr/>
            <p:nvPr/>
          </p:nvCxnSpPr>
          <p:spPr>
            <a:xfrm>
              <a:off x="4276725" y="5886450"/>
              <a:ext cx="1647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9B5F45A-2BCD-4C25-8328-8A4D07E73C6E}"/>
                </a:ext>
              </a:extLst>
            </p:cNvPr>
            <p:cNvCxnSpPr/>
            <p:nvPr/>
          </p:nvCxnSpPr>
          <p:spPr>
            <a:xfrm flipV="1">
              <a:off x="5924550" y="4676775"/>
              <a:ext cx="381000" cy="1209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CD6D0CD-A980-4371-8B78-7FA3B8EFA502}"/>
                </a:ext>
              </a:extLst>
            </p:cNvPr>
            <p:cNvCxnSpPr/>
            <p:nvPr/>
          </p:nvCxnSpPr>
          <p:spPr>
            <a:xfrm flipV="1">
              <a:off x="1762125" y="3686175"/>
              <a:ext cx="2000250" cy="1276350"/>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57906A52-FB31-4DBC-A3B9-2ECFEE0B3978}"/>
                </a:ext>
              </a:extLst>
            </p:cNvPr>
            <p:cNvSpPr/>
            <p:nvPr/>
          </p:nvSpPr>
          <p:spPr>
            <a:xfrm>
              <a:off x="5647980" y="3600615"/>
              <a:ext cx="133695" cy="161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444BF354-952E-4DBA-A826-08DFD198244A}"/>
                </a:ext>
              </a:extLst>
            </p:cNvPr>
            <p:cNvSpPr/>
            <p:nvPr/>
          </p:nvSpPr>
          <p:spPr>
            <a:xfrm>
              <a:off x="6238530" y="4619790"/>
              <a:ext cx="133695" cy="161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A4AE72AC-9E95-458A-B535-7B55429075D6}"/>
                </a:ext>
              </a:extLst>
            </p:cNvPr>
            <p:cNvSpPr/>
            <p:nvPr/>
          </p:nvSpPr>
          <p:spPr>
            <a:xfrm>
              <a:off x="4362105" y="4600740"/>
              <a:ext cx="133695" cy="161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a:extLst>
                <a:ext uri="{FF2B5EF4-FFF2-40B4-BE49-F238E27FC236}">
                  <a16:creationId xmlns:a16="http://schemas.microsoft.com/office/drawing/2014/main" id="{B998A710-71FD-4AC6-AD14-1CF2068F03CB}"/>
                </a:ext>
              </a:extLst>
            </p:cNvPr>
            <p:cNvSpPr/>
            <p:nvPr/>
          </p:nvSpPr>
          <p:spPr>
            <a:xfrm>
              <a:off x="5819430" y="5810415"/>
              <a:ext cx="133695" cy="161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B877CEB3-CC2A-464C-86A1-650740A5644B}"/>
                </a:ext>
              </a:extLst>
            </p:cNvPr>
            <p:cNvSpPr/>
            <p:nvPr/>
          </p:nvSpPr>
          <p:spPr>
            <a:xfrm>
              <a:off x="4209705" y="5800890"/>
              <a:ext cx="133695" cy="161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2D9BAA11-63E2-4C12-8983-7A8B7195DDF3}"/>
                </a:ext>
              </a:extLst>
            </p:cNvPr>
            <p:cNvSpPr/>
            <p:nvPr/>
          </p:nvSpPr>
          <p:spPr>
            <a:xfrm>
              <a:off x="3733455" y="3600615"/>
              <a:ext cx="133695" cy="161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B8558A1E-2F25-441B-9D30-9DCD3D84A4BD}"/>
                </a:ext>
              </a:extLst>
            </p:cNvPr>
            <p:cNvSpPr/>
            <p:nvPr/>
          </p:nvSpPr>
          <p:spPr>
            <a:xfrm>
              <a:off x="1961805" y="3600615"/>
              <a:ext cx="133695" cy="161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a:extLst>
                <a:ext uri="{FF2B5EF4-FFF2-40B4-BE49-F238E27FC236}">
                  <a16:creationId xmlns:a16="http://schemas.microsoft.com/office/drawing/2014/main" id="{BD2E29AD-E6B3-4BA3-81E4-8FC64CD18C18}"/>
                </a:ext>
              </a:extLst>
            </p:cNvPr>
            <p:cNvSpPr/>
            <p:nvPr/>
          </p:nvSpPr>
          <p:spPr>
            <a:xfrm>
              <a:off x="1714155" y="4800765"/>
              <a:ext cx="133695" cy="161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7256F8B4-AA7C-407F-A3BE-D557BBB343DA}"/>
                </a:ext>
              </a:extLst>
            </p:cNvPr>
            <p:cNvSpPr/>
            <p:nvPr/>
          </p:nvSpPr>
          <p:spPr>
            <a:xfrm>
              <a:off x="2533305" y="5886615"/>
              <a:ext cx="133695" cy="161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0881922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5" name="TextBox 4">
            <a:extLst>
              <a:ext uri="{FF2B5EF4-FFF2-40B4-BE49-F238E27FC236}">
                <a16:creationId xmlns:a16="http://schemas.microsoft.com/office/drawing/2014/main" id="{FF7DAFFA-8530-4186-90F2-47EBE0851A27}"/>
              </a:ext>
            </a:extLst>
          </p:cNvPr>
          <p:cNvSpPr txBox="1"/>
          <p:nvPr/>
        </p:nvSpPr>
        <p:spPr>
          <a:xfrm>
            <a:off x="598883" y="1701947"/>
            <a:ext cx="9449992" cy="461665"/>
          </a:xfrm>
          <a:prstGeom prst="rect">
            <a:avLst/>
          </a:prstGeom>
          <a:noFill/>
        </p:spPr>
        <p:txBody>
          <a:bodyPr wrap="square" rtlCol="0">
            <a:spAutoFit/>
          </a:bodyPr>
          <a:lstStyle/>
          <a:p>
            <a:r>
              <a:rPr lang="en-US" sz="2400" b="0" i="0" dirty="0">
                <a:solidFill>
                  <a:schemeClr val="accent1">
                    <a:lumMod val="75000"/>
                  </a:schemeClr>
                </a:solidFill>
                <a:effectLst/>
              </a:rPr>
              <a:t>Apply Welsh Powell Algorithm to color the graph</a:t>
            </a:r>
            <a:endParaRPr lang="en-IN" sz="2400" dirty="0">
              <a:solidFill>
                <a:schemeClr val="accent1">
                  <a:lumMod val="75000"/>
                </a:schemeClr>
              </a:solidFill>
            </a:endParaRPr>
          </a:p>
        </p:txBody>
      </p:sp>
      <p:grpSp>
        <p:nvGrpSpPr>
          <p:cNvPr id="75" name="Group 74">
            <a:extLst>
              <a:ext uri="{FF2B5EF4-FFF2-40B4-BE49-F238E27FC236}">
                <a16:creationId xmlns:a16="http://schemas.microsoft.com/office/drawing/2014/main" id="{723EA9F3-2EEA-4090-9F9D-EC151E962B9D}"/>
              </a:ext>
            </a:extLst>
          </p:cNvPr>
          <p:cNvGrpSpPr/>
          <p:nvPr/>
        </p:nvGrpSpPr>
        <p:grpSpPr>
          <a:xfrm>
            <a:off x="2343150" y="2733675"/>
            <a:ext cx="5953125" cy="2857500"/>
            <a:chOff x="2343150" y="2733675"/>
            <a:chExt cx="5953125" cy="2857500"/>
          </a:xfrm>
        </p:grpSpPr>
        <p:cxnSp>
          <p:nvCxnSpPr>
            <p:cNvPr id="4" name="Straight Connector 3">
              <a:extLst>
                <a:ext uri="{FF2B5EF4-FFF2-40B4-BE49-F238E27FC236}">
                  <a16:creationId xmlns:a16="http://schemas.microsoft.com/office/drawing/2014/main" id="{6F11DEBF-3BDB-453F-AA9E-9E16C80C446B}"/>
                </a:ext>
              </a:extLst>
            </p:cNvPr>
            <p:cNvCxnSpPr/>
            <p:nvPr/>
          </p:nvCxnSpPr>
          <p:spPr>
            <a:xfrm flipH="1">
              <a:off x="2362200" y="2800350"/>
              <a:ext cx="2562225" cy="885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0EF779E-397C-4843-8724-30150B656F40}"/>
                </a:ext>
              </a:extLst>
            </p:cNvPr>
            <p:cNvCxnSpPr/>
            <p:nvPr/>
          </p:nvCxnSpPr>
          <p:spPr>
            <a:xfrm flipH="1">
              <a:off x="3448050" y="2838450"/>
              <a:ext cx="1495425" cy="1047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70F0D52-26D8-4756-BB5A-F4BE68CBFA5C}"/>
                </a:ext>
              </a:extLst>
            </p:cNvPr>
            <p:cNvCxnSpPr/>
            <p:nvPr/>
          </p:nvCxnSpPr>
          <p:spPr>
            <a:xfrm flipH="1">
              <a:off x="4714875" y="2800350"/>
              <a:ext cx="20955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1C1279A-967C-44A1-92E4-FAAA9425AF75}"/>
                </a:ext>
              </a:extLst>
            </p:cNvPr>
            <p:cNvCxnSpPr/>
            <p:nvPr/>
          </p:nvCxnSpPr>
          <p:spPr>
            <a:xfrm>
              <a:off x="3448050" y="3886200"/>
              <a:ext cx="128587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596A7FA-FEC3-4FA7-945E-2701BA190480}"/>
                </a:ext>
              </a:extLst>
            </p:cNvPr>
            <p:cNvCxnSpPr/>
            <p:nvPr/>
          </p:nvCxnSpPr>
          <p:spPr>
            <a:xfrm>
              <a:off x="4924425" y="2838450"/>
              <a:ext cx="676275" cy="1047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4A63ED-0085-45C2-8AD0-36CFFD3A9CD3}"/>
                </a:ext>
              </a:extLst>
            </p:cNvPr>
            <p:cNvCxnSpPr/>
            <p:nvPr/>
          </p:nvCxnSpPr>
          <p:spPr>
            <a:xfrm flipH="1">
              <a:off x="4943475" y="3886200"/>
              <a:ext cx="695325" cy="147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213E51-969A-4BCF-BA24-209026B0537A}"/>
                </a:ext>
              </a:extLst>
            </p:cNvPr>
            <p:cNvCxnSpPr/>
            <p:nvPr/>
          </p:nvCxnSpPr>
          <p:spPr>
            <a:xfrm>
              <a:off x="4733925" y="4019550"/>
              <a:ext cx="209550" cy="1352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63C46C-0D12-432D-ADC0-06E4C8FE5ABB}"/>
                </a:ext>
              </a:extLst>
            </p:cNvPr>
            <p:cNvCxnSpPr/>
            <p:nvPr/>
          </p:nvCxnSpPr>
          <p:spPr>
            <a:xfrm>
              <a:off x="3448050" y="3886200"/>
              <a:ext cx="1485900" cy="147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987B85-48DF-4505-BC62-99D969D4A48A}"/>
                </a:ext>
              </a:extLst>
            </p:cNvPr>
            <p:cNvCxnSpPr/>
            <p:nvPr/>
          </p:nvCxnSpPr>
          <p:spPr>
            <a:xfrm>
              <a:off x="2362200" y="3686175"/>
              <a:ext cx="2581275" cy="1685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55FAB3-181A-4751-B818-77A6E5BBCDCA}"/>
                </a:ext>
              </a:extLst>
            </p:cNvPr>
            <p:cNvCxnSpPr/>
            <p:nvPr/>
          </p:nvCxnSpPr>
          <p:spPr>
            <a:xfrm>
              <a:off x="4924425" y="2819400"/>
              <a:ext cx="1666877" cy="866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58FE4F-C5F9-4081-9366-048BE1A66CBA}"/>
                </a:ext>
              </a:extLst>
            </p:cNvPr>
            <p:cNvCxnSpPr/>
            <p:nvPr/>
          </p:nvCxnSpPr>
          <p:spPr>
            <a:xfrm>
              <a:off x="4933950" y="2838450"/>
              <a:ext cx="2828925" cy="695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A3F1C2-3F89-4E24-801D-2FFB99D8CCC1}"/>
                </a:ext>
              </a:extLst>
            </p:cNvPr>
            <p:cNvCxnSpPr/>
            <p:nvPr/>
          </p:nvCxnSpPr>
          <p:spPr>
            <a:xfrm flipV="1">
              <a:off x="6591302" y="3543300"/>
              <a:ext cx="1152523"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CE3E08-1B96-4D48-AE10-4346C1C85E49}"/>
                </a:ext>
              </a:extLst>
            </p:cNvPr>
            <p:cNvCxnSpPr/>
            <p:nvPr/>
          </p:nvCxnSpPr>
          <p:spPr>
            <a:xfrm>
              <a:off x="6591302" y="3686175"/>
              <a:ext cx="390523" cy="942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7049ADF-16CB-415C-B54C-0BE4E7157404}"/>
                </a:ext>
              </a:extLst>
            </p:cNvPr>
            <p:cNvCxnSpPr/>
            <p:nvPr/>
          </p:nvCxnSpPr>
          <p:spPr>
            <a:xfrm>
              <a:off x="7762875" y="3543300"/>
              <a:ext cx="457200" cy="933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3486C04-FD51-41D3-AFC4-92C569C92FED}"/>
                </a:ext>
              </a:extLst>
            </p:cNvPr>
            <p:cNvCxnSpPr/>
            <p:nvPr/>
          </p:nvCxnSpPr>
          <p:spPr>
            <a:xfrm flipV="1">
              <a:off x="6981825" y="4495800"/>
              <a:ext cx="1238250" cy="133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50D92CE-FB4A-4A77-9542-CB8AD3ACCB74}"/>
                </a:ext>
              </a:extLst>
            </p:cNvPr>
            <p:cNvCxnSpPr/>
            <p:nvPr/>
          </p:nvCxnSpPr>
          <p:spPr>
            <a:xfrm>
              <a:off x="6591302" y="3686175"/>
              <a:ext cx="1700442" cy="866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4B8EE48-0E80-4F58-BE75-3B544E1F63A7}"/>
                </a:ext>
              </a:extLst>
            </p:cNvPr>
            <p:cNvCxnSpPr/>
            <p:nvPr/>
          </p:nvCxnSpPr>
          <p:spPr>
            <a:xfrm flipH="1">
              <a:off x="6981825" y="3533775"/>
              <a:ext cx="781050" cy="1095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B9E5EFE-9F7F-433D-A442-A10DC737D905}"/>
                </a:ext>
              </a:extLst>
            </p:cNvPr>
            <p:cNvCxnSpPr/>
            <p:nvPr/>
          </p:nvCxnSpPr>
          <p:spPr>
            <a:xfrm flipV="1">
              <a:off x="4943475" y="4629150"/>
              <a:ext cx="2038350" cy="742950"/>
            </a:xfrm>
            <a:prstGeom prst="line">
              <a:avLst/>
            </a:prstGeom>
          </p:spPr>
          <p:style>
            <a:lnRef idx="1">
              <a:schemeClr val="accent1"/>
            </a:lnRef>
            <a:fillRef idx="0">
              <a:schemeClr val="accent1"/>
            </a:fillRef>
            <a:effectRef idx="0">
              <a:schemeClr val="accent1"/>
            </a:effectRef>
            <a:fontRef idx="minor">
              <a:schemeClr val="tx1"/>
            </a:fontRef>
          </p:style>
        </p:cxnSp>
        <p:sp>
          <p:nvSpPr>
            <p:cNvPr id="55" name="Freeform: Shape 54">
              <a:extLst>
                <a:ext uri="{FF2B5EF4-FFF2-40B4-BE49-F238E27FC236}">
                  <a16:creationId xmlns:a16="http://schemas.microsoft.com/office/drawing/2014/main" id="{BB80BFDA-E65C-4346-A5D5-A3C21789BC7A}"/>
                </a:ext>
              </a:extLst>
            </p:cNvPr>
            <p:cNvSpPr/>
            <p:nvPr/>
          </p:nvSpPr>
          <p:spPr>
            <a:xfrm>
              <a:off x="5000625" y="4438650"/>
              <a:ext cx="3219450" cy="1152525"/>
            </a:xfrm>
            <a:custGeom>
              <a:avLst/>
              <a:gdLst>
                <a:gd name="connsiteX0" fmla="*/ 0 w 3219450"/>
                <a:gd name="connsiteY0" fmla="*/ 952500 h 1152525"/>
                <a:gd name="connsiteX1" fmla="*/ 1038225 w 3219450"/>
                <a:gd name="connsiteY1" fmla="*/ 1152525 h 1152525"/>
                <a:gd name="connsiteX2" fmla="*/ 2000250 w 3219450"/>
                <a:gd name="connsiteY2" fmla="*/ 952500 h 1152525"/>
                <a:gd name="connsiteX3" fmla="*/ 2867025 w 3219450"/>
                <a:gd name="connsiteY3" fmla="*/ 657225 h 1152525"/>
                <a:gd name="connsiteX4" fmla="*/ 3219450 w 3219450"/>
                <a:gd name="connsiteY4" fmla="*/ 0 h 1152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50" h="1152525">
                  <a:moveTo>
                    <a:pt x="0" y="952500"/>
                  </a:moveTo>
                  <a:cubicBezTo>
                    <a:pt x="352425" y="1052512"/>
                    <a:pt x="704850" y="1152525"/>
                    <a:pt x="1038225" y="1152525"/>
                  </a:cubicBezTo>
                  <a:cubicBezTo>
                    <a:pt x="1371600" y="1152525"/>
                    <a:pt x="1695450" y="1035050"/>
                    <a:pt x="2000250" y="952500"/>
                  </a:cubicBezTo>
                  <a:cubicBezTo>
                    <a:pt x="2305050" y="869950"/>
                    <a:pt x="2663825" y="815975"/>
                    <a:pt x="2867025" y="657225"/>
                  </a:cubicBezTo>
                  <a:cubicBezTo>
                    <a:pt x="3070225" y="498475"/>
                    <a:pt x="3144837" y="249237"/>
                    <a:pt x="321945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1CB26BDA-A331-4429-97EF-83F2B1BBF792}"/>
                </a:ext>
              </a:extLst>
            </p:cNvPr>
            <p:cNvSpPr/>
            <p:nvPr/>
          </p:nvSpPr>
          <p:spPr>
            <a:xfrm>
              <a:off x="4810125" y="2733675"/>
              <a:ext cx="190500" cy="17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67140274-B991-45A7-A8B4-808F6E13B5DA}"/>
                </a:ext>
              </a:extLst>
            </p:cNvPr>
            <p:cNvSpPr/>
            <p:nvPr/>
          </p:nvSpPr>
          <p:spPr>
            <a:xfrm>
              <a:off x="4657725" y="3933825"/>
              <a:ext cx="190500" cy="17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422F85B0-9C4C-4D69-945A-2726325038A7}"/>
                </a:ext>
              </a:extLst>
            </p:cNvPr>
            <p:cNvSpPr/>
            <p:nvPr/>
          </p:nvSpPr>
          <p:spPr>
            <a:xfrm>
              <a:off x="6581775" y="3619500"/>
              <a:ext cx="190500" cy="17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B1913E4B-EAB7-4E5E-84B8-60B7950F8965}"/>
                </a:ext>
              </a:extLst>
            </p:cNvPr>
            <p:cNvSpPr/>
            <p:nvPr/>
          </p:nvSpPr>
          <p:spPr>
            <a:xfrm>
              <a:off x="7648575" y="3438525"/>
              <a:ext cx="190500" cy="17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4F57F674-F874-4513-8545-E8E7A91CB364}"/>
                </a:ext>
              </a:extLst>
            </p:cNvPr>
            <p:cNvSpPr/>
            <p:nvPr/>
          </p:nvSpPr>
          <p:spPr>
            <a:xfrm>
              <a:off x="6867525" y="4533900"/>
              <a:ext cx="190500" cy="17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EE2BE637-65B7-465E-933C-365FB03F6CEF}"/>
                </a:ext>
              </a:extLst>
            </p:cNvPr>
            <p:cNvSpPr/>
            <p:nvPr/>
          </p:nvSpPr>
          <p:spPr>
            <a:xfrm>
              <a:off x="8105775" y="4410075"/>
              <a:ext cx="190500" cy="17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0EFBA6A6-0F36-43F3-909D-81D4FB52E48F}"/>
                </a:ext>
              </a:extLst>
            </p:cNvPr>
            <p:cNvSpPr/>
            <p:nvPr/>
          </p:nvSpPr>
          <p:spPr>
            <a:xfrm>
              <a:off x="2343150" y="3571875"/>
              <a:ext cx="190500" cy="17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E91809FB-CF5E-4A13-8C35-4DB3DE66B58F}"/>
                </a:ext>
              </a:extLst>
            </p:cNvPr>
            <p:cNvSpPr/>
            <p:nvPr/>
          </p:nvSpPr>
          <p:spPr>
            <a:xfrm>
              <a:off x="3400425" y="3781425"/>
              <a:ext cx="190500" cy="17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C1ACE9C7-70FA-4521-B6D7-FB3038E5716F}"/>
                </a:ext>
              </a:extLst>
            </p:cNvPr>
            <p:cNvSpPr/>
            <p:nvPr/>
          </p:nvSpPr>
          <p:spPr>
            <a:xfrm>
              <a:off x="5514975" y="3819525"/>
              <a:ext cx="190500" cy="17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E6382DC9-FBEC-419C-A952-E4ECCF4B7A81}"/>
                </a:ext>
              </a:extLst>
            </p:cNvPr>
            <p:cNvSpPr/>
            <p:nvPr/>
          </p:nvSpPr>
          <p:spPr>
            <a:xfrm>
              <a:off x="4867275" y="5295900"/>
              <a:ext cx="190500" cy="172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374608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surabhinarayan@pes.edu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380616"/>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IN" sz="2400" b="1" dirty="0" err="1"/>
              <a:t>Surabhi</a:t>
            </a:r>
            <a:r>
              <a:rPr lang="en-IN" sz="2400" b="1" dirty="0"/>
              <a:t> Narayan</a:t>
            </a:r>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6213401" cy="461665"/>
          </a:xfrm>
          <a:prstGeom prst="rect">
            <a:avLst/>
          </a:prstGeom>
        </p:spPr>
        <p:txBody>
          <a:bodyPr wrap="square">
            <a:spAutoFit/>
          </a:bodyPr>
          <a:lstStyle/>
          <a:p>
            <a:r>
              <a:rPr lang="en-US" sz="2400" dirty="0"/>
              <a:t>Department of Computer Science &amp;Engineering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23" name="Rectangle 2">
            <a:extLst>
              <a:ext uri="{FF2B5EF4-FFF2-40B4-BE49-F238E27FC236}">
                <a16:creationId xmlns:a16="http://schemas.microsoft.com/office/drawing/2014/main" id="{8CF221C1-01FB-435F-8AE8-A669D5D84469}"/>
              </a:ext>
            </a:extLst>
          </p:cNvPr>
          <p:cNvSpPr>
            <a:spLocks noGrp="1" noChangeArrowheads="1"/>
          </p:cNvSpPr>
          <p:nvPr>
            <p:ph type="title"/>
          </p:nvPr>
        </p:nvSpPr>
        <p:spPr>
          <a:xfrm>
            <a:off x="0" y="1316458"/>
            <a:ext cx="9144000" cy="728663"/>
          </a:xfrm>
        </p:spPr>
        <p:txBody>
          <a:bodyPr/>
          <a:lstStyle/>
          <a:p>
            <a:r>
              <a:rPr lang="en-US" altLang="en-US" sz="3200" b="1" dirty="0">
                <a:solidFill>
                  <a:schemeClr val="accent1">
                    <a:lumMod val="50000"/>
                  </a:schemeClr>
                </a:solidFill>
                <a:latin typeface="+mn-lt"/>
              </a:rPr>
              <a:t>An application of graph coloring in scheduling</a:t>
            </a:r>
          </a:p>
        </p:txBody>
      </p:sp>
      <p:sp>
        <p:nvSpPr>
          <p:cNvPr id="24" name="Rectangle 3">
            <a:extLst>
              <a:ext uri="{FF2B5EF4-FFF2-40B4-BE49-F238E27FC236}">
                <a16:creationId xmlns:a16="http://schemas.microsoft.com/office/drawing/2014/main" id="{B0DB9421-B58D-4BB0-BD68-34885B524F6D}"/>
              </a:ext>
            </a:extLst>
          </p:cNvPr>
          <p:cNvSpPr txBox="1">
            <a:spLocks noChangeArrowheads="1"/>
          </p:cNvSpPr>
          <p:nvPr/>
        </p:nvSpPr>
        <p:spPr>
          <a:xfrm>
            <a:off x="0" y="2071748"/>
            <a:ext cx="11963400" cy="6092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dirty="0">
                <a:solidFill>
                  <a:schemeClr val="accent1">
                    <a:lumMod val="75000"/>
                  </a:schemeClr>
                </a:solidFill>
              </a:rPr>
              <a:t>Twelve faculty members in a mathematics department serve on the following committees:</a:t>
            </a:r>
          </a:p>
          <a:p>
            <a:pPr lvl="1">
              <a:buFont typeface="Wingdings" panose="05000000000000000000" pitchFamily="2" charset="2"/>
              <a:buChar char="§"/>
            </a:pPr>
            <a:r>
              <a:rPr lang="en-US" altLang="en-US" sz="2000" i="1" dirty="0">
                <a:solidFill>
                  <a:schemeClr val="accent1">
                    <a:lumMod val="75000"/>
                  </a:schemeClr>
                </a:solidFill>
              </a:rPr>
              <a:t>Undergraduate education</a:t>
            </a:r>
            <a:r>
              <a:rPr lang="en-US" altLang="en-US" sz="2000" dirty="0">
                <a:solidFill>
                  <a:schemeClr val="accent1">
                    <a:lumMod val="75000"/>
                  </a:schemeClr>
                </a:solidFill>
              </a:rPr>
              <a:t>:</a:t>
            </a:r>
            <a:r>
              <a:rPr lang="en-US" altLang="en-US" dirty="0">
                <a:solidFill>
                  <a:schemeClr val="accent1">
                    <a:lumMod val="75000"/>
                  </a:schemeClr>
                </a:solidFill>
              </a:rPr>
              <a:t> </a:t>
            </a:r>
            <a:r>
              <a:rPr lang="en-US" altLang="en-US" sz="2000" dirty="0" err="1">
                <a:solidFill>
                  <a:schemeClr val="accent1">
                    <a:lumMod val="75000"/>
                  </a:schemeClr>
                </a:solidFill>
              </a:rPr>
              <a:t>Sineman</a:t>
            </a:r>
            <a:r>
              <a:rPr lang="en-US" altLang="en-US" sz="2000" dirty="0">
                <a:solidFill>
                  <a:schemeClr val="accent1">
                    <a:lumMod val="75000"/>
                  </a:schemeClr>
                </a:solidFill>
              </a:rPr>
              <a:t>, </a:t>
            </a:r>
            <a:r>
              <a:rPr lang="en-US" altLang="en-US" sz="2000" dirty="0" err="1">
                <a:solidFill>
                  <a:schemeClr val="accent1">
                    <a:lumMod val="75000"/>
                  </a:schemeClr>
                </a:solidFill>
              </a:rPr>
              <a:t>Limitson</a:t>
            </a:r>
            <a:r>
              <a:rPr lang="en-US" altLang="en-US" sz="2000" dirty="0">
                <a:solidFill>
                  <a:schemeClr val="accent1">
                    <a:lumMod val="75000"/>
                  </a:schemeClr>
                </a:solidFill>
              </a:rPr>
              <a:t>, </a:t>
            </a:r>
            <a:r>
              <a:rPr lang="en-US" altLang="en-US" sz="2000" dirty="0" err="1">
                <a:solidFill>
                  <a:schemeClr val="accent1">
                    <a:lumMod val="75000"/>
                  </a:schemeClr>
                </a:solidFill>
              </a:rPr>
              <a:t>Axiomus</a:t>
            </a:r>
            <a:r>
              <a:rPr lang="en-US" altLang="en-US" sz="2000" dirty="0">
                <a:solidFill>
                  <a:schemeClr val="accent1">
                    <a:lumMod val="75000"/>
                  </a:schemeClr>
                </a:solidFill>
              </a:rPr>
              <a:t>, </a:t>
            </a:r>
            <a:r>
              <a:rPr lang="en-US" altLang="en-US" sz="2000" dirty="0" err="1">
                <a:solidFill>
                  <a:schemeClr val="accent1">
                    <a:lumMod val="75000"/>
                  </a:schemeClr>
                </a:solidFill>
              </a:rPr>
              <a:t>Functionini</a:t>
            </a:r>
            <a:r>
              <a:rPr lang="en-US" altLang="en-US" sz="2000" dirty="0">
                <a:solidFill>
                  <a:schemeClr val="accent1">
                    <a:lumMod val="75000"/>
                  </a:schemeClr>
                </a:solidFill>
              </a:rPr>
              <a:t> </a:t>
            </a:r>
          </a:p>
          <a:p>
            <a:pPr lvl="1">
              <a:buFont typeface="Wingdings" panose="05000000000000000000" pitchFamily="2" charset="2"/>
              <a:buChar char="§"/>
            </a:pPr>
            <a:r>
              <a:rPr lang="en-US" altLang="en-US" sz="2000" i="1" dirty="0">
                <a:solidFill>
                  <a:schemeClr val="accent1">
                    <a:lumMod val="75000"/>
                  </a:schemeClr>
                </a:solidFill>
              </a:rPr>
              <a:t>Graduate Education</a:t>
            </a:r>
            <a:r>
              <a:rPr lang="en-US" altLang="en-US" sz="2000" dirty="0">
                <a:solidFill>
                  <a:schemeClr val="accent1">
                    <a:lumMod val="75000"/>
                  </a:schemeClr>
                </a:solidFill>
              </a:rPr>
              <a:t>: </a:t>
            </a:r>
            <a:r>
              <a:rPr lang="en-US" altLang="en-US" sz="2000" dirty="0" err="1">
                <a:solidFill>
                  <a:schemeClr val="accent1">
                    <a:lumMod val="75000"/>
                  </a:schemeClr>
                </a:solidFill>
              </a:rPr>
              <a:t>Graphian</a:t>
            </a:r>
            <a:r>
              <a:rPr lang="en-US" altLang="en-US" sz="2000" dirty="0">
                <a:solidFill>
                  <a:schemeClr val="accent1">
                    <a:lumMod val="75000"/>
                  </a:schemeClr>
                </a:solidFill>
              </a:rPr>
              <a:t>, </a:t>
            </a:r>
            <a:r>
              <a:rPr lang="en-US" altLang="en-US" sz="2000" dirty="0" err="1">
                <a:solidFill>
                  <a:schemeClr val="accent1">
                    <a:lumMod val="75000"/>
                  </a:schemeClr>
                </a:solidFill>
              </a:rPr>
              <a:t>Vectorades</a:t>
            </a:r>
            <a:r>
              <a:rPr lang="en-US" altLang="en-US" sz="2000" dirty="0">
                <a:solidFill>
                  <a:schemeClr val="accent1">
                    <a:lumMod val="75000"/>
                  </a:schemeClr>
                </a:solidFill>
              </a:rPr>
              <a:t>, </a:t>
            </a:r>
            <a:r>
              <a:rPr lang="en-US" altLang="en-US" sz="2000" dirty="0" err="1">
                <a:solidFill>
                  <a:schemeClr val="accent1">
                    <a:lumMod val="75000"/>
                  </a:schemeClr>
                </a:solidFill>
              </a:rPr>
              <a:t>Functionini</a:t>
            </a:r>
            <a:r>
              <a:rPr lang="en-US" altLang="en-US" sz="2000" dirty="0">
                <a:solidFill>
                  <a:schemeClr val="accent1">
                    <a:lumMod val="75000"/>
                  </a:schemeClr>
                </a:solidFill>
              </a:rPr>
              <a:t>, </a:t>
            </a:r>
            <a:r>
              <a:rPr lang="en-US" altLang="en-US" sz="2000" dirty="0" err="1">
                <a:solidFill>
                  <a:schemeClr val="accent1">
                    <a:lumMod val="75000"/>
                  </a:schemeClr>
                </a:solidFill>
              </a:rPr>
              <a:t>Infinitescu</a:t>
            </a:r>
            <a:r>
              <a:rPr lang="en-US" altLang="en-US" sz="2000" dirty="0">
                <a:solidFill>
                  <a:schemeClr val="accent1">
                    <a:lumMod val="75000"/>
                  </a:schemeClr>
                </a:solidFill>
              </a:rPr>
              <a:t> </a:t>
            </a:r>
          </a:p>
          <a:p>
            <a:pPr lvl="1">
              <a:buFont typeface="Wingdings" panose="05000000000000000000" pitchFamily="2" charset="2"/>
              <a:buChar char="§"/>
            </a:pPr>
            <a:r>
              <a:rPr lang="en-US" altLang="en-US" sz="2000" i="1" dirty="0">
                <a:solidFill>
                  <a:schemeClr val="accent1">
                    <a:lumMod val="75000"/>
                  </a:schemeClr>
                </a:solidFill>
              </a:rPr>
              <a:t>Colloquium</a:t>
            </a:r>
            <a:r>
              <a:rPr lang="en-US" altLang="en-US" sz="2000" dirty="0">
                <a:solidFill>
                  <a:schemeClr val="accent1">
                    <a:lumMod val="75000"/>
                  </a:schemeClr>
                </a:solidFill>
              </a:rPr>
              <a:t>: </a:t>
            </a:r>
            <a:r>
              <a:rPr lang="en-US" altLang="en-US" sz="2000" dirty="0" err="1">
                <a:solidFill>
                  <a:schemeClr val="accent1">
                    <a:lumMod val="75000"/>
                  </a:schemeClr>
                </a:solidFill>
              </a:rPr>
              <a:t>Lemmeau</a:t>
            </a:r>
            <a:r>
              <a:rPr lang="en-US" altLang="en-US" sz="2000" dirty="0">
                <a:solidFill>
                  <a:schemeClr val="accent1">
                    <a:lumMod val="75000"/>
                  </a:schemeClr>
                </a:solidFill>
              </a:rPr>
              <a:t>, </a:t>
            </a:r>
            <a:r>
              <a:rPr lang="en-US" altLang="en-US" sz="2000" dirty="0" err="1">
                <a:solidFill>
                  <a:schemeClr val="accent1">
                    <a:lumMod val="75000"/>
                  </a:schemeClr>
                </a:solidFill>
              </a:rPr>
              <a:t>Randomov</a:t>
            </a:r>
            <a:r>
              <a:rPr lang="en-US" altLang="en-US" sz="2000" dirty="0">
                <a:solidFill>
                  <a:schemeClr val="accent1">
                    <a:lumMod val="75000"/>
                  </a:schemeClr>
                </a:solidFill>
              </a:rPr>
              <a:t>, </a:t>
            </a:r>
            <a:r>
              <a:rPr lang="en-US" altLang="en-US" sz="2000" dirty="0" err="1">
                <a:solidFill>
                  <a:schemeClr val="accent1">
                    <a:lumMod val="75000"/>
                  </a:schemeClr>
                </a:solidFill>
              </a:rPr>
              <a:t>Proofizaki</a:t>
            </a:r>
            <a:r>
              <a:rPr lang="en-US" altLang="en-US" sz="2000" dirty="0">
                <a:solidFill>
                  <a:schemeClr val="accent1">
                    <a:lumMod val="75000"/>
                  </a:schemeClr>
                </a:solidFill>
              </a:rPr>
              <a:t> </a:t>
            </a:r>
          </a:p>
          <a:p>
            <a:pPr lvl="1">
              <a:buFont typeface="Wingdings" panose="05000000000000000000" pitchFamily="2" charset="2"/>
              <a:buChar char="§"/>
            </a:pPr>
            <a:r>
              <a:rPr lang="en-US" altLang="en-US" sz="2000" i="1" dirty="0">
                <a:solidFill>
                  <a:schemeClr val="accent1">
                    <a:lumMod val="75000"/>
                  </a:schemeClr>
                </a:solidFill>
              </a:rPr>
              <a:t>Library</a:t>
            </a:r>
            <a:r>
              <a:rPr lang="en-US" altLang="en-US" sz="2000" dirty="0">
                <a:solidFill>
                  <a:schemeClr val="accent1">
                    <a:lumMod val="75000"/>
                  </a:schemeClr>
                </a:solidFill>
              </a:rPr>
              <a:t>: Van Sum, </a:t>
            </a:r>
            <a:r>
              <a:rPr lang="en-US" altLang="en-US" sz="2000" dirty="0" err="1">
                <a:solidFill>
                  <a:schemeClr val="accent1">
                    <a:lumMod val="75000"/>
                  </a:schemeClr>
                </a:solidFill>
              </a:rPr>
              <a:t>Sineman</a:t>
            </a:r>
            <a:r>
              <a:rPr lang="en-US" altLang="en-US" sz="2000" dirty="0">
                <a:solidFill>
                  <a:schemeClr val="accent1">
                    <a:lumMod val="75000"/>
                  </a:schemeClr>
                </a:solidFill>
              </a:rPr>
              <a:t>, </a:t>
            </a:r>
            <a:r>
              <a:rPr lang="en-US" altLang="en-US" sz="2000" dirty="0" err="1">
                <a:solidFill>
                  <a:schemeClr val="accent1">
                    <a:lumMod val="75000"/>
                  </a:schemeClr>
                </a:solidFill>
              </a:rPr>
              <a:t>Lemmeau</a:t>
            </a:r>
            <a:endParaRPr lang="en-US" altLang="en-US" sz="2000" dirty="0">
              <a:solidFill>
                <a:schemeClr val="accent1">
                  <a:lumMod val="75000"/>
                </a:schemeClr>
              </a:solidFill>
            </a:endParaRPr>
          </a:p>
          <a:p>
            <a:pPr lvl="1">
              <a:buFont typeface="Wingdings" panose="05000000000000000000" pitchFamily="2" charset="2"/>
              <a:buChar char="§"/>
            </a:pPr>
            <a:r>
              <a:rPr lang="en-US" altLang="en-US" sz="2000" i="1" dirty="0">
                <a:solidFill>
                  <a:schemeClr val="accent1">
                    <a:lumMod val="75000"/>
                  </a:schemeClr>
                </a:solidFill>
              </a:rPr>
              <a:t>Staffing</a:t>
            </a:r>
            <a:r>
              <a:rPr lang="en-US" altLang="en-US" sz="2000" dirty="0">
                <a:solidFill>
                  <a:schemeClr val="accent1">
                    <a:lumMod val="75000"/>
                  </a:schemeClr>
                </a:solidFill>
              </a:rPr>
              <a:t>: </a:t>
            </a:r>
            <a:r>
              <a:rPr lang="en-US" altLang="en-US" sz="2000" dirty="0" err="1">
                <a:solidFill>
                  <a:schemeClr val="accent1">
                    <a:lumMod val="75000"/>
                  </a:schemeClr>
                </a:solidFill>
              </a:rPr>
              <a:t>Graphian</a:t>
            </a:r>
            <a:r>
              <a:rPr lang="en-US" altLang="en-US" sz="2000" dirty="0">
                <a:solidFill>
                  <a:schemeClr val="accent1">
                    <a:lumMod val="75000"/>
                  </a:schemeClr>
                </a:solidFill>
              </a:rPr>
              <a:t>, </a:t>
            </a:r>
            <a:r>
              <a:rPr lang="en-US" altLang="en-US" sz="2000" dirty="0" err="1">
                <a:solidFill>
                  <a:schemeClr val="accent1">
                    <a:lumMod val="75000"/>
                  </a:schemeClr>
                </a:solidFill>
              </a:rPr>
              <a:t>Randomov</a:t>
            </a:r>
            <a:r>
              <a:rPr lang="en-US" altLang="en-US" sz="2000" dirty="0">
                <a:solidFill>
                  <a:schemeClr val="accent1">
                    <a:lumMod val="75000"/>
                  </a:schemeClr>
                </a:solidFill>
              </a:rPr>
              <a:t>, </a:t>
            </a:r>
            <a:r>
              <a:rPr lang="en-US" altLang="en-US" sz="2000" dirty="0" err="1">
                <a:solidFill>
                  <a:schemeClr val="accent1">
                    <a:lumMod val="75000"/>
                  </a:schemeClr>
                </a:solidFill>
              </a:rPr>
              <a:t>Vectorades</a:t>
            </a:r>
            <a:r>
              <a:rPr lang="en-US" altLang="en-US" sz="2000" dirty="0">
                <a:solidFill>
                  <a:schemeClr val="accent1">
                    <a:lumMod val="75000"/>
                  </a:schemeClr>
                </a:solidFill>
              </a:rPr>
              <a:t>, </a:t>
            </a:r>
            <a:r>
              <a:rPr lang="en-US" altLang="en-US" sz="2000" dirty="0" err="1">
                <a:solidFill>
                  <a:schemeClr val="accent1">
                    <a:lumMod val="75000"/>
                  </a:schemeClr>
                </a:solidFill>
              </a:rPr>
              <a:t>Limitson</a:t>
            </a:r>
            <a:endParaRPr lang="en-US" altLang="en-US" sz="2000" dirty="0">
              <a:solidFill>
                <a:schemeClr val="accent1">
                  <a:lumMod val="75000"/>
                </a:schemeClr>
              </a:solidFill>
            </a:endParaRPr>
          </a:p>
          <a:p>
            <a:pPr lvl="1">
              <a:buFont typeface="Wingdings" panose="05000000000000000000" pitchFamily="2" charset="2"/>
              <a:buChar char="§"/>
            </a:pPr>
            <a:r>
              <a:rPr lang="en-US" altLang="en-US" sz="2000" i="1" dirty="0">
                <a:solidFill>
                  <a:schemeClr val="accent1">
                    <a:lumMod val="75000"/>
                  </a:schemeClr>
                </a:solidFill>
              </a:rPr>
              <a:t>Promotion</a:t>
            </a:r>
            <a:r>
              <a:rPr lang="en-US" altLang="en-US" sz="2000" dirty="0">
                <a:solidFill>
                  <a:schemeClr val="accent1">
                    <a:lumMod val="75000"/>
                  </a:schemeClr>
                </a:solidFill>
              </a:rPr>
              <a:t>: </a:t>
            </a:r>
            <a:r>
              <a:rPr lang="en-US" altLang="en-US" sz="2000" dirty="0" err="1">
                <a:solidFill>
                  <a:schemeClr val="accent1">
                    <a:lumMod val="75000"/>
                  </a:schemeClr>
                </a:solidFill>
              </a:rPr>
              <a:t>Vectorades</a:t>
            </a:r>
            <a:r>
              <a:rPr lang="en-US" altLang="en-US" sz="2000" dirty="0">
                <a:solidFill>
                  <a:schemeClr val="accent1">
                    <a:lumMod val="75000"/>
                  </a:schemeClr>
                </a:solidFill>
              </a:rPr>
              <a:t>, Van Sum, </a:t>
            </a:r>
            <a:r>
              <a:rPr lang="en-US" altLang="en-US" sz="2000" dirty="0" err="1">
                <a:solidFill>
                  <a:schemeClr val="accent1">
                    <a:lumMod val="75000"/>
                  </a:schemeClr>
                </a:solidFill>
              </a:rPr>
              <a:t>Parabolton</a:t>
            </a:r>
            <a:endParaRPr lang="en-US" altLang="en-US" sz="2000" dirty="0">
              <a:solidFill>
                <a:schemeClr val="accent1">
                  <a:lumMod val="75000"/>
                </a:schemeClr>
              </a:solidFill>
            </a:endParaRPr>
          </a:p>
          <a:p>
            <a:pPr lvl="1">
              <a:buFont typeface="Wingdings" panose="05000000000000000000" pitchFamily="2" charset="2"/>
              <a:buChar char="Ø"/>
            </a:pPr>
            <a:endParaRPr lang="en-US" altLang="en-US" sz="2000" dirty="0">
              <a:solidFill>
                <a:schemeClr val="accent1">
                  <a:lumMod val="75000"/>
                </a:schemeClr>
              </a:solidFill>
            </a:endParaRPr>
          </a:p>
          <a:p>
            <a:pPr lvl="1">
              <a:buFont typeface="Wingdings" panose="05000000000000000000" pitchFamily="2" charset="2"/>
              <a:buNone/>
            </a:pPr>
            <a:r>
              <a:rPr lang="en-US" altLang="en-US" dirty="0">
                <a:solidFill>
                  <a:schemeClr val="accent1">
                    <a:lumMod val="75000"/>
                  </a:schemeClr>
                </a:solidFill>
              </a:rPr>
              <a:t>The committees must all meet during the first week of classes, but there are </a:t>
            </a:r>
            <a:r>
              <a:rPr lang="en-US" altLang="en-US" i="1" dirty="0">
                <a:solidFill>
                  <a:schemeClr val="accent1">
                    <a:lumMod val="75000"/>
                  </a:schemeClr>
                </a:solidFill>
              </a:rPr>
              <a:t>only three time slots</a:t>
            </a:r>
            <a:r>
              <a:rPr lang="en-US" altLang="en-US" dirty="0">
                <a:solidFill>
                  <a:schemeClr val="accent1">
                    <a:lumMod val="75000"/>
                  </a:schemeClr>
                </a:solidFill>
              </a:rPr>
              <a:t> available. Find a schedule that will allow all faculty members to attend the meetings of all committees on which they serve. </a:t>
            </a:r>
          </a:p>
        </p:txBody>
      </p:sp>
    </p:spTree>
    <p:extLst>
      <p:ext uri="{BB962C8B-B14F-4D97-AF65-F5344CB8AC3E}">
        <p14:creationId xmlns:p14="http://schemas.microsoft.com/office/powerpoint/2010/main" val="84505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11" name="Rectangle 2">
            <a:extLst>
              <a:ext uri="{FF2B5EF4-FFF2-40B4-BE49-F238E27FC236}">
                <a16:creationId xmlns:a16="http://schemas.microsoft.com/office/drawing/2014/main" id="{329ACE00-2C74-45BF-A1A7-11D32F2896C2}"/>
              </a:ext>
            </a:extLst>
          </p:cNvPr>
          <p:cNvSpPr>
            <a:spLocks noGrp="1" noChangeArrowheads="1"/>
          </p:cNvSpPr>
          <p:nvPr>
            <p:ph type="title"/>
          </p:nvPr>
        </p:nvSpPr>
        <p:spPr>
          <a:xfrm>
            <a:off x="228600" y="1316458"/>
            <a:ext cx="9144000" cy="728663"/>
          </a:xfrm>
        </p:spPr>
        <p:txBody>
          <a:bodyPr/>
          <a:lstStyle/>
          <a:p>
            <a:r>
              <a:rPr lang="en-US" altLang="en-US" sz="2800" b="1" dirty="0">
                <a:solidFill>
                  <a:schemeClr val="accent1">
                    <a:lumMod val="50000"/>
                  </a:schemeClr>
                </a:solidFill>
                <a:latin typeface="+mn-lt"/>
              </a:rPr>
              <a:t>An application of graph coloring in exam scheduling</a:t>
            </a:r>
          </a:p>
        </p:txBody>
      </p:sp>
      <p:sp>
        <p:nvSpPr>
          <p:cNvPr id="12" name="Rectangle 3">
            <a:extLst>
              <a:ext uri="{FF2B5EF4-FFF2-40B4-BE49-F238E27FC236}">
                <a16:creationId xmlns:a16="http://schemas.microsoft.com/office/drawing/2014/main" id="{AC239C2E-806D-4105-A949-1338E1D69940}"/>
              </a:ext>
            </a:extLst>
          </p:cNvPr>
          <p:cNvSpPr txBox="1">
            <a:spLocks noChangeArrowheads="1"/>
          </p:cNvSpPr>
          <p:nvPr/>
        </p:nvSpPr>
        <p:spPr>
          <a:xfrm>
            <a:off x="0" y="2071748"/>
            <a:ext cx="11963400" cy="4786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dirty="0">
                <a:solidFill>
                  <a:schemeClr val="accent1">
                    <a:lumMod val="75000"/>
                  </a:schemeClr>
                </a:solidFill>
              </a:rPr>
              <a:t>Suppose that in a particular quarter there are students taking each of the following combinations of courses:</a:t>
            </a:r>
          </a:p>
          <a:p>
            <a:pPr lvl="1">
              <a:buFont typeface="Wingdings" panose="05000000000000000000" pitchFamily="2" charset="2"/>
              <a:buChar char="§"/>
            </a:pPr>
            <a:r>
              <a:rPr lang="en-US" altLang="en-US" i="1" dirty="0">
                <a:solidFill>
                  <a:schemeClr val="accent1">
                    <a:lumMod val="75000"/>
                  </a:schemeClr>
                </a:solidFill>
              </a:rPr>
              <a:t>Math, English, Biology, Chemistry</a:t>
            </a:r>
            <a:r>
              <a:rPr lang="en-US" altLang="en-US" dirty="0">
                <a:solidFill>
                  <a:schemeClr val="accent1">
                    <a:lumMod val="75000"/>
                  </a:schemeClr>
                </a:solidFill>
              </a:rPr>
              <a:t> </a:t>
            </a:r>
          </a:p>
          <a:p>
            <a:pPr lvl="1">
              <a:buFont typeface="Wingdings" panose="05000000000000000000" pitchFamily="2" charset="2"/>
              <a:buChar char="§"/>
            </a:pPr>
            <a:r>
              <a:rPr lang="en-US" altLang="en-US" i="1" dirty="0">
                <a:solidFill>
                  <a:schemeClr val="accent1">
                    <a:lumMod val="75000"/>
                  </a:schemeClr>
                </a:solidFill>
              </a:rPr>
              <a:t>Math, English, Computer Science, Geography</a:t>
            </a:r>
            <a:r>
              <a:rPr lang="en-US" altLang="en-US" dirty="0">
                <a:solidFill>
                  <a:schemeClr val="accent1">
                    <a:lumMod val="75000"/>
                  </a:schemeClr>
                </a:solidFill>
              </a:rPr>
              <a:t> </a:t>
            </a:r>
          </a:p>
          <a:p>
            <a:pPr lvl="1">
              <a:buFont typeface="Wingdings" panose="05000000000000000000" pitchFamily="2" charset="2"/>
              <a:buChar char="§"/>
            </a:pPr>
            <a:r>
              <a:rPr lang="en-US" altLang="en-US" i="1" dirty="0">
                <a:solidFill>
                  <a:schemeClr val="accent1">
                    <a:lumMod val="75000"/>
                  </a:schemeClr>
                </a:solidFill>
              </a:rPr>
              <a:t>Biology, Psychology, Geography</a:t>
            </a:r>
            <a:r>
              <a:rPr lang="en-US" altLang="en-US" dirty="0">
                <a:solidFill>
                  <a:schemeClr val="accent1">
                    <a:lumMod val="75000"/>
                  </a:schemeClr>
                </a:solidFill>
              </a:rPr>
              <a:t>, Spanish</a:t>
            </a:r>
          </a:p>
          <a:p>
            <a:pPr lvl="1">
              <a:buFont typeface="Wingdings" panose="05000000000000000000" pitchFamily="2" charset="2"/>
              <a:buChar char="§"/>
            </a:pPr>
            <a:r>
              <a:rPr lang="en-US" altLang="en-US" i="1" dirty="0">
                <a:solidFill>
                  <a:schemeClr val="accent1">
                    <a:lumMod val="75000"/>
                  </a:schemeClr>
                </a:solidFill>
              </a:rPr>
              <a:t>Biology, Computer Science, History, French</a:t>
            </a:r>
            <a:endParaRPr lang="en-US" altLang="en-US" dirty="0">
              <a:solidFill>
                <a:schemeClr val="accent1">
                  <a:lumMod val="75000"/>
                </a:schemeClr>
              </a:solidFill>
            </a:endParaRPr>
          </a:p>
          <a:p>
            <a:pPr lvl="1">
              <a:buFont typeface="Wingdings" panose="05000000000000000000" pitchFamily="2" charset="2"/>
              <a:buChar char="§"/>
            </a:pPr>
            <a:r>
              <a:rPr lang="en-US" altLang="en-US" i="1" dirty="0">
                <a:solidFill>
                  <a:schemeClr val="accent1">
                    <a:lumMod val="75000"/>
                  </a:schemeClr>
                </a:solidFill>
              </a:rPr>
              <a:t>English, Psychology, Computer Science, History</a:t>
            </a:r>
          </a:p>
          <a:p>
            <a:pPr lvl="1">
              <a:buFont typeface="Wingdings" panose="05000000000000000000" pitchFamily="2" charset="2"/>
              <a:buChar char="§"/>
            </a:pPr>
            <a:r>
              <a:rPr lang="en-US" altLang="en-US" i="1" dirty="0">
                <a:solidFill>
                  <a:schemeClr val="accent1">
                    <a:lumMod val="75000"/>
                  </a:schemeClr>
                </a:solidFill>
              </a:rPr>
              <a:t>Psychology, Chemistry, Computer Science, French</a:t>
            </a:r>
            <a:endParaRPr lang="en-US" altLang="en-US" dirty="0">
              <a:solidFill>
                <a:schemeClr val="accent1">
                  <a:lumMod val="75000"/>
                </a:schemeClr>
              </a:solidFill>
            </a:endParaRPr>
          </a:p>
          <a:p>
            <a:pPr lvl="1">
              <a:buFont typeface="Wingdings" panose="05000000000000000000" pitchFamily="2" charset="2"/>
              <a:buChar char="§"/>
            </a:pPr>
            <a:r>
              <a:rPr lang="en-US" altLang="en-US" i="1" dirty="0">
                <a:solidFill>
                  <a:schemeClr val="accent1">
                    <a:lumMod val="75000"/>
                  </a:schemeClr>
                </a:solidFill>
              </a:rPr>
              <a:t>Psychology, Geography</a:t>
            </a:r>
            <a:r>
              <a:rPr lang="en-US" altLang="en-US" dirty="0">
                <a:solidFill>
                  <a:schemeClr val="accent1">
                    <a:lumMod val="75000"/>
                  </a:schemeClr>
                </a:solidFill>
              </a:rPr>
              <a:t>, </a:t>
            </a:r>
            <a:r>
              <a:rPr lang="en-US" altLang="en-US" i="1" dirty="0">
                <a:solidFill>
                  <a:schemeClr val="accent1">
                    <a:lumMod val="75000"/>
                  </a:schemeClr>
                </a:solidFill>
              </a:rPr>
              <a:t>History, Spanish</a:t>
            </a:r>
            <a:endParaRPr lang="en-US" altLang="en-US" dirty="0">
              <a:solidFill>
                <a:schemeClr val="accent1">
                  <a:lumMod val="75000"/>
                </a:schemeClr>
              </a:solidFill>
            </a:endParaRPr>
          </a:p>
          <a:p>
            <a:pPr lvl="1">
              <a:buFont typeface="Wingdings" panose="05000000000000000000" pitchFamily="2" charset="2"/>
              <a:buNone/>
            </a:pPr>
            <a:r>
              <a:rPr lang="en-US" altLang="en-US" dirty="0">
                <a:solidFill>
                  <a:schemeClr val="accent1">
                    <a:lumMod val="75000"/>
                  </a:schemeClr>
                </a:solidFill>
              </a:rPr>
              <a:t>What is the minimum number of examination periods required for the exams in the ten courses specified so that students taking any of the given combinations of courses have no conflicts? Find a schedule that uses this minimum number of periods.  </a:t>
            </a:r>
          </a:p>
        </p:txBody>
      </p:sp>
    </p:spTree>
    <p:extLst>
      <p:ext uri="{BB962C8B-B14F-4D97-AF65-F5344CB8AC3E}">
        <p14:creationId xmlns:p14="http://schemas.microsoft.com/office/powerpoint/2010/main" val="136825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11" name="Rectangle 2">
            <a:extLst>
              <a:ext uri="{FF2B5EF4-FFF2-40B4-BE49-F238E27FC236}">
                <a16:creationId xmlns:a16="http://schemas.microsoft.com/office/drawing/2014/main" id="{329ACE00-2C74-45BF-A1A7-11D32F2896C2}"/>
              </a:ext>
            </a:extLst>
          </p:cNvPr>
          <p:cNvSpPr>
            <a:spLocks noGrp="1" noChangeArrowheads="1"/>
          </p:cNvSpPr>
          <p:nvPr>
            <p:ph type="title"/>
          </p:nvPr>
        </p:nvSpPr>
        <p:spPr>
          <a:xfrm>
            <a:off x="228600" y="1316458"/>
            <a:ext cx="9144000" cy="728663"/>
          </a:xfrm>
        </p:spPr>
        <p:txBody>
          <a:bodyPr/>
          <a:lstStyle/>
          <a:p>
            <a:r>
              <a:rPr lang="en-US" altLang="en-US" sz="2800" b="1" dirty="0">
                <a:solidFill>
                  <a:schemeClr val="accent1">
                    <a:lumMod val="50000"/>
                  </a:schemeClr>
                </a:solidFill>
                <a:latin typeface="+mn-lt"/>
              </a:rPr>
              <a:t>An application of graph coloring in exam scheduling</a:t>
            </a:r>
          </a:p>
        </p:txBody>
      </p:sp>
      <p:sp>
        <p:nvSpPr>
          <p:cNvPr id="9" name="Oval 2">
            <a:extLst>
              <a:ext uri="{FF2B5EF4-FFF2-40B4-BE49-F238E27FC236}">
                <a16:creationId xmlns:a16="http://schemas.microsoft.com/office/drawing/2014/main" id="{8D60AE43-94FB-4A19-93C0-616389CF6100}"/>
              </a:ext>
            </a:extLst>
          </p:cNvPr>
          <p:cNvSpPr>
            <a:spLocks noChangeArrowheads="1"/>
          </p:cNvSpPr>
          <p:nvPr/>
        </p:nvSpPr>
        <p:spPr bwMode="auto">
          <a:xfrm>
            <a:off x="2971800" y="3267075"/>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3">
            <a:extLst>
              <a:ext uri="{FF2B5EF4-FFF2-40B4-BE49-F238E27FC236}">
                <a16:creationId xmlns:a16="http://schemas.microsoft.com/office/drawing/2014/main" id="{FCDDA201-BF3C-40E8-9526-6DC01177D7AC}"/>
              </a:ext>
            </a:extLst>
          </p:cNvPr>
          <p:cNvSpPr>
            <a:spLocks noChangeArrowheads="1"/>
          </p:cNvSpPr>
          <p:nvPr/>
        </p:nvSpPr>
        <p:spPr bwMode="auto">
          <a:xfrm>
            <a:off x="5334000" y="2352675"/>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4">
            <a:extLst>
              <a:ext uri="{FF2B5EF4-FFF2-40B4-BE49-F238E27FC236}">
                <a16:creationId xmlns:a16="http://schemas.microsoft.com/office/drawing/2014/main" id="{042B9DA2-0E8C-4654-B4B3-5B862BE2E4AF}"/>
              </a:ext>
            </a:extLst>
          </p:cNvPr>
          <p:cNvSpPr>
            <a:spLocks noChangeArrowheads="1"/>
          </p:cNvSpPr>
          <p:nvPr/>
        </p:nvSpPr>
        <p:spPr bwMode="auto">
          <a:xfrm>
            <a:off x="2025650" y="4486275"/>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5">
            <a:extLst>
              <a:ext uri="{FF2B5EF4-FFF2-40B4-BE49-F238E27FC236}">
                <a16:creationId xmlns:a16="http://schemas.microsoft.com/office/drawing/2014/main" id="{2E2BBA8E-07FF-4F60-B750-ACB0331A9958}"/>
              </a:ext>
            </a:extLst>
          </p:cNvPr>
          <p:cNvSpPr>
            <a:spLocks noChangeArrowheads="1"/>
          </p:cNvSpPr>
          <p:nvPr/>
        </p:nvSpPr>
        <p:spPr bwMode="auto">
          <a:xfrm>
            <a:off x="7086600" y="3952875"/>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6">
            <a:extLst>
              <a:ext uri="{FF2B5EF4-FFF2-40B4-BE49-F238E27FC236}">
                <a16:creationId xmlns:a16="http://schemas.microsoft.com/office/drawing/2014/main" id="{6BCF057E-51F0-4D06-8035-518B5A5F0E76}"/>
              </a:ext>
            </a:extLst>
          </p:cNvPr>
          <p:cNvSpPr>
            <a:spLocks noChangeArrowheads="1"/>
          </p:cNvSpPr>
          <p:nvPr/>
        </p:nvSpPr>
        <p:spPr bwMode="auto">
          <a:xfrm>
            <a:off x="4311650" y="5597525"/>
            <a:ext cx="228600" cy="228600"/>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7" name="AutoShape 7">
            <a:extLst>
              <a:ext uri="{FF2B5EF4-FFF2-40B4-BE49-F238E27FC236}">
                <a16:creationId xmlns:a16="http://schemas.microsoft.com/office/drawing/2014/main" id="{F2A011DD-9884-4F13-9A71-1ADF873C024E}"/>
              </a:ext>
            </a:extLst>
          </p:cNvPr>
          <p:cNvCxnSpPr>
            <a:cxnSpLocks noChangeShapeType="1"/>
            <a:stCxn id="9" idx="5"/>
            <a:endCxn id="13" idx="2"/>
          </p:cNvCxnSpPr>
          <p:nvPr/>
        </p:nvCxnSpPr>
        <p:spPr bwMode="auto">
          <a:xfrm flipV="1">
            <a:off x="3167063" y="2466975"/>
            <a:ext cx="2166937" cy="99536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8">
            <a:extLst>
              <a:ext uri="{FF2B5EF4-FFF2-40B4-BE49-F238E27FC236}">
                <a16:creationId xmlns:a16="http://schemas.microsoft.com/office/drawing/2014/main" id="{B630E7BE-4EB0-4D31-B19F-53748DC29552}"/>
              </a:ext>
            </a:extLst>
          </p:cNvPr>
          <p:cNvCxnSpPr>
            <a:cxnSpLocks noChangeShapeType="1"/>
            <a:stCxn id="9" idx="4"/>
            <a:endCxn id="16" idx="0"/>
          </p:cNvCxnSpPr>
          <p:nvPr/>
        </p:nvCxnSpPr>
        <p:spPr bwMode="auto">
          <a:xfrm>
            <a:off x="3086100" y="3495675"/>
            <a:ext cx="1339850" cy="210185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9">
            <a:extLst>
              <a:ext uri="{FF2B5EF4-FFF2-40B4-BE49-F238E27FC236}">
                <a16:creationId xmlns:a16="http://schemas.microsoft.com/office/drawing/2014/main" id="{9901C2D0-29B7-4662-9853-E437B4829E4B}"/>
              </a:ext>
            </a:extLst>
          </p:cNvPr>
          <p:cNvCxnSpPr>
            <a:cxnSpLocks noChangeShapeType="1"/>
            <a:stCxn id="16" idx="0"/>
            <a:endCxn id="13" idx="4"/>
          </p:cNvCxnSpPr>
          <p:nvPr/>
        </p:nvCxnSpPr>
        <p:spPr bwMode="auto">
          <a:xfrm flipV="1">
            <a:off x="4425950" y="2581275"/>
            <a:ext cx="1022350" cy="301625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0">
            <a:extLst>
              <a:ext uri="{FF2B5EF4-FFF2-40B4-BE49-F238E27FC236}">
                <a16:creationId xmlns:a16="http://schemas.microsoft.com/office/drawing/2014/main" id="{15CEC449-4479-4EEB-887C-3D4C20DE197B}"/>
              </a:ext>
            </a:extLst>
          </p:cNvPr>
          <p:cNvCxnSpPr>
            <a:cxnSpLocks noChangeShapeType="1"/>
            <a:stCxn id="16" idx="0"/>
            <a:endCxn id="15" idx="3"/>
          </p:cNvCxnSpPr>
          <p:nvPr/>
        </p:nvCxnSpPr>
        <p:spPr bwMode="auto">
          <a:xfrm flipV="1">
            <a:off x="4425950" y="4148138"/>
            <a:ext cx="2693988" cy="1449387"/>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 Box 11">
            <a:extLst>
              <a:ext uri="{FF2B5EF4-FFF2-40B4-BE49-F238E27FC236}">
                <a16:creationId xmlns:a16="http://schemas.microsoft.com/office/drawing/2014/main" id="{39A0C3EC-5D69-44D7-8B90-8797EF7484EC}"/>
              </a:ext>
            </a:extLst>
          </p:cNvPr>
          <p:cNvSpPr txBox="1">
            <a:spLocks noChangeArrowheads="1"/>
          </p:cNvSpPr>
          <p:nvPr/>
        </p:nvSpPr>
        <p:spPr bwMode="auto">
          <a:xfrm>
            <a:off x="1676400" y="3111500"/>
            <a:ext cx="800100"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6.042</a:t>
            </a:r>
          </a:p>
        </p:txBody>
      </p:sp>
      <p:sp>
        <p:nvSpPr>
          <p:cNvPr id="23" name="Text Box 12">
            <a:extLst>
              <a:ext uri="{FF2B5EF4-FFF2-40B4-BE49-F238E27FC236}">
                <a16:creationId xmlns:a16="http://schemas.microsoft.com/office/drawing/2014/main" id="{AC009D45-556D-42CA-BFBC-AAF820F259B5}"/>
              </a:ext>
            </a:extLst>
          </p:cNvPr>
          <p:cNvSpPr txBox="1">
            <a:spLocks noChangeArrowheads="1"/>
          </p:cNvSpPr>
          <p:nvPr/>
        </p:nvSpPr>
        <p:spPr bwMode="auto">
          <a:xfrm>
            <a:off x="3854450" y="6000750"/>
            <a:ext cx="763588"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6.001</a:t>
            </a:r>
          </a:p>
        </p:txBody>
      </p:sp>
      <p:sp>
        <p:nvSpPr>
          <p:cNvPr id="24" name="Text Box 13">
            <a:extLst>
              <a:ext uri="{FF2B5EF4-FFF2-40B4-BE49-F238E27FC236}">
                <a16:creationId xmlns:a16="http://schemas.microsoft.com/office/drawing/2014/main" id="{1CDDAE99-7047-410D-A759-FA2A0D590343}"/>
              </a:ext>
            </a:extLst>
          </p:cNvPr>
          <p:cNvSpPr txBox="1">
            <a:spLocks noChangeArrowheads="1"/>
          </p:cNvSpPr>
          <p:nvPr/>
        </p:nvSpPr>
        <p:spPr bwMode="auto">
          <a:xfrm>
            <a:off x="7137400" y="3467100"/>
            <a:ext cx="763588"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18.02</a:t>
            </a:r>
          </a:p>
        </p:txBody>
      </p:sp>
      <p:sp>
        <p:nvSpPr>
          <p:cNvPr id="25" name="Text Box 14">
            <a:extLst>
              <a:ext uri="{FF2B5EF4-FFF2-40B4-BE49-F238E27FC236}">
                <a16:creationId xmlns:a16="http://schemas.microsoft.com/office/drawing/2014/main" id="{623F6B17-1E0F-486F-929C-F55253B67D52}"/>
              </a:ext>
            </a:extLst>
          </p:cNvPr>
          <p:cNvSpPr txBox="1">
            <a:spLocks noChangeArrowheads="1"/>
          </p:cNvSpPr>
          <p:nvPr/>
        </p:nvSpPr>
        <p:spPr bwMode="auto">
          <a:xfrm>
            <a:off x="1416050" y="4940300"/>
            <a:ext cx="763588"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3.091</a:t>
            </a:r>
          </a:p>
        </p:txBody>
      </p:sp>
      <p:sp>
        <p:nvSpPr>
          <p:cNvPr id="26" name="Text Box 15">
            <a:extLst>
              <a:ext uri="{FF2B5EF4-FFF2-40B4-BE49-F238E27FC236}">
                <a16:creationId xmlns:a16="http://schemas.microsoft.com/office/drawing/2014/main" id="{4F141914-5FD8-4DFF-A61D-D311B7970386}"/>
              </a:ext>
            </a:extLst>
          </p:cNvPr>
          <p:cNvSpPr txBox="1">
            <a:spLocks noChangeArrowheads="1"/>
          </p:cNvSpPr>
          <p:nvPr/>
        </p:nvSpPr>
        <p:spPr bwMode="auto">
          <a:xfrm>
            <a:off x="4902200" y="1955800"/>
            <a:ext cx="660400" cy="3667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8.02</a:t>
            </a:r>
          </a:p>
        </p:txBody>
      </p:sp>
      <p:sp>
        <p:nvSpPr>
          <p:cNvPr id="27" name="Line 16">
            <a:extLst>
              <a:ext uri="{FF2B5EF4-FFF2-40B4-BE49-F238E27FC236}">
                <a16:creationId xmlns:a16="http://schemas.microsoft.com/office/drawing/2014/main" id="{97CC9449-605B-45E4-8EB1-68887048D82E}"/>
              </a:ext>
            </a:extLst>
          </p:cNvPr>
          <p:cNvSpPr>
            <a:spLocks noChangeShapeType="1"/>
          </p:cNvSpPr>
          <p:nvPr/>
        </p:nvSpPr>
        <p:spPr bwMode="auto">
          <a:xfrm>
            <a:off x="2286000" y="4638675"/>
            <a:ext cx="2057400" cy="990600"/>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17">
            <a:extLst>
              <a:ext uri="{FF2B5EF4-FFF2-40B4-BE49-F238E27FC236}">
                <a16:creationId xmlns:a16="http://schemas.microsoft.com/office/drawing/2014/main" id="{7E8CC611-75F2-47AF-8B1B-BA9E0A4F3648}"/>
              </a:ext>
            </a:extLst>
          </p:cNvPr>
          <p:cNvSpPr>
            <a:spLocks noChangeShapeType="1"/>
          </p:cNvSpPr>
          <p:nvPr/>
        </p:nvSpPr>
        <p:spPr bwMode="auto">
          <a:xfrm flipV="1">
            <a:off x="2209800" y="3495675"/>
            <a:ext cx="838200" cy="990600"/>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18">
            <a:extLst>
              <a:ext uri="{FF2B5EF4-FFF2-40B4-BE49-F238E27FC236}">
                <a16:creationId xmlns:a16="http://schemas.microsoft.com/office/drawing/2014/main" id="{355701D2-5ABC-4BD4-B98F-5A53B07361FA}"/>
              </a:ext>
            </a:extLst>
          </p:cNvPr>
          <p:cNvSpPr>
            <a:spLocks noChangeShapeType="1"/>
          </p:cNvSpPr>
          <p:nvPr/>
        </p:nvSpPr>
        <p:spPr bwMode="auto">
          <a:xfrm>
            <a:off x="5486400" y="2581275"/>
            <a:ext cx="1600200" cy="1447800"/>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Oval 19">
            <a:extLst>
              <a:ext uri="{FF2B5EF4-FFF2-40B4-BE49-F238E27FC236}">
                <a16:creationId xmlns:a16="http://schemas.microsoft.com/office/drawing/2014/main" id="{2E2FEF59-6153-443B-A50D-D3A56B0A85F9}"/>
              </a:ext>
            </a:extLst>
          </p:cNvPr>
          <p:cNvSpPr>
            <a:spLocks noChangeArrowheads="1"/>
          </p:cNvSpPr>
          <p:nvPr/>
        </p:nvSpPr>
        <p:spPr bwMode="auto">
          <a:xfrm>
            <a:off x="5267325" y="2333625"/>
            <a:ext cx="304800" cy="304800"/>
          </a:xfrm>
          <a:prstGeom prst="ellipse">
            <a:avLst/>
          </a:prstGeom>
          <a:solidFill>
            <a:srgbClr val="008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 name="Group 20">
            <a:extLst>
              <a:ext uri="{FF2B5EF4-FFF2-40B4-BE49-F238E27FC236}">
                <a16:creationId xmlns:a16="http://schemas.microsoft.com/office/drawing/2014/main" id="{8471A9CB-4932-42FA-8EA1-B7D543BF56EB}"/>
              </a:ext>
            </a:extLst>
          </p:cNvPr>
          <p:cNvGrpSpPr>
            <a:grpSpLocks/>
          </p:cNvGrpSpPr>
          <p:nvPr/>
        </p:nvGrpSpPr>
        <p:grpSpPr bwMode="auto">
          <a:xfrm>
            <a:off x="2000250" y="3238500"/>
            <a:ext cx="2571750" cy="2600325"/>
            <a:chOff x="1248" y="1776"/>
            <a:chExt cx="1620" cy="1638"/>
          </a:xfrm>
        </p:grpSpPr>
        <p:sp>
          <p:nvSpPr>
            <p:cNvPr id="32" name="Oval 21">
              <a:extLst>
                <a:ext uri="{FF2B5EF4-FFF2-40B4-BE49-F238E27FC236}">
                  <a16:creationId xmlns:a16="http://schemas.microsoft.com/office/drawing/2014/main" id="{606B893B-B4C1-44DA-A61B-28CDB8B9B113}"/>
                </a:ext>
              </a:extLst>
            </p:cNvPr>
            <p:cNvSpPr>
              <a:spLocks noChangeArrowheads="1"/>
            </p:cNvSpPr>
            <p:nvPr/>
          </p:nvSpPr>
          <p:spPr bwMode="auto">
            <a:xfrm>
              <a:off x="1824" y="1776"/>
              <a:ext cx="192" cy="192"/>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22">
              <a:extLst>
                <a:ext uri="{FF2B5EF4-FFF2-40B4-BE49-F238E27FC236}">
                  <a16:creationId xmlns:a16="http://schemas.microsoft.com/office/drawing/2014/main" id="{8FA7398F-00C3-416E-988E-652CDAB84D88}"/>
                </a:ext>
              </a:extLst>
            </p:cNvPr>
            <p:cNvSpPr>
              <a:spLocks noChangeArrowheads="1"/>
            </p:cNvSpPr>
            <p:nvPr/>
          </p:nvSpPr>
          <p:spPr bwMode="auto">
            <a:xfrm>
              <a:off x="1248" y="2544"/>
              <a:ext cx="192" cy="192"/>
            </a:xfrm>
            <a:prstGeom prst="ellipse">
              <a:avLst/>
            </a:prstGeom>
            <a:solidFill>
              <a:srgbClr val="008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3">
              <a:extLst>
                <a:ext uri="{FF2B5EF4-FFF2-40B4-BE49-F238E27FC236}">
                  <a16:creationId xmlns:a16="http://schemas.microsoft.com/office/drawing/2014/main" id="{90B8AFD2-31F3-456A-85D9-6CC04E713A60}"/>
                </a:ext>
              </a:extLst>
            </p:cNvPr>
            <p:cNvSpPr>
              <a:spLocks noChangeArrowheads="1"/>
            </p:cNvSpPr>
            <p:nvPr/>
          </p:nvSpPr>
          <p:spPr bwMode="auto">
            <a:xfrm>
              <a:off x="2676" y="3222"/>
              <a:ext cx="192" cy="192"/>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Oval 24">
            <a:extLst>
              <a:ext uri="{FF2B5EF4-FFF2-40B4-BE49-F238E27FC236}">
                <a16:creationId xmlns:a16="http://schemas.microsoft.com/office/drawing/2014/main" id="{704464B6-0D55-482D-B411-3C14CC618041}"/>
              </a:ext>
            </a:extLst>
          </p:cNvPr>
          <p:cNvSpPr>
            <a:spLocks noChangeArrowheads="1"/>
          </p:cNvSpPr>
          <p:nvPr/>
        </p:nvSpPr>
        <p:spPr bwMode="auto">
          <a:xfrm>
            <a:off x="7067550" y="3933825"/>
            <a:ext cx="304800" cy="304800"/>
          </a:xfrm>
          <a:prstGeom prst="ellipse">
            <a:avLst/>
          </a:prstGeom>
          <a:solidFill>
            <a:srgbClr val="00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 name="Group 25">
            <a:extLst>
              <a:ext uri="{FF2B5EF4-FFF2-40B4-BE49-F238E27FC236}">
                <a16:creationId xmlns:a16="http://schemas.microsoft.com/office/drawing/2014/main" id="{13CA6C7F-9D55-47B2-90CE-C172E0AC914B}"/>
              </a:ext>
            </a:extLst>
          </p:cNvPr>
          <p:cNvGrpSpPr>
            <a:grpSpLocks/>
          </p:cNvGrpSpPr>
          <p:nvPr/>
        </p:nvGrpSpPr>
        <p:grpSpPr bwMode="auto">
          <a:xfrm>
            <a:off x="8589419" y="3394075"/>
            <a:ext cx="2070100" cy="2235200"/>
            <a:chOff x="4328" y="2776"/>
            <a:chExt cx="1304" cy="1408"/>
          </a:xfrm>
        </p:grpSpPr>
        <p:sp>
          <p:nvSpPr>
            <p:cNvPr id="37" name="Oval 26">
              <a:extLst>
                <a:ext uri="{FF2B5EF4-FFF2-40B4-BE49-F238E27FC236}">
                  <a16:creationId xmlns:a16="http://schemas.microsoft.com/office/drawing/2014/main" id="{E033C081-F6F2-4605-B837-C3C2F7D05F60}"/>
                </a:ext>
              </a:extLst>
            </p:cNvPr>
            <p:cNvSpPr>
              <a:spLocks noChangeArrowheads="1"/>
            </p:cNvSpPr>
            <p:nvPr/>
          </p:nvSpPr>
          <p:spPr bwMode="auto">
            <a:xfrm>
              <a:off x="4520" y="2992"/>
              <a:ext cx="144" cy="144"/>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27">
              <a:extLst>
                <a:ext uri="{FF2B5EF4-FFF2-40B4-BE49-F238E27FC236}">
                  <a16:creationId xmlns:a16="http://schemas.microsoft.com/office/drawing/2014/main" id="{2B4F6111-9FAB-4608-85BD-FCFDB8968A29}"/>
                </a:ext>
              </a:extLst>
            </p:cNvPr>
            <p:cNvSpPr>
              <a:spLocks noChangeArrowheads="1"/>
            </p:cNvSpPr>
            <p:nvPr/>
          </p:nvSpPr>
          <p:spPr bwMode="auto">
            <a:xfrm>
              <a:off x="4520" y="3288"/>
              <a:ext cx="144" cy="144"/>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28">
              <a:extLst>
                <a:ext uri="{FF2B5EF4-FFF2-40B4-BE49-F238E27FC236}">
                  <a16:creationId xmlns:a16="http://schemas.microsoft.com/office/drawing/2014/main" id="{739D0BD9-2F26-49FB-906F-85F16AF498D0}"/>
                </a:ext>
              </a:extLst>
            </p:cNvPr>
            <p:cNvSpPr>
              <a:spLocks noChangeArrowheads="1"/>
            </p:cNvSpPr>
            <p:nvPr/>
          </p:nvSpPr>
          <p:spPr bwMode="auto">
            <a:xfrm>
              <a:off x="4520" y="3600"/>
              <a:ext cx="144" cy="144"/>
            </a:xfrm>
            <a:prstGeom prst="ellipse">
              <a:avLst/>
            </a:prstGeom>
            <a:solidFill>
              <a:srgbClr val="008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29">
              <a:extLst>
                <a:ext uri="{FF2B5EF4-FFF2-40B4-BE49-F238E27FC236}">
                  <a16:creationId xmlns:a16="http://schemas.microsoft.com/office/drawing/2014/main" id="{77B3A7E7-B71C-4A11-9AED-065559DAE3D2}"/>
                </a:ext>
              </a:extLst>
            </p:cNvPr>
            <p:cNvSpPr>
              <a:spLocks noChangeArrowheads="1"/>
            </p:cNvSpPr>
            <p:nvPr/>
          </p:nvSpPr>
          <p:spPr bwMode="auto">
            <a:xfrm>
              <a:off x="4520" y="3912"/>
              <a:ext cx="144" cy="144"/>
            </a:xfrm>
            <a:prstGeom prst="ellipse">
              <a:avLst/>
            </a:prstGeom>
            <a:solidFill>
              <a:srgbClr val="00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30">
              <a:extLst>
                <a:ext uri="{FF2B5EF4-FFF2-40B4-BE49-F238E27FC236}">
                  <a16:creationId xmlns:a16="http://schemas.microsoft.com/office/drawing/2014/main" id="{DB235A39-6633-48D1-B83C-A76000880CF5}"/>
                </a:ext>
              </a:extLst>
            </p:cNvPr>
            <p:cNvSpPr txBox="1">
              <a:spLocks noChangeArrowheads="1"/>
            </p:cNvSpPr>
            <p:nvPr/>
          </p:nvSpPr>
          <p:spPr bwMode="auto">
            <a:xfrm>
              <a:off x="4662" y="2978"/>
              <a:ext cx="560" cy="111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M 9am</a:t>
              </a:r>
            </a:p>
            <a:p>
              <a:pPr>
                <a:lnSpc>
                  <a:spcPct val="170000"/>
                </a:lnSpc>
              </a:pPr>
              <a:r>
                <a:rPr kumimoji="0" lang="en-US" altLang="en-US">
                  <a:solidFill>
                    <a:srgbClr val="000000"/>
                  </a:solidFill>
                </a:rPr>
                <a:t>M 1pm</a:t>
              </a:r>
            </a:p>
            <a:p>
              <a:pPr>
                <a:lnSpc>
                  <a:spcPct val="170000"/>
                </a:lnSpc>
              </a:pPr>
              <a:r>
                <a:rPr kumimoji="0" lang="en-US" altLang="en-US">
                  <a:solidFill>
                    <a:srgbClr val="000000"/>
                  </a:solidFill>
                </a:rPr>
                <a:t>T 9am</a:t>
              </a:r>
            </a:p>
            <a:p>
              <a:pPr>
                <a:lnSpc>
                  <a:spcPct val="170000"/>
                </a:lnSpc>
              </a:pPr>
              <a:r>
                <a:rPr kumimoji="0" lang="en-US" altLang="en-US">
                  <a:solidFill>
                    <a:srgbClr val="000000"/>
                  </a:solidFill>
                </a:rPr>
                <a:t>T 1pm</a:t>
              </a:r>
            </a:p>
          </p:txBody>
        </p:sp>
        <p:sp>
          <p:nvSpPr>
            <p:cNvPr id="42" name="Rectangle 31">
              <a:extLst>
                <a:ext uri="{FF2B5EF4-FFF2-40B4-BE49-F238E27FC236}">
                  <a16:creationId xmlns:a16="http://schemas.microsoft.com/office/drawing/2014/main" id="{9E3C56B5-1329-4013-9BE3-1B1C35CEA82C}"/>
                </a:ext>
              </a:extLst>
            </p:cNvPr>
            <p:cNvSpPr>
              <a:spLocks noChangeArrowheads="1"/>
            </p:cNvSpPr>
            <p:nvPr/>
          </p:nvSpPr>
          <p:spPr bwMode="auto">
            <a:xfrm>
              <a:off x="4328" y="2776"/>
              <a:ext cx="1304" cy="1408"/>
            </a:xfrm>
            <a:prstGeom prst="rect">
              <a:avLst/>
            </a:prstGeom>
            <a:noFill/>
            <a:ln w="44450">
              <a:solidFill>
                <a:srgbClr val="0000FF"/>
              </a:solidFill>
              <a:miter lim="800000"/>
              <a:headEnd/>
              <a:tailEnd type="none" w="lg" len="lg"/>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 name="Text Box 32">
            <a:extLst>
              <a:ext uri="{FF2B5EF4-FFF2-40B4-BE49-F238E27FC236}">
                <a16:creationId xmlns:a16="http://schemas.microsoft.com/office/drawing/2014/main" id="{8ABEE6A0-9DBE-4493-A84A-5AE939F769B8}"/>
              </a:ext>
            </a:extLst>
          </p:cNvPr>
          <p:cNvSpPr txBox="1">
            <a:spLocks noChangeArrowheads="1"/>
          </p:cNvSpPr>
          <p:nvPr/>
        </p:nvSpPr>
        <p:spPr bwMode="auto">
          <a:xfrm>
            <a:off x="7543800" y="3724275"/>
            <a:ext cx="1371600" cy="64135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en-US">
                <a:solidFill>
                  <a:srgbClr val="000000"/>
                </a:solidFill>
              </a:rPr>
              <a:t>assign</a:t>
            </a:r>
          </a:p>
          <a:p>
            <a:r>
              <a:rPr kumimoji="0" lang="en-US" altLang="en-US">
                <a:solidFill>
                  <a:srgbClr val="000000"/>
                </a:solidFill>
              </a:rPr>
              <a:t>times:</a:t>
            </a:r>
          </a:p>
        </p:txBody>
      </p:sp>
      <p:sp>
        <p:nvSpPr>
          <p:cNvPr id="44" name="Text Box 33">
            <a:extLst>
              <a:ext uri="{FF2B5EF4-FFF2-40B4-BE49-F238E27FC236}">
                <a16:creationId xmlns:a16="http://schemas.microsoft.com/office/drawing/2014/main" id="{CA6DF072-23EC-46A9-A60D-8FF41F8E356F}"/>
              </a:ext>
            </a:extLst>
          </p:cNvPr>
          <p:cNvSpPr txBox="1">
            <a:spLocks noChangeArrowheads="1"/>
          </p:cNvSpPr>
          <p:nvPr/>
        </p:nvSpPr>
        <p:spPr bwMode="auto">
          <a:xfrm>
            <a:off x="517525" y="5518150"/>
            <a:ext cx="17510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66FF"/>
                </a:solidFill>
              </a:rPr>
              <a:t>4 time slots</a:t>
            </a:r>
          </a:p>
          <a:p>
            <a:r>
              <a:rPr kumimoji="0" lang="en-US" altLang="en-US">
                <a:solidFill>
                  <a:srgbClr val="0066FF"/>
                </a:solidFill>
              </a:rPr>
              <a:t>(best possible)</a:t>
            </a:r>
          </a:p>
        </p:txBody>
      </p:sp>
      <p:cxnSp>
        <p:nvCxnSpPr>
          <p:cNvPr id="3" name="Straight Connector 2">
            <a:extLst>
              <a:ext uri="{FF2B5EF4-FFF2-40B4-BE49-F238E27FC236}">
                <a16:creationId xmlns:a16="http://schemas.microsoft.com/office/drawing/2014/main" id="{E197B605-604C-4FF4-9BF9-DE03CACEB29F}"/>
              </a:ext>
            </a:extLst>
          </p:cNvPr>
          <p:cNvCxnSpPr>
            <a:stCxn id="32" idx="5"/>
            <a:endCxn id="35" idx="2"/>
          </p:cNvCxnSpPr>
          <p:nvPr/>
        </p:nvCxnSpPr>
        <p:spPr>
          <a:xfrm>
            <a:off x="3174813" y="3498663"/>
            <a:ext cx="3892737" cy="58756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83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animBg="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13" name="Text Box 2">
            <a:extLst>
              <a:ext uri="{FF2B5EF4-FFF2-40B4-BE49-F238E27FC236}">
                <a16:creationId xmlns:a16="http://schemas.microsoft.com/office/drawing/2014/main" id="{11E70106-8F54-41E4-9C89-30072AA6D300}"/>
              </a:ext>
            </a:extLst>
          </p:cNvPr>
          <p:cNvSpPr txBox="1">
            <a:spLocks noChangeArrowheads="1"/>
          </p:cNvSpPr>
          <p:nvPr/>
        </p:nvSpPr>
        <p:spPr bwMode="auto">
          <a:xfrm>
            <a:off x="9013825" y="4191000"/>
            <a:ext cx="1990725"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dirty="0">
                <a:solidFill>
                  <a:srgbClr val="003366"/>
                </a:solidFill>
              </a:rPr>
              <a:t>Flight Gates</a:t>
            </a:r>
          </a:p>
        </p:txBody>
      </p:sp>
      <p:pic>
        <p:nvPicPr>
          <p:cNvPr id="14" name="Picture 3" descr="j0320932">
            <a:extLst>
              <a:ext uri="{FF2B5EF4-FFF2-40B4-BE49-F238E27FC236}">
                <a16:creationId xmlns:a16="http://schemas.microsoft.com/office/drawing/2014/main" id="{1DD94235-CD80-4C39-ABCD-927AF18945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449388"/>
            <a:ext cx="3276600" cy="98901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4">
            <a:extLst>
              <a:ext uri="{FF2B5EF4-FFF2-40B4-BE49-F238E27FC236}">
                <a16:creationId xmlns:a16="http://schemas.microsoft.com/office/drawing/2014/main" id="{C2CAAD58-A094-48A7-B01E-5EEBD7E393A5}"/>
              </a:ext>
            </a:extLst>
          </p:cNvPr>
          <p:cNvSpPr>
            <a:spLocks noChangeArrowheads="1"/>
          </p:cNvSpPr>
          <p:nvPr/>
        </p:nvSpPr>
        <p:spPr bwMode="auto">
          <a:xfrm>
            <a:off x="4400550" y="1600200"/>
            <a:ext cx="4362450" cy="99060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fontAlgn="base">
              <a:spcBef>
                <a:spcPct val="20000"/>
              </a:spcBef>
              <a:spcAft>
                <a:spcPct val="0"/>
              </a:spcAft>
              <a:buChar char="»"/>
              <a:defRPr kumimoji="1" sz="2000">
                <a:solidFill>
                  <a:schemeClr val="tx1"/>
                </a:solidFill>
                <a:latin typeface="Arial" charset="0"/>
                <a:ea typeface="新細明體" pitchFamily="18" charset="-120"/>
              </a:defRPr>
            </a:lvl6pPr>
            <a:lvl7pPr marL="2971800" indent="-228600" fontAlgn="base">
              <a:spcBef>
                <a:spcPct val="20000"/>
              </a:spcBef>
              <a:spcAft>
                <a:spcPct val="0"/>
              </a:spcAft>
              <a:buChar char="»"/>
              <a:defRPr kumimoji="1" sz="2000">
                <a:solidFill>
                  <a:schemeClr val="tx1"/>
                </a:solidFill>
                <a:latin typeface="Arial" charset="0"/>
                <a:ea typeface="新細明體" pitchFamily="18" charset="-120"/>
              </a:defRPr>
            </a:lvl7pPr>
            <a:lvl8pPr marL="3429000" indent="-228600" fontAlgn="base">
              <a:spcBef>
                <a:spcPct val="20000"/>
              </a:spcBef>
              <a:spcAft>
                <a:spcPct val="0"/>
              </a:spcAft>
              <a:buChar char="»"/>
              <a:defRPr kumimoji="1" sz="2000">
                <a:solidFill>
                  <a:schemeClr val="tx1"/>
                </a:solidFill>
                <a:latin typeface="Arial" charset="0"/>
                <a:ea typeface="新細明體" pitchFamily="18" charset="-120"/>
              </a:defRPr>
            </a:lvl8pPr>
            <a:lvl9pPr marL="3886200" indent="-228600" fontAlgn="base">
              <a:spcBef>
                <a:spcPct val="20000"/>
              </a:spcBef>
              <a:spcAft>
                <a:spcPct val="0"/>
              </a:spcAft>
              <a:buChar char="»"/>
              <a:defRPr kumimoji="1" sz="2000">
                <a:solidFill>
                  <a:schemeClr val="tx1"/>
                </a:solidFill>
                <a:latin typeface="Arial" charset="0"/>
                <a:ea typeface="新細明體" pitchFamily="18" charset="-120"/>
              </a:defRPr>
            </a:lvl9pPr>
          </a:lstStyle>
          <a:p>
            <a:pPr>
              <a:buFontTx/>
              <a:buNone/>
            </a:pPr>
            <a:r>
              <a:rPr lang="en-US" altLang="en-US" sz="1800">
                <a:solidFill>
                  <a:srgbClr val="000000"/>
                </a:solidFill>
                <a:latin typeface="Comic Sans MS" pitchFamily="66" charset="0"/>
              </a:rPr>
              <a:t>flights need gates, but times overlap. </a:t>
            </a:r>
          </a:p>
          <a:p>
            <a:pPr>
              <a:lnSpc>
                <a:spcPct val="150000"/>
              </a:lnSpc>
              <a:buFontTx/>
              <a:buNone/>
            </a:pPr>
            <a:r>
              <a:rPr lang="en-US" altLang="en-US" sz="1800">
                <a:solidFill>
                  <a:srgbClr val="0033CC"/>
                </a:solidFill>
                <a:latin typeface="Comic Sans MS" pitchFamily="66" charset="0"/>
              </a:rPr>
              <a:t>how many </a:t>
            </a:r>
            <a:r>
              <a:rPr lang="en-US" altLang="en-US" sz="1800">
                <a:solidFill>
                  <a:srgbClr val="000000"/>
                </a:solidFill>
                <a:latin typeface="Comic Sans MS" pitchFamily="66" charset="0"/>
              </a:rPr>
              <a:t>gates needed?</a:t>
            </a:r>
          </a:p>
        </p:txBody>
      </p:sp>
      <p:sp>
        <p:nvSpPr>
          <p:cNvPr id="16" name="Text Box 5">
            <a:extLst>
              <a:ext uri="{FF2B5EF4-FFF2-40B4-BE49-F238E27FC236}">
                <a16:creationId xmlns:a16="http://schemas.microsoft.com/office/drawing/2014/main" id="{C1097D41-1DA2-4D39-9EF3-06DAD7FCB936}"/>
              </a:ext>
            </a:extLst>
          </p:cNvPr>
          <p:cNvSpPr txBox="1">
            <a:spLocks noChangeArrowheads="1"/>
          </p:cNvSpPr>
          <p:nvPr/>
        </p:nvSpPr>
        <p:spPr bwMode="auto">
          <a:xfrm>
            <a:off x="2590800" y="3200400"/>
            <a:ext cx="60325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endParaRPr kumimoji="0" lang="en-US" altLang="en-US"/>
          </a:p>
          <a:p>
            <a:pPr algn="r"/>
            <a:r>
              <a:rPr kumimoji="0" lang="en-US" altLang="en-US"/>
              <a:t>122</a:t>
            </a:r>
          </a:p>
          <a:p>
            <a:pPr algn="r"/>
            <a:endParaRPr kumimoji="0" lang="en-US" altLang="en-US"/>
          </a:p>
          <a:p>
            <a:pPr algn="r"/>
            <a:r>
              <a:rPr kumimoji="0" lang="en-US" altLang="en-US"/>
              <a:t>145</a:t>
            </a:r>
          </a:p>
          <a:p>
            <a:pPr algn="r"/>
            <a:r>
              <a:rPr kumimoji="0" lang="en-US" altLang="en-US"/>
              <a:t> </a:t>
            </a:r>
          </a:p>
          <a:p>
            <a:pPr algn="r"/>
            <a:r>
              <a:rPr kumimoji="0" lang="en-US" altLang="en-US"/>
              <a:t> 67</a:t>
            </a:r>
          </a:p>
          <a:p>
            <a:pPr algn="r"/>
            <a:endParaRPr kumimoji="0" lang="en-US" altLang="en-US"/>
          </a:p>
          <a:p>
            <a:pPr algn="r"/>
            <a:r>
              <a:rPr kumimoji="0" lang="en-US" altLang="en-US"/>
              <a:t>257</a:t>
            </a:r>
          </a:p>
          <a:p>
            <a:pPr algn="r"/>
            <a:endParaRPr kumimoji="0" lang="en-US" altLang="en-US"/>
          </a:p>
          <a:p>
            <a:pPr algn="r"/>
            <a:r>
              <a:rPr kumimoji="0" lang="en-US" altLang="en-US"/>
              <a:t>306</a:t>
            </a:r>
          </a:p>
          <a:p>
            <a:pPr algn="r"/>
            <a:endParaRPr kumimoji="0" lang="en-US" altLang="en-US"/>
          </a:p>
          <a:p>
            <a:pPr algn="r"/>
            <a:r>
              <a:rPr kumimoji="0" lang="en-US" altLang="en-US"/>
              <a:t>  99</a:t>
            </a:r>
          </a:p>
        </p:txBody>
      </p:sp>
      <p:sp>
        <p:nvSpPr>
          <p:cNvPr id="17" name="Rectangle 6">
            <a:extLst>
              <a:ext uri="{FF2B5EF4-FFF2-40B4-BE49-F238E27FC236}">
                <a16:creationId xmlns:a16="http://schemas.microsoft.com/office/drawing/2014/main" id="{A155CEEC-0C9A-4AE2-A8E9-C07A479DB952}"/>
              </a:ext>
            </a:extLst>
          </p:cNvPr>
          <p:cNvSpPr>
            <a:spLocks noChangeArrowheads="1"/>
          </p:cNvSpPr>
          <p:nvPr/>
        </p:nvSpPr>
        <p:spPr bwMode="auto">
          <a:xfrm>
            <a:off x="3317875" y="3429000"/>
            <a:ext cx="4267200" cy="4572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7">
            <a:extLst>
              <a:ext uri="{FF2B5EF4-FFF2-40B4-BE49-F238E27FC236}">
                <a16:creationId xmlns:a16="http://schemas.microsoft.com/office/drawing/2014/main" id="{E975A548-BDAB-407A-A24D-D73FFA523E0D}"/>
              </a:ext>
            </a:extLst>
          </p:cNvPr>
          <p:cNvSpPr>
            <a:spLocks noChangeArrowheads="1"/>
          </p:cNvSpPr>
          <p:nvPr/>
        </p:nvSpPr>
        <p:spPr bwMode="auto">
          <a:xfrm>
            <a:off x="3317875" y="3962400"/>
            <a:ext cx="4267200" cy="4572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8">
            <a:extLst>
              <a:ext uri="{FF2B5EF4-FFF2-40B4-BE49-F238E27FC236}">
                <a16:creationId xmlns:a16="http://schemas.microsoft.com/office/drawing/2014/main" id="{71BFCD27-8CEB-4DAE-BC36-E0D293C1724D}"/>
              </a:ext>
            </a:extLst>
          </p:cNvPr>
          <p:cNvSpPr>
            <a:spLocks noChangeArrowheads="1"/>
          </p:cNvSpPr>
          <p:nvPr/>
        </p:nvSpPr>
        <p:spPr bwMode="auto">
          <a:xfrm>
            <a:off x="3317875" y="4495800"/>
            <a:ext cx="4267200" cy="4572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9">
            <a:extLst>
              <a:ext uri="{FF2B5EF4-FFF2-40B4-BE49-F238E27FC236}">
                <a16:creationId xmlns:a16="http://schemas.microsoft.com/office/drawing/2014/main" id="{03B58D79-805B-418C-9C91-00A155F16958}"/>
              </a:ext>
            </a:extLst>
          </p:cNvPr>
          <p:cNvSpPr>
            <a:spLocks noChangeArrowheads="1"/>
          </p:cNvSpPr>
          <p:nvPr/>
        </p:nvSpPr>
        <p:spPr bwMode="auto">
          <a:xfrm>
            <a:off x="3317875" y="5029200"/>
            <a:ext cx="4267200" cy="4572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0">
            <a:extLst>
              <a:ext uri="{FF2B5EF4-FFF2-40B4-BE49-F238E27FC236}">
                <a16:creationId xmlns:a16="http://schemas.microsoft.com/office/drawing/2014/main" id="{9ED3DDDB-95A7-4715-9E32-F0888B70C7EE}"/>
              </a:ext>
            </a:extLst>
          </p:cNvPr>
          <p:cNvSpPr>
            <a:spLocks noChangeArrowheads="1"/>
          </p:cNvSpPr>
          <p:nvPr/>
        </p:nvSpPr>
        <p:spPr bwMode="auto">
          <a:xfrm>
            <a:off x="3317875" y="5562600"/>
            <a:ext cx="4267200" cy="4572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11">
            <a:extLst>
              <a:ext uri="{FF2B5EF4-FFF2-40B4-BE49-F238E27FC236}">
                <a16:creationId xmlns:a16="http://schemas.microsoft.com/office/drawing/2014/main" id="{3AF871E7-F3C5-4D3D-8115-9A4BD452F5C9}"/>
              </a:ext>
            </a:extLst>
          </p:cNvPr>
          <p:cNvSpPr>
            <a:spLocks noChangeArrowheads="1"/>
          </p:cNvSpPr>
          <p:nvPr/>
        </p:nvSpPr>
        <p:spPr bwMode="auto">
          <a:xfrm>
            <a:off x="3317875" y="6096000"/>
            <a:ext cx="4267200" cy="4572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12">
            <a:extLst>
              <a:ext uri="{FF2B5EF4-FFF2-40B4-BE49-F238E27FC236}">
                <a16:creationId xmlns:a16="http://schemas.microsoft.com/office/drawing/2014/main" id="{36CE00B2-999C-488C-8FC7-C6D2C9C2E213}"/>
              </a:ext>
            </a:extLst>
          </p:cNvPr>
          <p:cNvSpPr>
            <a:spLocks noChangeArrowheads="1"/>
          </p:cNvSpPr>
          <p:nvPr/>
        </p:nvSpPr>
        <p:spPr bwMode="auto">
          <a:xfrm>
            <a:off x="2251075" y="3276600"/>
            <a:ext cx="5486400" cy="34290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13">
            <a:extLst>
              <a:ext uri="{FF2B5EF4-FFF2-40B4-BE49-F238E27FC236}">
                <a16:creationId xmlns:a16="http://schemas.microsoft.com/office/drawing/2014/main" id="{76D20972-02F1-4A2F-8934-BC2A39F1E043}"/>
              </a:ext>
            </a:extLst>
          </p:cNvPr>
          <p:cNvSpPr>
            <a:spLocks noChangeArrowheads="1"/>
          </p:cNvSpPr>
          <p:nvPr/>
        </p:nvSpPr>
        <p:spPr bwMode="auto">
          <a:xfrm>
            <a:off x="3317875" y="5029200"/>
            <a:ext cx="838200" cy="457200"/>
          </a:xfrm>
          <a:prstGeom prst="rect">
            <a:avLst/>
          </a:prstGeom>
          <a:solidFill>
            <a:srgbClr val="0033CC"/>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14">
            <a:extLst>
              <a:ext uri="{FF2B5EF4-FFF2-40B4-BE49-F238E27FC236}">
                <a16:creationId xmlns:a16="http://schemas.microsoft.com/office/drawing/2014/main" id="{06B8838D-4667-4BE1-86E8-C7270671904D}"/>
              </a:ext>
            </a:extLst>
          </p:cNvPr>
          <p:cNvSpPr>
            <a:spLocks noChangeArrowheads="1"/>
          </p:cNvSpPr>
          <p:nvPr/>
        </p:nvSpPr>
        <p:spPr bwMode="auto">
          <a:xfrm>
            <a:off x="3622675" y="3429000"/>
            <a:ext cx="533400" cy="457200"/>
          </a:xfrm>
          <a:prstGeom prst="rect">
            <a:avLst/>
          </a:prstGeom>
          <a:solidFill>
            <a:srgbClr val="0033CC"/>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15">
            <a:extLst>
              <a:ext uri="{FF2B5EF4-FFF2-40B4-BE49-F238E27FC236}">
                <a16:creationId xmlns:a16="http://schemas.microsoft.com/office/drawing/2014/main" id="{4494CBF6-C967-4F5A-AEB8-FFD6A6A317C2}"/>
              </a:ext>
            </a:extLst>
          </p:cNvPr>
          <p:cNvSpPr>
            <a:spLocks noChangeArrowheads="1"/>
          </p:cNvSpPr>
          <p:nvPr/>
        </p:nvSpPr>
        <p:spPr bwMode="auto">
          <a:xfrm>
            <a:off x="3698875" y="6096000"/>
            <a:ext cx="2286000" cy="457200"/>
          </a:xfrm>
          <a:prstGeom prst="rect">
            <a:avLst/>
          </a:prstGeom>
          <a:solidFill>
            <a:srgbClr val="0033CC"/>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ectangle 16">
            <a:extLst>
              <a:ext uri="{FF2B5EF4-FFF2-40B4-BE49-F238E27FC236}">
                <a16:creationId xmlns:a16="http://schemas.microsoft.com/office/drawing/2014/main" id="{206CA535-2061-48EA-8173-B06AE8FAF55F}"/>
              </a:ext>
            </a:extLst>
          </p:cNvPr>
          <p:cNvSpPr>
            <a:spLocks noChangeArrowheads="1"/>
          </p:cNvSpPr>
          <p:nvPr/>
        </p:nvSpPr>
        <p:spPr bwMode="auto">
          <a:xfrm>
            <a:off x="4308475" y="3962400"/>
            <a:ext cx="762000" cy="457200"/>
          </a:xfrm>
          <a:prstGeom prst="rect">
            <a:avLst/>
          </a:prstGeom>
          <a:solidFill>
            <a:srgbClr val="0033CC"/>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17">
            <a:extLst>
              <a:ext uri="{FF2B5EF4-FFF2-40B4-BE49-F238E27FC236}">
                <a16:creationId xmlns:a16="http://schemas.microsoft.com/office/drawing/2014/main" id="{7433D5F3-D141-4A25-BEEA-4EAAE20D899F}"/>
              </a:ext>
            </a:extLst>
          </p:cNvPr>
          <p:cNvSpPr>
            <a:spLocks noChangeArrowheads="1"/>
          </p:cNvSpPr>
          <p:nvPr/>
        </p:nvSpPr>
        <p:spPr bwMode="auto">
          <a:xfrm>
            <a:off x="5222875" y="4495800"/>
            <a:ext cx="762000" cy="457200"/>
          </a:xfrm>
          <a:prstGeom prst="rect">
            <a:avLst/>
          </a:prstGeom>
          <a:solidFill>
            <a:srgbClr val="0033CC"/>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18">
            <a:extLst>
              <a:ext uri="{FF2B5EF4-FFF2-40B4-BE49-F238E27FC236}">
                <a16:creationId xmlns:a16="http://schemas.microsoft.com/office/drawing/2014/main" id="{E126B584-50F3-4D22-8B5B-9FCADBC272B9}"/>
              </a:ext>
            </a:extLst>
          </p:cNvPr>
          <p:cNvSpPr>
            <a:spLocks noChangeArrowheads="1"/>
          </p:cNvSpPr>
          <p:nvPr/>
        </p:nvSpPr>
        <p:spPr bwMode="auto">
          <a:xfrm>
            <a:off x="4689475" y="5562600"/>
            <a:ext cx="914400" cy="457200"/>
          </a:xfrm>
          <a:prstGeom prst="rect">
            <a:avLst/>
          </a:prstGeom>
          <a:solidFill>
            <a:srgbClr val="0033CC"/>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19">
            <a:extLst>
              <a:ext uri="{FF2B5EF4-FFF2-40B4-BE49-F238E27FC236}">
                <a16:creationId xmlns:a16="http://schemas.microsoft.com/office/drawing/2014/main" id="{EE59D4B5-F432-4BB8-9533-9450F82431DD}"/>
              </a:ext>
            </a:extLst>
          </p:cNvPr>
          <p:cNvSpPr txBox="1">
            <a:spLocks noChangeArrowheads="1"/>
          </p:cNvSpPr>
          <p:nvPr/>
        </p:nvSpPr>
        <p:spPr bwMode="auto">
          <a:xfrm>
            <a:off x="1122363" y="4543425"/>
            <a:ext cx="919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0" lang="en-US" altLang="en-US"/>
              <a:t>Flights</a:t>
            </a:r>
          </a:p>
        </p:txBody>
      </p:sp>
      <p:grpSp>
        <p:nvGrpSpPr>
          <p:cNvPr id="32" name="Group 20">
            <a:extLst>
              <a:ext uri="{FF2B5EF4-FFF2-40B4-BE49-F238E27FC236}">
                <a16:creationId xmlns:a16="http://schemas.microsoft.com/office/drawing/2014/main" id="{260345A2-34FD-4727-BCC7-9D46B19A4456}"/>
              </a:ext>
            </a:extLst>
          </p:cNvPr>
          <p:cNvGrpSpPr>
            <a:grpSpLocks/>
          </p:cNvGrpSpPr>
          <p:nvPr/>
        </p:nvGrpSpPr>
        <p:grpSpPr bwMode="auto">
          <a:xfrm>
            <a:off x="3276600" y="2819400"/>
            <a:ext cx="2835275" cy="366713"/>
            <a:chOff x="1584" y="1342"/>
            <a:chExt cx="1786" cy="231"/>
          </a:xfrm>
        </p:grpSpPr>
        <p:sp>
          <p:nvSpPr>
            <p:cNvPr id="33" name="Text Box 21">
              <a:extLst>
                <a:ext uri="{FF2B5EF4-FFF2-40B4-BE49-F238E27FC236}">
                  <a16:creationId xmlns:a16="http://schemas.microsoft.com/office/drawing/2014/main" id="{35328BFE-0BD5-4B39-B904-1ADAF80C2DFE}"/>
                </a:ext>
              </a:extLst>
            </p:cNvPr>
            <p:cNvSpPr txBox="1">
              <a:spLocks noChangeArrowheads="1"/>
            </p:cNvSpPr>
            <p:nvPr/>
          </p:nvSpPr>
          <p:spPr bwMode="auto">
            <a:xfrm>
              <a:off x="1584" y="1342"/>
              <a:ext cx="41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t>time</a:t>
              </a:r>
            </a:p>
          </p:txBody>
        </p:sp>
        <p:sp>
          <p:nvSpPr>
            <p:cNvPr id="34" name="Line 22">
              <a:extLst>
                <a:ext uri="{FF2B5EF4-FFF2-40B4-BE49-F238E27FC236}">
                  <a16:creationId xmlns:a16="http://schemas.microsoft.com/office/drawing/2014/main" id="{90FD2E35-4A85-4854-A5B6-2C8B8EFB1ACD}"/>
                </a:ext>
              </a:extLst>
            </p:cNvPr>
            <p:cNvSpPr>
              <a:spLocks noChangeShapeType="1"/>
            </p:cNvSpPr>
            <p:nvPr/>
          </p:nvSpPr>
          <p:spPr bwMode="auto">
            <a:xfrm>
              <a:off x="2314" y="1412"/>
              <a:ext cx="1056"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 name="Group 23">
            <a:extLst>
              <a:ext uri="{FF2B5EF4-FFF2-40B4-BE49-F238E27FC236}">
                <a16:creationId xmlns:a16="http://schemas.microsoft.com/office/drawing/2014/main" id="{E703D239-EA8E-40F6-AB37-FF653F6305C1}"/>
              </a:ext>
            </a:extLst>
          </p:cNvPr>
          <p:cNvGrpSpPr>
            <a:grpSpLocks/>
          </p:cNvGrpSpPr>
          <p:nvPr/>
        </p:nvGrpSpPr>
        <p:grpSpPr bwMode="auto">
          <a:xfrm>
            <a:off x="3698875" y="3962400"/>
            <a:ext cx="2286000" cy="2590800"/>
            <a:chOff x="2496" y="2064"/>
            <a:chExt cx="1440" cy="1632"/>
          </a:xfrm>
        </p:grpSpPr>
        <p:sp>
          <p:nvSpPr>
            <p:cNvPr id="36" name="Rectangle 24">
              <a:extLst>
                <a:ext uri="{FF2B5EF4-FFF2-40B4-BE49-F238E27FC236}">
                  <a16:creationId xmlns:a16="http://schemas.microsoft.com/office/drawing/2014/main" id="{2039046A-84EC-4BD3-9467-62D3430CB0DB}"/>
                </a:ext>
              </a:extLst>
            </p:cNvPr>
            <p:cNvSpPr>
              <a:spLocks noChangeArrowheads="1"/>
            </p:cNvSpPr>
            <p:nvPr/>
          </p:nvSpPr>
          <p:spPr bwMode="auto">
            <a:xfrm>
              <a:off x="2880" y="2064"/>
              <a:ext cx="480" cy="288"/>
            </a:xfrm>
            <a:prstGeom prst="rect">
              <a:avLst/>
            </a:prstGeom>
            <a:solidFill>
              <a:srgbClr val="339933"/>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25">
              <a:extLst>
                <a:ext uri="{FF2B5EF4-FFF2-40B4-BE49-F238E27FC236}">
                  <a16:creationId xmlns:a16="http://schemas.microsoft.com/office/drawing/2014/main" id="{D388C651-B516-4B0A-9AA3-C5E46CC28AD5}"/>
                </a:ext>
              </a:extLst>
            </p:cNvPr>
            <p:cNvSpPr>
              <a:spLocks noChangeArrowheads="1"/>
            </p:cNvSpPr>
            <p:nvPr/>
          </p:nvSpPr>
          <p:spPr bwMode="auto">
            <a:xfrm>
              <a:off x="3120" y="3080"/>
              <a:ext cx="576" cy="288"/>
            </a:xfrm>
            <a:prstGeom prst="rect">
              <a:avLst/>
            </a:prstGeom>
            <a:solidFill>
              <a:srgbClr val="339933"/>
            </a:solidFill>
            <a:ln>
              <a:noFill/>
            </a:ln>
            <a:effectLst/>
            <a:extLst>
              <a:ext uri="{91240B29-F687-4F45-9708-019B960494DF}">
                <a14:hiddenLine xmlns:a14="http://schemas.microsoft.com/office/drawing/2010/main" w="9525">
                  <a:solidFill>
                    <a:srgbClr val="3399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26">
              <a:extLst>
                <a:ext uri="{FF2B5EF4-FFF2-40B4-BE49-F238E27FC236}">
                  <a16:creationId xmlns:a16="http://schemas.microsoft.com/office/drawing/2014/main" id="{1DF77479-AF92-4F8E-8A35-1BEFB20641F6}"/>
                </a:ext>
              </a:extLst>
            </p:cNvPr>
            <p:cNvSpPr>
              <a:spLocks noChangeArrowheads="1"/>
            </p:cNvSpPr>
            <p:nvPr/>
          </p:nvSpPr>
          <p:spPr bwMode="auto">
            <a:xfrm>
              <a:off x="2496" y="3408"/>
              <a:ext cx="1440" cy="288"/>
            </a:xfrm>
            <a:prstGeom prst="rect">
              <a:avLst/>
            </a:prstGeom>
            <a:solidFill>
              <a:srgbClr val="339966"/>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23196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linds(horizontal)">
                                      <p:cBhvr>
                                        <p:cTn id="33" dur="500"/>
                                        <p:tgtEl>
                                          <p:spTgt spid="2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blinds(horizontal)">
                                      <p:cBhvr>
                                        <p:cTn id="39" dur="500"/>
                                        <p:tgtEl>
                                          <p:spTgt spid="2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linds(horizontal)">
                                      <p:cBhvr>
                                        <p:cTn id="45" dur="500"/>
                                        <p:tgtEl>
                                          <p:spTgt spid="2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linds(horizontal)">
                                      <p:cBhvr>
                                        <p:cTn id="48" dur="500"/>
                                        <p:tgtEl>
                                          <p:spTgt spid="2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blinds(horizontal)">
                                      <p:cBhvr>
                                        <p:cTn id="51" dur="500"/>
                                        <p:tgtEl>
                                          <p:spTgt spid="2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blinds(horizontal)">
                                      <p:cBhvr>
                                        <p:cTn id="54" dur="500"/>
                                        <p:tgtEl>
                                          <p:spTgt spid="3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linds(horizontal)">
                                      <p:cBhvr>
                                        <p:cTn id="57" dur="500"/>
                                        <p:tgtEl>
                                          <p:spTgt spid="31"/>
                                        </p:tgtEl>
                                      </p:cBhvr>
                                    </p:animEffect>
                                  </p:childTnLst>
                                </p:cTn>
                              </p:par>
                              <p:par>
                                <p:cTn id="58" presetID="3" presetClass="entr" presetSubtype="1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blinds(horizontal)">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animBg="1"/>
      <p:bldP spid="19" grpId="0" animBg="1"/>
      <p:bldP spid="20" grpId="0" animBg="1"/>
      <p:bldP spid="21" grpId="0" animBg="1"/>
      <p:bldP spid="23" grpId="0" animBg="1"/>
      <p:bldP spid="24" grpId="0" animBg="1"/>
      <p:bldP spid="25" grpId="0" animBg="1"/>
      <p:bldP spid="26" grpId="0" animBg="1"/>
      <p:bldP spid="27" grpId="0" animBg="1"/>
      <p:bldP spid="28" grpId="0" animBg="1"/>
      <p:bldP spid="29" grpId="0" animBg="1"/>
      <p:bldP spid="30" grpId="0" animBg="1"/>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t>
            </a:r>
            <a:r>
              <a:rPr lang="en-IN" sz="2400" b="1" dirty="0" err="1">
                <a:solidFill>
                  <a:schemeClr val="accent2">
                    <a:lumMod val="75000"/>
                  </a:schemeClr>
                </a:solidFill>
              </a:rPr>
              <a:t>Coloring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grpSp>
        <p:nvGrpSpPr>
          <p:cNvPr id="15" name="Group 2">
            <a:extLst>
              <a:ext uri="{FF2B5EF4-FFF2-40B4-BE49-F238E27FC236}">
                <a16:creationId xmlns:a16="http://schemas.microsoft.com/office/drawing/2014/main" id="{EE217A6E-3AC0-4F47-8307-3774CF03F032}"/>
              </a:ext>
            </a:extLst>
          </p:cNvPr>
          <p:cNvGrpSpPr>
            <a:grpSpLocks/>
          </p:cNvGrpSpPr>
          <p:nvPr/>
        </p:nvGrpSpPr>
        <p:grpSpPr bwMode="auto">
          <a:xfrm>
            <a:off x="7137400" y="4422775"/>
            <a:ext cx="1625600" cy="1600200"/>
            <a:chOff x="4608" y="2832"/>
            <a:chExt cx="1024" cy="1008"/>
          </a:xfrm>
        </p:grpSpPr>
        <p:sp>
          <p:nvSpPr>
            <p:cNvPr id="16" name="Oval 3">
              <a:extLst>
                <a:ext uri="{FF2B5EF4-FFF2-40B4-BE49-F238E27FC236}">
                  <a16:creationId xmlns:a16="http://schemas.microsoft.com/office/drawing/2014/main" id="{46873206-3208-49E0-ABEC-D3BD7C119347}"/>
                </a:ext>
              </a:extLst>
            </p:cNvPr>
            <p:cNvSpPr>
              <a:spLocks noChangeArrowheads="1"/>
            </p:cNvSpPr>
            <p:nvPr/>
          </p:nvSpPr>
          <p:spPr bwMode="auto">
            <a:xfrm>
              <a:off x="4704" y="2928"/>
              <a:ext cx="144" cy="144"/>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4">
              <a:extLst>
                <a:ext uri="{FF2B5EF4-FFF2-40B4-BE49-F238E27FC236}">
                  <a16:creationId xmlns:a16="http://schemas.microsoft.com/office/drawing/2014/main" id="{268B0478-6104-48FE-9140-4140421663D8}"/>
                </a:ext>
              </a:extLst>
            </p:cNvPr>
            <p:cNvSpPr>
              <a:spLocks noChangeArrowheads="1"/>
            </p:cNvSpPr>
            <p:nvPr/>
          </p:nvSpPr>
          <p:spPr bwMode="auto">
            <a:xfrm>
              <a:off x="4704" y="3168"/>
              <a:ext cx="144" cy="144"/>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5">
              <a:extLst>
                <a:ext uri="{FF2B5EF4-FFF2-40B4-BE49-F238E27FC236}">
                  <a16:creationId xmlns:a16="http://schemas.microsoft.com/office/drawing/2014/main" id="{0D5C40B2-7A9C-4FAC-87FF-8DADA3E645E7}"/>
                </a:ext>
              </a:extLst>
            </p:cNvPr>
            <p:cNvSpPr>
              <a:spLocks noChangeArrowheads="1"/>
            </p:cNvSpPr>
            <p:nvPr/>
          </p:nvSpPr>
          <p:spPr bwMode="auto">
            <a:xfrm>
              <a:off x="4704" y="3408"/>
              <a:ext cx="144" cy="144"/>
            </a:xfrm>
            <a:prstGeom prst="ellipse">
              <a:avLst/>
            </a:prstGeom>
            <a:solidFill>
              <a:srgbClr val="008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6">
              <a:extLst>
                <a:ext uri="{FF2B5EF4-FFF2-40B4-BE49-F238E27FC236}">
                  <a16:creationId xmlns:a16="http://schemas.microsoft.com/office/drawing/2014/main" id="{19BA1CCC-1BAD-4552-AD8B-F495FE0D5779}"/>
                </a:ext>
              </a:extLst>
            </p:cNvPr>
            <p:cNvSpPr>
              <a:spLocks noChangeArrowheads="1"/>
            </p:cNvSpPr>
            <p:nvPr/>
          </p:nvSpPr>
          <p:spPr bwMode="auto">
            <a:xfrm>
              <a:off x="4704" y="3648"/>
              <a:ext cx="144" cy="144"/>
            </a:xfrm>
            <a:prstGeom prst="ellipse">
              <a:avLst/>
            </a:prstGeom>
            <a:solidFill>
              <a:srgbClr val="00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7">
              <a:extLst>
                <a:ext uri="{FF2B5EF4-FFF2-40B4-BE49-F238E27FC236}">
                  <a16:creationId xmlns:a16="http://schemas.microsoft.com/office/drawing/2014/main" id="{FA3AB1CA-D5BB-485F-999B-8B1CD7DAF654}"/>
                </a:ext>
              </a:extLst>
            </p:cNvPr>
            <p:cNvSpPr txBox="1">
              <a:spLocks noChangeArrowheads="1"/>
            </p:cNvSpPr>
            <p:nvPr/>
          </p:nvSpPr>
          <p:spPr bwMode="auto">
            <a:xfrm>
              <a:off x="4838" y="2906"/>
              <a:ext cx="639" cy="906"/>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257, 67</a:t>
              </a:r>
            </a:p>
            <a:p>
              <a:pPr>
                <a:lnSpc>
                  <a:spcPct val="130000"/>
                </a:lnSpc>
              </a:pPr>
              <a:r>
                <a:rPr kumimoji="0" lang="en-US" altLang="en-US">
                  <a:solidFill>
                    <a:srgbClr val="000000"/>
                  </a:solidFill>
                </a:rPr>
                <a:t>122,145</a:t>
              </a:r>
            </a:p>
            <a:p>
              <a:pPr>
                <a:lnSpc>
                  <a:spcPct val="130000"/>
                </a:lnSpc>
              </a:pPr>
              <a:r>
                <a:rPr kumimoji="0" lang="en-US" altLang="en-US">
                  <a:solidFill>
                    <a:srgbClr val="000000"/>
                  </a:solidFill>
                </a:rPr>
                <a:t>99</a:t>
              </a:r>
            </a:p>
            <a:p>
              <a:pPr>
                <a:lnSpc>
                  <a:spcPct val="130000"/>
                </a:lnSpc>
              </a:pPr>
              <a:r>
                <a:rPr kumimoji="0" lang="en-US" altLang="en-US">
                  <a:solidFill>
                    <a:srgbClr val="000000"/>
                  </a:solidFill>
                </a:rPr>
                <a:t>306</a:t>
              </a:r>
            </a:p>
          </p:txBody>
        </p:sp>
        <p:sp>
          <p:nvSpPr>
            <p:cNvPr id="21" name="Rectangle 8">
              <a:extLst>
                <a:ext uri="{FF2B5EF4-FFF2-40B4-BE49-F238E27FC236}">
                  <a16:creationId xmlns:a16="http://schemas.microsoft.com/office/drawing/2014/main" id="{A94E89B7-BBF6-4DA5-96BF-75FE5188E5D9}"/>
                </a:ext>
              </a:extLst>
            </p:cNvPr>
            <p:cNvSpPr>
              <a:spLocks noChangeArrowheads="1"/>
            </p:cNvSpPr>
            <p:nvPr/>
          </p:nvSpPr>
          <p:spPr bwMode="auto">
            <a:xfrm>
              <a:off x="4608" y="2832"/>
              <a:ext cx="1024" cy="1008"/>
            </a:xfrm>
            <a:prstGeom prst="rect">
              <a:avLst/>
            </a:prstGeom>
            <a:noFill/>
            <a:ln w="44450">
              <a:solidFill>
                <a:srgbClr val="0000FF"/>
              </a:solidFill>
              <a:miter lim="800000"/>
              <a:headEnd/>
              <a:tailEnd type="none" w="lg" len="lg"/>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 name="Text Box 9">
            <a:extLst>
              <a:ext uri="{FF2B5EF4-FFF2-40B4-BE49-F238E27FC236}">
                <a16:creationId xmlns:a16="http://schemas.microsoft.com/office/drawing/2014/main" id="{E6CB407A-4D69-4AC8-A16C-A2FD71B57D03}"/>
              </a:ext>
            </a:extLst>
          </p:cNvPr>
          <p:cNvSpPr txBox="1">
            <a:spLocks noChangeArrowheads="1"/>
          </p:cNvSpPr>
          <p:nvPr/>
        </p:nvSpPr>
        <p:spPr bwMode="auto">
          <a:xfrm>
            <a:off x="660400" y="5324475"/>
            <a:ext cx="1033463" cy="64135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4 colors</a:t>
            </a:r>
          </a:p>
          <a:p>
            <a:r>
              <a:rPr kumimoji="0" lang="en-US" altLang="en-US">
                <a:solidFill>
                  <a:srgbClr val="000000"/>
                </a:solidFill>
              </a:rPr>
              <a:t>4 gates</a:t>
            </a:r>
          </a:p>
        </p:txBody>
      </p:sp>
      <p:sp>
        <p:nvSpPr>
          <p:cNvPr id="24" name="Text Box 10">
            <a:extLst>
              <a:ext uri="{FF2B5EF4-FFF2-40B4-BE49-F238E27FC236}">
                <a16:creationId xmlns:a16="http://schemas.microsoft.com/office/drawing/2014/main" id="{36419FE6-2471-4D25-AE31-EA5BEE1C2E9E}"/>
              </a:ext>
            </a:extLst>
          </p:cNvPr>
          <p:cNvSpPr txBox="1">
            <a:spLocks noChangeArrowheads="1"/>
          </p:cNvSpPr>
          <p:nvPr/>
        </p:nvSpPr>
        <p:spPr bwMode="auto">
          <a:xfrm>
            <a:off x="7162800" y="3038475"/>
            <a:ext cx="1574800" cy="641350"/>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en-US">
                <a:solidFill>
                  <a:srgbClr val="000000"/>
                </a:solidFill>
              </a:rPr>
              <a:t>assign</a:t>
            </a:r>
          </a:p>
          <a:p>
            <a:r>
              <a:rPr kumimoji="0" lang="en-US" altLang="en-US">
                <a:solidFill>
                  <a:srgbClr val="000000"/>
                </a:solidFill>
              </a:rPr>
              <a:t>gates:</a:t>
            </a:r>
          </a:p>
        </p:txBody>
      </p:sp>
      <p:grpSp>
        <p:nvGrpSpPr>
          <p:cNvPr id="25" name="Group 11">
            <a:extLst>
              <a:ext uri="{FF2B5EF4-FFF2-40B4-BE49-F238E27FC236}">
                <a16:creationId xmlns:a16="http://schemas.microsoft.com/office/drawing/2014/main" id="{571D1CFD-BBD2-4C5D-803F-63E4D1087034}"/>
              </a:ext>
            </a:extLst>
          </p:cNvPr>
          <p:cNvGrpSpPr>
            <a:grpSpLocks/>
          </p:cNvGrpSpPr>
          <p:nvPr/>
        </p:nvGrpSpPr>
        <p:grpSpPr bwMode="auto">
          <a:xfrm>
            <a:off x="1212850" y="1905000"/>
            <a:ext cx="5645150" cy="3929063"/>
            <a:chOff x="892" y="1246"/>
            <a:chExt cx="3556" cy="2475"/>
          </a:xfrm>
        </p:grpSpPr>
        <p:sp>
          <p:nvSpPr>
            <p:cNvPr id="26" name="Text Box 12">
              <a:extLst>
                <a:ext uri="{FF2B5EF4-FFF2-40B4-BE49-F238E27FC236}">
                  <a16:creationId xmlns:a16="http://schemas.microsoft.com/office/drawing/2014/main" id="{ACB92281-9B9F-4B76-B925-ABA7D4EDF3FB}"/>
                </a:ext>
              </a:extLst>
            </p:cNvPr>
            <p:cNvSpPr txBox="1">
              <a:spLocks noChangeArrowheads="1"/>
            </p:cNvSpPr>
            <p:nvPr/>
          </p:nvSpPr>
          <p:spPr bwMode="auto">
            <a:xfrm>
              <a:off x="940" y="1246"/>
              <a:ext cx="380"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257</a:t>
              </a:r>
            </a:p>
          </p:txBody>
        </p:sp>
        <p:sp>
          <p:nvSpPr>
            <p:cNvPr id="27" name="Text Box 13">
              <a:extLst>
                <a:ext uri="{FF2B5EF4-FFF2-40B4-BE49-F238E27FC236}">
                  <a16:creationId xmlns:a16="http://schemas.microsoft.com/office/drawing/2014/main" id="{B85434DD-BBEA-4416-95C0-2C67EC1CC237}"/>
                </a:ext>
              </a:extLst>
            </p:cNvPr>
            <p:cNvSpPr txBox="1">
              <a:spLocks noChangeArrowheads="1"/>
            </p:cNvSpPr>
            <p:nvPr/>
          </p:nvSpPr>
          <p:spPr bwMode="auto">
            <a:xfrm>
              <a:off x="4156" y="2590"/>
              <a:ext cx="292"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67</a:t>
              </a:r>
            </a:p>
          </p:txBody>
        </p:sp>
        <p:sp>
          <p:nvSpPr>
            <p:cNvPr id="28" name="Text Box 14">
              <a:extLst>
                <a:ext uri="{FF2B5EF4-FFF2-40B4-BE49-F238E27FC236}">
                  <a16:creationId xmlns:a16="http://schemas.microsoft.com/office/drawing/2014/main" id="{46CAA2F8-3F2F-445B-9E51-5D1C7E7F2F29}"/>
                </a:ext>
              </a:extLst>
            </p:cNvPr>
            <p:cNvSpPr txBox="1">
              <a:spLocks noChangeArrowheads="1"/>
            </p:cNvSpPr>
            <p:nvPr/>
          </p:nvSpPr>
          <p:spPr bwMode="auto">
            <a:xfrm>
              <a:off x="2724" y="3490"/>
              <a:ext cx="292"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99</a:t>
              </a:r>
            </a:p>
          </p:txBody>
        </p:sp>
        <p:sp>
          <p:nvSpPr>
            <p:cNvPr id="29" name="Text Box 15">
              <a:extLst>
                <a:ext uri="{FF2B5EF4-FFF2-40B4-BE49-F238E27FC236}">
                  <a16:creationId xmlns:a16="http://schemas.microsoft.com/office/drawing/2014/main" id="{E1AC6B65-7FC9-4133-A1B5-B3B9214AC5CD}"/>
                </a:ext>
              </a:extLst>
            </p:cNvPr>
            <p:cNvSpPr txBox="1">
              <a:spLocks noChangeArrowheads="1"/>
            </p:cNvSpPr>
            <p:nvPr/>
          </p:nvSpPr>
          <p:spPr bwMode="auto">
            <a:xfrm>
              <a:off x="4060" y="1342"/>
              <a:ext cx="357"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145</a:t>
              </a:r>
            </a:p>
          </p:txBody>
        </p:sp>
        <p:sp>
          <p:nvSpPr>
            <p:cNvPr id="30" name="Text Box 16">
              <a:extLst>
                <a:ext uri="{FF2B5EF4-FFF2-40B4-BE49-F238E27FC236}">
                  <a16:creationId xmlns:a16="http://schemas.microsoft.com/office/drawing/2014/main" id="{100065E5-B479-452C-A676-0D1243F35A20}"/>
                </a:ext>
              </a:extLst>
            </p:cNvPr>
            <p:cNvSpPr txBox="1">
              <a:spLocks noChangeArrowheads="1"/>
            </p:cNvSpPr>
            <p:nvPr/>
          </p:nvSpPr>
          <p:spPr bwMode="auto">
            <a:xfrm>
              <a:off x="892" y="2782"/>
              <a:ext cx="380"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306</a:t>
              </a:r>
            </a:p>
          </p:txBody>
        </p:sp>
        <p:sp>
          <p:nvSpPr>
            <p:cNvPr id="31" name="Text Box 17">
              <a:extLst>
                <a:ext uri="{FF2B5EF4-FFF2-40B4-BE49-F238E27FC236}">
                  <a16:creationId xmlns:a16="http://schemas.microsoft.com/office/drawing/2014/main" id="{5C97A734-16B7-4127-A703-197927AA2C8F}"/>
                </a:ext>
              </a:extLst>
            </p:cNvPr>
            <p:cNvSpPr txBox="1">
              <a:spLocks noChangeArrowheads="1"/>
            </p:cNvSpPr>
            <p:nvPr/>
          </p:nvSpPr>
          <p:spPr bwMode="auto">
            <a:xfrm>
              <a:off x="2620" y="1246"/>
              <a:ext cx="357" cy="231"/>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en-US">
                  <a:solidFill>
                    <a:srgbClr val="000000"/>
                  </a:solidFill>
                </a:rPr>
                <a:t>122</a:t>
              </a:r>
            </a:p>
          </p:txBody>
        </p:sp>
        <p:grpSp>
          <p:nvGrpSpPr>
            <p:cNvPr id="32" name="Group 18">
              <a:extLst>
                <a:ext uri="{FF2B5EF4-FFF2-40B4-BE49-F238E27FC236}">
                  <a16:creationId xmlns:a16="http://schemas.microsoft.com/office/drawing/2014/main" id="{B87D979F-7121-43B6-B77E-4A6FBF7276AC}"/>
                </a:ext>
              </a:extLst>
            </p:cNvPr>
            <p:cNvGrpSpPr>
              <a:grpSpLocks/>
            </p:cNvGrpSpPr>
            <p:nvPr/>
          </p:nvGrpSpPr>
          <p:grpSpPr bwMode="auto">
            <a:xfrm>
              <a:off x="1276" y="1384"/>
              <a:ext cx="2880" cy="1996"/>
              <a:chOff x="1276" y="1392"/>
              <a:chExt cx="2880" cy="1996"/>
            </a:xfrm>
          </p:grpSpPr>
          <p:sp>
            <p:nvSpPr>
              <p:cNvPr id="33" name="Oval 19">
                <a:extLst>
                  <a:ext uri="{FF2B5EF4-FFF2-40B4-BE49-F238E27FC236}">
                    <a16:creationId xmlns:a16="http://schemas.microsoft.com/office/drawing/2014/main" id="{F171AF9F-367D-4C79-BC88-971BE3CBB87D}"/>
                  </a:ext>
                </a:extLst>
              </p:cNvPr>
              <p:cNvSpPr>
                <a:spLocks noChangeArrowheads="1"/>
              </p:cNvSpPr>
              <p:nvPr/>
            </p:nvSpPr>
            <p:spPr bwMode="auto">
              <a:xfrm>
                <a:off x="1420" y="1440"/>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0">
                <a:extLst>
                  <a:ext uri="{FF2B5EF4-FFF2-40B4-BE49-F238E27FC236}">
                    <a16:creationId xmlns:a16="http://schemas.microsoft.com/office/drawing/2014/main" id="{813FCDC8-8093-4603-B3CE-88B744008385}"/>
                  </a:ext>
                </a:extLst>
              </p:cNvPr>
              <p:cNvSpPr>
                <a:spLocks noChangeArrowheads="1"/>
              </p:cNvSpPr>
              <p:nvPr/>
            </p:nvSpPr>
            <p:spPr bwMode="auto">
              <a:xfrm>
                <a:off x="2764" y="1468"/>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21">
                <a:extLst>
                  <a:ext uri="{FF2B5EF4-FFF2-40B4-BE49-F238E27FC236}">
                    <a16:creationId xmlns:a16="http://schemas.microsoft.com/office/drawing/2014/main" id="{95128827-B28C-4DCD-9EEF-2F341916975C}"/>
                  </a:ext>
                </a:extLst>
              </p:cNvPr>
              <p:cNvSpPr>
                <a:spLocks noChangeArrowheads="1"/>
              </p:cNvSpPr>
              <p:nvPr/>
            </p:nvSpPr>
            <p:spPr bwMode="auto">
              <a:xfrm>
                <a:off x="1276" y="254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22">
                <a:extLst>
                  <a:ext uri="{FF2B5EF4-FFF2-40B4-BE49-F238E27FC236}">
                    <a16:creationId xmlns:a16="http://schemas.microsoft.com/office/drawing/2014/main" id="{482FE369-736C-40E8-9382-CB4E847BE100}"/>
                  </a:ext>
                </a:extLst>
              </p:cNvPr>
              <p:cNvSpPr>
                <a:spLocks noChangeArrowheads="1"/>
              </p:cNvSpPr>
              <p:nvPr/>
            </p:nvSpPr>
            <p:spPr bwMode="auto">
              <a:xfrm>
                <a:off x="4012" y="259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3">
                <a:extLst>
                  <a:ext uri="{FF2B5EF4-FFF2-40B4-BE49-F238E27FC236}">
                    <a16:creationId xmlns:a16="http://schemas.microsoft.com/office/drawing/2014/main" id="{15F131DF-B832-4ECE-B9C8-2B6BD805E81E}"/>
                  </a:ext>
                </a:extLst>
              </p:cNvPr>
              <p:cNvSpPr>
                <a:spLocks noChangeArrowheads="1"/>
              </p:cNvSpPr>
              <p:nvPr/>
            </p:nvSpPr>
            <p:spPr bwMode="auto">
              <a:xfrm>
                <a:off x="3916" y="1392"/>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24">
                <a:extLst>
                  <a:ext uri="{FF2B5EF4-FFF2-40B4-BE49-F238E27FC236}">
                    <a16:creationId xmlns:a16="http://schemas.microsoft.com/office/drawing/2014/main" id="{C3817309-70E8-4263-AE2D-1E1418C229B8}"/>
                  </a:ext>
                </a:extLst>
              </p:cNvPr>
              <p:cNvSpPr>
                <a:spLocks noChangeArrowheads="1"/>
              </p:cNvSpPr>
              <p:nvPr/>
            </p:nvSpPr>
            <p:spPr bwMode="auto">
              <a:xfrm>
                <a:off x="2716" y="3244"/>
                <a:ext cx="144" cy="144"/>
              </a:xfrm>
              <a:prstGeom prst="ellipse">
                <a:avLst/>
              </a:prstGeom>
              <a:solidFill>
                <a:srgbClr val="0066FF"/>
              </a:solidFill>
              <a:ln w="38100">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9" name="AutoShape 25">
                <a:extLst>
                  <a:ext uri="{FF2B5EF4-FFF2-40B4-BE49-F238E27FC236}">
                    <a16:creationId xmlns:a16="http://schemas.microsoft.com/office/drawing/2014/main" id="{C41A4291-82B1-466B-8010-9D84BE508139}"/>
                  </a:ext>
                </a:extLst>
              </p:cNvPr>
              <p:cNvCxnSpPr>
                <a:cxnSpLocks noChangeShapeType="1"/>
                <a:stCxn id="35" idx="6"/>
                <a:endCxn id="37" idx="3"/>
              </p:cNvCxnSpPr>
              <p:nvPr/>
            </p:nvCxnSpPr>
            <p:spPr bwMode="auto">
              <a:xfrm flipV="1">
                <a:off x="1420" y="1515"/>
                <a:ext cx="2517" cy="1101"/>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26">
                <a:extLst>
                  <a:ext uri="{FF2B5EF4-FFF2-40B4-BE49-F238E27FC236}">
                    <a16:creationId xmlns:a16="http://schemas.microsoft.com/office/drawing/2014/main" id="{D6EFD7AB-6F3F-4AF8-BD04-D550C723543F}"/>
                  </a:ext>
                </a:extLst>
              </p:cNvPr>
              <p:cNvCxnSpPr>
                <a:cxnSpLocks noChangeShapeType="1"/>
                <a:stCxn id="35" idx="6"/>
                <a:endCxn id="36" idx="2"/>
              </p:cNvCxnSpPr>
              <p:nvPr/>
            </p:nvCxnSpPr>
            <p:spPr bwMode="auto">
              <a:xfrm>
                <a:off x="1420" y="2616"/>
                <a:ext cx="2592" cy="48"/>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27">
                <a:extLst>
                  <a:ext uri="{FF2B5EF4-FFF2-40B4-BE49-F238E27FC236}">
                    <a16:creationId xmlns:a16="http://schemas.microsoft.com/office/drawing/2014/main" id="{3144D350-CAAB-441C-867C-B349AC73E9D1}"/>
                  </a:ext>
                </a:extLst>
              </p:cNvPr>
              <p:cNvCxnSpPr>
                <a:cxnSpLocks noChangeShapeType="1"/>
                <a:stCxn id="33" idx="5"/>
                <a:endCxn id="34" idx="2"/>
              </p:cNvCxnSpPr>
              <p:nvPr/>
            </p:nvCxnSpPr>
            <p:spPr bwMode="auto">
              <a:xfrm flipV="1">
                <a:off x="1543" y="1540"/>
                <a:ext cx="1221" cy="23"/>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28">
                <a:extLst>
                  <a:ext uri="{FF2B5EF4-FFF2-40B4-BE49-F238E27FC236}">
                    <a16:creationId xmlns:a16="http://schemas.microsoft.com/office/drawing/2014/main" id="{D46EC4E6-62C1-484B-830B-4982BDB164CE}"/>
                  </a:ext>
                </a:extLst>
              </p:cNvPr>
              <p:cNvCxnSpPr>
                <a:cxnSpLocks noChangeShapeType="1"/>
                <a:stCxn id="33" idx="4"/>
                <a:endCxn id="38" idx="0"/>
              </p:cNvCxnSpPr>
              <p:nvPr/>
            </p:nvCxnSpPr>
            <p:spPr bwMode="auto">
              <a:xfrm>
                <a:off x="1492" y="1584"/>
                <a:ext cx="1296" cy="1660"/>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29">
                <a:extLst>
                  <a:ext uri="{FF2B5EF4-FFF2-40B4-BE49-F238E27FC236}">
                    <a16:creationId xmlns:a16="http://schemas.microsoft.com/office/drawing/2014/main" id="{A688ABF4-CFAD-4325-9D40-270A54120B15}"/>
                  </a:ext>
                </a:extLst>
              </p:cNvPr>
              <p:cNvCxnSpPr>
                <a:cxnSpLocks noChangeShapeType="1"/>
                <a:stCxn id="38" idx="0"/>
                <a:endCxn id="34" idx="4"/>
              </p:cNvCxnSpPr>
              <p:nvPr/>
            </p:nvCxnSpPr>
            <p:spPr bwMode="auto">
              <a:xfrm flipV="1">
                <a:off x="2788" y="1612"/>
                <a:ext cx="48" cy="1632"/>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30">
                <a:extLst>
                  <a:ext uri="{FF2B5EF4-FFF2-40B4-BE49-F238E27FC236}">
                    <a16:creationId xmlns:a16="http://schemas.microsoft.com/office/drawing/2014/main" id="{D95A2897-9428-413C-9F56-0F7AE3C888D4}"/>
                  </a:ext>
                </a:extLst>
              </p:cNvPr>
              <p:cNvCxnSpPr>
                <a:cxnSpLocks noChangeShapeType="1"/>
                <a:stCxn id="38" idx="0"/>
                <a:endCxn id="37" idx="3"/>
              </p:cNvCxnSpPr>
              <p:nvPr/>
            </p:nvCxnSpPr>
            <p:spPr bwMode="auto">
              <a:xfrm flipV="1">
                <a:off x="2788" y="1515"/>
                <a:ext cx="1149" cy="1729"/>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31">
                <a:extLst>
                  <a:ext uri="{FF2B5EF4-FFF2-40B4-BE49-F238E27FC236}">
                    <a16:creationId xmlns:a16="http://schemas.microsoft.com/office/drawing/2014/main" id="{4A938C9B-704C-4D2A-B269-5BB443CAFE18}"/>
                  </a:ext>
                </a:extLst>
              </p:cNvPr>
              <p:cNvCxnSpPr>
                <a:cxnSpLocks noChangeShapeType="1"/>
                <a:stCxn id="38" idx="7"/>
                <a:endCxn id="36" idx="2"/>
              </p:cNvCxnSpPr>
              <p:nvPr/>
            </p:nvCxnSpPr>
            <p:spPr bwMode="auto">
              <a:xfrm flipV="1">
                <a:off x="2839" y="2664"/>
                <a:ext cx="1173" cy="601"/>
              </a:xfrm>
              <a:prstGeom prst="straightConnector1">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Line 32">
                <a:extLst>
                  <a:ext uri="{FF2B5EF4-FFF2-40B4-BE49-F238E27FC236}">
                    <a16:creationId xmlns:a16="http://schemas.microsoft.com/office/drawing/2014/main" id="{68F5590D-16CF-42D4-9DC2-62A507714051}"/>
                  </a:ext>
                </a:extLst>
              </p:cNvPr>
              <p:cNvSpPr>
                <a:spLocks noChangeShapeType="1"/>
              </p:cNvSpPr>
              <p:nvPr/>
            </p:nvSpPr>
            <p:spPr bwMode="auto">
              <a:xfrm>
                <a:off x="1440" y="2640"/>
                <a:ext cx="1296" cy="624"/>
              </a:xfrm>
              <a:prstGeom prst="line">
                <a:avLst/>
              </a:prstGeom>
              <a:noFill/>
              <a:ln w="38100">
                <a:solidFill>
                  <a:srgbClr val="000000"/>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7" name="Oval 33">
            <a:extLst>
              <a:ext uri="{FF2B5EF4-FFF2-40B4-BE49-F238E27FC236}">
                <a16:creationId xmlns:a16="http://schemas.microsoft.com/office/drawing/2014/main" id="{CB9E2DFB-59DB-43EC-A00C-E2250722E086}"/>
              </a:ext>
            </a:extLst>
          </p:cNvPr>
          <p:cNvSpPr>
            <a:spLocks noChangeArrowheads="1"/>
          </p:cNvSpPr>
          <p:nvPr/>
        </p:nvSpPr>
        <p:spPr bwMode="auto">
          <a:xfrm>
            <a:off x="2019300" y="2200275"/>
            <a:ext cx="304800" cy="304800"/>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34">
            <a:extLst>
              <a:ext uri="{FF2B5EF4-FFF2-40B4-BE49-F238E27FC236}">
                <a16:creationId xmlns:a16="http://schemas.microsoft.com/office/drawing/2014/main" id="{D0E8BD14-68F5-428B-9458-42E5D1181D64}"/>
              </a:ext>
            </a:extLst>
          </p:cNvPr>
          <p:cNvSpPr>
            <a:spLocks noChangeArrowheads="1"/>
          </p:cNvSpPr>
          <p:nvPr/>
        </p:nvSpPr>
        <p:spPr bwMode="auto">
          <a:xfrm>
            <a:off x="6134100" y="3952875"/>
            <a:ext cx="304800" cy="304800"/>
          </a:xfrm>
          <a:prstGeom prst="ellipse">
            <a:avLst/>
          </a:prstGeom>
          <a:solidFill>
            <a:srgbClr val="CC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35">
            <a:extLst>
              <a:ext uri="{FF2B5EF4-FFF2-40B4-BE49-F238E27FC236}">
                <a16:creationId xmlns:a16="http://schemas.microsoft.com/office/drawing/2014/main" id="{8A9DEA38-B0BB-49FA-820A-23BE2B9561B8}"/>
              </a:ext>
            </a:extLst>
          </p:cNvPr>
          <p:cNvSpPr>
            <a:spLocks noChangeArrowheads="1"/>
          </p:cNvSpPr>
          <p:nvPr/>
        </p:nvSpPr>
        <p:spPr bwMode="auto">
          <a:xfrm>
            <a:off x="4152900" y="2200275"/>
            <a:ext cx="304800" cy="304800"/>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36">
            <a:extLst>
              <a:ext uri="{FF2B5EF4-FFF2-40B4-BE49-F238E27FC236}">
                <a16:creationId xmlns:a16="http://schemas.microsoft.com/office/drawing/2014/main" id="{20E21D47-E213-4934-9B1D-22588412B2AC}"/>
              </a:ext>
            </a:extLst>
          </p:cNvPr>
          <p:cNvSpPr>
            <a:spLocks noChangeArrowheads="1"/>
          </p:cNvSpPr>
          <p:nvPr/>
        </p:nvSpPr>
        <p:spPr bwMode="auto">
          <a:xfrm>
            <a:off x="5981700" y="2124075"/>
            <a:ext cx="304800" cy="304800"/>
          </a:xfrm>
          <a:prstGeom prst="ellipse">
            <a:avLst/>
          </a:prstGeom>
          <a:solidFill>
            <a:srgbClr val="FFFF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37">
            <a:extLst>
              <a:ext uri="{FF2B5EF4-FFF2-40B4-BE49-F238E27FC236}">
                <a16:creationId xmlns:a16="http://schemas.microsoft.com/office/drawing/2014/main" id="{A8AB8592-341D-4EC7-A050-1FDC92286596}"/>
              </a:ext>
            </a:extLst>
          </p:cNvPr>
          <p:cNvSpPr>
            <a:spLocks noChangeArrowheads="1"/>
          </p:cNvSpPr>
          <p:nvPr/>
        </p:nvSpPr>
        <p:spPr bwMode="auto">
          <a:xfrm>
            <a:off x="1790700" y="3876675"/>
            <a:ext cx="304800" cy="304800"/>
          </a:xfrm>
          <a:prstGeom prst="ellipse">
            <a:avLst/>
          </a:prstGeom>
          <a:solidFill>
            <a:srgbClr val="000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38">
            <a:extLst>
              <a:ext uri="{FF2B5EF4-FFF2-40B4-BE49-F238E27FC236}">
                <a16:creationId xmlns:a16="http://schemas.microsoft.com/office/drawing/2014/main" id="{97EC5608-5A46-4CB9-840B-70AC1F570CD7}"/>
              </a:ext>
            </a:extLst>
          </p:cNvPr>
          <p:cNvSpPr>
            <a:spLocks noChangeArrowheads="1"/>
          </p:cNvSpPr>
          <p:nvPr/>
        </p:nvSpPr>
        <p:spPr bwMode="auto">
          <a:xfrm>
            <a:off x="4076700" y="5019675"/>
            <a:ext cx="304800" cy="304800"/>
          </a:xfrm>
          <a:prstGeom prst="ellipse">
            <a:avLst/>
          </a:prstGeom>
          <a:solidFill>
            <a:srgbClr val="008000"/>
          </a:solidFill>
          <a:ln w="9525">
            <a:solidFill>
              <a:srgbClr val="00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Text Box 39">
            <a:extLst>
              <a:ext uri="{FF2B5EF4-FFF2-40B4-BE49-F238E27FC236}">
                <a16:creationId xmlns:a16="http://schemas.microsoft.com/office/drawing/2014/main" id="{0BF1A7D0-D464-4D65-AF99-12C3C3F21259}"/>
              </a:ext>
            </a:extLst>
          </p:cNvPr>
          <p:cNvSpPr txBox="1">
            <a:spLocks noChangeArrowheads="1"/>
          </p:cNvSpPr>
          <p:nvPr/>
        </p:nvSpPr>
        <p:spPr bwMode="auto">
          <a:xfrm>
            <a:off x="157956" y="1302446"/>
            <a:ext cx="2836289" cy="46166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dirty="0">
                <a:solidFill>
                  <a:srgbClr val="003366"/>
                </a:solidFill>
              </a:rPr>
              <a:t>Coloring the Vertices</a:t>
            </a:r>
          </a:p>
        </p:txBody>
      </p:sp>
    </p:spTree>
    <p:extLst>
      <p:ext uri="{BB962C8B-B14F-4D97-AF65-F5344CB8AC3E}">
        <p14:creationId xmlns:p14="http://schemas.microsoft.com/office/powerpoint/2010/main" val="240845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8" grpId="0" animBg="1"/>
      <p:bldP spid="49" grpId="0" animBg="1"/>
      <p:bldP spid="50" grpId="0" animBg="1"/>
      <p:bldP spid="51" grpId="0" animBg="1"/>
      <p:bldP spid="5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3745</TotalTime>
  <Words>2215</Words>
  <Application>Microsoft Office PowerPoint</Application>
  <PresentationFormat>Widescreen</PresentationFormat>
  <Paragraphs>393</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Arimo</vt:lpstr>
      <vt:lpstr>Calibri</vt:lpstr>
      <vt:lpstr>Calibri Light</vt:lpstr>
      <vt:lpstr>Comic Sans MS</vt:lpstr>
      <vt:lpstr>Roboto Condensed</vt:lpstr>
      <vt:lpstr>Times New Roman</vt:lpstr>
      <vt:lpstr>Wingdings</vt:lpstr>
      <vt:lpstr>Office Theme</vt:lpstr>
      <vt:lpstr>PowerPoint Presentation</vt:lpstr>
      <vt:lpstr>PowerPoint Presentation</vt:lpstr>
      <vt:lpstr>PowerPoint Presentation</vt:lpstr>
      <vt:lpstr>PowerPoint Presentation</vt:lpstr>
      <vt:lpstr>An application of graph coloring in scheduling</vt:lpstr>
      <vt:lpstr>An application of graph coloring in exam scheduling</vt:lpstr>
      <vt:lpstr>An application of graph coloring in exam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Vertex Coloring</vt:lpstr>
      <vt:lpstr>Edge Coloring</vt:lpstr>
      <vt:lpstr>Edge Coloring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Chandramouli Ananthamurthy</cp:lastModifiedBy>
  <cp:revision>218</cp:revision>
  <dcterms:created xsi:type="dcterms:W3CDTF">2020-06-03T14:19:11Z</dcterms:created>
  <dcterms:modified xsi:type="dcterms:W3CDTF">2020-09-14T03:41:21Z</dcterms:modified>
</cp:coreProperties>
</file>