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29" r:id="rId4"/>
    <p:sldId id="430" r:id="rId5"/>
    <p:sldId id="431" r:id="rId6"/>
    <p:sldId id="432" r:id="rId7"/>
    <p:sldId id="433" r:id="rId8"/>
    <p:sldId id="436" r:id="rId9"/>
    <p:sldId id="438" r:id="rId10"/>
    <p:sldId id="434" r:id="rId11"/>
    <p:sldId id="437" r:id="rId12"/>
    <p:sldId id="439" r:id="rId13"/>
    <p:sldId id="435" r:id="rId14"/>
    <p:sldId id="440" r:id="rId15"/>
    <p:sldId id="441" r:id="rId16"/>
    <p:sldId id="442" r:id="rId17"/>
    <p:sldId id="443" r:id="rId18"/>
    <p:sldId id="444" r:id="rId19"/>
    <p:sldId id="34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70904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2918595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/>
              <a:t>Surabhi</a:t>
            </a:r>
            <a:r>
              <a:rPr lang="en-IN" sz="2400" b="1" dirty="0"/>
              <a:t> Narayan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694786" y="3327135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2877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22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305205" y="1804186"/>
            <a:ext cx="10134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Find the maximal independent set of graph G. Find its independence number and chromaticity.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2886AB-43B0-4A8B-B70F-5E0E625A00E3}"/>
              </a:ext>
            </a:extLst>
          </p:cNvPr>
          <p:cNvGrpSpPr/>
          <p:nvPr/>
        </p:nvGrpSpPr>
        <p:grpSpPr>
          <a:xfrm>
            <a:off x="1295400" y="3019425"/>
            <a:ext cx="3667125" cy="2683448"/>
            <a:chOff x="1295400" y="3019425"/>
            <a:chExt cx="3667125" cy="268344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5483AFC-133A-477B-BB1E-A293D2907E19}"/>
                </a:ext>
              </a:extLst>
            </p:cNvPr>
            <p:cNvCxnSpPr/>
            <p:nvPr/>
          </p:nvCxnSpPr>
          <p:spPr>
            <a:xfrm flipH="1">
              <a:off x="2133600" y="3429000"/>
              <a:ext cx="981075" cy="1866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3CD600-97E3-426D-A41C-6BA35F346C45}"/>
                </a:ext>
              </a:extLst>
            </p:cNvPr>
            <p:cNvCxnSpPr/>
            <p:nvPr/>
          </p:nvCxnSpPr>
          <p:spPr>
            <a:xfrm>
              <a:off x="3124200" y="3429000"/>
              <a:ext cx="733426" cy="1927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BE9A3A-3EAC-423D-8B3C-85A05BD07701}"/>
                </a:ext>
              </a:extLst>
            </p:cNvPr>
            <p:cNvCxnSpPr/>
            <p:nvPr/>
          </p:nvCxnSpPr>
          <p:spPr>
            <a:xfrm flipV="1">
              <a:off x="2124075" y="4143375"/>
              <a:ext cx="2495550" cy="1152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BE303F3-591D-4CCE-A8E3-C1FE908BCA78}"/>
                </a:ext>
              </a:extLst>
            </p:cNvPr>
            <p:cNvCxnSpPr/>
            <p:nvPr/>
          </p:nvCxnSpPr>
          <p:spPr>
            <a:xfrm flipH="1" flipV="1">
              <a:off x="1695450" y="4222818"/>
              <a:ext cx="2162176" cy="1134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227949-50EC-40B5-8AA4-A0830AFB3D7F}"/>
                </a:ext>
              </a:extLst>
            </p:cNvPr>
            <p:cNvSpPr/>
            <p:nvPr/>
          </p:nvSpPr>
          <p:spPr>
            <a:xfrm>
              <a:off x="4495800" y="4115519"/>
              <a:ext cx="123825" cy="114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F089595-88A6-49AC-808C-63B083620E74}"/>
                </a:ext>
              </a:extLst>
            </p:cNvPr>
            <p:cNvSpPr/>
            <p:nvPr/>
          </p:nvSpPr>
          <p:spPr>
            <a:xfrm>
              <a:off x="3762376" y="5252237"/>
              <a:ext cx="123825" cy="114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99693F-BA63-41E5-83DD-C84F3C50E7FC}"/>
                </a:ext>
              </a:extLst>
            </p:cNvPr>
            <p:cNvSpPr/>
            <p:nvPr/>
          </p:nvSpPr>
          <p:spPr>
            <a:xfrm>
              <a:off x="1657350" y="4153619"/>
              <a:ext cx="123825" cy="114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7842D4-BCC0-4C55-B366-6F009AC33064}"/>
                </a:ext>
              </a:extLst>
            </p:cNvPr>
            <p:cNvSpPr/>
            <p:nvPr/>
          </p:nvSpPr>
          <p:spPr>
            <a:xfrm>
              <a:off x="2105025" y="5239469"/>
              <a:ext cx="123825" cy="114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49EEE51-A957-4BD7-ACE2-D1C73125A8C6}"/>
                </a:ext>
              </a:extLst>
            </p:cNvPr>
            <p:cNvSpPr/>
            <p:nvPr/>
          </p:nvSpPr>
          <p:spPr>
            <a:xfrm>
              <a:off x="3067050" y="3420194"/>
              <a:ext cx="123825" cy="114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900F93-FE4F-43BE-BD57-6249FA00387A}"/>
                </a:ext>
              </a:extLst>
            </p:cNvPr>
            <p:cNvSpPr txBox="1"/>
            <p:nvPr/>
          </p:nvSpPr>
          <p:spPr>
            <a:xfrm>
              <a:off x="3067050" y="3019425"/>
              <a:ext cx="485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4C3A4D-BA5C-41D3-BA7D-78A06BB8B4B1}"/>
                </a:ext>
              </a:extLst>
            </p:cNvPr>
            <p:cNvSpPr txBox="1"/>
            <p:nvPr/>
          </p:nvSpPr>
          <p:spPr>
            <a:xfrm>
              <a:off x="1295400" y="3876832"/>
              <a:ext cx="485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46A7C2-D307-43A0-995B-B6A6BC6A7F61}"/>
                </a:ext>
              </a:extLst>
            </p:cNvPr>
            <p:cNvSpPr txBox="1"/>
            <p:nvPr/>
          </p:nvSpPr>
          <p:spPr>
            <a:xfrm>
              <a:off x="2057401" y="5295900"/>
              <a:ext cx="428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153074-AF1F-46DF-82A3-2ED94CBC4160}"/>
                </a:ext>
              </a:extLst>
            </p:cNvPr>
            <p:cNvSpPr txBox="1"/>
            <p:nvPr/>
          </p:nvSpPr>
          <p:spPr>
            <a:xfrm>
              <a:off x="3762376" y="5323756"/>
              <a:ext cx="428625" cy="37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E3EF3B-45B4-414C-B484-19C9E69EC997}"/>
                </a:ext>
              </a:extLst>
            </p:cNvPr>
            <p:cNvSpPr txBox="1"/>
            <p:nvPr/>
          </p:nvSpPr>
          <p:spPr>
            <a:xfrm>
              <a:off x="4495800" y="3858344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1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59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162329" y="1556645"/>
            <a:ext cx="1013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Uniquely 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Colorable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Graph: </a:t>
            </a: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A graph that has only one chromatic partition is called a uniquely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colorable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graph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9DF068F-7614-46C2-A910-BC1181EDBC25}"/>
              </a:ext>
            </a:extLst>
          </p:cNvPr>
          <p:cNvGrpSpPr/>
          <p:nvPr/>
        </p:nvGrpSpPr>
        <p:grpSpPr>
          <a:xfrm>
            <a:off x="619125" y="3200056"/>
            <a:ext cx="2809875" cy="2853214"/>
            <a:chOff x="3390900" y="2905125"/>
            <a:chExt cx="2809875" cy="285321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18AD95-CD48-4B16-BB84-D8234C77A9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8074" y="3319890"/>
              <a:ext cx="1057276" cy="1005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D0C256E-AE2E-42FE-B956-5C0190522AAD}"/>
                </a:ext>
              </a:extLst>
            </p:cNvPr>
            <p:cNvCxnSpPr>
              <a:cxnSpLocks/>
            </p:cNvCxnSpPr>
            <p:nvPr/>
          </p:nvCxnSpPr>
          <p:spPr>
            <a:xfrm>
              <a:off x="4695825" y="3319890"/>
              <a:ext cx="1047750" cy="890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07A11E-65B2-45D1-8422-896470423321}"/>
                </a:ext>
              </a:extLst>
            </p:cNvPr>
            <p:cNvCxnSpPr>
              <a:cxnSpLocks/>
            </p:cNvCxnSpPr>
            <p:nvPr/>
          </p:nvCxnSpPr>
          <p:spPr>
            <a:xfrm>
              <a:off x="3648074" y="4325065"/>
              <a:ext cx="619126" cy="9715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AC70AC-7557-4AA4-A6B5-5DA7ADD113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3524" y="4229817"/>
              <a:ext cx="447676" cy="1066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A46434D-FB44-4B27-9B64-891EA7888BF0}"/>
                </a:ext>
              </a:extLst>
            </p:cNvPr>
            <p:cNvCxnSpPr/>
            <p:nvPr/>
          </p:nvCxnSpPr>
          <p:spPr>
            <a:xfrm flipV="1">
              <a:off x="4262437" y="5296619"/>
              <a:ext cx="1081087" cy="12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DF38AD6-FB0E-49F3-A032-712AD5B5063C}"/>
                </a:ext>
              </a:extLst>
            </p:cNvPr>
            <p:cNvSpPr/>
            <p:nvPr/>
          </p:nvSpPr>
          <p:spPr>
            <a:xfrm>
              <a:off x="4657725" y="3261241"/>
              <a:ext cx="104775" cy="1846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AB57887-56A5-4473-9AEE-C7BBCF6D01C1}"/>
                </a:ext>
              </a:extLst>
            </p:cNvPr>
            <p:cNvSpPr/>
            <p:nvPr/>
          </p:nvSpPr>
          <p:spPr>
            <a:xfrm>
              <a:off x="5705475" y="4118491"/>
              <a:ext cx="104775" cy="1846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271BEA6-11AE-4118-B390-0A93F528FEFF}"/>
                </a:ext>
              </a:extLst>
            </p:cNvPr>
            <p:cNvSpPr/>
            <p:nvPr/>
          </p:nvSpPr>
          <p:spPr>
            <a:xfrm>
              <a:off x="5314950" y="5213866"/>
              <a:ext cx="104775" cy="1846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5CDC3EE-AD66-4824-8409-88C211A44980}"/>
                </a:ext>
              </a:extLst>
            </p:cNvPr>
            <p:cNvSpPr/>
            <p:nvPr/>
          </p:nvSpPr>
          <p:spPr>
            <a:xfrm>
              <a:off x="4200525" y="5204341"/>
              <a:ext cx="104775" cy="1846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87357DA-2663-4536-9EBE-C4CB21A406CB}"/>
                </a:ext>
              </a:extLst>
            </p:cNvPr>
            <p:cNvSpPr/>
            <p:nvPr/>
          </p:nvSpPr>
          <p:spPr>
            <a:xfrm>
              <a:off x="3638550" y="4242316"/>
              <a:ext cx="104775" cy="1846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CE7835-54A6-4F67-99B5-B22D49CF5331}"/>
                </a:ext>
              </a:extLst>
            </p:cNvPr>
            <p:cNvCxnSpPr>
              <a:cxnSpLocks/>
              <a:stCxn id="36" idx="5"/>
              <a:endCxn id="40" idx="2"/>
            </p:cNvCxnSpPr>
            <p:nvPr/>
          </p:nvCxnSpPr>
          <p:spPr>
            <a:xfrm>
              <a:off x="4747156" y="3418863"/>
              <a:ext cx="567794" cy="1887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F487DB1-F0A4-40A2-A157-8D842802AB5F}"/>
                </a:ext>
              </a:extLst>
            </p:cNvPr>
            <p:cNvCxnSpPr>
              <a:cxnSpLocks/>
              <a:stCxn id="36" idx="3"/>
              <a:endCxn id="42" idx="6"/>
            </p:cNvCxnSpPr>
            <p:nvPr/>
          </p:nvCxnSpPr>
          <p:spPr>
            <a:xfrm flipH="1">
              <a:off x="4305300" y="3418863"/>
              <a:ext cx="367769" cy="1877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1A20F1E-D1B1-44F9-B832-F19275C48F89}"/>
                </a:ext>
              </a:extLst>
            </p:cNvPr>
            <p:cNvSpPr txBox="1"/>
            <p:nvPr/>
          </p:nvSpPr>
          <p:spPr>
            <a:xfrm>
              <a:off x="4657725" y="2905125"/>
              <a:ext cx="567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99E425-71D3-4B64-B97E-FD1259F2D3EF}"/>
                </a:ext>
              </a:extLst>
            </p:cNvPr>
            <p:cNvSpPr txBox="1"/>
            <p:nvPr/>
          </p:nvSpPr>
          <p:spPr>
            <a:xfrm>
              <a:off x="3390900" y="4101027"/>
              <a:ext cx="485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E1E027-CE29-43B3-82E2-9D64BF2E8259}"/>
                </a:ext>
              </a:extLst>
            </p:cNvPr>
            <p:cNvSpPr txBox="1"/>
            <p:nvPr/>
          </p:nvSpPr>
          <p:spPr>
            <a:xfrm>
              <a:off x="5817662" y="4008639"/>
              <a:ext cx="383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FD8AAF4-E888-45A2-904B-1E2ED17A5F2E}"/>
                </a:ext>
              </a:extLst>
            </p:cNvPr>
            <p:cNvSpPr txBox="1"/>
            <p:nvPr/>
          </p:nvSpPr>
          <p:spPr>
            <a:xfrm>
              <a:off x="4133849" y="5389007"/>
              <a:ext cx="37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75406DE-C08D-492B-B9DD-DC1CD8E55FC1}"/>
                </a:ext>
              </a:extLst>
            </p:cNvPr>
            <p:cNvSpPr txBox="1"/>
            <p:nvPr/>
          </p:nvSpPr>
          <p:spPr>
            <a:xfrm>
              <a:off x="5214936" y="5296619"/>
              <a:ext cx="37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F20AFA6-BF48-49F5-9871-1FA2CCF78E24}"/>
              </a:ext>
            </a:extLst>
          </p:cNvPr>
          <p:cNvSpPr txBox="1"/>
          <p:nvPr/>
        </p:nvSpPr>
        <p:spPr>
          <a:xfrm>
            <a:off x="433387" y="6004327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(a), (be), (cd) are the only chromatic partitions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EF5EC24-0810-4ECB-9457-032FDFEDFCF8}"/>
              </a:ext>
            </a:extLst>
          </p:cNvPr>
          <p:cNvGrpSpPr/>
          <p:nvPr/>
        </p:nvGrpSpPr>
        <p:grpSpPr>
          <a:xfrm>
            <a:off x="5540600" y="2840249"/>
            <a:ext cx="2809875" cy="2853214"/>
            <a:chOff x="3390900" y="2905125"/>
            <a:chExt cx="2809875" cy="285321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C5B20F7-D61C-42AB-A1E2-A53729ABA7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8074" y="3319890"/>
              <a:ext cx="1057276" cy="1005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77A1DA5-241C-4052-B290-1EE49153973F}"/>
                </a:ext>
              </a:extLst>
            </p:cNvPr>
            <p:cNvCxnSpPr>
              <a:cxnSpLocks/>
            </p:cNvCxnSpPr>
            <p:nvPr/>
          </p:nvCxnSpPr>
          <p:spPr>
            <a:xfrm>
              <a:off x="4695825" y="3319890"/>
              <a:ext cx="1047750" cy="890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FBE91AC-5994-4D13-AE11-8DCB6870CDE1}"/>
                </a:ext>
              </a:extLst>
            </p:cNvPr>
            <p:cNvCxnSpPr>
              <a:cxnSpLocks/>
            </p:cNvCxnSpPr>
            <p:nvPr/>
          </p:nvCxnSpPr>
          <p:spPr>
            <a:xfrm>
              <a:off x="3648074" y="4325065"/>
              <a:ext cx="619126" cy="9715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771581-603D-4D42-B9A4-6691F96C8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3524" y="4229817"/>
              <a:ext cx="447676" cy="1066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C8FCD7-DE30-41B5-A4D1-FE202464C3AC}"/>
                </a:ext>
              </a:extLst>
            </p:cNvPr>
            <p:cNvCxnSpPr/>
            <p:nvPr/>
          </p:nvCxnSpPr>
          <p:spPr>
            <a:xfrm flipV="1">
              <a:off x="4262437" y="5296619"/>
              <a:ext cx="1081087" cy="12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AB28354-E08C-4159-BA5E-B30057C992C8}"/>
                </a:ext>
              </a:extLst>
            </p:cNvPr>
            <p:cNvSpPr/>
            <p:nvPr/>
          </p:nvSpPr>
          <p:spPr>
            <a:xfrm>
              <a:off x="4657725" y="3261241"/>
              <a:ext cx="104775" cy="1846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B4A8CE9-F3CA-45D1-9401-C5F02E5FD636}"/>
                </a:ext>
              </a:extLst>
            </p:cNvPr>
            <p:cNvSpPr/>
            <p:nvPr/>
          </p:nvSpPr>
          <p:spPr>
            <a:xfrm>
              <a:off x="5705475" y="4118491"/>
              <a:ext cx="104775" cy="1846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E1A47D1-1C9F-4C8A-8AB6-907F9DB1B74B}"/>
                </a:ext>
              </a:extLst>
            </p:cNvPr>
            <p:cNvSpPr/>
            <p:nvPr/>
          </p:nvSpPr>
          <p:spPr>
            <a:xfrm>
              <a:off x="5314950" y="5213866"/>
              <a:ext cx="104775" cy="1846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41F147E-380E-4711-B311-D7CAFE854E15}"/>
                </a:ext>
              </a:extLst>
            </p:cNvPr>
            <p:cNvSpPr/>
            <p:nvPr/>
          </p:nvSpPr>
          <p:spPr>
            <a:xfrm>
              <a:off x="4200525" y="5204341"/>
              <a:ext cx="104775" cy="1846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75C0D5B-2FFA-4CFE-B2BB-CD5025F91335}"/>
                </a:ext>
              </a:extLst>
            </p:cNvPr>
            <p:cNvSpPr/>
            <p:nvPr/>
          </p:nvSpPr>
          <p:spPr>
            <a:xfrm>
              <a:off x="3638550" y="4242316"/>
              <a:ext cx="104775" cy="1846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643FC0F-6599-40EF-B916-493474A7C3A5}"/>
                </a:ext>
              </a:extLst>
            </p:cNvPr>
            <p:cNvSpPr txBox="1"/>
            <p:nvPr/>
          </p:nvSpPr>
          <p:spPr>
            <a:xfrm>
              <a:off x="4657725" y="2905125"/>
              <a:ext cx="567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EDD2631-9AC0-415C-A9E8-E85BC84BFBD2}"/>
                </a:ext>
              </a:extLst>
            </p:cNvPr>
            <p:cNvSpPr txBox="1"/>
            <p:nvPr/>
          </p:nvSpPr>
          <p:spPr>
            <a:xfrm>
              <a:off x="3390900" y="4101027"/>
              <a:ext cx="485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5B04F04-1727-42E4-B21B-4CC8E9BC5133}"/>
                </a:ext>
              </a:extLst>
            </p:cNvPr>
            <p:cNvSpPr txBox="1"/>
            <p:nvPr/>
          </p:nvSpPr>
          <p:spPr>
            <a:xfrm>
              <a:off x="5817662" y="4008639"/>
              <a:ext cx="383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95CE9D-7E08-4740-8882-F70A008C6AFA}"/>
                </a:ext>
              </a:extLst>
            </p:cNvPr>
            <p:cNvSpPr txBox="1"/>
            <p:nvPr/>
          </p:nvSpPr>
          <p:spPr>
            <a:xfrm>
              <a:off x="4133849" y="5389007"/>
              <a:ext cx="37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1D97DB-7044-468C-8A3B-1F25EEB4CEB0}"/>
                </a:ext>
              </a:extLst>
            </p:cNvPr>
            <p:cNvSpPr txBox="1"/>
            <p:nvPr/>
          </p:nvSpPr>
          <p:spPr>
            <a:xfrm>
              <a:off x="5214936" y="5296619"/>
              <a:ext cx="37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5D4761B-BBCF-4098-B267-FE534A7F45AB}"/>
              </a:ext>
            </a:extLst>
          </p:cNvPr>
          <p:cNvSpPr txBox="1"/>
          <p:nvPr/>
        </p:nvSpPr>
        <p:spPr>
          <a:xfrm>
            <a:off x="8496299" y="3876675"/>
            <a:ext cx="3362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Not uniquely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colorable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0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162329" y="1299470"/>
            <a:ext cx="101341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Dominating Set: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A dominating set or an externally stable set in a graph G is a set of vertices that dominates every vertex v in G. Either v is included in the dominating set or is adjacent to one or more vertices included in the dominating set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A minimal dominating set is a dominating set from which no vertex can be removed without destroying its dominance property.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The number of vertices in the smallest minimal dominating set of a graph G is called the domination number </a:t>
            </a:r>
            <a:r>
              <a:rPr lang="el-GR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α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G)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A minimal dominating set may or may not be independent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Every maximal independent set is a dominating set.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3C2CB7-DD9F-4102-A427-572F77F6D3CD}"/>
              </a:ext>
            </a:extLst>
          </p:cNvPr>
          <p:cNvGrpSpPr/>
          <p:nvPr/>
        </p:nvGrpSpPr>
        <p:grpSpPr>
          <a:xfrm>
            <a:off x="7353300" y="4531499"/>
            <a:ext cx="4343400" cy="2002625"/>
            <a:chOff x="7353300" y="4531499"/>
            <a:chExt cx="4343400" cy="20026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2B56EA6-3D3C-4045-9DC4-022A0180F3CB}"/>
                </a:ext>
              </a:extLst>
            </p:cNvPr>
            <p:cNvGrpSpPr/>
            <p:nvPr/>
          </p:nvGrpSpPr>
          <p:grpSpPr>
            <a:xfrm>
              <a:off x="7353300" y="4794968"/>
              <a:ext cx="3867150" cy="1493147"/>
              <a:chOff x="933450" y="4764778"/>
              <a:chExt cx="3867150" cy="1493147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A4387FC-6B53-4CE0-A50A-47106E63F431}"/>
                  </a:ext>
                </a:extLst>
              </p:cNvPr>
              <p:cNvCxnSpPr/>
              <p:nvPr/>
            </p:nvCxnSpPr>
            <p:spPr>
              <a:xfrm>
                <a:off x="942975" y="5541542"/>
                <a:ext cx="16287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DC299E1-A91B-45FF-9910-34653E9A5CF6}"/>
                  </a:ext>
                </a:extLst>
              </p:cNvPr>
              <p:cNvCxnSpPr/>
              <p:nvPr/>
            </p:nvCxnSpPr>
            <p:spPr>
              <a:xfrm flipV="1">
                <a:off x="2590800" y="4802878"/>
                <a:ext cx="647700" cy="738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2B687BB-4C0F-4B74-AD6F-B7C5C86CB51A}"/>
                  </a:ext>
                </a:extLst>
              </p:cNvPr>
              <p:cNvCxnSpPr/>
              <p:nvPr/>
            </p:nvCxnSpPr>
            <p:spPr>
              <a:xfrm>
                <a:off x="3248025" y="4802878"/>
                <a:ext cx="628650" cy="738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2E14358-DAE5-44FF-A405-05FA828EFCBD}"/>
                  </a:ext>
                </a:extLst>
              </p:cNvPr>
              <p:cNvCxnSpPr/>
              <p:nvPr/>
            </p:nvCxnSpPr>
            <p:spPr>
              <a:xfrm>
                <a:off x="2590800" y="5541542"/>
                <a:ext cx="647700" cy="664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DB73F98-5ABB-460A-B7C9-D71498EE5726}"/>
                  </a:ext>
                </a:extLst>
              </p:cNvPr>
              <p:cNvCxnSpPr/>
              <p:nvPr/>
            </p:nvCxnSpPr>
            <p:spPr>
              <a:xfrm flipV="1">
                <a:off x="3248025" y="5541542"/>
                <a:ext cx="628650" cy="664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89B3C71-5B68-4EFA-BB85-EC364105F815}"/>
                  </a:ext>
                </a:extLst>
              </p:cNvPr>
              <p:cNvCxnSpPr/>
              <p:nvPr/>
            </p:nvCxnSpPr>
            <p:spPr>
              <a:xfrm flipV="1">
                <a:off x="3876675" y="4914900"/>
                <a:ext cx="781050" cy="6266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D798A05-11DF-461D-8141-7E9D13A28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725" y="4914900"/>
                <a:ext cx="123825" cy="1291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D7A8E95-16A6-4134-8DC2-D2C8FDB1A3BD}"/>
                  </a:ext>
                </a:extLst>
              </p:cNvPr>
              <p:cNvCxnSpPr/>
              <p:nvPr/>
            </p:nvCxnSpPr>
            <p:spPr>
              <a:xfrm>
                <a:off x="3876675" y="5541542"/>
                <a:ext cx="914400" cy="664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00E322F-6B67-44A2-9DEB-D9F521B5C358}"/>
                  </a:ext>
                </a:extLst>
              </p:cNvPr>
              <p:cNvSpPr/>
              <p:nvPr/>
            </p:nvSpPr>
            <p:spPr>
              <a:xfrm>
                <a:off x="3219450" y="4764778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7C2E5B-483B-4DB0-9D9B-51FCF3E42FCC}"/>
                  </a:ext>
                </a:extLst>
              </p:cNvPr>
              <p:cNvCxnSpPr/>
              <p:nvPr/>
            </p:nvCxnSpPr>
            <p:spPr>
              <a:xfrm>
                <a:off x="2590800" y="5541542"/>
                <a:ext cx="12858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DB91C21-D72C-4D72-9B93-A75C484E2181}"/>
                  </a:ext>
                </a:extLst>
              </p:cNvPr>
              <p:cNvSpPr/>
              <p:nvPr/>
            </p:nvSpPr>
            <p:spPr>
              <a:xfrm>
                <a:off x="933450" y="5488678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79CC4C7-FCD3-470A-82F5-C6819E45873E}"/>
                  </a:ext>
                </a:extLst>
              </p:cNvPr>
              <p:cNvSpPr/>
              <p:nvPr/>
            </p:nvSpPr>
            <p:spPr>
              <a:xfrm>
                <a:off x="2552700" y="5498203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6C98D20-E9E7-4804-9CF6-8AAD55E14043}"/>
                  </a:ext>
                </a:extLst>
              </p:cNvPr>
              <p:cNvSpPr/>
              <p:nvPr/>
            </p:nvSpPr>
            <p:spPr>
              <a:xfrm>
                <a:off x="3209925" y="6145903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6BE8101-5C26-472D-8948-14E6CFAF33F3}"/>
                  </a:ext>
                </a:extLst>
              </p:cNvPr>
              <p:cNvSpPr/>
              <p:nvPr/>
            </p:nvSpPr>
            <p:spPr>
              <a:xfrm>
                <a:off x="3857625" y="5498203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6A82A68-1B55-4A84-9D55-7A774E91A406}"/>
                  </a:ext>
                </a:extLst>
              </p:cNvPr>
              <p:cNvSpPr/>
              <p:nvPr/>
            </p:nvSpPr>
            <p:spPr>
              <a:xfrm>
                <a:off x="4610100" y="4888603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7DD237A-EF4F-46F9-AA06-56F05488CF1C}"/>
                  </a:ext>
                </a:extLst>
              </p:cNvPr>
              <p:cNvSpPr/>
              <p:nvPr/>
            </p:nvSpPr>
            <p:spPr>
              <a:xfrm>
                <a:off x="4714875" y="6126853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260856-C025-4841-9081-F2A5AC98DBF2}"/>
                </a:ext>
              </a:extLst>
            </p:cNvPr>
            <p:cNvSpPr txBox="1"/>
            <p:nvPr/>
          </p:nvSpPr>
          <p:spPr>
            <a:xfrm>
              <a:off x="7396162" y="5202400"/>
              <a:ext cx="494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97E055-1432-4846-B798-47716B9147B7}"/>
                </a:ext>
              </a:extLst>
            </p:cNvPr>
            <p:cNvSpPr txBox="1"/>
            <p:nvPr/>
          </p:nvSpPr>
          <p:spPr>
            <a:xfrm>
              <a:off x="8839200" y="5666712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B219E-8448-4DF4-ACA7-1FA2B63F5F37}"/>
                </a:ext>
              </a:extLst>
            </p:cNvPr>
            <p:cNvSpPr txBox="1"/>
            <p:nvPr/>
          </p:nvSpPr>
          <p:spPr>
            <a:xfrm>
              <a:off x="9534525" y="4531499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65F2B6-99BB-430C-85AE-0304A55A7EE9}"/>
                </a:ext>
              </a:extLst>
            </p:cNvPr>
            <p:cNvSpPr txBox="1"/>
            <p:nvPr/>
          </p:nvSpPr>
          <p:spPr>
            <a:xfrm>
              <a:off x="9610725" y="6157043"/>
              <a:ext cx="438150" cy="3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FDA7AF-5F45-42F9-AC18-EB3B7A6679CC}"/>
                </a:ext>
              </a:extLst>
            </p:cNvPr>
            <p:cNvSpPr txBox="1"/>
            <p:nvPr/>
          </p:nvSpPr>
          <p:spPr>
            <a:xfrm>
              <a:off x="10315575" y="5202400"/>
              <a:ext cx="276225" cy="36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07569A-EAA2-46FD-8F8F-A9F820F882EB}"/>
                </a:ext>
              </a:extLst>
            </p:cNvPr>
            <p:cNvSpPr txBox="1"/>
            <p:nvPr/>
          </p:nvSpPr>
          <p:spPr>
            <a:xfrm>
              <a:off x="11134725" y="4714875"/>
              <a:ext cx="428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3CAB4A-E0D9-4D3F-B149-E433EF86E2AD}"/>
                </a:ext>
              </a:extLst>
            </p:cNvPr>
            <p:cNvSpPr txBox="1"/>
            <p:nvPr/>
          </p:nvSpPr>
          <p:spPr>
            <a:xfrm>
              <a:off x="11258550" y="6113838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g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983250C-F77A-4DB1-8F24-11A933AEA877}"/>
              </a:ext>
            </a:extLst>
          </p:cNvPr>
          <p:cNvSpPr txBox="1"/>
          <p:nvPr/>
        </p:nvSpPr>
        <p:spPr>
          <a:xfrm>
            <a:off x="923925" y="5166443"/>
            <a:ext cx="6076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bg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abcdf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)is not minimal and not independent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acdf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 is minimal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(be) is minimal but not independent</a:t>
            </a:r>
          </a:p>
        </p:txBody>
      </p:sp>
    </p:spTree>
    <p:extLst>
      <p:ext uri="{BB962C8B-B14F-4D97-AF65-F5344CB8AC3E}">
        <p14:creationId xmlns:p14="http://schemas.microsoft.com/office/powerpoint/2010/main" val="148312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162329" y="1556645"/>
            <a:ext cx="10134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Finding Minimal  Dominating sets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3C2CB7-DD9F-4102-A427-572F77F6D3CD}"/>
              </a:ext>
            </a:extLst>
          </p:cNvPr>
          <p:cNvGrpSpPr/>
          <p:nvPr/>
        </p:nvGrpSpPr>
        <p:grpSpPr>
          <a:xfrm>
            <a:off x="571500" y="2188349"/>
            <a:ext cx="4343400" cy="2002625"/>
            <a:chOff x="7353300" y="4531499"/>
            <a:chExt cx="4343400" cy="20026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2B56EA6-3D3C-4045-9DC4-022A0180F3CB}"/>
                </a:ext>
              </a:extLst>
            </p:cNvPr>
            <p:cNvGrpSpPr/>
            <p:nvPr/>
          </p:nvGrpSpPr>
          <p:grpSpPr>
            <a:xfrm>
              <a:off x="7353300" y="4794968"/>
              <a:ext cx="3867150" cy="1493147"/>
              <a:chOff x="933450" y="4764778"/>
              <a:chExt cx="3867150" cy="1493147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A4387FC-6B53-4CE0-A50A-47106E63F431}"/>
                  </a:ext>
                </a:extLst>
              </p:cNvPr>
              <p:cNvCxnSpPr/>
              <p:nvPr/>
            </p:nvCxnSpPr>
            <p:spPr>
              <a:xfrm>
                <a:off x="942975" y="5541542"/>
                <a:ext cx="16287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DC299E1-A91B-45FF-9910-34653E9A5CF6}"/>
                  </a:ext>
                </a:extLst>
              </p:cNvPr>
              <p:cNvCxnSpPr/>
              <p:nvPr/>
            </p:nvCxnSpPr>
            <p:spPr>
              <a:xfrm flipV="1">
                <a:off x="2590800" y="4802878"/>
                <a:ext cx="647700" cy="738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2B687BB-4C0F-4B74-AD6F-B7C5C86CB51A}"/>
                  </a:ext>
                </a:extLst>
              </p:cNvPr>
              <p:cNvCxnSpPr/>
              <p:nvPr/>
            </p:nvCxnSpPr>
            <p:spPr>
              <a:xfrm>
                <a:off x="3248025" y="4802878"/>
                <a:ext cx="628650" cy="738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2E14358-DAE5-44FF-A405-05FA828EFCBD}"/>
                  </a:ext>
                </a:extLst>
              </p:cNvPr>
              <p:cNvCxnSpPr/>
              <p:nvPr/>
            </p:nvCxnSpPr>
            <p:spPr>
              <a:xfrm>
                <a:off x="2590800" y="5541542"/>
                <a:ext cx="647700" cy="664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DB73F98-5ABB-460A-B7C9-D71498EE5726}"/>
                  </a:ext>
                </a:extLst>
              </p:cNvPr>
              <p:cNvCxnSpPr/>
              <p:nvPr/>
            </p:nvCxnSpPr>
            <p:spPr>
              <a:xfrm flipV="1">
                <a:off x="3248025" y="5541542"/>
                <a:ext cx="628650" cy="664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89B3C71-5B68-4EFA-BB85-EC364105F815}"/>
                  </a:ext>
                </a:extLst>
              </p:cNvPr>
              <p:cNvCxnSpPr/>
              <p:nvPr/>
            </p:nvCxnSpPr>
            <p:spPr>
              <a:xfrm flipV="1">
                <a:off x="3876675" y="4914900"/>
                <a:ext cx="781050" cy="6266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D798A05-11DF-461D-8141-7E9D13A28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725" y="4914900"/>
                <a:ext cx="123825" cy="1291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D7A8E95-16A6-4134-8DC2-D2C8FDB1A3BD}"/>
                  </a:ext>
                </a:extLst>
              </p:cNvPr>
              <p:cNvCxnSpPr/>
              <p:nvPr/>
            </p:nvCxnSpPr>
            <p:spPr>
              <a:xfrm>
                <a:off x="3876675" y="5541542"/>
                <a:ext cx="914400" cy="664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00E322F-6B67-44A2-9DEB-D9F521B5C358}"/>
                  </a:ext>
                </a:extLst>
              </p:cNvPr>
              <p:cNvSpPr/>
              <p:nvPr/>
            </p:nvSpPr>
            <p:spPr>
              <a:xfrm>
                <a:off x="3219450" y="4764778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7C2E5B-483B-4DB0-9D9B-51FCF3E42FCC}"/>
                  </a:ext>
                </a:extLst>
              </p:cNvPr>
              <p:cNvCxnSpPr/>
              <p:nvPr/>
            </p:nvCxnSpPr>
            <p:spPr>
              <a:xfrm>
                <a:off x="2590800" y="5541542"/>
                <a:ext cx="12858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DB91C21-D72C-4D72-9B93-A75C484E2181}"/>
                  </a:ext>
                </a:extLst>
              </p:cNvPr>
              <p:cNvSpPr/>
              <p:nvPr/>
            </p:nvSpPr>
            <p:spPr>
              <a:xfrm>
                <a:off x="933450" y="5488678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79CC4C7-FCD3-470A-82F5-C6819E45873E}"/>
                  </a:ext>
                </a:extLst>
              </p:cNvPr>
              <p:cNvSpPr/>
              <p:nvPr/>
            </p:nvSpPr>
            <p:spPr>
              <a:xfrm>
                <a:off x="2552700" y="5498203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6C98D20-E9E7-4804-9CF6-8AAD55E14043}"/>
                  </a:ext>
                </a:extLst>
              </p:cNvPr>
              <p:cNvSpPr/>
              <p:nvPr/>
            </p:nvSpPr>
            <p:spPr>
              <a:xfrm>
                <a:off x="3209925" y="6145903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6BE8101-5C26-472D-8948-14E6CFAF33F3}"/>
                  </a:ext>
                </a:extLst>
              </p:cNvPr>
              <p:cNvSpPr/>
              <p:nvPr/>
            </p:nvSpPr>
            <p:spPr>
              <a:xfrm>
                <a:off x="3857625" y="5498203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6A82A68-1B55-4A84-9D55-7A774E91A406}"/>
                  </a:ext>
                </a:extLst>
              </p:cNvPr>
              <p:cNvSpPr/>
              <p:nvPr/>
            </p:nvSpPr>
            <p:spPr>
              <a:xfrm>
                <a:off x="4610100" y="4888603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7DD237A-EF4F-46F9-AA06-56F05488CF1C}"/>
                  </a:ext>
                </a:extLst>
              </p:cNvPr>
              <p:cNvSpPr/>
              <p:nvPr/>
            </p:nvSpPr>
            <p:spPr>
              <a:xfrm>
                <a:off x="4714875" y="6126853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260856-C025-4841-9081-F2A5AC98DBF2}"/>
                </a:ext>
              </a:extLst>
            </p:cNvPr>
            <p:cNvSpPr txBox="1"/>
            <p:nvPr/>
          </p:nvSpPr>
          <p:spPr>
            <a:xfrm>
              <a:off x="7396162" y="5202400"/>
              <a:ext cx="494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97E055-1432-4846-B798-47716B9147B7}"/>
                </a:ext>
              </a:extLst>
            </p:cNvPr>
            <p:cNvSpPr txBox="1"/>
            <p:nvPr/>
          </p:nvSpPr>
          <p:spPr>
            <a:xfrm>
              <a:off x="8839200" y="5666712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B219E-8448-4DF4-ACA7-1FA2B63F5F37}"/>
                </a:ext>
              </a:extLst>
            </p:cNvPr>
            <p:cNvSpPr txBox="1"/>
            <p:nvPr/>
          </p:nvSpPr>
          <p:spPr>
            <a:xfrm>
              <a:off x="9534525" y="4531499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65F2B6-99BB-430C-85AE-0304A55A7EE9}"/>
                </a:ext>
              </a:extLst>
            </p:cNvPr>
            <p:cNvSpPr txBox="1"/>
            <p:nvPr/>
          </p:nvSpPr>
          <p:spPr>
            <a:xfrm>
              <a:off x="9610725" y="6157043"/>
              <a:ext cx="438150" cy="3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FDA7AF-5F45-42F9-AC18-EB3B7A6679CC}"/>
                </a:ext>
              </a:extLst>
            </p:cNvPr>
            <p:cNvSpPr txBox="1"/>
            <p:nvPr/>
          </p:nvSpPr>
          <p:spPr>
            <a:xfrm>
              <a:off x="10315575" y="5202400"/>
              <a:ext cx="276225" cy="36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07569A-EAA2-46FD-8F8F-A9F820F882EB}"/>
                </a:ext>
              </a:extLst>
            </p:cNvPr>
            <p:cNvSpPr txBox="1"/>
            <p:nvPr/>
          </p:nvSpPr>
          <p:spPr>
            <a:xfrm>
              <a:off x="11134725" y="4714875"/>
              <a:ext cx="428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3CAB4A-E0D9-4D3F-B149-E433EF86E2AD}"/>
                </a:ext>
              </a:extLst>
            </p:cNvPr>
            <p:cNvSpPr txBox="1"/>
            <p:nvPr/>
          </p:nvSpPr>
          <p:spPr>
            <a:xfrm>
              <a:off x="11258550" y="6113838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78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305205" y="1804186"/>
            <a:ext cx="10134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Find the minimal dominating set of graph G. Find its </a:t>
            </a:r>
            <a:r>
              <a:rPr lang="en-IN" sz="2400" b="1">
                <a:solidFill>
                  <a:schemeClr val="accent1">
                    <a:lumMod val="75000"/>
                  </a:schemeClr>
                </a:solidFill>
              </a:rPr>
              <a:t>dominance number.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BFBB0A-7A4B-4F2C-AE9F-48745D84ED3B}"/>
              </a:ext>
            </a:extLst>
          </p:cNvPr>
          <p:cNvGrpSpPr/>
          <p:nvPr/>
        </p:nvGrpSpPr>
        <p:grpSpPr>
          <a:xfrm>
            <a:off x="1619250" y="3200404"/>
            <a:ext cx="3857626" cy="2159444"/>
            <a:chOff x="1619250" y="3200404"/>
            <a:chExt cx="3857626" cy="215944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5805FA-6BC4-4BBB-B2D4-51293589E08D}"/>
                </a:ext>
              </a:extLst>
            </p:cNvPr>
            <p:cNvCxnSpPr/>
            <p:nvPr/>
          </p:nvCxnSpPr>
          <p:spPr>
            <a:xfrm>
              <a:off x="1781175" y="3648075"/>
              <a:ext cx="1724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2ED0AC-D9F7-478D-9848-DB7C46824F09}"/>
                </a:ext>
              </a:extLst>
            </p:cNvPr>
            <p:cNvCxnSpPr/>
            <p:nvPr/>
          </p:nvCxnSpPr>
          <p:spPr>
            <a:xfrm>
              <a:off x="1781175" y="3676650"/>
              <a:ext cx="66675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88F068-FBD0-411E-9E84-6393CF9DF3AB}"/>
                </a:ext>
              </a:extLst>
            </p:cNvPr>
            <p:cNvCxnSpPr/>
            <p:nvPr/>
          </p:nvCxnSpPr>
          <p:spPr>
            <a:xfrm flipV="1">
              <a:off x="2466975" y="3648075"/>
              <a:ext cx="1038225" cy="1247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B7F5C0A-E88D-4888-BEB3-EC53A6D6B01E}"/>
                </a:ext>
              </a:extLst>
            </p:cNvPr>
            <p:cNvCxnSpPr/>
            <p:nvPr/>
          </p:nvCxnSpPr>
          <p:spPr>
            <a:xfrm>
              <a:off x="3505200" y="3648075"/>
              <a:ext cx="1457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558B5BB-9F96-427E-B211-3A918FFFC6CD}"/>
                </a:ext>
              </a:extLst>
            </p:cNvPr>
            <p:cNvCxnSpPr/>
            <p:nvPr/>
          </p:nvCxnSpPr>
          <p:spPr>
            <a:xfrm>
              <a:off x="4972050" y="3676650"/>
              <a:ext cx="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B03184D-2F18-4C72-9EC3-F233388A4FEF}"/>
                </a:ext>
              </a:extLst>
            </p:cNvPr>
            <p:cNvSpPr/>
            <p:nvPr/>
          </p:nvSpPr>
          <p:spPr>
            <a:xfrm>
              <a:off x="1762125" y="3600450"/>
              <a:ext cx="123825" cy="114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29F42A7-6ED6-4DD2-8FE3-603B2C52D9D7}"/>
                </a:ext>
              </a:extLst>
            </p:cNvPr>
            <p:cNvSpPr/>
            <p:nvPr/>
          </p:nvSpPr>
          <p:spPr>
            <a:xfrm>
              <a:off x="2419350" y="4791075"/>
              <a:ext cx="123825" cy="114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ED789C4-5BDA-4776-A78C-1A3188D42A84}"/>
                </a:ext>
              </a:extLst>
            </p:cNvPr>
            <p:cNvSpPr/>
            <p:nvPr/>
          </p:nvSpPr>
          <p:spPr>
            <a:xfrm>
              <a:off x="3390900" y="3600450"/>
              <a:ext cx="123825" cy="114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36577A4-D49E-466B-985C-C0802A0BF6C6}"/>
                </a:ext>
              </a:extLst>
            </p:cNvPr>
            <p:cNvSpPr/>
            <p:nvPr/>
          </p:nvSpPr>
          <p:spPr>
            <a:xfrm>
              <a:off x="4914900" y="3600450"/>
              <a:ext cx="123825" cy="114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D22B68-9575-438F-BDF9-380114BFE4CC}"/>
                </a:ext>
              </a:extLst>
            </p:cNvPr>
            <p:cNvSpPr/>
            <p:nvPr/>
          </p:nvSpPr>
          <p:spPr>
            <a:xfrm>
              <a:off x="4914900" y="4895850"/>
              <a:ext cx="123825" cy="114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1DF92D6-C428-4205-9EA0-A7848D1169EF}"/>
                </a:ext>
              </a:extLst>
            </p:cNvPr>
            <p:cNvSpPr txBox="1"/>
            <p:nvPr/>
          </p:nvSpPr>
          <p:spPr>
            <a:xfrm>
              <a:off x="1619250" y="3209925"/>
              <a:ext cx="485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BE0E93-84E0-404C-806C-13366A5B4A67}"/>
                </a:ext>
              </a:extLst>
            </p:cNvPr>
            <p:cNvSpPr txBox="1"/>
            <p:nvPr/>
          </p:nvSpPr>
          <p:spPr>
            <a:xfrm>
              <a:off x="3343275" y="3200404"/>
              <a:ext cx="59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2108374-E9A4-4A9F-812B-E9989C9F4525}"/>
                </a:ext>
              </a:extLst>
            </p:cNvPr>
            <p:cNvSpPr txBox="1"/>
            <p:nvPr/>
          </p:nvSpPr>
          <p:spPr>
            <a:xfrm>
              <a:off x="4914900" y="3325806"/>
              <a:ext cx="485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0C5C16-E3BB-409A-A41C-B9DFD8C7C00A}"/>
                </a:ext>
              </a:extLst>
            </p:cNvPr>
            <p:cNvSpPr txBox="1"/>
            <p:nvPr/>
          </p:nvSpPr>
          <p:spPr>
            <a:xfrm>
              <a:off x="2219325" y="4876242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835FA3-7F4A-4D8D-812C-9F3A82149AC9}"/>
                </a:ext>
              </a:extLst>
            </p:cNvPr>
            <p:cNvSpPr txBox="1"/>
            <p:nvPr/>
          </p:nvSpPr>
          <p:spPr>
            <a:xfrm>
              <a:off x="4905376" y="4990538"/>
              <a:ext cx="571500" cy="36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436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8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9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surabhinarayan@pes.edu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380616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/>
              <a:t>Surabhi</a:t>
            </a:r>
            <a:r>
              <a:rPr lang="en-IN" sz="2400" b="1" dirty="0"/>
              <a:t> Narayan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213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76382" y="1849772"/>
            <a:ext cx="10527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GRAPH THEORY, APPLICATIONS AND COMBINATORICS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Graph </a:t>
            </a:r>
            <a:r>
              <a:rPr lang="en-IN" sz="3600" b="1" dirty="0" err="1">
                <a:solidFill>
                  <a:schemeClr val="accent1">
                    <a:lumMod val="75000"/>
                  </a:schemeClr>
                </a:solidFill>
              </a:rPr>
              <a:t>Coloring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Surabhi</a:t>
            </a:r>
            <a:r>
              <a:rPr lang="en-US" sz="2400" b="1" dirty="0"/>
              <a:t> Narayan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371880" y="1386558"/>
            <a:ext cx="10134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Chromatic Partitioning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Proper coloring of graph G induces a partitioning of vertices into different subsets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No two vertices in any of these subsets are adjacent.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set of vertices in a graph is said to be an independent set of vertices if no two vertices in the set are adjacent.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maximal independent set or maximal internally stable set is an independent set to which no other vertex can be added without destroying its independence property.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A609E7-D29F-4431-9391-7389E837814F}"/>
              </a:ext>
            </a:extLst>
          </p:cNvPr>
          <p:cNvGrpSpPr/>
          <p:nvPr/>
        </p:nvGrpSpPr>
        <p:grpSpPr>
          <a:xfrm>
            <a:off x="6096000" y="4872977"/>
            <a:ext cx="3867150" cy="1493147"/>
            <a:chOff x="933450" y="4764778"/>
            <a:chExt cx="3867150" cy="14931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E078E7-A395-4767-A79E-C5EF933DB235}"/>
                </a:ext>
              </a:extLst>
            </p:cNvPr>
            <p:cNvCxnSpPr/>
            <p:nvPr/>
          </p:nvCxnSpPr>
          <p:spPr>
            <a:xfrm>
              <a:off x="942975" y="5541542"/>
              <a:ext cx="162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1567-2F36-48B9-BC83-054DC0107B23}"/>
                </a:ext>
              </a:extLst>
            </p:cNvPr>
            <p:cNvCxnSpPr/>
            <p:nvPr/>
          </p:nvCxnSpPr>
          <p:spPr>
            <a:xfrm flipV="1">
              <a:off x="2590800" y="4802878"/>
              <a:ext cx="647700" cy="738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63B5B54-50DA-4344-A0F8-758CF9F349ED}"/>
                </a:ext>
              </a:extLst>
            </p:cNvPr>
            <p:cNvCxnSpPr/>
            <p:nvPr/>
          </p:nvCxnSpPr>
          <p:spPr>
            <a:xfrm>
              <a:off x="3248025" y="4802878"/>
              <a:ext cx="628650" cy="738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BBFA7-DB7E-4474-A9D7-52A087689FB1}"/>
                </a:ext>
              </a:extLst>
            </p:cNvPr>
            <p:cNvCxnSpPr/>
            <p:nvPr/>
          </p:nvCxnSpPr>
          <p:spPr>
            <a:xfrm>
              <a:off x="2590800" y="5541542"/>
              <a:ext cx="647700" cy="664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5CD9466-0FD1-4654-BA73-895995EE10EC}"/>
                </a:ext>
              </a:extLst>
            </p:cNvPr>
            <p:cNvCxnSpPr/>
            <p:nvPr/>
          </p:nvCxnSpPr>
          <p:spPr>
            <a:xfrm flipV="1">
              <a:off x="3248025" y="5541542"/>
              <a:ext cx="628650" cy="664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A212C0-D817-49B6-BD3C-29BB3AA01CD8}"/>
                </a:ext>
              </a:extLst>
            </p:cNvPr>
            <p:cNvCxnSpPr/>
            <p:nvPr/>
          </p:nvCxnSpPr>
          <p:spPr>
            <a:xfrm flipV="1">
              <a:off x="3876675" y="4914900"/>
              <a:ext cx="781050" cy="626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041B80-CC24-4388-9F46-D55E940C29BF}"/>
                </a:ext>
              </a:extLst>
            </p:cNvPr>
            <p:cNvCxnSpPr>
              <a:cxnSpLocks/>
            </p:cNvCxnSpPr>
            <p:nvPr/>
          </p:nvCxnSpPr>
          <p:spPr>
            <a:xfrm>
              <a:off x="4657725" y="4914900"/>
              <a:ext cx="123825" cy="1291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A7B06F-42BD-4079-A8DD-F1C6BB067B1D}"/>
                </a:ext>
              </a:extLst>
            </p:cNvPr>
            <p:cNvCxnSpPr/>
            <p:nvPr/>
          </p:nvCxnSpPr>
          <p:spPr>
            <a:xfrm>
              <a:off x="3876675" y="5541542"/>
              <a:ext cx="914400" cy="664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A9B5409-8E90-4B96-8975-6C1E7DED5821}"/>
                </a:ext>
              </a:extLst>
            </p:cNvPr>
            <p:cNvSpPr/>
            <p:nvPr/>
          </p:nvSpPr>
          <p:spPr>
            <a:xfrm>
              <a:off x="3219450" y="4764778"/>
              <a:ext cx="85725" cy="1120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9428D1F-2E9C-47A8-9827-5B0C67365AE7}"/>
                </a:ext>
              </a:extLst>
            </p:cNvPr>
            <p:cNvCxnSpPr/>
            <p:nvPr/>
          </p:nvCxnSpPr>
          <p:spPr>
            <a:xfrm>
              <a:off x="2590800" y="5541542"/>
              <a:ext cx="1285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B2E44BF-741C-4417-9C11-C6D95F07F1FB}"/>
                </a:ext>
              </a:extLst>
            </p:cNvPr>
            <p:cNvSpPr/>
            <p:nvPr/>
          </p:nvSpPr>
          <p:spPr>
            <a:xfrm>
              <a:off x="933450" y="5488678"/>
              <a:ext cx="85725" cy="1120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D1CFA0-620F-4231-A057-78788275F45E}"/>
                </a:ext>
              </a:extLst>
            </p:cNvPr>
            <p:cNvSpPr/>
            <p:nvPr/>
          </p:nvSpPr>
          <p:spPr>
            <a:xfrm>
              <a:off x="2552700" y="5498203"/>
              <a:ext cx="85725" cy="1120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F16BCF0-044D-415B-B484-B5746DCF89C6}"/>
                </a:ext>
              </a:extLst>
            </p:cNvPr>
            <p:cNvSpPr/>
            <p:nvPr/>
          </p:nvSpPr>
          <p:spPr>
            <a:xfrm>
              <a:off x="3209925" y="6145903"/>
              <a:ext cx="85725" cy="1120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293E4E2-E16B-4AEB-80B2-3B5D85B47083}"/>
                </a:ext>
              </a:extLst>
            </p:cNvPr>
            <p:cNvSpPr/>
            <p:nvPr/>
          </p:nvSpPr>
          <p:spPr>
            <a:xfrm>
              <a:off x="3857625" y="5498203"/>
              <a:ext cx="85725" cy="1120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0FB8220-B838-4843-854A-BF3777594122}"/>
                </a:ext>
              </a:extLst>
            </p:cNvPr>
            <p:cNvSpPr/>
            <p:nvPr/>
          </p:nvSpPr>
          <p:spPr>
            <a:xfrm>
              <a:off x="4610100" y="4888603"/>
              <a:ext cx="85725" cy="1120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19C4CBC-6776-4E1A-BBD8-B7754D77A181}"/>
                </a:ext>
              </a:extLst>
            </p:cNvPr>
            <p:cNvSpPr/>
            <p:nvPr/>
          </p:nvSpPr>
          <p:spPr>
            <a:xfrm>
              <a:off x="4714875" y="6126853"/>
              <a:ext cx="85725" cy="1120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2925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371880" y="1386558"/>
            <a:ext cx="1013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Chromatic Partitioning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number of vertices in the largest independence set of a graph G is called the independence number </a:t>
            </a:r>
            <a:r>
              <a:rPr lang="el-GR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β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(G) or 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coefficient of internal stability.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A609E7-D29F-4431-9391-7389E837814F}"/>
              </a:ext>
            </a:extLst>
          </p:cNvPr>
          <p:cNvGrpSpPr/>
          <p:nvPr/>
        </p:nvGrpSpPr>
        <p:grpSpPr>
          <a:xfrm>
            <a:off x="2819400" y="2777967"/>
            <a:ext cx="3867150" cy="1493147"/>
            <a:chOff x="933450" y="4764778"/>
            <a:chExt cx="3867150" cy="14931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E078E7-A395-4767-A79E-C5EF933DB235}"/>
                </a:ext>
              </a:extLst>
            </p:cNvPr>
            <p:cNvCxnSpPr/>
            <p:nvPr/>
          </p:nvCxnSpPr>
          <p:spPr>
            <a:xfrm>
              <a:off x="942975" y="5541542"/>
              <a:ext cx="162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1567-2F36-48B9-BC83-054DC0107B23}"/>
                </a:ext>
              </a:extLst>
            </p:cNvPr>
            <p:cNvCxnSpPr/>
            <p:nvPr/>
          </p:nvCxnSpPr>
          <p:spPr>
            <a:xfrm flipV="1">
              <a:off x="2590800" y="4802878"/>
              <a:ext cx="647700" cy="738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63B5B54-50DA-4344-A0F8-758CF9F349ED}"/>
                </a:ext>
              </a:extLst>
            </p:cNvPr>
            <p:cNvCxnSpPr/>
            <p:nvPr/>
          </p:nvCxnSpPr>
          <p:spPr>
            <a:xfrm>
              <a:off x="3248025" y="4802878"/>
              <a:ext cx="628650" cy="738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BBFA7-DB7E-4474-A9D7-52A087689FB1}"/>
                </a:ext>
              </a:extLst>
            </p:cNvPr>
            <p:cNvCxnSpPr/>
            <p:nvPr/>
          </p:nvCxnSpPr>
          <p:spPr>
            <a:xfrm>
              <a:off x="2590800" y="5541542"/>
              <a:ext cx="647700" cy="664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5CD9466-0FD1-4654-BA73-895995EE10EC}"/>
                </a:ext>
              </a:extLst>
            </p:cNvPr>
            <p:cNvCxnSpPr/>
            <p:nvPr/>
          </p:nvCxnSpPr>
          <p:spPr>
            <a:xfrm flipV="1">
              <a:off x="3248025" y="5541542"/>
              <a:ext cx="628650" cy="664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A212C0-D817-49B6-BD3C-29BB3AA01CD8}"/>
                </a:ext>
              </a:extLst>
            </p:cNvPr>
            <p:cNvCxnSpPr/>
            <p:nvPr/>
          </p:nvCxnSpPr>
          <p:spPr>
            <a:xfrm flipV="1">
              <a:off x="3876675" y="4914900"/>
              <a:ext cx="781050" cy="626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041B80-CC24-4388-9F46-D55E940C29BF}"/>
                </a:ext>
              </a:extLst>
            </p:cNvPr>
            <p:cNvCxnSpPr>
              <a:cxnSpLocks/>
            </p:cNvCxnSpPr>
            <p:nvPr/>
          </p:nvCxnSpPr>
          <p:spPr>
            <a:xfrm>
              <a:off x="4657725" y="4914900"/>
              <a:ext cx="123825" cy="1291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A7B06F-42BD-4079-A8DD-F1C6BB067B1D}"/>
                </a:ext>
              </a:extLst>
            </p:cNvPr>
            <p:cNvCxnSpPr/>
            <p:nvPr/>
          </p:nvCxnSpPr>
          <p:spPr>
            <a:xfrm>
              <a:off x="3876675" y="5541542"/>
              <a:ext cx="914400" cy="664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A9B5409-8E90-4B96-8975-6C1E7DED5821}"/>
                </a:ext>
              </a:extLst>
            </p:cNvPr>
            <p:cNvSpPr/>
            <p:nvPr/>
          </p:nvSpPr>
          <p:spPr>
            <a:xfrm>
              <a:off x="3219450" y="4764778"/>
              <a:ext cx="85725" cy="1120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9428D1F-2E9C-47A8-9827-5B0C67365AE7}"/>
                </a:ext>
              </a:extLst>
            </p:cNvPr>
            <p:cNvCxnSpPr/>
            <p:nvPr/>
          </p:nvCxnSpPr>
          <p:spPr>
            <a:xfrm>
              <a:off x="2590800" y="5541542"/>
              <a:ext cx="1285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B2E44BF-741C-4417-9C11-C6D95F07F1FB}"/>
                </a:ext>
              </a:extLst>
            </p:cNvPr>
            <p:cNvSpPr/>
            <p:nvPr/>
          </p:nvSpPr>
          <p:spPr>
            <a:xfrm>
              <a:off x="933450" y="5488678"/>
              <a:ext cx="85725" cy="1120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5D1CFA0-620F-4231-A057-78788275F45E}"/>
                </a:ext>
              </a:extLst>
            </p:cNvPr>
            <p:cNvSpPr/>
            <p:nvPr/>
          </p:nvSpPr>
          <p:spPr>
            <a:xfrm>
              <a:off x="2552700" y="5498203"/>
              <a:ext cx="85725" cy="1120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F16BCF0-044D-415B-B484-B5746DCF89C6}"/>
                </a:ext>
              </a:extLst>
            </p:cNvPr>
            <p:cNvSpPr/>
            <p:nvPr/>
          </p:nvSpPr>
          <p:spPr>
            <a:xfrm>
              <a:off x="3209925" y="6145903"/>
              <a:ext cx="85725" cy="1120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293E4E2-E16B-4AEB-80B2-3B5D85B47083}"/>
                </a:ext>
              </a:extLst>
            </p:cNvPr>
            <p:cNvSpPr/>
            <p:nvPr/>
          </p:nvSpPr>
          <p:spPr>
            <a:xfrm>
              <a:off x="3857625" y="5498203"/>
              <a:ext cx="85725" cy="1120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0FB8220-B838-4843-854A-BF3777594122}"/>
                </a:ext>
              </a:extLst>
            </p:cNvPr>
            <p:cNvSpPr/>
            <p:nvPr/>
          </p:nvSpPr>
          <p:spPr>
            <a:xfrm>
              <a:off x="4610100" y="4888603"/>
              <a:ext cx="85725" cy="1120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19C4CBC-6776-4E1A-BBD8-B7754D77A181}"/>
                </a:ext>
              </a:extLst>
            </p:cNvPr>
            <p:cNvSpPr/>
            <p:nvPr/>
          </p:nvSpPr>
          <p:spPr>
            <a:xfrm>
              <a:off x="4714875" y="6126853"/>
              <a:ext cx="85725" cy="1120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36DE4B0-BE84-491A-8CBB-C175FD408E81}"/>
              </a:ext>
            </a:extLst>
          </p:cNvPr>
          <p:cNvSpPr txBox="1"/>
          <p:nvPr/>
        </p:nvSpPr>
        <p:spPr>
          <a:xfrm>
            <a:off x="581025" y="4705350"/>
            <a:ext cx="11382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Maximal Independent Set: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Start with any vertex.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Add more vertices to the set selecting at each stage a vertex that is not adjacent to any of those already selected.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Set not necessarily a maximal independent set with largest number of vertices.</a:t>
            </a:r>
          </a:p>
        </p:txBody>
      </p:sp>
    </p:spTree>
    <p:extLst>
      <p:ext uri="{BB962C8B-B14F-4D97-AF65-F5344CB8AC3E}">
        <p14:creationId xmlns:p14="http://schemas.microsoft.com/office/powerpoint/2010/main" val="356242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371880" y="1386558"/>
            <a:ext cx="10134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All Maximal Independent Sets:</a:t>
            </a:r>
          </a:p>
          <a:p>
            <a:pPr algn="just"/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Boolean arithmetic on the vertices.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l-GR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Ψ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include all edges of the graph expressed as sum of products.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l-GR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Ψ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’ </a:t>
            </a:r>
            <a:r>
              <a:rPr lang="en-IN" sz="2400" i="0" dirty="0">
                <a:solidFill>
                  <a:schemeClr val="accent1">
                    <a:lumMod val="75000"/>
                  </a:schemeClr>
                </a:solidFill>
                <a:effectLst/>
              </a:rPr>
              <a:t>include edges expressed as sum of Boolean products.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A vertex set is maximal independent set if </a:t>
            </a:r>
            <a:r>
              <a:rPr lang="el-GR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Ψ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= 0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which is possible if </a:t>
            </a:r>
            <a:r>
              <a:rPr lang="el-GR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Ψ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’ = 1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C3273-B71F-414D-9222-57267CB55D35}"/>
              </a:ext>
            </a:extLst>
          </p:cNvPr>
          <p:cNvSpPr txBox="1"/>
          <p:nvPr/>
        </p:nvSpPr>
        <p:spPr>
          <a:xfrm>
            <a:off x="4495585" y="4001285"/>
            <a:ext cx="7420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Ψ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 = ab + </a:t>
            </a:r>
            <a:r>
              <a:rPr lang="en-IN" sz="2400" b="1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bc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 + bd + </a:t>
            </a:r>
            <a:r>
              <a:rPr lang="en-IN" sz="2400" b="1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ce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 + de+ </a:t>
            </a:r>
            <a:r>
              <a:rPr lang="en-IN" sz="2400" b="1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ef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 + </a:t>
            </a:r>
            <a:r>
              <a:rPr lang="en-IN" sz="2400" b="1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eg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 + </a:t>
            </a:r>
            <a:r>
              <a:rPr lang="en-IN" sz="2400" b="1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fg</a:t>
            </a:r>
            <a:endParaRPr lang="en-IN" sz="2400" b="1" i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algn="just"/>
            <a:r>
              <a:rPr lang="el-GR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Ψ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’ = (a’+ b’) (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b’+c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’) (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c’+e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’)  (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d’+e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’) (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e’+f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’) (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e’+g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’) (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f’+g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’)</a:t>
            </a:r>
          </a:p>
          <a:p>
            <a:pPr algn="just"/>
            <a:r>
              <a:rPr lang="el-GR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Ψ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 = </a:t>
            </a:r>
            <a:r>
              <a:rPr lang="en-IN" sz="2400" b="1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b’e’f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’ + </a:t>
            </a:r>
            <a:r>
              <a:rPr lang="en-IN" sz="2400" b="1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b’e’g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’ + </a:t>
            </a:r>
            <a:r>
              <a:rPr lang="en-IN" sz="2400" b="1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a’c’d’e’f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’ + </a:t>
            </a:r>
            <a:r>
              <a:rPr lang="en-IN" sz="2400" b="1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a’c’d’e’g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’ + </a:t>
            </a:r>
            <a:r>
              <a:rPr lang="en-IN" sz="2400" b="1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b’c’d’f’g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’ </a:t>
            </a:r>
          </a:p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acdf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), (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acdg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), (</a:t>
            </a: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bg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), (bf) and (ae) are the maximal independent sets of the graph.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4E5E98-5507-454A-A553-DA93C966E572}"/>
              </a:ext>
            </a:extLst>
          </p:cNvPr>
          <p:cNvGrpSpPr/>
          <p:nvPr/>
        </p:nvGrpSpPr>
        <p:grpSpPr>
          <a:xfrm>
            <a:off x="19238" y="4114800"/>
            <a:ext cx="4352521" cy="2293382"/>
            <a:chOff x="1200554" y="3876675"/>
            <a:chExt cx="4352521" cy="22933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FA609E7-D29F-4431-9391-7389E837814F}"/>
                </a:ext>
              </a:extLst>
            </p:cNvPr>
            <p:cNvGrpSpPr/>
            <p:nvPr/>
          </p:nvGrpSpPr>
          <p:grpSpPr>
            <a:xfrm>
              <a:off x="1466850" y="4218688"/>
              <a:ext cx="3867150" cy="1493147"/>
              <a:chOff x="933450" y="4764778"/>
              <a:chExt cx="3867150" cy="1493147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2E078E7-A395-4767-A79E-C5EF933DB235}"/>
                  </a:ext>
                </a:extLst>
              </p:cNvPr>
              <p:cNvCxnSpPr/>
              <p:nvPr/>
            </p:nvCxnSpPr>
            <p:spPr>
              <a:xfrm>
                <a:off x="942975" y="5541542"/>
                <a:ext cx="16287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21D1567-2F36-48B9-BC83-054DC0107B23}"/>
                  </a:ext>
                </a:extLst>
              </p:cNvPr>
              <p:cNvCxnSpPr/>
              <p:nvPr/>
            </p:nvCxnSpPr>
            <p:spPr>
              <a:xfrm flipV="1">
                <a:off x="2590800" y="4802878"/>
                <a:ext cx="647700" cy="738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63B5B54-50DA-4344-A0F8-758CF9F349ED}"/>
                  </a:ext>
                </a:extLst>
              </p:cNvPr>
              <p:cNvCxnSpPr/>
              <p:nvPr/>
            </p:nvCxnSpPr>
            <p:spPr>
              <a:xfrm>
                <a:off x="3248025" y="4802878"/>
                <a:ext cx="628650" cy="738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9EBBFA7-DB7E-4474-A9D7-52A087689FB1}"/>
                  </a:ext>
                </a:extLst>
              </p:cNvPr>
              <p:cNvCxnSpPr/>
              <p:nvPr/>
            </p:nvCxnSpPr>
            <p:spPr>
              <a:xfrm>
                <a:off x="2590800" y="5541542"/>
                <a:ext cx="647700" cy="664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5CD9466-0FD1-4654-BA73-895995EE10EC}"/>
                  </a:ext>
                </a:extLst>
              </p:cNvPr>
              <p:cNvCxnSpPr/>
              <p:nvPr/>
            </p:nvCxnSpPr>
            <p:spPr>
              <a:xfrm flipV="1">
                <a:off x="3248025" y="5541542"/>
                <a:ext cx="628650" cy="664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4A212C0-D817-49B6-BD3C-29BB3AA01CD8}"/>
                  </a:ext>
                </a:extLst>
              </p:cNvPr>
              <p:cNvCxnSpPr/>
              <p:nvPr/>
            </p:nvCxnSpPr>
            <p:spPr>
              <a:xfrm flipV="1">
                <a:off x="3876675" y="4914900"/>
                <a:ext cx="781050" cy="6266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0041B80-CC24-4388-9F46-D55E940C2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725" y="4914900"/>
                <a:ext cx="123825" cy="1291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A7B06F-42BD-4079-A8DD-F1C6BB067B1D}"/>
                  </a:ext>
                </a:extLst>
              </p:cNvPr>
              <p:cNvCxnSpPr/>
              <p:nvPr/>
            </p:nvCxnSpPr>
            <p:spPr>
              <a:xfrm>
                <a:off x="3876675" y="5541542"/>
                <a:ext cx="914400" cy="664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A9B5409-8E90-4B96-8975-6C1E7DED5821}"/>
                  </a:ext>
                </a:extLst>
              </p:cNvPr>
              <p:cNvSpPr/>
              <p:nvPr/>
            </p:nvSpPr>
            <p:spPr>
              <a:xfrm>
                <a:off x="3219450" y="4764778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9428D1F-2E9C-47A8-9827-5B0C67365AE7}"/>
                  </a:ext>
                </a:extLst>
              </p:cNvPr>
              <p:cNvCxnSpPr/>
              <p:nvPr/>
            </p:nvCxnSpPr>
            <p:spPr>
              <a:xfrm>
                <a:off x="2590800" y="5541542"/>
                <a:ext cx="12858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B2E44BF-741C-4417-9C11-C6D95F07F1FB}"/>
                  </a:ext>
                </a:extLst>
              </p:cNvPr>
              <p:cNvSpPr/>
              <p:nvPr/>
            </p:nvSpPr>
            <p:spPr>
              <a:xfrm>
                <a:off x="933450" y="5488678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5D1CFA0-620F-4231-A057-78788275F45E}"/>
                  </a:ext>
                </a:extLst>
              </p:cNvPr>
              <p:cNvSpPr/>
              <p:nvPr/>
            </p:nvSpPr>
            <p:spPr>
              <a:xfrm>
                <a:off x="2552700" y="5498203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F16BCF0-044D-415B-B484-B5746DCF89C6}"/>
                  </a:ext>
                </a:extLst>
              </p:cNvPr>
              <p:cNvSpPr/>
              <p:nvPr/>
            </p:nvSpPr>
            <p:spPr>
              <a:xfrm>
                <a:off x="3209925" y="6145903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293E4E2-E16B-4AEB-80B2-3B5D85B47083}"/>
                  </a:ext>
                </a:extLst>
              </p:cNvPr>
              <p:cNvSpPr/>
              <p:nvPr/>
            </p:nvSpPr>
            <p:spPr>
              <a:xfrm>
                <a:off x="3857625" y="5498203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0FB8220-B838-4843-854A-BF3777594122}"/>
                  </a:ext>
                </a:extLst>
              </p:cNvPr>
              <p:cNvSpPr/>
              <p:nvPr/>
            </p:nvSpPr>
            <p:spPr>
              <a:xfrm>
                <a:off x="4610100" y="4888603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19C4CBC-6776-4E1A-BBD8-B7754D77A181}"/>
                  </a:ext>
                </a:extLst>
              </p:cNvPr>
              <p:cNvSpPr/>
              <p:nvPr/>
            </p:nvSpPr>
            <p:spPr>
              <a:xfrm>
                <a:off x="4714875" y="6126853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5D84C8-0C66-4B3E-B434-76A5C0833A87}"/>
                </a:ext>
              </a:extLst>
            </p:cNvPr>
            <p:cNvSpPr txBox="1"/>
            <p:nvPr/>
          </p:nvSpPr>
          <p:spPr>
            <a:xfrm>
              <a:off x="1200554" y="4600575"/>
              <a:ext cx="466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6FE94F-6C0D-434D-A42C-ADE2F95760F5}"/>
                </a:ext>
              </a:extLst>
            </p:cNvPr>
            <p:cNvSpPr txBox="1"/>
            <p:nvPr/>
          </p:nvSpPr>
          <p:spPr>
            <a:xfrm>
              <a:off x="2743200" y="4712597"/>
              <a:ext cx="40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29A93D-634F-4CF6-9387-55CA72E3FAA3}"/>
                </a:ext>
              </a:extLst>
            </p:cNvPr>
            <p:cNvSpPr txBox="1"/>
            <p:nvPr/>
          </p:nvSpPr>
          <p:spPr>
            <a:xfrm>
              <a:off x="3657600" y="3876675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A3800A-03CC-413B-9861-78EFC71CA3C8}"/>
                </a:ext>
              </a:extLst>
            </p:cNvPr>
            <p:cNvSpPr txBox="1"/>
            <p:nvPr/>
          </p:nvSpPr>
          <p:spPr>
            <a:xfrm>
              <a:off x="3657600" y="5711835"/>
              <a:ext cx="647700" cy="38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9313AB-BB6B-477A-868E-D7B3AD9BA6DF}"/>
                </a:ext>
              </a:extLst>
            </p:cNvPr>
            <p:cNvSpPr txBox="1"/>
            <p:nvPr/>
          </p:nvSpPr>
          <p:spPr>
            <a:xfrm>
              <a:off x="4305300" y="4613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0AEAD8-A015-4707-8CE6-8638B77BFEC9}"/>
                </a:ext>
              </a:extLst>
            </p:cNvPr>
            <p:cNvSpPr txBox="1"/>
            <p:nvPr/>
          </p:nvSpPr>
          <p:spPr>
            <a:xfrm>
              <a:off x="5105400" y="4008847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E902D-042B-4E09-A396-4D07152E0B57}"/>
                </a:ext>
              </a:extLst>
            </p:cNvPr>
            <p:cNvSpPr txBox="1"/>
            <p:nvPr/>
          </p:nvSpPr>
          <p:spPr>
            <a:xfrm>
              <a:off x="5143500" y="5800725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69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371880" y="1386558"/>
            <a:ext cx="10134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Independence and Chromatic Number</a:t>
            </a:r>
          </a:p>
          <a:p>
            <a:pPr algn="just"/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Independent set with the maximum number of vertices is called the independence number.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Minimum number of maximal independent sets which collectively include all the vertices of G determines the chromatic number of the graph.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C3273-B71F-414D-9222-57267CB55D35}"/>
              </a:ext>
            </a:extLst>
          </p:cNvPr>
          <p:cNvSpPr txBox="1"/>
          <p:nvPr/>
        </p:nvSpPr>
        <p:spPr>
          <a:xfrm>
            <a:off x="4495585" y="4001285"/>
            <a:ext cx="7420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Independence number of graph G is 4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(</a:t>
            </a:r>
            <a:r>
              <a:rPr lang="en-IN" sz="2400" b="1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acdf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), (</a:t>
            </a:r>
            <a:r>
              <a:rPr lang="en-IN" sz="2400" b="1" i="0" dirty="0" err="1">
                <a:solidFill>
                  <a:schemeClr val="accent1">
                    <a:lumMod val="75000"/>
                  </a:schemeClr>
                </a:solidFill>
                <a:effectLst/>
              </a:rPr>
              <a:t>bg</a:t>
            </a: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),(ae) satisfy this property. Hence the Graph is 3-chromatic.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4E5E98-5507-454A-A553-DA93C966E572}"/>
              </a:ext>
            </a:extLst>
          </p:cNvPr>
          <p:cNvGrpSpPr/>
          <p:nvPr/>
        </p:nvGrpSpPr>
        <p:grpSpPr>
          <a:xfrm>
            <a:off x="19238" y="4114800"/>
            <a:ext cx="4352521" cy="2293382"/>
            <a:chOff x="1200554" y="3876675"/>
            <a:chExt cx="4352521" cy="229338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FA609E7-D29F-4431-9391-7389E837814F}"/>
                </a:ext>
              </a:extLst>
            </p:cNvPr>
            <p:cNvGrpSpPr/>
            <p:nvPr/>
          </p:nvGrpSpPr>
          <p:grpSpPr>
            <a:xfrm>
              <a:off x="1466850" y="4218688"/>
              <a:ext cx="3867150" cy="1493147"/>
              <a:chOff x="933450" y="4764778"/>
              <a:chExt cx="3867150" cy="1493147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2E078E7-A395-4767-A79E-C5EF933DB235}"/>
                  </a:ext>
                </a:extLst>
              </p:cNvPr>
              <p:cNvCxnSpPr/>
              <p:nvPr/>
            </p:nvCxnSpPr>
            <p:spPr>
              <a:xfrm>
                <a:off x="942975" y="5541542"/>
                <a:ext cx="16287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21D1567-2F36-48B9-BC83-054DC0107B23}"/>
                  </a:ext>
                </a:extLst>
              </p:cNvPr>
              <p:cNvCxnSpPr/>
              <p:nvPr/>
            </p:nvCxnSpPr>
            <p:spPr>
              <a:xfrm flipV="1">
                <a:off x="2590800" y="4802878"/>
                <a:ext cx="647700" cy="738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63B5B54-50DA-4344-A0F8-758CF9F349ED}"/>
                  </a:ext>
                </a:extLst>
              </p:cNvPr>
              <p:cNvCxnSpPr/>
              <p:nvPr/>
            </p:nvCxnSpPr>
            <p:spPr>
              <a:xfrm>
                <a:off x="3248025" y="4802878"/>
                <a:ext cx="628650" cy="7386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9EBBFA7-DB7E-4474-A9D7-52A087689FB1}"/>
                  </a:ext>
                </a:extLst>
              </p:cNvPr>
              <p:cNvCxnSpPr/>
              <p:nvPr/>
            </p:nvCxnSpPr>
            <p:spPr>
              <a:xfrm>
                <a:off x="2590800" y="5541542"/>
                <a:ext cx="647700" cy="664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5CD9466-0FD1-4654-BA73-895995EE10EC}"/>
                  </a:ext>
                </a:extLst>
              </p:cNvPr>
              <p:cNvCxnSpPr/>
              <p:nvPr/>
            </p:nvCxnSpPr>
            <p:spPr>
              <a:xfrm flipV="1">
                <a:off x="3248025" y="5541542"/>
                <a:ext cx="628650" cy="664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4A212C0-D817-49B6-BD3C-29BB3AA01CD8}"/>
                  </a:ext>
                </a:extLst>
              </p:cNvPr>
              <p:cNvCxnSpPr/>
              <p:nvPr/>
            </p:nvCxnSpPr>
            <p:spPr>
              <a:xfrm flipV="1">
                <a:off x="3876675" y="4914900"/>
                <a:ext cx="781050" cy="6266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0041B80-CC24-4388-9F46-D55E940C2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725" y="4914900"/>
                <a:ext cx="123825" cy="1291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A7B06F-42BD-4079-A8DD-F1C6BB067B1D}"/>
                  </a:ext>
                </a:extLst>
              </p:cNvPr>
              <p:cNvCxnSpPr/>
              <p:nvPr/>
            </p:nvCxnSpPr>
            <p:spPr>
              <a:xfrm>
                <a:off x="3876675" y="5541542"/>
                <a:ext cx="914400" cy="664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A9B5409-8E90-4B96-8975-6C1E7DED5821}"/>
                  </a:ext>
                </a:extLst>
              </p:cNvPr>
              <p:cNvSpPr/>
              <p:nvPr/>
            </p:nvSpPr>
            <p:spPr>
              <a:xfrm>
                <a:off x="3219450" y="4764778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9428D1F-2E9C-47A8-9827-5B0C67365AE7}"/>
                  </a:ext>
                </a:extLst>
              </p:cNvPr>
              <p:cNvCxnSpPr/>
              <p:nvPr/>
            </p:nvCxnSpPr>
            <p:spPr>
              <a:xfrm>
                <a:off x="2590800" y="5541542"/>
                <a:ext cx="12858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B2E44BF-741C-4417-9C11-C6D95F07F1FB}"/>
                  </a:ext>
                </a:extLst>
              </p:cNvPr>
              <p:cNvSpPr/>
              <p:nvPr/>
            </p:nvSpPr>
            <p:spPr>
              <a:xfrm>
                <a:off x="933450" y="5488678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5D1CFA0-620F-4231-A057-78788275F45E}"/>
                  </a:ext>
                </a:extLst>
              </p:cNvPr>
              <p:cNvSpPr/>
              <p:nvPr/>
            </p:nvSpPr>
            <p:spPr>
              <a:xfrm>
                <a:off x="2552700" y="5498203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F16BCF0-044D-415B-B484-B5746DCF89C6}"/>
                  </a:ext>
                </a:extLst>
              </p:cNvPr>
              <p:cNvSpPr/>
              <p:nvPr/>
            </p:nvSpPr>
            <p:spPr>
              <a:xfrm>
                <a:off x="3209925" y="6145903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293E4E2-E16B-4AEB-80B2-3B5D85B47083}"/>
                  </a:ext>
                </a:extLst>
              </p:cNvPr>
              <p:cNvSpPr/>
              <p:nvPr/>
            </p:nvSpPr>
            <p:spPr>
              <a:xfrm>
                <a:off x="3857625" y="5498203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0FB8220-B838-4843-854A-BF3777594122}"/>
                  </a:ext>
                </a:extLst>
              </p:cNvPr>
              <p:cNvSpPr/>
              <p:nvPr/>
            </p:nvSpPr>
            <p:spPr>
              <a:xfrm>
                <a:off x="4610100" y="4888603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19C4CBC-6776-4E1A-BBD8-B7754D77A181}"/>
                  </a:ext>
                </a:extLst>
              </p:cNvPr>
              <p:cNvSpPr/>
              <p:nvPr/>
            </p:nvSpPr>
            <p:spPr>
              <a:xfrm>
                <a:off x="4714875" y="6126853"/>
                <a:ext cx="85725" cy="1120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5D84C8-0C66-4B3E-B434-76A5C0833A87}"/>
                </a:ext>
              </a:extLst>
            </p:cNvPr>
            <p:cNvSpPr txBox="1"/>
            <p:nvPr/>
          </p:nvSpPr>
          <p:spPr>
            <a:xfrm>
              <a:off x="1200554" y="4600575"/>
              <a:ext cx="466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6FE94F-6C0D-434D-A42C-ADE2F95760F5}"/>
                </a:ext>
              </a:extLst>
            </p:cNvPr>
            <p:cNvSpPr txBox="1"/>
            <p:nvPr/>
          </p:nvSpPr>
          <p:spPr>
            <a:xfrm>
              <a:off x="2743200" y="4712597"/>
              <a:ext cx="40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29A93D-634F-4CF6-9387-55CA72E3FAA3}"/>
                </a:ext>
              </a:extLst>
            </p:cNvPr>
            <p:cNvSpPr txBox="1"/>
            <p:nvPr/>
          </p:nvSpPr>
          <p:spPr>
            <a:xfrm>
              <a:off x="3657600" y="3876675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A3800A-03CC-413B-9861-78EFC71CA3C8}"/>
                </a:ext>
              </a:extLst>
            </p:cNvPr>
            <p:cNvSpPr txBox="1"/>
            <p:nvPr/>
          </p:nvSpPr>
          <p:spPr>
            <a:xfrm>
              <a:off x="3657600" y="5711835"/>
              <a:ext cx="647700" cy="38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9313AB-BB6B-477A-868E-D7B3AD9BA6DF}"/>
                </a:ext>
              </a:extLst>
            </p:cNvPr>
            <p:cNvSpPr txBox="1"/>
            <p:nvPr/>
          </p:nvSpPr>
          <p:spPr>
            <a:xfrm>
              <a:off x="4305300" y="4613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0AEAD8-A015-4707-8CE6-8638B77BFEC9}"/>
                </a:ext>
              </a:extLst>
            </p:cNvPr>
            <p:cNvSpPr txBox="1"/>
            <p:nvPr/>
          </p:nvSpPr>
          <p:spPr>
            <a:xfrm>
              <a:off x="5105400" y="4008847"/>
              <a:ext cx="44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E902D-042B-4E09-A396-4D07152E0B57}"/>
                </a:ext>
              </a:extLst>
            </p:cNvPr>
            <p:cNvSpPr txBox="1"/>
            <p:nvPr/>
          </p:nvSpPr>
          <p:spPr>
            <a:xfrm>
              <a:off x="5143500" y="5800725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580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Graph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Coloring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Graph Theory, Applications and Combinatorics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9634A-8CFB-4700-B5BE-CFD8EDA36B74}"/>
              </a:ext>
            </a:extLst>
          </p:cNvPr>
          <p:cNvSpPr txBox="1"/>
          <p:nvPr/>
        </p:nvSpPr>
        <p:spPr>
          <a:xfrm>
            <a:off x="305205" y="1804186"/>
            <a:ext cx="10134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Find the maximal independent set of graph G. Find its independence number and chromaticity.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BFBB0A-7A4B-4F2C-AE9F-48745D84ED3B}"/>
              </a:ext>
            </a:extLst>
          </p:cNvPr>
          <p:cNvGrpSpPr/>
          <p:nvPr/>
        </p:nvGrpSpPr>
        <p:grpSpPr>
          <a:xfrm>
            <a:off x="1619250" y="3200404"/>
            <a:ext cx="3857626" cy="2159444"/>
            <a:chOff x="1619250" y="3200404"/>
            <a:chExt cx="3857626" cy="215944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5805FA-6BC4-4BBB-B2D4-51293589E08D}"/>
                </a:ext>
              </a:extLst>
            </p:cNvPr>
            <p:cNvCxnSpPr/>
            <p:nvPr/>
          </p:nvCxnSpPr>
          <p:spPr>
            <a:xfrm>
              <a:off x="1781175" y="3648075"/>
              <a:ext cx="1724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2ED0AC-D9F7-478D-9848-DB7C46824F09}"/>
                </a:ext>
              </a:extLst>
            </p:cNvPr>
            <p:cNvCxnSpPr/>
            <p:nvPr/>
          </p:nvCxnSpPr>
          <p:spPr>
            <a:xfrm>
              <a:off x="1781175" y="3676650"/>
              <a:ext cx="66675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88F068-FBD0-411E-9E84-6393CF9DF3AB}"/>
                </a:ext>
              </a:extLst>
            </p:cNvPr>
            <p:cNvCxnSpPr/>
            <p:nvPr/>
          </p:nvCxnSpPr>
          <p:spPr>
            <a:xfrm flipV="1">
              <a:off x="2466975" y="3648075"/>
              <a:ext cx="1038225" cy="1247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B7F5C0A-E88D-4888-BEB3-EC53A6D6B01E}"/>
                </a:ext>
              </a:extLst>
            </p:cNvPr>
            <p:cNvCxnSpPr/>
            <p:nvPr/>
          </p:nvCxnSpPr>
          <p:spPr>
            <a:xfrm>
              <a:off x="3505200" y="3648075"/>
              <a:ext cx="1457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558B5BB-9F96-427E-B211-3A918FFFC6CD}"/>
                </a:ext>
              </a:extLst>
            </p:cNvPr>
            <p:cNvCxnSpPr/>
            <p:nvPr/>
          </p:nvCxnSpPr>
          <p:spPr>
            <a:xfrm>
              <a:off x="4972050" y="3676650"/>
              <a:ext cx="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B03184D-2F18-4C72-9EC3-F233388A4FEF}"/>
                </a:ext>
              </a:extLst>
            </p:cNvPr>
            <p:cNvSpPr/>
            <p:nvPr/>
          </p:nvSpPr>
          <p:spPr>
            <a:xfrm>
              <a:off x="1762125" y="3600450"/>
              <a:ext cx="123825" cy="114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29F42A7-6ED6-4DD2-8FE3-603B2C52D9D7}"/>
                </a:ext>
              </a:extLst>
            </p:cNvPr>
            <p:cNvSpPr/>
            <p:nvPr/>
          </p:nvSpPr>
          <p:spPr>
            <a:xfrm>
              <a:off x="2419350" y="4791075"/>
              <a:ext cx="123825" cy="114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ED789C4-5BDA-4776-A78C-1A3188D42A84}"/>
                </a:ext>
              </a:extLst>
            </p:cNvPr>
            <p:cNvSpPr/>
            <p:nvPr/>
          </p:nvSpPr>
          <p:spPr>
            <a:xfrm>
              <a:off x="3390900" y="3600450"/>
              <a:ext cx="123825" cy="114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36577A4-D49E-466B-985C-C0802A0BF6C6}"/>
                </a:ext>
              </a:extLst>
            </p:cNvPr>
            <p:cNvSpPr/>
            <p:nvPr/>
          </p:nvSpPr>
          <p:spPr>
            <a:xfrm>
              <a:off x="4914900" y="3600450"/>
              <a:ext cx="123825" cy="114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D22B68-9575-438F-BDF9-380114BFE4CC}"/>
                </a:ext>
              </a:extLst>
            </p:cNvPr>
            <p:cNvSpPr/>
            <p:nvPr/>
          </p:nvSpPr>
          <p:spPr>
            <a:xfrm>
              <a:off x="4914900" y="4895850"/>
              <a:ext cx="123825" cy="114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1DF92D6-C428-4205-9EA0-A7848D1169EF}"/>
                </a:ext>
              </a:extLst>
            </p:cNvPr>
            <p:cNvSpPr txBox="1"/>
            <p:nvPr/>
          </p:nvSpPr>
          <p:spPr>
            <a:xfrm>
              <a:off x="1619250" y="3209925"/>
              <a:ext cx="485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BE0E93-84E0-404C-806C-13366A5B4A67}"/>
                </a:ext>
              </a:extLst>
            </p:cNvPr>
            <p:cNvSpPr txBox="1"/>
            <p:nvPr/>
          </p:nvSpPr>
          <p:spPr>
            <a:xfrm>
              <a:off x="3343275" y="3200404"/>
              <a:ext cx="59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2108374-E9A4-4A9F-812B-E9989C9F4525}"/>
                </a:ext>
              </a:extLst>
            </p:cNvPr>
            <p:cNvSpPr txBox="1"/>
            <p:nvPr/>
          </p:nvSpPr>
          <p:spPr>
            <a:xfrm>
              <a:off x="4914900" y="3325806"/>
              <a:ext cx="485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0C5C16-E3BB-409A-A41C-B9DFD8C7C00A}"/>
                </a:ext>
              </a:extLst>
            </p:cNvPr>
            <p:cNvSpPr txBox="1"/>
            <p:nvPr/>
          </p:nvSpPr>
          <p:spPr>
            <a:xfrm>
              <a:off x="2219325" y="4876242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835FA3-7F4A-4D8D-812C-9F3A82149AC9}"/>
                </a:ext>
              </a:extLst>
            </p:cNvPr>
            <p:cNvSpPr txBox="1"/>
            <p:nvPr/>
          </p:nvSpPr>
          <p:spPr>
            <a:xfrm>
              <a:off x="4905376" y="4990538"/>
              <a:ext cx="571500" cy="36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47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2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3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4031</TotalTime>
  <Words>772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Chandramouli Ananthamurthy</cp:lastModifiedBy>
  <cp:revision>241</cp:revision>
  <dcterms:created xsi:type="dcterms:W3CDTF">2020-06-03T14:19:11Z</dcterms:created>
  <dcterms:modified xsi:type="dcterms:W3CDTF">2020-09-16T04:33:50Z</dcterms:modified>
</cp:coreProperties>
</file>