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30" r:id="rId4"/>
    <p:sldId id="431" r:id="rId5"/>
    <p:sldId id="432" r:id="rId6"/>
    <p:sldId id="434" r:id="rId7"/>
    <p:sldId id="435" r:id="rId8"/>
    <p:sldId id="436" r:id="rId9"/>
    <p:sldId id="437" r:id="rId10"/>
    <p:sldId id="438" r:id="rId11"/>
    <p:sldId id="450" r:id="rId12"/>
    <p:sldId id="439" r:id="rId13"/>
    <p:sldId id="445" r:id="rId14"/>
    <p:sldId id="441" r:id="rId15"/>
    <p:sldId id="443" r:id="rId16"/>
    <p:sldId id="444" r:id="rId17"/>
    <p:sldId id="440" r:id="rId18"/>
    <p:sldId id="446" r:id="rId19"/>
    <p:sldId id="447" r:id="rId20"/>
    <p:sldId id="433" r:id="rId21"/>
    <p:sldId id="448" r:id="rId22"/>
    <p:sldId id="442" r:id="rId23"/>
    <p:sldId id="449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29185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332713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2877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281817"/>
            <a:ext cx="1013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Decomposition theorem for chromatic Polynomials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Theorem: If G is a connected graph and e={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 is an edge of G then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P(Ge,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= P(G,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+ P(Ge’,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EC73E-E1B3-4D18-AFD9-ED766C49C7B5}"/>
              </a:ext>
            </a:extLst>
          </p:cNvPr>
          <p:cNvGrpSpPr/>
          <p:nvPr/>
        </p:nvGrpSpPr>
        <p:grpSpPr>
          <a:xfrm>
            <a:off x="952500" y="3867150"/>
            <a:ext cx="8324842" cy="2398157"/>
            <a:chOff x="952500" y="3867150"/>
            <a:chExt cx="8324842" cy="2398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E1F72-9F5B-4541-AB4E-80F35413C289}"/>
                </a:ext>
              </a:extLst>
            </p:cNvPr>
            <p:cNvSpPr/>
            <p:nvPr/>
          </p:nvSpPr>
          <p:spPr>
            <a:xfrm>
              <a:off x="1209675" y="4171950"/>
              <a:ext cx="1933575" cy="171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4C22F2-0E66-4468-8222-280444704360}"/>
                </a:ext>
              </a:extLst>
            </p:cNvPr>
            <p:cNvCxnSpPr/>
            <p:nvPr/>
          </p:nvCxnSpPr>
          <p:spPr>
            <a:xfrm flipV="1">
              <a:off x="1209675" y="4171950"/>
              <a:ext cx="1933575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33680-C906-4795-8274-3B211468ED53}"/>
                </a:ext>
              </a:extLst>
            </p:cNvPr>
            <p:cNvSpPr/>
            <p:nvPr/>
          </p:nvSpPr>
          <p:spPr>
            <a:xfrm>
              <a:off x="4086225" y="4181475"/>
              <a:ext cx="1933575" cy="171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0C268D-7805-400F-B36E-4613D7A5BA10}"/>
                </a:ext>
              </a:extLst>
            </p:cNvPr>
            <p:cNvCxnSpPr/>
            <p:nvPr/>
          </p:nvCxnSpPr>
          <p:spPr>
            <a:xfrm>
              <a:off x="6962775" y="4171950"/>
              <a:ext cx="0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E0050-2D17-4E1A-87F2-3C30D0E4BABC}"/>
                </a:ext>
              </a:extLst>
            </p:cNvPr>
            <p:cNvCxnSpPr/>
            <p:nvPr/>
          </p:nvCxnSpPr>
          <p:spPr>
            <a:xfrm>
              <a:off x="6962775" y="5895975"/>
              <a:ext cx="1885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58101-BDFE-4114-9850-D54CCBFE5F3B}"/>
                </a:ext>
              </a:extLst>
            </p:cNvPr>
            <p:cNvSpPr txBox="1"/>
            <p:nvPr/>
          </p:nvSpPr>
          <p:spPr>
            <a:xfrm>
              <a:off x="952500" y="569307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AE575E-13C5-480E-86C0-833620DD7D44}"/>
                </a:ext>
              </a:extLst>
            </p:cNvPr>
            <p:cNvSpPr txBox="1"/>
            <p:nvPr/>
          </p:nvSpPr>
          <p:spPr>
            <a:xfrm>
              <a:off x="3038475" y="3867150"/>
              <a:ext cx="361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7999B-10B3-45F1-9DFC-EDD40B552FDA}"/>
                </a:ext>
              </a:extLst>
            </p:cNvPr>
            <p:cNvSpPr txBox="1"/>
            <p:nvPr/>
          </p:nvSpPr>
          <p:spPr>
            <a:xfrm>
              <a:off x="3038475" y="5895975"/>
              <a:ext cx="447675" cy="36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F71F3B-3D94-49D7-9B4B-6CD202090EB1}"/>
                </a:ext>
              </a:extLst>
            </p:cNvPr>
            <p:cNvSpPr txBox="1"/>
            <p:nvPr/>
          </p:nvSpPr>
          <p:spPr>
            <a:xfrm>
              <a:off x="952500" y="39959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336E8-67CD-4B74-BCE0-8C744D901230}"/>
                </a:ext>
              </a:extLst>
            </p:cNvPr>
            <p:cNvSpPr txBox="1"/>
            <p:nvPr/>
          </p:nvSpPr>
          <p:spPr>
            <a:xfrm>
              <a:off x="4000490" y="5895975"/>
              <a:ext cx="42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31434C-ECA1-4D1B-97D6-B93C41E574D8}"/>
                </a:ext>
              </a:extLst>
            </p:cNvPr>
            <p:cNvSpPr txBox="1"/>
            <p:nvPr/>
          </p:nvSpPr>
          <p:spPr>
            <a:xfrm>
              <a:off x="5886440" y="3867150"/>
              <a:ext cx="36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709E7-7E06-43DE-A1E4-BD977AA16126}"/>
                </a:ext>
              </a:extLst>
            </p:cNvPr>
            <p:cNvSpPr txBox="1"/>
            <p:nvPr/>
          </p:nvSpPr>
          <p:spPr>
            <a:xfrm>
              <a:off x="5895975" y="5886450"/>
              <a:ext cx="36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8E4C6-6D48-405E-8F4A-C2EEB5692E8F}"/>
                </a:ext>
              </a:extLst>
            </p:cNvPr>
            <p:cNvSpPr txBox="1"/>
            <p:nvPr/>
          </p:nvSpPr>
          <p:spPr>
            <a:xfrm>
              <a:off x="4000490" y="38671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D9AF88-9CFE-4382-8A71-69D1B2EF0DD4}"/>
                </a:ext>
              </a:extLst>
            </p:cNvPr>
            <p:cNvSpPr txBox="1"/>
            <p:nvPr/>
          </p:nvSpPr>
          <p:spPr>
            <a:xfrm>
              <a:off x="6619875" y="3867150"/>
              <a:ext cx="476240" cy="36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A86BB5-B3A9-4A4B-8B24-5301A5B3230F}"/>
                </a:ext>
              </a:extLst>
            </p:cNvPr>
            <p:cNvSpPr txBox="1"/>
            <p:nvPr/>
          </p:nvSpPr>
          <p:spPr>
            <a:xfrm>
              <a:off x="8848725" y="5886450"/>
              <a:ext cx="428617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4AD536-0A33-4A1A-B2D2-E84DA6407A93}"/>
                </a:ext>
              </a:extLst>
            </p:cNvPr>
            <p:cNvSpPr txBox="1"/>
            <p:nvPr/>
          </p:nvSpPr>
          <p:spPr>
            <a:xfrm>
              <a:off x="6829436" y="5886441"/>
              <a:ext cx="895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a=b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F6225A-8983-424D-9F34-13A12E43C7B7}"/>
              </a:ext>
            </a:extLst>
          </p:cNvPr>
          <p:cNvSpPr txBox="1"/>
          <p:nvPr/>
        </p:nvSpPr>
        <p:spPr>
          <a:xfrm>
            <a:off x="1905000" y="625577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D9F7F9-D36D-4373-AA8C-ECBE9B44C197}"/>
              </a:ext>
            </a:extLst>
          </p:cNvPr>
          <p:cNvSpPr txBox="1"/>
          <p:nvPr/>
        </p:nvSpPr>
        <p:spPr>
          <a:xfrm>
            <a:off x="4572000" y="625577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BC075-2121-4501-97DE-7032015167C3}"/>
              </a:ext>
            </a:extLst>
          </p:cNvPr>
          <p:cNvSpPr txBox="1"/>
          <p:nvPr/>
        </p:nvSpPr>
        <p:spPr>
          <a:xfrm>
            <a:off x="7448550" y="6206102"/>
            <a:ext cx="10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Ge’</a:t>
            </a:r>
          </a:p>
        </p:txBody>
      </p:sp>
    </p:spTree>
    <p:extLst>
      <p:ext uri="{BB962C8B-B14F-4D97-AF65-F5344CB8AC3E}">
        <p14:creationId xmlns:p14="http://schemas.microsoft.com/office/powerpoint/2010/main" val="315807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EC73E-E1B3-4D18-AFD9-ED766C49C7B5}"/>
              </a:ext>
            </a:extLst>
          </p:cNvPr>
          <p:cNvGrpSpPr/>
          <p:nvPr/>
        </p:nvGrpSpPr>
        <p:grpSpPr>
          <a:xfrm>
            <a:off x="952500" y="3867150"/>
            <a:ext cx="8324842" cy="2398157"/>
            <a:chOff x="952500" y="3867150"/>
            <a:chExt cx="8324842" cy="2398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E1F72-9F5B-4541-AB4E-80F35413C289}"/>
                </a:ext>
              </a:extLst>
            </p:cNvPr>
            <p:cNvSpPr/>
            <p:nvPr/>
          </p:nvSpPr>
          <p:spPr>
            <a:xfrm>
              <a:off x="1209675" y="4171950"/>
              <a:ext cx="1933575" cy="171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4C22F2-0E66-4468-8222-280444704360}"/>
                </a:ext>
              </a:extLst>
            </p:cNvPr>
            <p:cNvCxnSpPr/>
            <p:nvPr/>
          </p:nvCxnSpPr>
          <p:spPr>
            <a:xfrm flipV="1">
              <a:off x="1209675" y="4171950"/>
              <a:ext cx="1933575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33680-C906-4795-8274-3B211468ED53}"/>
                </a:ext>
              </a:extLst>
            </p:cNvPr>
            <p:cNvSpPr/>
            <p:nvPr/>
          </p:nvSpPr>
          <p:spPr>
            <a:xfrm>
              <a:off x="4086225" y="4181475"/>
              <a:ext cx="1933575" cy="171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0C268D-7805-400F-B36E-4613D7A5BA10}"/>
                </a:ext>
              </a:extLst>
            </p:cNvPr>
            <p:cNvCxnSpPr/>
            <p:nvPr/>
          </p:nvCxnSpPr>
          <p:spPr>
            <a:xfrm>
              <a:off x="6962775" y="4171950"/>
              <a:ext cx="0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E0050-2D17-4E1A-87F2-3C30D0E4BABC}"/>
                </a:ext>
              </a:extLst>
            </p:cNvPr>
            <p:cNvCxnSpPr/>
            <p:nvPr/>
          </p:nvCxnSpPr>
          <p:spPr>
            <a:xfrm>
              <a:off x="6962775" y="5895975"/>
              <a:ext cx="1885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58101-BDFE-4114-9850-D54CCBFE5F3B}"/>
                </a:ext>
              </a:extLst>
            </p:cNvPr>
            <p:cNvSpPr txBox="1"/>
            <p:nvPr/>
          </p:nvSpPr>
          <p:spPr>
            <a:xfrm>
              <a:off x="952500" y="569307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AE575E-13C5-480E-86C0-833620DD7D44}"/>
                </a:ext>
              </a:extLst>
            </p:cNvPr>
            <p:cNvSpPr txBox="1"/>
            <p:nvPr/>
          </p:nvSpPr>
          <p:spPr>
            <a:xfrm>
              <a:off x="3038475" y="3867150"/>
              <a:ext cx="361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7999B-10B3-45F1-9DFC-EDD40B552FDA}"/>
                </a:ext>
              </a:extLst>
            </p:cNvPr>
            <p:cNvSpPr txBox="1"/>
            <p:nvPr/>
          </p:nvSpPr>
          <p:spPr>
            <a:xfrm>
              <a:off x="3038475" y="5895975"/>
              <a:ext cx="447675" cy="36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F71F3B-3D94-49D7-9B4B-6CD202090EB1}"/>
                </a:ext>
              </a:extLst>
            </p:cNvPr>
            <p:cNvSpPr txBox="1"/>
            <p:nvPr/>
          </p:nvSpPr>
          <p:spPr>
            <a:xfrm>
              <a:off x="952500" y="39959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336E8-67CD-4B74-BCE0-8C744D901230}"/>
                </a:ext>
              </a:extLst>
            </p:cNvPr>
            <p:cNvSpPr txBox="1"/>
            <p:nvPr/>
          </p:nvSpPr>
          <p:spPr>
            <a:xfrm>
              <a:off x="4000490" y="5895975"/>
              <a:ext cx="42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31434C-ECA1-4D1B-97D6-B93C41E574D8}"/>
                </a:ext>
              </a:extLst>
            </p:cNvPr>
            <p:cNvSpPr txBox="1"/>
            <p:nvPr/>
          </p:nvSpPr>
          <p:spPr>
            <a:xfrm>
              <a:off x="5886440" y="3867150"/>
              <a:ext cx="36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709E7-7E06-43DE-A1E4-BD977AA16126}"/>
                </a:ext>
              </a:extLst>
            </p:cNvPr>
            <p:cNvSpPr txBox="1"/>
            <p:nvPr/>
          </p:nvSpPr>
          <p:spPr>
            <a:xfrm>
              <a:off x="5895975" y="5886450"/>
              <a:ext cx="36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8E4C6-6D48-405E-8F4A-C2EEB5692E8F}"/>
                </a:ext>
              </a:extLst>
            </p:cNvPr>
            <p:cNvSpPr txBox="1"/>
            <p:nvPr/>
          </p:nvSpPr>
          <p:spPr>
            <a:xfrm>
              <a:off x="4000490" y="386715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D9AF88-9CFE-4382-8A71-69D1B2EF0DD4}"/>
                </a:ext>
              </a:extLst>
            </p:cNvPr>
            <p:cNvSpPr txBox="1"/>
            <p:nvPr/>
          </p:nvSpPr>
          <p:spPr>
            <a:xfrm>
              <a:off x="6619875" y="3867150"/>
              <a:ext cx="476240" cy="36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A86BB5-B3A9-4A4B-8B24-5301A5B3230F}"/>
                </a:ext>
              </a:extLst>
            </p:cNvPr>
            <p:cNvSpPr txBox="1"/>
            <p:nvPr/>
          </p:nvSpPr>
          <p:spPr>
            <a:xfrm>
              <a:off x="8848725" y="5886450"/>
              <a:ext cx="428617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4AD536-0A33-4A1A-B2D2-E84DA6407A93}"/>
                </a:ext>
              </a:extLst>
            </p:cNvPr>
            <p:cNvSpPr txBox="1"/>
            <p:nvPr/>
          </p:nvSpPr>
          <p:spPr>
            <a:xfrm>
              <a:off x="6829436" y="5886441"/>
              <a:ext cx="895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a=b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F6225A-8983-424D-9F34-13A12E43C7B7}"/>
              </a:ext>
            </a:extLst>
          </p:cNvPr>
          <p:cNvSpPr txBox="1"/>
          <p:nvPr/>
        </p:nvSpPr>
        <p:spPr>
          <a:xfrm>
            <a:off x="1905000" y="625577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D9F7F9-D36D-4373-AA8C-ECBE9B44C197}"/>
              </a:ext>
            </a:extLst>
          </p:cNvPr>
          <p:cNvSpPr txBox="1"/>
          <p:nvPr/>
        </p:nvSpPr>
        <p:spPr>
          <a:xfrm>
            <a:off x="4572000" y="625577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BC075-2121-4501-97DE-7032015167C3}"/>
              </a:ext>
            </a:extLst>
          </p:cNvPr>
          <p:cNvSpPr txBox="1"/>
          <p:nvPr/>
        </p:nvSpPr>
        <p:spPr>
          <a:xfrm>
            <a:off x="7448550" y="6206102"/>
            <a:ext cx="10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Ge’</a:t>
            </a:r>
          </a:p>
        </p:txBody>
      </p:sp>
    </p:spTree>
    <p:extLst>
      <p:ext uri="{BB962C8B-B14F-4D97-AF65-F5344CB8AC3E}">
        <p14:creationId xmlns:p14="http://schemas.microsoft.com/office/powerpoint/2010/main" val="5860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484713"/>
            <a:ext cx="10134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Multiplication Theorem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If a graph G has subgraphs G1 and G2 such that G1 </a:t>
            </a: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∪ G2 = G an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 G1</a:t>
            </a: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∩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G2 =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for some positive integer n then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P(G,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= (P(G1,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)*P(G2,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)/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(n)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-1)(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-2)….(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-n+1)</a:t>
            </a:r>
          </a:p>
        </p:txBody>
      </p:sp>
    </p:spTree>
    <p:extLst>
      <p:ext uri="{BB962C8B-B14F-4D97-AF65-F5344CB8AC3E}">
        <p14:creationId xmlns:p14="http://schemas.microsoft.com/office/powerpoint/2010/main" val="261377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484713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chromatic polynomial for the graph 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57C73-4551-466B-9190-1A9A9A0238BE}"/>
              </a:ext>
            </a:extLst>
          </p:cNvPr>
          <p:cNvSpPr/>
          <p:nvPr/>
        </p:nvSpPr>
        <p:spPr>
          <a:xfrm>
            <a:off x="1733550" y="2857500"/>
            <a:ext cx="2352675" cy="2076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4EF6F7-EF9E-4F93-A8B2-C550184B9847}"/>
              </a:ext>
            </a:extLst>
          </p:cNvPr>
          <p:cNvSpPr/>
          <p:nvPr/>
        </p:nvSpPr>
        <p:spPr>
          <a:xfrm>
            <a:off x="4018915" y="4839970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D0BB9E-B63D-4525-8DFD-ECCC8BFEB22E}"/>
              </a:ext>
            </a:extLst>
          </p:cNvPr>
          <p:cNvSpPr/>
          <p:nvPr/>
        </p:nvSpPr>
        <p:spPr>
          <a:xfrm>
            <a:off x="4018915" y="277304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A08DFD-2957-4483-A3FC-C59134763748}"/>
              </a:ext>
            </a:extLst>
          </p:cNvPr>
          <p:cNvSpPr/>
          <p:nvPr/>
        </p:nvSpPr>
        <p:spPr>
          <a:xfrm>
            <a:off x="1666240" y="484949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01568-91E1-402C-BCC6-C0D0D14BF69F}"/>
              </a:ext>
            </a:extLst>
          </p:cNvPr>
          <p:cNvSpPr/>
          <p:nvPr/>
        </p:nvSpPr>
        <p:spPr>
          <a:xfrm>
            <a:off x="1685290" y="277304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484713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chromatic polynomial for the graph 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57C73-4551-466B-9190-1A9A9A0238BE}"/>
              </a:ext>
            </a:extLst>
          </p:cNvPr>
          <p:cNvSpPr/>
          <p:nvPr/>
        </p:nvSpPr>
        <p:spPr>
          <a:xfrm>
            <a:off x="1733550" y="2857500"/>
            <a:ext cx="2352675" cy="2076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E93002-46B6-42AB-A482-8C20FF8A8061}"/>
              </a:ext>
            </a:extLst>
          </p:cNvPr>
          <p:cNvCxnSpPr/>
          <p:nvPr/>
        </p:nvCxnSpPr>
        <p:spPr>
          <a:xfrm flipV="1">
            <a:off x="1733550" y="2857500"/>
            <a:ext cx="2352675" cy="20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C26C64-773D-4B16-A4DD-DE7AEADB3AE7}"/>
              </a:ext>
            </a:extLst>
          </p:cNvPr>
          <p:cNvCxnSpPr/>
          <p:nvPr/>
        </p:nvCxnSpPr>
        <p:spPr>
          <a:xfrm>
            <a:off x="1733550" y="2857500"/>
            <a:ext cx="2352675" cy="205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E3A2268-9C8D-4BEF-B32F-47AD7D862310}"/>
              </a:ext>
            </a:extLst>
          </p:cNvPr>
          <p:cNvSpPr/>
          <p:nvPr/>
        </p:nvSpPr>
        <p:spPr>
          <a:xfrm>
            <a:off x="2875915" y="3811270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4EF6F7-EF9E-4F93-A8B2-C550184B9847}"/>
              </a:ext>
            </a:extLst>
          </p:cNvPr>
          <p:cNvSpPr/>
          <p:nvPr/>
        </p:nvSpPr>
        <p:spPr>
          <a:xfrm>
            <a:off x="4018915" y="4839970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D0BB9E-B63D-4525-8DFD-ECCC8BFEB22E}"/>
              </a:ext>
            </a:extLst>
          </p:cNvPr>
          <p:cNvSpPr/>
          <p:nvPr/>
        </p:nvSpPr>
        <p:spPr>
          <a:xfrm>
            <a:off x="4018915" y="277304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A08DFD-2957-4483-A3FC-C59134763748}"/>
              </a:ext>
            </a:extLst>
          </p:cNvPr>
          <p:cNvSpPr/>
          <p:nvPr/>
        </p:nvSpPr>
        <p:spPr>
          <a:xfrm>
            <a:off x="1666240" y="484949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01568-91E1-402C-BCC6-C0D0D14BF69F}"/>
              </a:ext>
            </a:extLst>
          </p:cNvPr>
          <p:cNvSpPr/>
          <p:nvPr/>
        </p:nvSpPr>
        <p:spPr>
          <a:xfrm>
            <a:off x="1685290" y="2773045"/>
            <a:ext cx="12191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9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7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Coloring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Polynomial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Find the chromatic polynomial of the given graph.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49B8FA-8D51-449D-ABBE-59F99AFED065}"/>
              </a:ext>
            </a:extLst>
          </p:cNvPr>
          <p:cNvGrpSpPr/>
          <p:nvPr/>
        </p:nvGrpSpPr>
        <p:grpSpPr>
          <a:xfrm>
            <a:off x="3171825" y="3598545"/>
            <a:ext cx="3409947" cy="2028817"/>
            <a:chOff x="2457450" y="3248025"/>
            <a:chExt cx="3409947" cy="202881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02650FC-9791-4829-9889-C6F0DA6779EF}"/>
                </a:ext>
              </a:extLst>
            </p:cNvPr>
            <p:cNvCxnSpPr/>
            <p:nvPr/>
          </p:nvCxnSpPr>
          <p:spPr>
            <a:xfrm>
              <a:off x="2495550" y="3325550"/>
              <a:ext cx="0" cy="186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6E340A-48E9-433D-826E-72745D7BDDCF}"/>
                </a:ext>
              </a:extLst>
            </p:cNvPr>
            <p:cNvCxnSpPr/>
            <p:nvPr/>
          </p:nvCxnSpPr>
          <p:spPr>
            <a:xfrm>
              <a:off x="2495550" y="3325550"/>
              <a:ext cx="195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40C15-55A3-4D78-B3B2-D3E4BA03B18B}"/>
                </a:ext>
              </a:extLst>
            </p:cNvPr>
            <p:cNvCxnSpPr/>
            <p:nvPr/>
          </p:nvCxnSpPr>
          <p:spPr>
            <a:xfrm>
              <a:off x="4438650" y="3325550"/>
              <a:ext cx="0" cy="186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15575D-0CBC-46C5-A94F-542547253679}"/>
                </a:ext>
              </a:extLst>
            </p:cNvPr>
            <p:cNvCxnSpPr/>
            <p:nvPr/>
          </p:nvCxnSpPr>
          <p:spPr>
            <a:xfrm>
              <a:off x="2495550" y="5191125"/>
              <a:ext cx="195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86E5C1-C9D4-42BC-A081-65DAF7CEE0EB}"/>
                </a:ext>
              </a:extLst>
            </p:cNvPr>
            <p:cNvCxnSpPr/>
            <p:nvPr/>
          </p:nvCxnSpPr>
          <p:spPr>
            <a:xfrm flipV="1">
              <a:off x="2495550" y="3325550"/>
              <a:ext cx="1943100" cy="186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31003C-A1F1-47A3-AB10-5C20745519C2}"/>
                </a:ext>
              </a:extLst>
            </p:cNvPr>
            <p:cNvCxnSpPr/>
            <p:nvPr/>
          </p:nvCxnSpPr>
          <p:spPr>
            <a:xfrm>
              <a:off x="2495550" y="3325550"/>
              <a:ext cx="1943100" cy="186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6FF49D-9903-4922-BF90-9FB48A8CBBC0}"/>
                </a:ext>
              </a:extLst>
            </p:cNvPr>
            <p:cNvCxnSpPr/>
            <p:nvPr/>
          </p:nvCxnSpPr>
          <p:spPr>
            <a:xfrm>
              <a:off x="4438650" y="3325550"/>
              <a:ext cx="1409700" cy="65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2200B3-2E1E-4AB5-BB5B-582A076E597B}"/>
                </a:ext>
              </a:extLst>
            </p:cNvPr>
            <p:cNvCxnSpPr/>
            <p:nvPr/>
          </p:nvCxnSpPr>
          <p:spPr>
            <a:xfrm flipV="1">
              <a:off x="4448175" y="4000500"/>
              <a:ext cx="1409700" cy="1190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4FAC7D4-F4A0-4496-B8CF-0113AE95CF2B}"/>
                </a:ext>
              </a:extLst>
            </p:cNvPr>
            <p:cNvSpPr/>
            <p:nvPr/>
          </p:nvSpPr>
          <p:spPr>
            <a:xfrm>
              <a:off x="2466975" y="3257550"/>
              <a:ext cx="66672" cy="171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AE1BA0-AE0D-4B6B-97F7-7E5F7C04CD16}"/>
                </a:ext>
              </a:extLst>
            </p:cNvPr>
            <p:cNvSpPr/>
            <p:nvPr/>
          </p:nvSpPr>
          <p:spPr>
            <a:xfrm>
              <a:off x="4400550" y="3248025"/>
              <a:ext cx="66672" cy="171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7B61A8-E5B3-4F6C-93F6-3E9CD9AB6352}"/>
                </a:ext>
              </a:extLst>
            </p:cNvPr>
            <p:cNvSpPr/>
            <p:nvPr/>
          </p:nvSpPr>
          <p:spPr>
            <a:xfrm>
              <a:off x="2457450" y="5095875"/>
              <a:ext cx="66672" cy="171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EFEFE-A697-4DDC-8E45-D4BC1D5F7D0E}"/>
                </a:ext>
              </a:extLst>
            </p:cNvPr>
            <p:cNvSpPr/>
            <p:nvPr/>
          </p:nvSpPr>
          <p:spPr>
            <a:xfrm>
              <a:off x="4400550" y="5105400"/>
              <a:ext cx="66672" cy="171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770BF2-68E8-4EBA-911A-C98843B83BF1}"/>
                </a:ext>
              </a:extLst>
            </p:cNvPr>
            <p:cNvSpPr/>
            <p:nvPr/>
          </p:nvSpPr>
          <p:spPr>
            <a:xfrm>
              <a:off x="5800725" y="3914775"/>
              <a:ext cx="66672" cy="171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1265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484713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chromatic polynomial for the graph 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F42FAA-4A94-470B-A21A-2530FE0305D4}"/>
              </a:ext>
            </a:extLst>
          </p:cNvPr>
          <p:cNvGrpSpPr/>
          <p:nvPr/>
        </p:nvGrpSpPr>
        <p:grpSpPr>
          <a:xfrm>
            <a:off x="1666240" y="2773045"/>
            <a:ext cx="4001135" cy="2259330"/>
            <a:chOff x="1666240" y="2773045"/>
            <a:chExt cx="4001135" cy="2259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F57C73-4551-466B-9190-1A9A9A0238BE}"/>
                </a:ext>
              </a:extLst>
            </p:cNvPr>
            <p:cNvSpPr/>
            <p:nvPr/>
          </p:nvSpPr>
          <p:spPr>
            <a:xfrm>
              <a:off x="1733550" y="2857500"/>
              <a:ext cx="2352675" cy="207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EF6F7-EF9E-4F93-A8B2-C550184B9847}"/>
                </a:ext>
              </a:extLst>
            </p:cNvPr>
            <p:cNvSpPr/>
            <p:nvPr/>
          </p:nvSpPr>
          <p:spPr>
            <a:xfrm>
              <a:off x="4018915" y="483997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D0BB9E-B63D-4525-8DFD-ECCC8BFEB22E}"/>
                </a:ext>
              </a:extLst>
            </p:cNvPr>
            <p:cNvSpPr/>
            <p:nvPr/>
          </p:nvSpPr>
          <p:spPr>
            <a:xfrm>
              <a:off x="4018915" y="2773045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5A08DFD-2957-4483-A3FC-C59134763748}"/>
                </a:ext>
              </a:extLst>
            </p:cNvPr>
            <p:cNvSpPr/>
            <p:nvPr/>
          </p:nvSpPr>
          <p:spPr>
            <a:xfrm>
              <a:off x="1666240" y="4849495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01568-91E1-402C-BCC6-C0D0D14BF69F}"/>
                </a:ext>
              </a:extLst>
            </p:cNvPr>
            <p:cNvSpPr/>
            <p:nvPr/>
          </p:nvSpPr>
          <p:spPr>
            <a:xfrm>
              <a:off x="1685290" y="2773045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DDB178-2DFA-43E1-91A4-9A424D71A21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4140833" y="2864485"/>
              <a:ext cx="1526542" cy="764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5291D3-B5D1-4647-95A0-5860BD4AD358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4140833" y="3638550"/>
              <a:ext cx="1526542" cy="1292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35DDD-0BB1-44BB-B142-21853B8CA75A}"/>
                </a:ext>
              </a:extLst>
            </p:cNvPr>
            <p:cNvSpPr/>
            <p:nvPr/>
          </p:nvSpPr>
          <p:spPr>
            <a:xfrm>
              <a:off x="5542915" y="352552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Polynomial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Chromatic Polynomial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of a graph with n vertices gives the number of ways of properly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coloring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the graph using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or fewer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colors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P(G, 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) = ∑ C</a:t>
            </a:r>
            <a:r>
              <a:rPr lang="en-US" sz="2400" b="0" i="0" baseline="-25000" dirty="0">
                <a:solidFill>
                  <a:schemeClr val="accent1">
                    <a:lumMod val="75000"/>
                  </a:schemeClr>
                </a:solidFill>
                <a:effectLst/>
              </a:rPr>
              <a:t>i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  <a:r>
              <a:rPr lang="en-US" sz="2400" b="0" i="0" baseline="-25000" dirty="0">
                <a:solidFill>
                  <a:schemeClr val="accent1">
                    <a:lumMod val="75000"/>
                  </a:schemeClr>
                </a:solidFill>
                <a:effectLst/>
              </a:rPr>
              <a:t>i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       =  C1 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)/1! + C2 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-1))/2! + ….. Cn 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-1)….(</a:t>
            </a:r>
            <a:r>
              <a:rPr lang="el-GR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-n+1))/n!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Ci be the different ways of properly coloring graph G using exactly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different colors.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Each Ci has to be evaluated individually for the given graph.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673A35B-9096-4F07-BB69-13DA4CC1C247}"/>
              </a:ext>
            </a:extLst>
          </p:cNvPr>
          <p:cNvSpPr/>
          <p:nvPr/>
        </p:nvSpPr>
        <p:spPr>
          <a:xfrm>
            <a:off x="876300" y="5648325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7D3E92C-DE5E-428E-A3A8-B99C4B4BD827}"/>
              </a:ext>
            </a:extLst>
          </p:cNvPr>
          <p:cNvSpPr/>
          <p:nvPr/>
        </p:nvSpPr>
        <p:spPr>
          <a:xfrm>
            <a:off x="2095500" y="5648324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7DEAE3A-4BBC-4A9A-8E7C-3DF197B5C4E5}"/>
              </a:ext>
            </a:extLst>
          </p:cNvPr>
          <p:cNvSpPr/>
          <p:nvPr/>
        </p:nvSpPr>
        <p:spPr>
          <a:xfrm>
            <a:off x="3189217" y="5648323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597AFE-78DE-4681-87A6-1EC4912DECD2}"/>
              </a:ext>
            </a:extLst>
          </p:cNvPr>
          <p:cNvSpPr/>
          <p:nvPr/>
        </p:nvSpPr>
        <p:spPr>
          <a:xfrm>
            <a:off x="4343183" y="5648322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76EFF49-6EEB-4179-A712-014E9A5C59FE}"/>
              </a:ext>
            </a:extLst>
          </p:cNvPr>
          <p:cNvSpPr/>
          <p:nvPr/>
        </p:nvSpPr>
        <p:spPr>
          <a:xfrm>
            <a:off x="5436900" y="5608145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47E734B-CD98-416D-8494-48B548AA402C}"/>
              </a:ext>
            </a:extLst>
          </p:cNvPr>
          <p:cNvSpPr/>
          <p:nvPr/>
        </p:nvSpPr>
        <p:spPr>
          <a:xfrm>
            <a:off x="6703725" y="5605029"/>
            <a:ext cx="914400" cy="9574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Polynomial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Find the chromatic polynomial of a connected graph with 3 vertices.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Polynomial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Find the chromatic polynomial of the given graph.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D8C4E7-A578-402B-8BF0-D3931E2850A5}"/>
              </a:ext>
            </a:extLst>
          </p:cNvPr>
          <p:cNvGrpSpPr/>
          <p:nvPr/>
        </p:nvGrpSpPr>
        <p:grpSpPr>
          <a:xfrm>
            <a:off x="2401459" y="2896391"/>
            <a:ext cx="3989816" cy="2238909"/>
            <a:chOff x="2401459" y="2896391"/>
            <a:chExt cx="3989816" cy="223890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7DD58B5-06E4-4210-8C16-4E33C54398ED}"/>
                </a:ext>
              </a:extLst>
            </p:cNvPr>
            <p:cNvCxnSpPr/>
            <p:nvPr/>
          </p:nvCxnSpPr>
          <p:spPr>
            <a:xfrm flipH="1">
              <a:off x="3400425" y="3543300"/>
              <a:ext cx="1114425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064B7C-CFB1-4FE3-97AA-CA5CA343BB22}"/>
                </a:ext>
              </a:extLst>
            </p:cNvPr>
            <p:cNvCxnSpPr/>
            <p:nvPr/>
          </p:nvCxnSpPr>
          <p:spPr>
            <a:xfrm>
              <a:off x="4505325" y="3532451"/>
              <a:ext cx="381000" cy="1544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EAC018-DC91-4C6D-80B3-56EDFDA501FA}"/>
                </a:ext>
              </a:extLst>
            </p:cNvPr>
            <p:cNvCxnSpPr/>
            <p:nvPr/>
          </p:nvCxnSpPr>
          <p:spPr>
            <a:xfrm>
              <a:off x="4514850" y="3543300"/>
              <a:ext cx="1809750" cy="115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A3068C-5223-421F-87FB-2539514B83CB}"/>
                </a:ext>
              </a:extLst>
            </p:cNvPr>
            <p:cNvCxnSpPr/>
            <p:nvPr/>
          </p:nvCxnSpPr>
          <p:spPr>
            <a:xfrm flipH="1">
              <a:off x="2438400" y="3543300"/>
              <a:ext cx="2076450" cy="116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9F32A6-B39A-4215-9125-54E39233C594}"/>
                </a:ext>
              </a:extLst>
            </p:cNvPr>
            <p:cNvCxnSpPr/>
            <p:nvPr/>
          </p:nvCxnSpPr>
          <p:spPr>
            <a:xfrm>
              <a:off x="2447925" y="4695825"/>
              <a:ext cx="952500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195EB8-68DD-4329-8524-8559C80C3F50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25" y="5019675"/>
              <a:ext cx="1485900" cy="57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81ED9D-6800-40F2-8A68-25A83722DC68}"/>
                </a:ext>
              </a:extLst>
            </p:cNvPr>
            <p:cNvCxnSpPr/>
            <p:nvPr/>
          </p:nvCxnSpPr>
          <p:spPr>
            <a:xfrm flipV="1">
              <a:off x="4886325" y="4695825"/>
              <a:ext cx="1438275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0EA8FD-B59D-404A-BF85-A53D1C1552D2}"/>
                </a:ext>
              </a:extLst>
            </p:cNvPr>
            <p:cNvSpPr/>
            <p:nvPr/>
          </p:nvSpPr>
          <p:spPr>
            <a:xfrm>
              <a:off x="2401459" y="2896391"/>
              <a:ext cx="3923141" cy="1808959"/>
            </a:xfrm>
            <a:custGeom>
              <a:avLst/>
              <a:gdLst>
                <a:gd name="connsiteX0" fmla="*/ 55991 w 3923141"/>
                <a:gd name="connsiteY0" fmla="*/ 1808959 h 1808959"/>
                <a:gd name="connsiteX1" fmla="*/ 65516 w 3923141"/>
                <a:gd name="connsiteY1" fmla="*/ 723109 h 1808959"/>
                <a:gd name="connsiteX2" fmla="*/ 713216 w 3923141"/>
                <a:gd name="connsiteY2" fmla="*/ 237334 h 1808959"/>
                <a:gd name="connsiteX3" fmla="*/ 2018141 w 3923141"/>
                <a:gd name="connsiteY3" fmla="*/ 8734 h 1808959"/>
                <a:gd name="connsiteX4" fmla="*/ 3513566 w 3923141"/>
                <a:gd name="connsiteY4" fmla="*/ 523084 h 1808959"/>
                <a:gd name="connsiteX5" fmla="*/ 3923141 w 3923141"/>
                <a:gd name="connsiteY5" fmla="*/ 1780384 h 18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3141" h="1808959">
                  <a:moveTo>
                    <a:pt x="55991" y="1808959"/>
                  </a:moveTo>
                  <a:cubicBezTo>
                    <a:pt x="5985" y="1397002"/>
                    <a:pt x="-44021" y="985046"/>
                    <a:pt x="65516" y="723109"/>
                  </a:cubicBezTo>
                  <a:cubicBezTo>
                    <a:pt x="175053" y="461172"/>
                    <a:pt x="387779" y="356396"/>
                    <a:pt x="713216" y="237334"/>
                  </a:cubicBezTo>
                  <a:cubicBezTo>
                    <a:pt x="1038653" y="118272"/>
                    <a:pt x="1551416" y="-38891"/>
                    <a:pt x="2018141" y="8734"/>
                  </a:cubicBezTo>
                  <a:cubicBezTo>
                    <a:pt x="2484866" y="56359"/>
                    <a:pt x="3196066" y="227809"/>
                    <a:pt x="3513566" y="523084"/>
                  </a:cubicBezTo>
                  <a:cubicBezTo>
                    <a:pt x="3831066" y="818359"/>
                    <a:pt x="3877103" y="1299371"/>
                    <a:pt x="3923141" y="17803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673658-8E19-47E0-A6DC-C624AB447AB3}"/>
                </a:ext>
              </a:extLst>
            </p:cNvPr>
            <p:cNvSpPr/>
            <p:nvPr/>
          </p:nvSpPr>
          <p:spPr>
            <a:xfrm>
              <a:off x="4467225" y="3503876"/>
              <a:ext cx="114300" cy="10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607596-CC79-44F9-A007-DEB7833E08DD}"/>
                </a:ext>
              </a:extLst>
            </p:cNvPr>
            <p:cNvSpPr/>
            <p:nvPr/>
          </p:nvSpPr>
          <p:spPr>
            <a:xfrm>
              <a:off x="4819650" y="5027876"/>
              <a:ext cx="114300" cy="10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853AAB-FFD6-40BD-8F83-77AB5131C730}"/>
                </a:ext>
              </a:extLst>
            </p:cNvPr>
            <p:cNvSpPr/>
            <p:nvPr/>
          </p:nvSpPr>
          <p:spPr>
            <a:xfrm>
              <a:off x="6276975" y="4627826"/>
              <a:ext cx="114300" cy="10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24CD04-F95F-46FB-8349-537DBF9A66CE}"/>
                </a:ext>
              </a:extLst>
            </p:cNvPr>
            <p:cNvSpPr/>
            <p:nvPr/>
          </p:nvSpPr>
          <p:spPr>
            <a:xfrm>
              <a:off x="3390900" y="4951676"/>
              <a:ext cx="114300" cy="10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4D2212-D343-435C-80DC-39EC1E90527C}"/>
                </a:ext>
              </a:extLst>
            </p:cNvPr>
            <p:cNvSpPr/>
            <p:nvPr/>
          </p:nvSpPr>
          <p:spPr>
            <a:xfrm>
              <a:off x="2419350" y="4618301"/>
              <a:ext cx="114300" cy="10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609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Product Rule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If G is made up of n connected components G1, G2, …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Gn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then P(G,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is given by the following rule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P(G,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)=P(G1,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)*P(G2,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)*….P(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Gn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1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chromatic polynomial for the given graph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4CB66-80E8-4E72-AC00-EF7C737F92C8}"/>
              </a:ext>
            </a:extLst>
          </p:cNvPr>
          <p:cNvGrpSpPr/>
          <p:nvPr/>
        </p:nvGrpSpPr>
        <p:grpSpPr>
          <a:xfrm>
            <a:off x="2032000" y="2865120"/>
            <a:ext cx="4683758" cy="1564640"/>
            <a:chOff x="2032000" y="2865120"/>
            <a:chExt cx="4683758" cy="156464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301D58F-47C3-409E-B95F-89643B2B7C82}"/>
                </a:ext>
              </a:extLst>
            </p:cNvPr>
            <p:cNvSpPr/>
            <p:nvPr/>
          </p:nvSpPr>
          <p:spPr>
            <a:xfrm rot="5400000">
              <a:off x="2114550" y="3076575"/>
              <a:ext cx="1276350" cy="133347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F28C15C-C2DD-46D2-890A-E08627364BD0}"/>
                </a:ext>
              </a:extLst>
            </p:cNvPr>
            <p:cNvCxnSpPr/>
            <p:nvPr/>
          </p:nvCxnSpPr>
          <p:spPr>
            <a:xfrm>
              <a:off x="5354320" y="2946400"/>
              <a:ext cx="0" cy="143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9DF2C0-67FA-46AA-A5C1-EDB2DA3718AC}"/>
                </a:ext>
              </a:extLst>
            </p:cNvPr>
            <p:cNvSpPr/>
            <p:nvPr/>
          </p:nvSpPr>
          <p:spPr>
            <a:xfrm>
              <a:off x="6593840" y="350520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FB2365-3AF8-49E7-8241-6CB35C1E9ABE}"/>
                </a:ext>
              </a:extLst>
            </p:cNvPr>
            <p:cNvSpPr/>
            <p:nvPr/>
          </p:nvSpPr>
          <p:spPr>
            <a:xfrm>
              <a:off x="5313680" y="419608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BFE2B6-147D-4DC9-A1C5-74439433F619}"/>
                </a:ext>
              </a:extLst>
            </p:cNvPr>
            <p:cNvSpPr/>
            <p:nvPr/>
          </p:nvSpPr>
          <p:spPr>
            <a:xfrm>
              <a:off x="5313680" y="286512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7901F7-C2D3-4623-82C5-D0DF5B76D3BE}"/>
                </a:ext>
              </a:extLst>
            </p:cNvPr>
            <p:cNvSpPr/>
            <p:nvPr/>
          </p:nvSpPr>
          <p:spPr>
            <a:xfrm>
              <a:off x="3393440" y="365760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0402D7E-8819-4CBB-BAB1-3AB31F4C8F84}"/>
                </a:ext>
              </a:extLst>
            </p:cNvPr>
            <p:cNvSpPr/>
            <p:nvPr/>
          </p:nvSpPr>
          <p:spPr>
            <a:xfrm>
              <a:off x="2032000" y="424688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86EE58-A876-49B2-BB60-893E6775AE8E}"/>
                </a:ext>
              </a:extLst>
            </p:cNvPr>
            <p:cNvSpPr/>
            <p:nvPr/>
          </p:nvSpPr>
          <p:spPr>
            <a:xfrm>
              <a:off x="2042160" y="304800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53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Prove that the chromatic polynomial of a complete graph of n vertices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-1)(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-2)…(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-n+1) if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&gt;=n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6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2006318"/>
            <a:ext cx="1013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Path of n vertices namely Ln can be properly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colored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-1)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n-1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different ways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Pn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(Ln,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-1)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n-1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for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&gt;=2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4CE138-666B-498C-8A18-D94995C775C0}"/>
              </a:ext>
            </a:extLst>
          </p:cNvPr>
          <p:cNvGrpSpPr/>
          <p:nvPr/>
        </p:nvGrpSpPr>
        <p:grpSpPr>
          <a:xfrm>
            <a:off x="4632960" y="3982720"/>
            <a:ext cx="2631438" cy="2062480"/>
            <a:chOff x="4632960" y="3982720"/>
            <a:chExt cx="2631438" cy="2062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D10E2E-C16E-4152-B99E-170DBF96A6E6}"/>
                </a:ext>
              </a:extLst>
            </p:cNvPr>
            <p:cNvCxnSpPr/>
            <p:nvPr/>
          </p:nvCxnSpPr>
          <p:spPr>
            <a:xfrm>
              <a:off x="4693920" y="4064000"/>
              <a:ext cx="187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D0D15A-045B-4CB9-B0EF-D7EA18D69964}"/>
                </a:ext>
              </a:extLst>
            </p:cNvPr>
            <p:cNvCxnSpPr/>
            <p:nvPr/>
          </p:nvCxnSpPr>
          <p:spPr>
            <a:xfrm>
              <a:off x="4693920" y="4094480"/>
              <a:ext cx="0" cy="1239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7FF9F4-67C1-493F-A0E3-C4179C940F44}"/>
                </a:ext>
              </a:extLst>
            </p:cNvPr>
            <p:cNvCxnSpPr/>
            <p:nvPr/>
          </p:nvCxnSpPr>
          <p:spPr>
            <a:xfrm>
              <a:off x="4693920" y="5364480"/>
              <a:ext cx="1107440" cy="58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0665F4-8F95-48B3-9BF3-5331325B781C}"/>
                </a:ext>
              </a:extLst>
            </p:cNvPr>
            <p:cNvCxnSpPr/>
            <p:nvPr/>
          </p:nvCxnSpPr>
          <p:spPr>
            <a:xfrm>
              <a:off x="5831840" y="5943600"/>
              <a:ext cx="141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C0AF9C-BC83-413C-B04E-72418009B453}"/>
                </a:ext>
              </a:extLst>
            </p:cNvPr>
            <p:cNvSpPr/>
            <p:nvPr/>
          </p:nvSpPr>
          <p:spPr>
            <a:xfrm>
              <a:off x="6543040" y="398272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920B41-466C-4FE2-8D2C-597191294A5D}"/>
                </a:ext>
              </a:extLst>
            </p:cNvPr>
            <p:cNvSpPr/>
            <p:nvPr/>
          </p:nvSpPr>
          <p:spPr>
            <a:xfrm>
              <a:off x="4632960" y="398272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88546D-32F1-4CFB-858B-86EEA35BABEA}"/>
                </a:ext>
              </a:extLst>
            </p:cNvPr>
            <p:cNvSpPr/>
            <p:nvPr/>
          </p:nvSpPr>
          <p:spPr>
            <a:xfrm>
              <a:off x="7142480" y="585216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242844-9F77-4F92-B0C3-AE2CE49B1E58}"/>
                </a:ext>
              </a:extLst>
            </p:cNvPr>
            <p:cNvSpPr/>
            <p:nvPr/>
          </p:nvSpPr>
          <p:spPr>
            <a:xfrm>
              <a:off x="5770880" y="586232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C5065E-5EB5-49F0-819B-CA05D56EDD7E}"/>
                </a:ext>
              </a:extLst>
            </p:cNvPr>
            <p:cNvSpPr/>
            <p:nvPr/>
          </p:nvSpPr>
          <p:spPr>
            <a:xfrm>
              <a:off x="4643120" y="5323840"/>
              <a:ext cx="12191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4047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603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238</cp:revision>
  <dcterms:created xsi:type="dcterms:W3CDTF">2020-06-03T14:19:11Z</dcterms:created>
  <dcterms:modified xsi:type="dcterms:W3CDTF">2020-09-21T03:38:12Z</dcterms:modified>
</cp:coreProperties>
</file>