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7" r:id="rId2"/>
    <p:sldId id="358" r:id="rId3"/>
    <p:sldId id="464" r:id="rId4"/>
    <p:sldId id="466" r:id="rId5"/>
    <p:sldId id="467" r:id="rId6"/>
    <p:sldId id="472" r:id="rId7"/>
    <p:sldId id="469" r:id="rId8"/>
    <p:sldId id="473" r:id="rId9"/>
    <p:sldId id="471" r:id="rId10"/>
    <p:sldId id="470" r:id="rId11"/>
    <p:sldId id="479" r:id="rId12"/>
    <p:sldId id="482" r:id="rId13"/>
    <p:sldId id="481" r:id="rId14"/>
    <p:sldId id="480" r:id="rId15"/>
    <p:sldId id="483" r:id="rId16"/>
    <p:sldId id="484" r:id="rId17"/>
    <p:sldId id="485" r:id="rId18"/>
    <p:sldId id="486" r:id="rId19"/>
    <p:sldId id="487" r:id="rId20"/>
    <p:sldId id="488" r:id="rId21"/>
    <p:sldId id="489" r:id="rId22"/>
    <p:sldId id="475" r:id="rId23"/>
    <p:sldId id="476" r:id="rId24"/>
    <p:sldId id="474" r:id="rId25"/>
    <p:sldId id="477" r:id="rId26"/>
    <p:sldId id="478" r:id="rId27"/>
    <p:sldId id="468" r:id="rId28"/>
    <p:sldId id="490" r:id="rId29"/>
    <p:sldId id="491" r:id="rId30"/>
    <p:sldId id="492" r:id="rId31"/>
    <p:sldId id="493" r:id="rId32"/>
    <p:sldId id="494" r:id="rId33"/>
    <p:sldId id="495" r:id="rId34"/>
    <p:sldId id="496" r:id="rId35"/>
    <p:sldId id="497" r:id="rId36"/>
    <p:sldId id="498" r:id="rId37"/>
    <p:sldId id="499" r:id="rId38"/>
    <p:sldId id="500" r:id="rId39"/>
    <p:sldId id="501" r:id="rId40"/>
    <p:sldId id="502" r:id="rId41"/>
    <p:sldId id="503" r:id="rId42"/>
    <p:sldId id="504" r:id="rId43"/>
    <p:sldId id="505" r:id="rId44"/>
    <p:sldId id="506" r:id="rId45"/>
    <p:sldId id="34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27-09-2020</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27-09-2020</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4425383" y="1709048"/>
            <a:ext cx="7497214" cy="1200329"/>
          </a:xfrm>
          <a:prstGeom prst="rect">
            <a:avLst/>
          </a:prstGeom>
        </p:spPr>
        <p:txBody>
          <a:bodyPr wrap="square">
            <a:spAutoFit/>
          </a:bodyPr>
          <a:lstStyle/>
          <a:p>
            <a:r>
              <a:rPr lang="en-US" sz="3600" b="1" dirty="0">
                <a:solidFill>
                  <a:schemeClr val="accent2">
                    <a:lumMod val="75000"/>
                  </a:schemeClr>
                </a:solidFill>
              </a:rPr>
              <a:t>GRAPH THEORY, APPLICATIONS AND COMBINATORICS</a:t>
            </a:r>
          </a:p>
        </p:txBody>
      </p:sp>
      <p:sp>
        <p:nvSpPr>
          <p:cNvPr id="14" name="Rectangle 13">
            <a:extLst>
              <a:ext uri="{FF2B5EF4-FFF2-40B4-BE49-F238E27FC236}">
                <a16:creationId xmlns:a16="http://schemas.microsoft.com/office/drawing/2014/main" id="{585D8B7B-5B60-4808-A096-FB24198F96E9}"/>
              </a:ext>
            </a:extLst>
          </p:cNvPr>
          <p:cNvSpPr/>
          <p:nvPr/>
        </p:nvSpPr>
        <p:spPr>
          <a:xfrm>
            <a:off x="4781916" y="2918595"/>
            <a:ext cx="7497214" cy="461665"/>
          </a:xfrm>
          <a:prstGeom prst="rect">
            <a:avLst/>
          </a:prstGeom>
        </p:spPr>
        <p:txBody>
          <a:bodyPr wrap="square">
            <a:spAutoFit/>
          </a:bodyPr>
          <a:lstStyle/>
          <a:p>
            <a:r>
              <a:rPr lang="en-IN" sz="2400" b="1" dirty="0" err="1"/>
              <a:t>Surabhi</a:t>
            </a:r>
            <a:r>
              <a:rPr lang="en-IN" sz="2400" b="1" dirty="0"/>
              <a:t> Narayan</a:t>
            </a:r>
          </a:p>
        </p:txBody>
      </p:sp>
      <p:sp>
        <p:nvSpPr>
          <p:cNvPr id="15" name="Rectangle 14">
            <a:extLst>
              <a:ext uri="{FF2B5EF4-FFF2-40B4-BE49-F238E27FC236}">
                <a16:creationId xmlns:a16="http://schemas.microsoft.com/office/drawing/2014/main" id="{743662B4-0C28-4203-AEB1-4CC1644B8226}"/>
              </a:ext>
            </a:extLst>
          </p:cNvPr>
          <p:cNvSpPr/>
          <p:nvPr/>
        </p:nvSpPr>
        <p:spPr>
          <a:xfrm>
            <a:off x="4694786" y="3327135"/>
            <a:ext cx="7497214" cy="461665"/>
          </a:xfrm>
          <a:prstGeom prst="rect">
            <a:avLst/>
          </a:prstGeom>
        </p:spPr>
        <p:txBody>
          <a:bodyPr wrap="square">
            <a:spAutoFit/>
          </a:bodyPr>
          <a:lstStyle/>
          <a:p>
            <a:r>
              <a:rPr lang="en-US" sz="2400" dirty="0"/>
              <a:t>Department of Computer Science &amp; Engineering</a:t>
            </a:r>
            <a:endParaRPr lang="en-IN" sz="24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id="{1EEB87D2-BD33-43D4-B135-6F0E91C4917A}"/>
              </a:ext>
            </a:extLst>
          </p:cNvPr>
          <p:cNvCxnSpPr>
            <a:cxnSpLocks/>
          </p:cNvCxnSpPr>
          <p:nvPr/>
        </p:nvCxnSpPr>
        <p:spPr>
          <a:xfrm flipV="1">
            <a:off x="4781916" y="2877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2" name="Picture 11" descr="A close up of a logo&#10;&#10;Description automatically generated">
            <a:extLst>
              <a:ext uri="{FF2B5EF4-FFF2-40B4-BE49-F238E27FC236}">
                <a16:creationId xmlns:a16="http://schemas.microsoft.com/office/drawing/2014/main" id="{66C7B340-EC4A-4D32-8643-325F1D66DF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5722" y="1226241"/>
            <a:ext cx="2369218" cy="3550188"/>
          </a:xfrm>
          <a:prstGeom prst="rect">
            <a:avLst/>
          </a:prstGeom>
        </p:spPr>
      </p:pic>
      <p:grpSp>
        <p:nvGrpSpPr>
          <p:cNvPr id="16" name="Group 15">
            <a:extLst>
              <a:ext uri="{FF2B5EF4-FFF2-40B4-BE49-F238E27FC236}">
                <a16:creationId xmlns:a16="http://schemas.microsoft.com/office/drawing/2014/main"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141850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2" name="Picture 1">
            <a:extLst>
              <a:ext uri="{FF2B5EF4-FFF2-40B4-BE49-F238E27FC236}">
                <a16:creationId xmlns:a16="http://schemas.microsoft.com/office/drawing/2014/main" id="{5CD21BFD-3EAF-45D1-A1F0-80E7E6816D1B}"/>
              </a:ext>
            </a:extLst>
          </p:cNvPr>
          <p:cNvPicPr>
            <a:picLocks noChangeAspect="1"/>
          </p:cNvPicPr>
          <p:nvPr/>
        </p:nvPicPr>
        <p:blipFill>
          <a:blip r:embed="rId3"/>
          <a:stretch>
            <a:fillRect/>
          </a:stretch>
        </p:blipFill>
        <p:spPr>
          <a:xfrm>
            <a:off x="598882" y="1868853"/>
            <a:ext cx="8268803" cy="4189041"/>
          </a:xfrm>
          <a:prstGeom prst="rect">
            <a:avLst/>
          </a:prstGeom>
        </p:spPr>
      </p:pic>
    </p:spTree>
    <p:extLst>
      <p:ext uri="{BB962C8B-B14F-4D97-AF65-F5344CB8AC3E}">
        <p14:creationId xmlns:p14="http://schemas.microsoft.com/office/powerpoint/2010/main" val="2102667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128593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3" name="Picture 2">
            <a:extLst>
              <a:ext uri="{FF2B5EF4-FFF2-40B4-BE49-F238E27FC236}">
                <a16:creationId xmlns:a16="http://schemas.microsoft.com/office/drawing/2014/main" id="{16068B67-B8AD-4059-B633-82907567027F}"/>
              </a:ext>
            </a:extLst>
          </p:cNvPr>
          <p:cNvPicPr>
            <a:picLocks noChangeAspect="1"/>
          </p:cNvPicPr>
          <p:nvPr/>
        </p:nvPicPr>
        <p:blipFill>
          <a:blip r:embed="rId3"/>
          <a:stretch>
            <a:fillRect/>
          </a:stretch>
        </p:blipFill>
        <p:spPr>
          <a:xfrm>
            <a:off x="1352067" y="1327945"/>
            <a:ext cx="8372958" cy="5530055"/>
          </a:xfrm>
          <a:prstGeom prst="rect">
            <a:avLst/>
          </a:prstGeom>
        </p:spPr>
      </p:pic>
    </p:spTree>
    <p:extLst>
      <p:ext uri="{BB962C8B-B14F-4D97-AF65-F5344CB8AC3E}">
        <p14:creationId xmlns:p14="http://schemas.microsoft.com/office/powerpoint/2010/main" val="2337486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750983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50" y="1443841"/>
            <a:ext cx="9944100" cy="5539978"/>
          </a:xfrm>
          <a:prstGeom prst="rect">
            <a:avLst/>
          </a:prstGeom>
          <a:noFill/>
        </p:spPr>
        <p:txBody>
          <a:bodyPr wrap="square">
            <a:spAutoFit/>
          </a:bodyPr>
          <a:lstStyle/>
          <a:p>
            <a:pPr algn="just" fontAlgn="base"/>
            <a:r>
              <a:rPr lang="en-US" sz="2400" b="1" i="0" dirty="0">
                <a:solidFill>
                  <a:schemeClr val="accent1">
                    <a:lumMod val="75000"/>
                  </a:schemeClr>
                </a:solidFill>
                <a:effectLst/>
              </a:rPr>
              <a:t>Bellman Ford Algorithm</a:t>
            </a:r>
          </a:p>
          <a:p>
            <a:pPr algn="just" fontAlgn="base"/>
            <a:endParaRPr lang="en-US" sz="2400" b="0" i="0" dirty="0">
              <a:solidFill>
                <a:schemeClr val="accent1">
                  <a:lumMod val="75000"/>
                </a:schemeClr>
              </a:solidFill>
              <a:effectLst/>
            </a:endParaRPr>
          </a:p>
          <a:p>
            <a:pPr algn="just" fontAlgn="base"/>
            <a:r>
              <a:rPr lang="en-US" sz="2400" b="0" i="0" dirty="0">
                <a:solidFill>
                  <a:schemeClr val="accent1">
                    <a:lumMod val="75000"/>
                  </a:schemeClr>
                </a:solidFill>
                <a:effectLst/>
              </a:rPr>
              <a:t>The </a:t>
            </a:r>
            <a:r>
              <a:rPr lang="en-US" sz="2400" b="1" i="0" dirty="0">
                <a:solidFill>
                  <a:schemeClr val="accent1">
                    <a:lumMod val="75000"/>
                  </a:schemeClr>
                </a:solidFill>
                <a:effectLst/>
              </a:rPr>
              <a:t>Bellman-Ford algorithm</a:t>
            </a:r>
            <a:r>
              <a:rPr lang="en-US" sz="2400" b="0" i="0" dirty="0">
                <a:solidFill>
                  <a:schemeClr val="accent1">
                    <a:lumMod val="75000"/>
                  </a:schemeClr>
                </a:solidFill>
                <a:effectLst/>
              </a:rPr>
              <a:t> is an extension of </a:t>
            </a:r>
            <a:r>
              <a:rPr lang="en-US" sz="2400" b="0" i="0" u="none" strike="noStrike" dirty="0">
                <a:solidFill>
                  <a:schemeClr val="accent1">
                    <a:lumMod val="75000"/>
                  </a:schemeClr>
                </a:solidFill>
                <a:effectLst/>
              </a:rPr>
              <a:t>Dijkstra’s algorithm</a:t>
            </a:r>
            <a:r>
              <a:rPr lang="en-US" sz="2400" b="0" i="0" dirty="0">
                <a:solidFill>
                  <a:schemeClr val="accent1">
                    <a:lumMod val="75000"/>
                  </a:schemeClr>
                </a:solidFill>
                <a:effectLst/>
              </a:rPr>
              <a:t> which calculates the shortest distance from the source point to all of the vertices. While Dijkstra’s algorithm just works for edges with positive distances, the Bellman-Ford algorithm works for negative distances as well.</a:t>
            </a:r>
          </a:p>
          <a:p>
            <a:pPr algn="just" fontAlgn="base"/>
            <a:endParaRPr lang="en-US" sz="2400" b="0" i="0" dirty="0">
              <a:solidFill>
                <a:schemeClr val="accent1">
                  <a:lumMod val="75000"/>
                </a:schemeClr>
              </a:solidFill>
              <a:effectLst/>
            </a:endParaRPr>
          </a:p>
          <a:p>
            <a:pPr algn="just" fontAlgn="base"/>
            <a:r>
              <a:rPr lang="en-US" sz="2400" b="1" i="0" dirty="0">
                <a:solidFill>
                  <a:schemeClr val="accent1">
                    <a:lumMod val="75000"/>
                  </a:schemeClr>
                </a:solidFill>
                <a:effectLst/>
              </a:rPr>
              <a:t>Applications:</a:t>
            </a:r>
          </a:p>
          <a:p>
            <a:pPr algn="just" fontAlgn="base"/>
            <a:endParaRPr lang="en-US" sz="2400" b="0" i="0" dirty="0">
              <a:solidFill>
                <a:schemeClr val="accent1">
                  <a:lumMod val="75000"/>
                </a:schemeClr>
              </a:solidFill>
              <a:effectLst/>
            </a:endParaRPr>
          </a:p>
          <a:p>
            <a:pPr algn="just"/>
            <a:r>
              <a:rPr lang="en-US" sz="2400" b="0" i="0" dirty="0">
                <a:solidFill>
                  <a:schemeClr val="accent1">
                    <a:lumMod val="75000"/>
                  </a:schemeClr>
                </a:solidFill>
                <a:effectLst/>
              </a:rPr>
              <a:t>The Bellman-Ford algorithm has several real-world use cases, including:</a:t>
            </a:r>
          </a:p>
          <a:p>
            <a:pPr marL="342900" indent="-342900" algn="just">
              <a:buFont typeface="Arial" panose="020B0604020202020204" pitchFamily="34" charset="0"/>
              <a:buChar char="•"/>
            </a:pPr>
            <a:r>
              <a:rPr lang="en-US" sz="2400" b="0" i="0" dirty="0">
                <a:solidFill>
                  <a:schemeClr val="accent1">
                    <a:lumMod val="75000"/>
                  </a:schemeClr>
                </a:solidFill>
                <a:effectLst/>
              </a:rPr>
              <a:t>Finding negative weight cycles.</a:t>
            </a:r>
          </a:p>
          <a:p>
            <a:pPr marL="342900" indent="-342900" algn="just">
              <a:buFont typeface="Arial" panose="020B0604020202020204" pitchFamily="34" charset="0"/>
              <a:buChar char="•"/>
            </a:pPr>
            <a:r>
              <a:rPr lang="en-US" sz="2400" b="0" i="0" dirty="0">
                <a:solidFill>
                  <a:schemeClr val="accent1">
                    <a:lumMod val="75000"/>
                  </a:schemeClr>
                </a:solidFill>
                <a:effectLst/>
              </a:rPr>
              <a:t>Calculating the smallest possible heat gain/loss in a chemical reaction.</a:t>
            </a:r>
          </a:p>
          <a:p>
            <a:pPr marL="342900" indent="-342900" algn="just">
              <a:buFont typeface="Arial" panose="020B0604020202020204" pitchFamily="34" charset="0"/>
              <a:buChar char="•"/>
            </a:pPr>
            <a:r>
              <a:rPr lang="en-US" sz="2400" b="0" i="0" dirty="0">
                <a:solidFill>
                  <a:schemeClr val="accent1">
                    <a:lumMod val="75000"/>
                  </a:schemeClr>
                </a:solidFill>
                <a:effectLst/>
              </a:rPr>
              <a:t>Finding the most efficient way to convert currencies.</a:t>
            </a:r>
          </a:p>
          <a:p>
            <a:pPr algn="just" fontAlgn="base"/>
            <a:endParaRPr lang="en-US" sz="2400" b="0" i="0" dirty="0">
              <a:solidFill>
                <a:schemeClr val="accent1">
                  <a:lumMod val="75000"/>
                </a:schemeClr>
              </a:solidFill>
              <a:effectLst/>
            </a:endParaRPr>
          </a:p>
          <a:p>
            <a:pPr algn="just" fontAlgn="base"/>
            <a:endParaRPr lang="en-US" b="0" i="0" dirty="0">
              <a:solidFill>
                <a:schemeClr val="accent1">
                  <a:lumMod val="75000"/>
                </a:schemeClr>
              </a:solidFill>
              <a:effectLst/>
            </a:endParaRPr>
          </a:p>
        </p:txBody>
      </p:sp>
    </p:spTree>
    <p:extLst>
      <p:ext uri="{BB962C8B-B14F-4D97-AF65-F5344CB8AC3E}">
        <p14:creationId xmlns:p14="http://schemas.microsoft.com/office/powerpoint/2010/main" val="2368530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5262979"/>
          </a:xfrm>
          <a:prstGeom prst="rect">
            <a:avLst/>
          </a:prstGeom>
          <a:noFill/>
        </p:spPr>
        <p:txBody>
          <a:bodyPr wrap="square">
            <a:spAutoFit/>
          </a:bodyPr>
          <a:lstStyle/>
          <a:p>
            <a:pPr algn="just" fontAlgn="base"/>
            <a:r>
              <a:rPr lang="en-US" sz="2400" b="1" i="0" dirty="0">
                <a:solidFill>
                  <a:schemeClr val="accent1">
                    <a:lumMod val="75000"/>
                  </a:schemeClr>
                </a:solidFill>
                <a:effectLst/>
              </a:rPr>
              <a:t>Bellman Ford Algorithm</a:t>
            </a:r>
          </a:p>
          <a:p>
            <a:pPr marL="457200" indent="-457200" algn="just" fontAlgn="base">
              <a:buAutoNum type="arabicPeriod"/>
            </a:pPr>
            <a:r>
              <a:rPr lang="en-US" sz="2400" b="0" i="0" dirty="0">
                <a:solidFill>
                  <a:schemeClr val="accent1">
                    <a:lumMod val="75000"/>
                  </a:schemeClr>
                </a:solidFill>
                <a:effectLst/>
                <a:latin typeface="Droid Serif"/>
              </a:rPr>
              <a:t>List down all the edges of the graph. This can be done easily if the graph is represented by an adjacency list.</a:t>
            </a:r>
          </a:p>
          <a:p>
            <a:pPr marL="457200" indent="-457200" algn="just" fontAlgn="base">
              <a:buAutoNum type="arabicPeriod"/>
            </a:pPr>
            <a:r>
              <a:rPr lang="en-US" sz="2400" b="0" i="0" dirty="0">
                <a:solidFill>
                  <a:schemeClr val="accent1">
                    <a:lumMod val="75000"/>
                  </a:schemeClr>
                </a:solidFill>
                <a:effectLst/>
              </a:rPr>
              <a:t>Calculate the number of iterations with “V – 1”. The number of iterations will be equal to the number of vertices because the shortest distance to an edge can be adjusted |V-1| times at maximum.</a:t>
            </a:r>
          </a:p>
          <a:p>
            <a:pPr marL="536575" indent="-536575" algn="just" fontAlgn="base">
              <a:buAutoNum type="arabicPeriod" startAt="3"/>
            </a:pPr>
            <a:r>
              <a:rPr lang="en-US" sz="2400" b="0" i="0" dirty="0">
                <a:solidFill>
                  <a:schemeClr val="accent1">
                    <a:lumMod val="75000"/>
                  </a:schemeClr>
                </a:solidFill>
                <a:effectLst/>
                <a:latin typeface="Droid Serif"/>
              </a:rPr>
              <a:t>Start with an arbitrary vertex and assign it the minimum distance of zero.  All other nodes should be assigned infinity since we are exaggerating the actual distances.</a:t>
            </a:r>
          </a:p>
          <a:p>
            <a:pPr marL="536575" indent="-536575" algn="just" fontAlgn="base">
              <a:buAutoNum type="arabicPeriod" startAt="3"/>
            </a:pPr>
            <a:r>
              <a:rPr lang="en-US" sz="2400" b="0" i="0" dirty="0">
                <a:solidFill>
                  <a:schemeClr val="accent1">
                    <a:lumMod val="75000"/>
                  </a:schemeClr>
                </a:solidFill>
                <a:effectLst/>
                <a:latin typeface="Droid Serif"/>
              </a:rPr>
              <a:t>In each iteration, update the distance for each edge if the new distance is smaller than the one assigned before. The distance to each node will be the cumulative distance from the starting node to this particular node.</a:t>
            </a:r>
            <a:endParaRPr lang="en-US" sz="2400" dirty="0">
              <a:solidFill>
                <a:schemeClr val="accent1">
                  <a:lumMod val="75000"/>
                </a:schemeClr>
              </a:solidFill>
              <a:latin typeface="Droid Serif"/>
            </a:endParaRPr>
          </a:p>
          <a:p>
            <a:pPr marL="536575" indent="-536575" algn="just" fontAlgn="base">
              <a:buAutoNum type="arabicPeriod" startAt="3"/>
            </a:pPr>
            <a:r>
              <a:rPr lang="en-US" sz="2400" b="0" i="0" dirty="0">
                <a:solidFill>
                  <a:schemeClr val="accent1">
                    <a:lumMod val="75000"/>
                  </a:schemeClr>
                </a:solidFill>
                <a:effectLst/>
                <a:latin typeface="Droid Serif"/>
              </a:rPr>
              <a:t>We need to consider all the iterations to make sure that all ​possible paths are considered. If we do this, we will end up with the shortest distance.</a:t>
            </a:r>
            <a:endParaRPr lang="en-US" b="0" i="0" dirty="0">
              <a:solidFill>
                <a:schemeClr val="accent1">
                  <a:lumMod val="75000"/>
                </a:schemeClr>
              </a:solidFill>
              <a:effectLst/>
            </a:endParaRPr>
          </a:p>
        </p:txBody>
      </p:sp>
    </p:spTree>
    <p:extLst>
      <p:ext uri="{BB962C8B-B14F-4D97-AF65-F5344CB8AC3E}">
        <p14:creationId xmlns:p14="http://schemas.microsoft.com/office/powerpoint/2010/main" val="3508625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461665"/>
          </a:xfrm>
          <a:prstGeom prst="rect">
            <a:avLst/>
          </a:prstGeom>
          <a:noFill/>
        </p:spPr>
        <p:txBody>
          <a:bodyPr wrap="square">
            <a:spAutoFit/>
          </a:bodyPr>
          <a:lstStyle/>
          <a:p>
            <a:pPr algn="just" fontAlgn="base"/>
            <a:r>
              <a:rPr lang="en-US" sz="2400" b="0" i="0" dirty="0">
                <a:solidFill>
                  <a:schemeClr val="accent1">
                    <a:lumMod val="75000"/>
                  </a:schemeClr>
                </a:solidFill>
                <a:effectLst/>
              </a:rPr>
              <a:t>Find the shortest distance from ‘a’ using Bellman Ford Algorithm</a:t>
            </a:r>
          </a:p>
        </p:txBody>
      </p:sp>
      <p:grpSp>
        <p:nvGrpSpPr>
          <p:cNvPr id="37" name="Group 36">
            <a:extLst>
              <a:ext uri="{FF2B5EF4-FFF2-40B4-BE49-F238E27FC236}">
                <a16:creationId xmlns:a16="http://schemas.microsoft.com/office/drawing/2014/main" id="{2F3D3144-EF29-4A9C-926A-7CBC14F2E564}"/>
              </a:ext>
            </a:extLst>
          </p:cNvPr>
          <p:cNvGrpSpPr/>
          <p:nvPr/>
        </p:nvGrpSpPr>
        <p:grpSpPr>
          <a:xfrm>
            <a:off x="361949" y="2825995"/>
            <a:ext cx="4793974" cy="2588164"/>
            <a:chOff x="1272209" y="2235784"/>
            <a:chExt cx="4793974" cy="2588164"/>
          </a:xfrm>
        </p:grpSpPr>
        <p:sp>
          <p:nvSpPr>
            <p:cNvPr id="2" name="Oval 1">
              <a:extLst>
                <a:ext uri="{FF2B5EF4-FFF2-40B4-BE49-F238E27FC236}">
                  <a16:creationId xmlns:a16="http://schemas.microsoft.com/office/drawing/2014/main" id="{2B85F9F0-E830-4BB0-9B59-30738CBDF8CB}"/>
                </a:ext>
              </a:extLst>
            </p:cNvPr>
            <p:cNvSpPr/>
            <p:nvPr/>
          </p:nvSpPr>
          <p:spPr>
            <a:xfrm>
              <a:off x="1272209" y="2792896"/>
              <a:ext cx="477078" cy="53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sp>
          <p:nvSpPr>
            <p:cNvPr id="3" name="Oval 2">
              <a:extLst>
                <a:ext uri="{FF2B5EF4-FFF2-40B4-BE49-F238E27FC236}">
                  <a16:creationId xmlns:a16="http://schemas.microsoft.com/office/drawing/2014/main" id="{6EA15C8B-D0E2-44E3-B0E4-FAD9772E7697}"/>
                </a:ext>
              </a:extLst>
            </p:cNvPr>
            <p:cNvSpPr/>
            <p:nvPr/>
          </p:nvSpPr>
          <p:spPr>
            <a:xfrm>
              <a:off x="3303105" y="2235784"/>
              <a:ext cx="477078" cy="53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5" name="Oval 4">
              <a:extLst>
                <a:ext uri="{FF2B5EF4-FFF2-40B4-BE49-F238E27FC236}">
                  <a16:creationId xmlns:a16="http://schemas.microsoft.com/office/drawing/2014/main" id="{46266A16-F891-4841-B70E-5A50AD6702A7}"/>
                </a:ext>
              </a:extLst>
            </p:cNvPr>
            <p:cNvSpPr/>
            <p:nvPr/>
          </p:nvSpPr>
          <p:spPr>
            <a:xfrm>
              <a:off x="2299253" y="4128053"/>
              <a:ext cx="477078" cy="53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a:t>
              </a:r>
            </a:p>
          </p:txBody>
        </p:sp>
        <p:sp>
          <p:nvSpPr>
            <p:cNvPr id="7" name="Oval 6">
              <a:extLst>
                <a:ext uri="{FF2B5EF4-FFF2-40B4-BE49-F238E27FC236}">
                  <a16:creationId xmlns:a16="http://schemas.microsoft.com/office/drawing/2014/main" id="{CC5F3245-9B80-483C-A72F-6904B5EF05CF}"/>
                </a:ext>
              </a:extLst>
            </p:cNvPr>
            <p:cNvSpPr/>
            <p:nvPr/>
          </p:nvSpPr>
          <p:spPr>
            <a:xfrm>
              <a:off x="3988904" y="3889514"/>
              <a:ext cx="477078" cy="53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
              </a:r>
            </a:p>
          </p:txBody>
        </p:sp>
        <p:sp>
          <p:nvSpPr>
            <p:cNvPr id="13" name="Oval 12">
              <a:extLst>
                <a:ext uri="{FF2B5EF4-FFF2-40B4-BE49-F238E27FC236}">
                  <a16:creationId xmlns:a16="http://schemas.microsoft.com/office/drawing/2014/main" id="{7AE15E1E-22BE-415E-96BB-60A44E62A30C}"/>
                </a:ext>
              </a:extLst>
            </p:cNvPr>
            <p:cNvSpPr/>
            <p:nvPr/>
          </p:nvSpPr>
          <p:spPr>
            <a:xfrm>
              <a:off x="5589105" y="2892287"/>
              <a:ext cx="477078" cy="5367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a:t>
              </a:r>
            </a:p>
          </p:txBody>
        </p:sp>
        <p:cxnSp>
          <p:nvCxnSpPr>
            <p:cNvPr id="16" name="Straight Arrow Connector 15">
              <a:extLst>
                <a:ext uri="{FF2B5EF4-FFF2-40B4-BE49-F238E27FC236}">
                  <a16:creationId xmlns:a16="http://schemas.microsoft.com/office/drawing/2014/main" id="{B8560837-720E-49F9-8395-933F8A0D5606}"/>
                </a:ext>
              </a:extLst>
            </p:cNvPr>
            <p:cNvCxnSpPr>
              <a:stCxn id="2" idx="7"/>
              <a:endCxn id="3" idx="2"/>
            </p:cNvCxnSpPr>
            <p:nvPr/>
          </p:nvCxnSpPr>
          <p:spPr>
            <a:xfrm flipV="1">
              <a:off x="1679421" y="2504141"/>
              <a:ext cx="1623684" cy="367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AD5670-409B-46DC-8A62-8F858FECFD2C}"/>
                </a:ext>
              </a:extLst>
            </p:cNvPr>
            <p:cNvCxnSpPr>
              <a:stCxn id="3" idx="7"/>
              <a:endCxn id="13" idx="0"/>
            </p:cNvCxnSpPr>
            <p:nvPr/>
          </p:nvCxnSpPr>
          <p:spPr>
            <a:xfrm>
              <a:off x="3710317" y="2314384"/>
              <a:ext cx="2117327" cy="5779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9FE081-2DD1-41D0-BCD1-FE14F2C66AB1}"/>
                </a:ext>
              </a:extLst>
            </p:cNvPr>
            <p:cNvCxnSpPr>
              <a:stCxn id="13" idx="2"/>
              <a:endCxn id="3" idx="5"/>
            </p:cNvCxnSpPr>
            <p:nvPr/>
          </p:nvCxnSpPr>
          <p:spPr>
            <a:xfrm flipH="1" flipV="1">
              <a:off x="3710317" y="2693897"/>
              <a:ext cx="1878788" cy="46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93B617-2A7E-4693-BB46-EC24F9305687}"/>
                </a:ext>
              </a:extLst>
            </p:cNvPr>
            <p:cNvCxnSpPr>
              <a:stCxn id="7" idx="6"/>
              <a:endCxn id="13" idx="4"/>
            </p:cNvCxnSpPr>
            <p:nvPr/>
          </p:nvCxnSpPr>
          <p:spPr>
            <a:xfrm flipV="1">
              <a:off x="4465982" y="3429000"/>
              <a:ext cx="1361662" cy="728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56E50DB1-728F-41CD-91F8-7ADBD7D0CD31}"/>
                </a:ext>
              </a:extLst>
            </p:cNvPr>
            <p:cNvCxnSpPr>
              <a:stCxn id="2" idx="4"/>
              <a:endCxn id="5" idx="1"/>
            </p:cNvCxnSpPr>
            <p:nvPr/>
          </p:nvCxnSpPr>
          <p:spPr>
            <a:xfrm>
              <a:off x="1510748" y="3329609"/>
              <a:ext cx="858371" cy="8770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14C5D-5A89-45F6-B344-94F8B4C85D12}"/>
                </a:ext>
              </a:extLst>
            </p:cNvPr>
            <p:cNvCxnSpPr>
              <a:stCxn id="5" idx="5"/>
              <a:endCxn id="7" idx="3"/>
            </p:cNvCxnSpPr>
            <p:nvPr/>
          </p:nvCxnSpPr>
          <p:spPr>
            <a:xfrm flipV="1">
              <a:off x="2706465" y="4347627"/>
              <a:ext cx="1352305"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4D72A2A-F4AF-48A6-B636-6143025D8C79}"/>
                </a:ext>
              </a:extLst>
            </p:cNvPr>
            <p:cNvCxnSpPr>
              <a:stCxn id="2" idx="6"/>
              <a:endCxn id="7" idx="0"/>
            </p:cNvCxnSpPr>
            <p:nvPr/>
          </p:nvCxnSpPr>
          <p:spPr>
            <a:xfrm>
              <a:off x="1749287" y="3061253"/>
              <a:ext cx="2478156" cy="828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55C402F-79EE-4120-9151-727CD21B986E}"/>
                </a:ext>
              </a:extLst>
            </p:cNvPr>
            <p:cNvSpPr txBox="1"/>
            <p:nvPr/>
          </p:nvSpPr>
          <p:spPr>
            <a:xfrm>
              <a:off x="4768980" y="2314384"/>
              <a:ext cx="634887" cy="369332"/>
            </a:xfrm>
            <a:prstGeom prst="rect">
              <a:avLst/>
            </a:prstGeom>
            <a:noFill/>
          </p:spPr>
          <p:txBody>
            <a:bodyPr wrap="square" rtlCol="0">
              <a:spAutoFit/>
            </a:bodyPr>
            <a:lstStyle/>
            <a:p>
              <a:r>
                <a:rPr lang="en-IN" dirty="0"/>
                <a:t>2</a:t>
              </a:r>
            </a:p>
          </p:txBody>
        </p:sp>
        <p:sp>
          <p:nvSpPr>
            <p:cNvPr id="31" name="TextBox 30">
              <a:extLst>
                <a:ext uri="{FF2B5EF4-FFF2-40B4-BE49-F238E27FC236}">
                  <a16:creationId xmlns:a16="http://schemas.microsoft.com/office/drawing/2014/main" id="{69E6FA39-8B85-4B06-8311-72CA3F2FEA58}"/>
                </a:ext>
              </a:extLst>
            </p:cNvPr>
            <p:cNvSpPr txBox="1"/>
            <p:nvPr/>
          </p:nvSpPr>
          <p:spPr>
            <a:xfrm>
              <a:off x="4345203" y="2851097"/>
              <a:ext cx="766824" cy="369332"/>
            </a:xfrm>
            <a:prstGeom prst="rect">
              <a:avLst/>
            </a:prstGeom>
            <a:noFill/>
          </p:spPr>
          <p:txBody>
            <a:bodyPr wrap="square" rtlCol="0">
              <a:spAutoFit/>
            </a:bodyPr>
            <a:lstStyle/>
            <a:p>
              <a:r>
                <a:rPr lang="en-IN" dirty="0"/>
                <a:t>1</a:t>
              </a:r>
            </a:p>
          </p:txBody>
        </p:sp>
        <p:sp>
          <p:nvSpPr>
            <p:cNvPr id="32" name="TextBox 31">
              <a:extLst>
                <a:ext uri="{FF2B5EF4-FFF2-40B4-BE49-F238E27FC236}">
                  <a16:creationId xmlns:a16="http://schemas.microsoft.com/office/drawing/2014/main" id="{15845B21-C967-4969-AE96-533970A81C80}"/>
                </a:ext>
              </a:extLst>
            </p:cNvPr>
            <p:cNvSpPr txBox="1"/>
            <p:nvPr/>
          </p:nvSpPr>
          <p:spPr>
            <a:xfrm>
              <a:off x="5264135" y="3757142"/>
              <a:ext cx="583093" cy="369332"/>
            </a:xfrm>
            <a:prstGeom prst="rect">
              <a:avLst/>
            </a:prstGeom>
            <a:noFill/>
          </p:spPr>
          <p:txBody>
            <a:bodyPr wrap="square" rtlCol="0">
              <a:spAutoFit/>
            </a:bodyPr>
            <a:lstStyle/>
            <a:p>
              <a:r>
                <a:rPr lang="en-IN" dirty="0"/>
                <a:t>4</a:t>
              </a:r>
            </a:p>
          </p:txBody>
        </p:sp>
        <p:sp>
          <p:nvSpPr>
            <p:cNvPr id="33" name="TextBox 32">
              <a:extLst>
                <a:ext uri="{FF2B5EF4-FFF2-40B4-BE49-F238E27FC236}">
                  <a16:creationId xmlns:a16="http://schemas.microsoft.com/office/drawing/2014/main" id="{85F9B2F5-616D-4EB5-8AF9-2B5CA5430664}"/>
                </a:ext>
              </a:extLst>
            </p:cNvPr>
            <p:cNvSpPr txBox="1"/>
            <p:nvPr/>
          </p:nvSpPr>
          <p:spPr>
            <a:xfrm>
              <a:off x="3564836" y="4454616"/>
              <a:ext cx="901146" cy="369332"/>
            </a:xfrm>
            <a:prstGeom prst="rect">
              <a:avLst/>
            </a:prstGeom>
            <a:noFill/>
          </p:spPr>
          <p:txBody>
            <a:bodyPr wrap="square" rtlCol="0">
              <a:spAutoFit/>
            </a:bodyPr>
            <a:lstStyle/>
            <a:p>
              <a:r>
                <a:rPr lang="en-IN" dirty="0"/>
                <a:t>-3</a:t>
              </a:r>
            </a:p>
          </p:txBody>
        </p:sp>
        <p:sp>
          <p:nvSpPr>
            <p:cNvPr id="34" name="TextBox 33">
              <a:extLst>
                <a:ext uri="{FF2B5EF4-FFF2-40B4-BE49-F238E27FC236}">
                  <a16:creationId xmlns:a16="http://schemas.microsoft.com/office/drawing/2014/main" id="{C73405F8-A151-4D87-A213-9B53F4F527FD}"/>
                </a:ext>
              </a:extLst>
            </p:cNvPr>
            <p:cNvSpPr txBox="1"/>
            <p:nvPr/>
          </p:nvSpPr>
          <p:spPr>
            <a:xfrm>
              <a:off x="1510748" y="3697357"/>
              <a:ext cx="670745" cy="369332"/>
            </a:xfrm>
            <a:prstGeom prst="rect">
              <a:avLst/>
            </a:prstGeom>
            <a:noFill/>
          </p:spPr>
          <p:txBody>
            <a:bodyPr wrap="square" rtlCol="0">
              <a:spAutoFit/>
            </a:bodyPr>
            <a:lstStyle/>
            <a:p>
              <a:r>
                <a:rPr lang="en-IN" dirty="0"/>
                <a:t>4</a:t>
              </a:r>
            </a:p>
          </p:txBody>
        </p:sp>
        <p:sp>
          <p:nvSpPr>
            <p:cNvPr id="35" name="TextBox 34">
              <a:extLst>
                <a:ext uri="{FF2B5EF4-FFF2-40B4-BE49-F238E27FC236}">
                  <a16:creationId xmlns:a16="http://schemas.microsoft.com/office/drawing/2014/main" id="{06FAFEA0-D5F6-464B-87A1-41C35B72A1B4}"/>
                </a:ext>
              </a:extLst>
            </p:cNvPr>
            <p:cNvSpPr txBox="1"/>
            <p:nvPr/>
          </p:nvSpPr>
          <p:spPr>
            <a:xfrm>
              <a:off x="2627242" y="3061253"/>
              <a:ext cx="483707" cy="369332"/>
            </a:xfrm>
            <a:prstGeom prst="rect">
              <a:avLst/>
            </a:prstGeom>
            <a:noFill/>
          </p:spPr>
          <p:txBody>
            <a:bodyPr wrap="square" rtlCol="0">
              <a:spAutoFit/>
            </a:bodyPr>
            <a:lstStyle/>
            <a:p>
              <a:r>
                <a:rPr lang="en-IN" dirty="0"/>
                <a:t>5</a:t>
              </a:r>
            </a:p>
          </p:txBody>
        </p:sp>
        <p:sp>
          <p:nvSpPr>
            <p:cNvPr id="36" name="TextBox 35">
              <a:extLst>
                <a:ext uri="{FF2B5EF4-FFF2-40B4-BE49-F238E27FC236}">
                  <a16:creationId xmlns:a16="http://schemas.microsoft.com/office/drawing/2014/main" id="{8363ECB7-B590-42FB-8FD0-4275DAD25884}"/>
                </a:ext>
              </a:extLst>
            </p:cNvPr>
            <p:cNvSpPr txBox="1"/>
            <p:nvPr/>
          </p:nvSpPr>
          <p:spPr>
            <a:xfrm>
              <a:off x="1987826" y="2425541"/>
              <a:ext cx="477078" cy="369332"/>
            </a:xfrm>
            <a:prstGeom prst="rect">
              <a:avLst/>
            </a:prstGeom>
            <a:noFill/>
          </p:spPr>
          <p:txBody>
            <a:bodyPr wrap="square" rtlCol="0">
              <a:spAutoFit/>
            </a:bodyPr>
            <a:lstStyle/>
            <a:p>
              <a:r>
                <a:rPr lang="en-IN" dirty="0"/>
                <a:t>8</a:t>
              </a:r>
            </a:p>
          </p:txBody>
        </p:sp>
      </p:grpSp>
    </p:spTree>
    <p:extLst>
      <p:ext uri="{BB962C8B-B14F-4D97-AF65-F5344CB8AC3E}">
        <p14:creationId xmlns:p14="http://schemas.microsoft.com/office/powerpoint/2010/main" val="4233078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461665"/>
          </a:xfrm>
          <a:prstGeom prst="rect">
            <a:avLst/>
          </a:prstGeom>
          <a:noFill/>
        </p:spPr>
        <p:txBody>
          <a:bodyPr wrap="square">
            <a:spAutoFit/>
          </a:bodyPr>
          <a:lstStyle/>
          <a:p>
            <a:pPr algn="just" fontAlgn="base"/>
            <a:r>
              <a:rPr lang="en-US" sz="2400" b="0" i="0" dirty="0">
                <a:solidFill>
                  <a:schemeClr val="accent1">
                    <a:lumMod val="75000"/>
                  </a:schemeClr>
                </a:solidFill>
                <a:effectLst/>
              </a:rPr>
              <a:t>Find the shortest distance from 1 using Bellman Ford Algorithm</a:t>
            </a:r>
          </a:p>
        </p:txBody>
      </p:sp>
      <p:pic>
        <p:nvPicPr>
          <p:cNvPr id="11" name="Picture 10">
            <a:extLst>
              <a:ext uri="{FF2B5EF4-FFF2-40B4-BE49-F238E27FC236}">
                <a16:creationId xmlns:a16="http://schemas.microsoft.com/office/drawing/2014/main" id="{614E2FDE-09E4-4562-AB9D-718BBADB5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 y="2290410"/>
            <a:ext cx="4673840" cy="3384724"/>
          </a:xfrm>
          <a:prstGeom prst="rect">
            <a:avLst/>
          </a:prstGeom>
        </p:spPr>
      </p:pic>
    </p:spTree>
    <p:extLst>
      <p:ext uri="{BB962C8B-B14F-4D97-AF65-F5344CB8AC3E}">
        <p14:creationId xmlns:p14="http://schemas.microsoft.com/office/powerpoint/2010/main" val="400401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461665"/>
          </a:xfrm>
          <a:prstGeom prst="rect">
            <a:avLst/>
          </a:prstGeom>
          <a:noFill/>
        </p:spPr>
        <p:txBody>
          <a:bodyPr wrap="square">
            <a:spAutoFit/>
          </a:bodyPr>
          <a:lstStyle/>
          <a:p>
            <a:pPr algn="just" fontAlgn="base"/>
            <a:r>
              <a:rPr lang="en-US" sz="2400" b="0" i="0" dirty="0">
                <a:solidFill>
                  <a:schemeClr val="accent1">
                    <a:lumMod val="75000"/>
                  </a:schemeClr>
                </a:solidFill>
                <a:effectLst/>
              </a:rPr>
              <a:t>Find the shortest distance from S using Bellman Ford Algorithm</a:t>
            </a:r>
          </a:p>
        </p:txBody>
      </p:sp>
      <p:pic>
        <p:nvPicPr>
          <p:cNvPr id="3" name="Picture 2">
            <a:extLst>
              <a:ext uri="{FF2B5EF4-FFF2-40B4-BE49-F238E27FC236}">
                <a16:creationId xmlns:a16="http://schemas.microsoft.com/office/drawing/2014/main" id="{475D6228-9CE5-4779-BE50-C3838A189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8" y="2513823"/>
            <a:ext cx="3753043" cy="3321221"/>
          </a:xfrm>
          <a:prstGeom prst="rect">
            <a:avLst/>
          </a:prstGeom>
        </p:spPr>
      </p:pic>
    </p:spTree>
    <p:extLst>
      <p:ext uri="{BB962C8B-B14F-4D97-AF65-F5344CB8AC3E}">
        <p14:creationId xmlns:p14="http://schemas.microsoft.com/office/powerpoint/2010/main" val="3902724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76382" y="1849772"/>
            <a:ext cx="10527436" cy="646331"/>
          </a:xfrm>
          <a:prstGeom prst="rect">
            <a:avLst/>
          </a:prstGeom>
        </p:spPr>
        <p:txBody>
          <a:bodyPr wrap="square">
            <a:spAutoFit/>
          </a:bodyPr>
          <a:lstStyle/>
          <a:p>
            <a:r>
              <a:rPr lang="en-US" sz="3600" b="1" cap="all" dirty="0"/>
              <a:t>GRAPH THEORY, APPLICATIONS AND COMBINATORICS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IN" sz="3600" b="1" dirty="0">
                <a:solidFill>
                  <a:schemeClr val="accent1">
                    <a:lumMod val="75000"/>
                  </a:schemeClr>
                </a:solidFill>
              </a:rPr>
              <a:t>Graph Applications</a:t>
            </a:r>
          </a:p>
        </p:txBody>
      </p:sp>
      <p:sp>
        <p:nvSpPr>
          <p:cNvPr id="14" name="Rectangle 13">
            <a:extLst>
              <a:ext uri="{FF2B5EF4-FFF2-40B4-BE49-F238E27FC236}">
                <a16:creationId xmlns:a16="http://schemas.microsoft.com/office/drawing/2014/main" id="{585D8B7B-5B60-4808-A096-FB24198F96E9}"/>
              </a:ext>
            </a:extLst>
          </p:cNvPr>
          <p:cNvSpPr/>
          <p:nvPr/>
        </p:nvSpPr>
        <p:spPr>
          <a:xfrm>
            <a:off x="598883" y="5489699"/>
            <a:ext cx="7497214" cy="461665"/>
          </a:xfrm>
          <a:prstGeom prst="rect">
            <a:avLst/>
          </a:prstGeom>
        </p:spPr>
        <p:txBody>
          <a:bodyPr wrap="square">
            <a:spAutoFit/>
          </a:bodyPr>
          <a:lstStyle/>
          <a:p>
            <a:r>
              <a:rPr lang="en-US" sz="2400" b="1" dirty="0" err="1"/>
              <a:t>Surabhi</a:t>
            </a:r>
            <a:r>
              <a:rPr lang="en-US" sz="2400" b="1" dirty="0"/>
              <a:t> Narayan</a:t>
            </a:r>
            <a:endParaRPr lang="en-IN" sz="2400" b="1" dirty="0"/>
          </a:p>
        </p:txBody>
      </p:sp>
      <p:sp>
        <p:nvSpPr>
          <p:cNvPr id="15" name="Rectangle 14">
            <a:extLst>
              <a:ext uri="{FF2B5EF4-FFF2-40B4-BE49-F238E27FC236}">
                <a16:creationId xmlns:a16="http://schemas.microsoft.com/office/drawing/2014/main" id="{743662B4-0C28-4203-AEB1-4CC1644B8226}"/>
              </a:ext>
            </a:extLst>
          </p:cNvPr>
          <p:cNvSpPr/>
          <p:nvPr/>
        </p:nvSpPr>
        <p:spPr>
          <a:xfrm>
            <a:off x="598883" y="5887304"/>
            <a:ext cx="7497214" cy="400110"/>
          </a:xfrm>
          <a:prstGeom prst="rect">
            <a:avLst/>
          </a:prstGeom>
        </p:spPr>
        <p:txBody>
          <a:bodyPr wrap="square">
            <a:spAutoFit/>
          </a:bodyPr>
          <a:lstStyle/>
          <a:p>
            <a:r>
              <a:rPr lang="en-US" sz="2000" dirty="0"/>
              <a:t>Department of Computer Science &amp; Engineering</a:t>
            </a:r>
            <a:endParaRPr lang="en-IN" sz="2000" dirty="0"/>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461665"/>
          </a:xfrm>
          <a:prstGeom prst="rect">
            <a:avLst/>
          </a:prstGeom>
          <a:noFill/>
        </p:spPr>
        <p:txBody>
          <a:bodyPr wrap="square">
            <a:spAutoFit/>
          </a:bodyPr>
          <a:lstStyle/>
          <a:p>
            <a:pPr algn="just" fontAlgn="base"/>
            <a:r>
              <a:rPr lang="en-US" sz="2400" b="0" i="0" dirty="0">
                <a:solidFill>
                  <a:schemeClr val="accent1">
                    <a:lumMod val="75000"/>
                  </a:schemeClr>
                </a:solidFill>
                <a:effectLst/>
              </a:rPr>
              <a:t>Find the shortest distance from 1 using Bellman Ford Algorithm</a:t>
            </a:r>
          </a:p>
        </p:txBody>
      </p:sp>
      <p:pic>
        <p:nvPicPr>
          <p:cNvPr id="5" name="Picture 4">
            <a:extLst>
              <a:ext uri="{FF2B5EF4-FFF2-40B4-BE49-F238E27FC236}">
                <a16:creationId xmlns:a16="http://schemas.microsoft.com/office/drawing/2014/main" id="{07216EB6-BF67-41A5-8DA9-3D8EBAE8D4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34" y="2400635"/>
            <a:ext cx="4800847" cy="3321221"/>
          </a:xfrm>
          <a:prstGeom prst="rect">
            <a:avLst/>
          </a:prstGeom>
        </p:spPr>
      </p:pic>
    </p:spTree>
    <p:extLst>
      <p:ext uri="{BB962C8B-B14F-4D97-AF65-F5344CB8AC3E}">
        <p14:creationId xmlns:p14="http://schemas.microsoft.com/office/powerpoint/2010/main" val="1144035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49" y="1443841"/>
            <a:ext cx="10297569" cy="461665"/>
          </a:xfrm>
          <a:prstGeom prst="rect">
            <a:avLst/>
          </a:prstGeom>
          <a:noFill/>
        </p:spPr>
        <p:txBody>
          <a:bodyPr wrap="square">
            <a:spAutoFit/>
          </a:bodyPr>
          <a:lstStyle/>
          <a:p>
            <a:pPr algn="just" fontAlgn="base"/>
            <a:r>
              <a:rPr lang="en-US" sz="2400" b="0" i="0" dirty="0">
                <a:solidFill>
                  <a:schemeClr val="accent1">
                    <a:lumMod val="75000"/>
                  </a:schemeClr>
                </a:solidFill>
                <a:effectLst/>
              </a:rPr>
              <a:t>Find the shortest distance from 1 using Bellman Ford Algorithm</a:t>
            </a:r>
          </a:p>
        </p:txBody>
      </p:sp>
      <p:pic>
        <p:nvPicPr>
          <p:cNvPr id="3" name="Picture 2">
            <a:extLst>
              <a:ext uri="{FF2B5EF4-FFF2-40B4-BE49-F238E27FC236}">
                <a16:creationId xmlns:a16="http://schemas.microsoft.com/office/drawing/2014/main" id="{6DC5DC5C-AFCB-463D-8FF9-1D716ACB1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618" y="2506088"/>
            <a:ext cx="4369025" cy="3575234"/>
          </a:xfrm>
          <a:prstGeom prst="rect">
            <a:avLst/>
          </a:prstGeom>
        </p:spPr>
      </p:pic>
    </p:spTree>
    <p:extLst>
      <p:ext uri="{BB962C8B-B14F-4D97-AF65-F5344CB8AC3E}">
        <p14:creationId xmlns:p14="http://schemas.microsoft.com/office/powerpoint/2010/main" val="902701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50" y="1443841"/>
            <a:ext cx="9944100" cy="2954655"/>
          </a:xfrm>
          <a:prstGeom prst="rect">
            <a:avLst/>
          </a:prstGeom>
          <a:noFill/>
        </p:spPr>
        <p:txBody>
          <a:bodyPr wrap="square">
            <a:spAutoFit/>
          </a:bodyPr>
          <a:lstStyle/>
          <a:p>
            <a:pPr algn="just" fontAlgn="base"/>
            <a:r>
              <a:rPr lang="en-US" sz="2400" b="0" i="0" dirty="0">
                <a:solidFill>
                  <a:schemeClr val="accent1">
                    <a:lumMod val="75000"/>
                  </a:schemeClr>
                </a:solidFill>
                <a:effectLst/>
                <a:latin typeface="Times New Roman" panose="02020603050405020304" pitchFamily="18" charset="0"/>
              </a:rPr>
              <a:t>In 1962 Chinese mathematician, Kwan Mei-Ko was interested in a postman delivering mail. It is the problem that the Chinese Postman faces: he wishes to travel along every road in a city in order to deliver letters, with the least possible distance. The problem is how to find a shortest closed walk of the graph in which each edge is traversed </a:t>
            </a:r>
            <a:r>
              <a:rPr lang="en-US" sz="2400" b="0" i="0" u="sng" dirty="0">
                <a:solidFill>
                  <a:schemeClr val="accent1">
                    <a:lumMod val="75000"/>
                  </a:schemeClr>
                </a:solidFill>
                <a:effectLst/>
                <a:latin typeface="Times New Roman" panose="02020603050405020304" pitchFamily="18" charset="0"/>
              </a:rPr>
              <a:t>at least once</a:t>
            </a:r>
            <a:r>
              <a:rPr lang="en-US" sz="2400" b="0" i="0" dirty="0">
                <a:solidFill>
                  <a:schemeClr val="accent1">
                    <a:lumMod val="75000"/>
                  </a:schemeClr>
                </a:solidFill>
                <a:effectLst/>
                <a:latin typeface="Times New Roman" panose="02020603050405020304" pitchFamily="18" charset="0"/>
              </a:rPr>
              <a:t>, rather than exactly once. In graph theory, an Euler cycle in a connected, weighted graph is called the Chinese Postman problem.</a:t>
            </a:r>
            <a:endParaRPr lang="en-US" sz="2400" b="0" i="0" dirty="0">
              <a:solidFill>
                <a:schemeClr val="accent1">
                  <a:lumMod val="75000"/>
                </a:schemeClr>
              </a:solidFill>
              <a:effectLst/>
              <a:latin typeface="Lato"/>
            </a:endParaRPr>
          </a:p>
          <a:p>
            <a:pPr algn="l" fontAlgn="base"/>
            <a:endParaRPr lang="en-US" b="0" i="0" dirty="0">
              <a:solidFill>
                <a:srgbClr val="2B2B2B"/>
              </a:solidFill>
              <a:effectLst/>
              <a:latin typeface="inherit"/>
            </a:endParaRPr>
          </a:p>
        </p:txBody>
      </p:sp>
    </p:spTree>
    <p:extLst>
      <p:ext uri="{BB962C8B-B14F-4D97-AF65-F5344CB8AC3E}">
        <p14:creationId xmlns:p14="http://schemas.microsoft.com/office/powerpoint/2010/main" val="1701339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04BEBD52-2D23-41C8-8A07-1F8473D199BD}"/>
              </a:ext>
            </a:extLst>
          </p:cNvPr>
          <p:cNvSpPr txBox="1"/>
          <p:nvPr/>
        </p:nvSpPr>
        <p:spPr>
          <a:xfrm>
            <a:off x="361950" y="1443841"/>
            <a:ext cx="9944100" cy="3785652"/>
          </a:xfrm>
          <a:prstGeom prst="rect">
            <a:avLst/>
          </a:prstGeom>
          <a:noFill/>
        </p:spPr>
        <p:txBody>
          <a:bodyPr wrap="square">
            <a:spAutoFit/>
          </a:bodyPr>
          <a:lstStyle/>
          <a:p>
            <a:pPr algn="just" fontAlgn="base"/>
            <a:r>
              <a:rPr lang="en-US" sz="2400" b="0" i="0" dirty="0">
                <a:solidFill>
                  <a:schemeClr val="accent1">
                    <a:lumMod val="75000"/>
                  </a:schemeClr>
                </a:solidFill>
                <a:effectLst/>
              </a:rPr>
              <a:t>An algorithm for finding an optimal Chinese postman route is:</a:t>
            </a:r>
          </a:p>
          <a:p>
            <a:pPr algn="just" fontAlgn="base">
              <a:buFont typeface="+mj-lt"/>
              <a:buAutoNum type="arabicPeriod"/>
            </a:pPr>
            <a:r>
              <a:rPr lang="en-US" sz="2400" b="0" i="0" dirty="0">
                <a:solidFill>
                  <a:schemeClr val="accent1">
                    <a:lumMod val="75000"/>
                  </a:schemeClr>
                </a:solidFill>
                <a:effectLst/>
              </a:rPr>
              <a:t>   List all odd vertices.</a:t>
            </a:r>
          </a:p>
          <a:p>
            <a:pPr algn="just" fontAlgn="base">
              <a:buFont typeface="+mj-lt"/>
              <a:buAutoNum type="arabicPeriod"/>
            </a:pPr>
            <a:r>
              <a:rPr lang="en-US" sz="2400" b="0" i="0" dirty="0">
                <a:solidFill>
                  <a:schemeClr val="accent1">
                    <a:lumMod val="75000"/>
                  </a:schemeClr>
                </a:solidFill>
                <a:effectLst/>
              </a:rPr>
              <a:t>   List all possible pairings of odd vertices.</a:t>
            </a:r>
          </a:p>
          <a:p>
            <a:pPr algn="just" fontAlgn="base">
              <a:buFont typeface="+mj-lt"/>
              <a:buAutoNum type="arabicPeriod"/>
            </a:pPr>
            <a:r>
              <a:rPr lang="en-US" sz="2400" b="0" i="0" dirty="0">
                <a:solidFill>
                  <a:schemeClr val="accent1">
                    <a:lumMod val="75000"/>
                  </a:schemeClr>
                </a:solidFill>
                <a:effectLst/>
              </a:rPr>
              <a:t>   For each pairing find the edges that connect the vertices with the minimum weight.</a:t>
            </a:r>
          </a:p>
          <a:p>
            <a:pPr algn="just" fontAlgn="base">
              <a:buFont typeface="+mj-lt"/>
              <a:buAutoNum type="arabicPeriod"/>
            </a:pPr>
            <a:r>
              <a:rPr lang="en-US" sz="2400" b="0" i="0" dirty="0">
                <a:solidFill>
                  <a:schemeClr val="accent1">
                    <a:lumMod val="75000"/>
                  </a:schemeClr>
                </a:solidFill>
                <a:effectLst/>
              </a:rPr>
              <a:t>   Find the pairings such that the sum of the weights is </a:t>
            </a:r>
            <a:r>
              <a:rPr lang="en-US" sz="2400" b="0" i="0" dirty="0" err="1">
                <a:solidFill>
                  <a:schemeClr val="accent1">
                    <a:lumMod val="75000"/>
                  </a:schemeClr>
                </a:solidFill>
                <a:effectLst/>
              </a:rPr>
              <a:t>minimised</a:t>
            </a:r>
            <a:r>
              <a:rPr lang="en-US" sz="2400" b="0" i="0" dirty="0">
                <a:solidFill>
                  <a:schemeClr val="accent1">
                    <a:lumMod val="75000"/>
                  </a:schemeClr>
                </a:solidFill>
                <a:effectLst/>
              </a:rPr>
              <a:t>.</a:t>
            </a:r>
          </a:p>
          <a:p>
            <a:pPr algn="just" fontAlgn="base">
              <a:buFont typeface="+mj-lt"/>
              <a:buAutoNum type="arabicPeriod"/>
            </a:pPr>
            <a:r>
              <a:rPr lang="en-US" sz="2400" b="0" i="0" dirty="0">
                <a:solidFill>
                  <a:schemeClr val="accent1">
                    <a:lumMod val="75000"/>
                  </a:schemeClr>
                </a:solidFill>
                <a:effectLst/>
              </a:rPr>
              <a:t>   On the original graph add the edges that have been found in Step 4.</a:t>
            </a:r>
          </a:p>
          <a:p>
            <a:pPr algn="just" fontAlgn="base">
              <a:buFont typeface="+mj-lt"/>
              <a:buAutoNum type="arabicPeriod"/>
            </a:pPr>
            <a:r>
              <a:rPr lang="en-US" sz="2400" b="0" i="0" dirty="0">
                <a:solidFill>
                  <a:schemeClr val="accent1">
                    <a:lumMod val="75000"/>
                  </a:schemeClr>
                </a:solidFill>
                <a:effectLst/>
              </a:rPr>
              <a:t>   The length of an optimal Chinese postman route is the sum of all the edges added to the total found in Step 4.</a:t>
            </a:r>
          </a:p>
          <a:p>
            <a:pPr algn="just" fontAlgn="base">
              <a:buFont typeface="+mj-lt"/>
              <a:buAutoNum type="arabicPeriod"/>
            </a:pPr>
            <a:r>
              <a:rPr lang="en-US" sz="2400" b="0" i="0" dirty="0">
                <a:solidFill>
                  <a:schemeClr val="accent1">
                    <a:lumMod val="75000"/>
                  </a:schemeClr>
                </a:solidFill>
                <a:effectLst/>
              </a:rPr>
              <a:t>   A route corresponding to this minimum weight can then be easily found.</a:t>
            </a:r>
          </a:p>
        </p:txBody>
      </p:sp>
    </p:spTree>
    <p:extLst>
      <p:ext uri="{BB962C8B-B14F-4D97-AF65-F5344CB8AC3E}">
        <p14:creationId xmlns:p14="http://schemas.microsoft.com/office/powerpoint/2010/main" val="168894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1569660"/>
          </a:xfrm>
          <a:prstGeom prst="rect">
            <a:avLst/>
          </a:prstGeom>
          <a:noFill/>
        </p:spPr>
        <p:txBody>
          <a:bodyPr wrap="square" rtlCol="0">
            <a:spAutoFit/>
          </a:bodyPr>
          <a:lstStyle/>
          <a:p>
            <a:pPr algn="just"/>
            <a:r>
              <a:rPr lang="en-IN" sz="2400" dirty="0">
                <a:solidFill>
                  <a:schemeClr val="accent1">
                    <a:lumMod val="75000"/>
                  </a:schemeClr>
                </a:solidFill>
              </a:rPr>
              <a:t>A county council is responsible for maintaining the below network of roads. The number on each edge is the length of the road in miles. The council office is based at A. A council worker has to inspect all the roads starting and finishing at A. Find the length of an optimal Chinese postman route.</a:t>
            </a:r>
          </a:p>
        </p:txBody>
      </p:sp>
      <p:pic>
        <p:nvPicPr>
          <p:cNvPr id="5" name="Picture 4">
            <a:extLst>
              <a:ext uri="{FF2B5EF4-FFF2-40B4-BE49-F238E27FC236}">
                <a16:creationId xmlns:a16="http://schemas.microsoft.com/office/drawing/2014/main" id="{CB9E9EB9-95C7-4476-9DA6-26B8E14E5B68}"/>
              </a:ext>
            </a:extLst>
          </p:cNvPr>
          <p:cNvPicPr>
            <a:picLocks noChangeAspect="1"/>
          </p:cNvPicPr>
          <p:nvPr/>
        </p:nvPicPr>
        <p:blipFill>
          <a:blip r:embed="rId3"/>
          <a:stretch>
            <a:fillRect/>
          </a:stretch>
        </p:blipFill>
        <p:spPr>
          <a:xfrm>
            <a:off x="2010860" y="3190874"/>
            <a:ext cx="5399590" cy="3325011"/>
          </a:xfrm>
          <a:prstGeom prst="rect">
            <a:avLst/>
          </a:prstGeom>
        </p:spPr>
      </p:pic>
    </p:spTree>
    <p:extLst>
      <p:ext uri="{BB962C8B-B14F-4D97-AF65-F5344CB8AC3E}">
        <p14:creationId xmlns:p14="http://schemas.microsoft.com/office/powerpoint/2010/main" val="1862694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2308324"/>
          </a:xfrm>
          <a:prstGeom prst="rect">
            <a:avLst/>
          </a:prstGeom>
          <a:noFill/>
        </p:spPr>
        <p:txBody>
          <a:bodyPr wrap="square" rtlCol="0">
            <a:spAutoFit/>
          </a:bodyPr>
          <a:lstStyle/>
          <a:p>
            <a:pPr algn="just"/>
            <a:r>
              <a:rPr lang="en-IN" sz="2400" dirty="0">
                <a:solidFill>
                  <a:schemeClr val="accent1">
                    <a:lumMod val="75000"/>
                  </a:schemeClr>
                </a:solidFill>
              </a:rPr>
              <a:t>The vertices of the following network represents the chalets in a small holiday park and the arcs represent the paths between them with the lengths of the paths given in meters. A gardener wishes to sweep all the paths starting and finishing at P and to do so by walking as short distance as possible. Apply Chinese postman algorithm to find the shortest distance the gardener must walk and gives shortest possible route.</a:t>
            </a:r>
          </a:p>
        </p:txBody>
      </p:sp>
      <p:pic>
        <p:nvPicPr>
          <p:cNvPr id="2" name="Picture 1">
            <a:extLst>
              <a:ext uri="{FF2B5EF4-FFF2-40B4-BE49-F238E27FC236}">
                <a16:creationId xmlns:a16="http://schemas.microsoft.com/office/drawing/2014/main" id="{D527ABB1-C8EB-400F-B8FC-4C435C5FCB37}"/>
              </a:ext>
            </a:extLst>
          </p:cNvPr>
          <p:cNvPicPr>
            <a:picLocks noChangeAspect="1"/>
          </p:cNvPicPr>
          <p:nvPr/>
        </p:nvPicPr>
        <p:blipFill>
          <a:blip r:embed="rId3"/>
          <a:stretch>
            <a:fillRect/>
          </a:stretch>
        </p:blipFill>
        <p:spPr>
          <a:xfrm>
            <a:off x="2113069" y="3955448"/>
            <a:ext cx="6258569" cy="2772137"/>
          </a:xfrm>
          <a:prstGeom prst="rect">
            <a:avLst/>
          </a:prstGeom>
        </p:spPr>
      </p:pic>
    </p:spTree>
    <p:extLst>
      <p:ext uri="{BB962C8B-B14F-4D97-AF65-F5344CB8AC3E}">
        <p14:creationId xmlns:p14="http://schemas.microsoft.com/office/powerpoint/2010/main" val="1807561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1200329"/>
          </a:xfrm>
          <a:prstGeom prst="rect">
            <a:avLst/>
          </a:prstGeom>
          <a:noFill/>
        </p:spPr>
        <p:txBody>
          <a:bodyPr wrap="square" rtlCol="0">
            <a:spAutoFit/>
          </a:bodyPr>
          <a:lstStyle/>
          <a:p>
            <a:pPr algn="just"/>
            <a:r>
              <a:rPr lang="en-IN" sz="2400" dirty="0">
                <a:solidFill>
                  <a:schemeClr val="accent1">
                    <a:lumMod val="75000"/>
                  </a:schemeClr>
                </a:solidFill>
              </a:rPr>
              <a:t>A police motor cyclist based at town A has to travel along each of the roads </a:t>
            </a:r>
            <a:r>
              <a:rPr lang="en-IN" sz="2400" dirty="0" err="1">
                <a:solidFill>
                  <a:schemeClr val="accent1">
                    <a:lumMod val="75000"/>
                  </a:schemeClr>
                </a:solidFill>
              </a:rPr>
              <a:t>atleast</a:t>
            </a:r>
            <a:r>
              <a:rPr lang="en-IN" sz="2400" dirty="0">
                <a:solidFill>
                  <a:schemeClr val="accent1">
                    <a:lumMod val="75000"/>
                  </a:schemeClr>
                </a:solidFill>
              </a:rPr>
              <a:t> once before returning to base at A. Find the minimum total distance the motor cyclist must travel.</a:t>
            </a:r>
          </a:p>
        </p:txBody>
      </p:sp>
      <p:pic>
        <p:nvPicPr>
          <p:cNvPr id="2" name="Picture 1">
            <a:extLst>
              <a:ext uri="{FF2B5EF4-FFF2-40B4-BE49-F238E27FC236}">
                <a16:creationId xmlns:a16="http://schemas.microsoft.com/office/drawing/2014/main" id="{0B67D32D-E76E-44D4-B3E5-BCFA0B98F1C2}"/>
              </a:ext>
            </a:extLst>
          </p:cNvPr>
          <p:cNvPicPr>
            <a:picLocks noChangeAspect="1"/>
          </p:cNvPicPr>
          <p:nvPr/>
        </p:nvPicPr>
        <p:blipFill>
          <a:blip r:embed="rId3"/>
          <a:stretch>
            <a:fillRect/>
          </a:stretch>
        </p:blipFill>
        <p:spPr>
          <a:xfrm>
            <a:off x="2495518" y="3429000"/>
            <a:ext cx="5796225" cy="3179052"/>
          </a:xfrm>
          <a:prstGeom prst="rect">
            <a:avLst/>
          </a:prstGeom>
        </p:spPr>
      </p:pic>
    </p:spTree>
    <p:extLst>
      <p:ext uri="{BB962C8B-B14F-4D97-AF65-F5344CB8AC3E}">
        <p14:creationId xmlns:p14="http://schemas.microsoft.com/office/powerpoint/2010/main" val="3070438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372888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91986" y="1407188"/>
            <a:ext cx="7999758" cy="461665"/>
          </a:xfrm>
          <a:prstGeom prst="rect">
            <a:avLst/>
          </a:prstGeom>
        </p:spPr>
        <p:txBody>
          <a:bodyPr wrap="square">
            <a:spAutoFit/>
          </a:bodyPr>
          <a:lstStyle/>
          <a:p>
            <a:r>
              <a:rPr lang="en-IN" sz="2400" b="1" dirty="0">
                <a:solidFill>
                  <a:schemeClr val="accent2">
                    <a:lumMod val="75000"/>
                  </a:schemeClr>
                </a:solidFill>
              </a:rPr>
              <a:t>Optimal Assignment Problem</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861086"/>
            <a:ext cx="10055814" cy="4893647"/>
          </a:xfrm>
          <a:prstGeom prst="rect">
            <a:avLst/>
          </a:prstGeom>
          <a:noFill/>
        </p:spPr>
        <p:txBody>
          <a:bodyPr wrap="square" rtlCol="0">
            <a:spAutoFit/>
          </a:bodyPr>
          <a:lstStyle/>
          <a:p>
            <a:pPr algn="just"/>
            <a:r>
              <a:rPr lang="en-US" sz="2400" b="0" i="0" dirty="0">
                <a:solidFill>
                  <a:schemeClr val="accent1">
                    <a:lumMod val="75000"/>
                  </a:schemeClr>
                </a:solidFill>
                <a:effectLst/>
              </a:rPr>
              <a:t>An </a:t>
            </a:r>
            <a:r>
              <a:rPr lang="en-US" sz="2400" b="1" i="0" dirty="0">
                <a:solidFill>
                  <a:schemeClr val="accent1">
                    <a:lumMod val="75000"/>
                  </a:schemeClr>
                </a:solidFill>
                <a:effectLst/>
              </a:rPr>
              <a:t>assignment problem </a:t>
            </a:r>
            <a:r>
              <a:rPr lang="en-US" sz="2400" b="0" i="0" dirty="0">
                <a:solidFill>
                  <a:schemeClr val="accent1">
                    <a:lumMod val="75000"/>
                  </a:schemeClr>
                </a:solidFill>
                <a:effectLst/>
              </a:rPr>
              <a:t>can be easily solved by applying Hungarian method which consists of two phases. In the first phase, row reductions and column reductions are carried out. In the second phase, the solution is optimized on iterative basis.</a:t>
            </a:r>
          </a:p>
          <a:p>
            <a:pPr algn="just"/>
            <a:r>
              <a:rPr lang="en-US" sz="2400" b="1" i="1" dirty="0">
                <a:solidFill>
                  <a:schemeClr val="accent1">
                    <a:lumMod val="75000"/>
                  </a:schemeClr>
                </a:solidFill>
                <a:effectLst/>
              </a:rPr>
              <a:t>Phase 1</a:t>
            </a:r>
            <a:endParaRPr lang="en-US" sz="2400" b="0" i="0" dirty="0">
              <a:solidFill>
                <a:schemeClr val="accent1">
                  <a:lumMod val="75000"/>
                </a:schemeClr>
              </a:solidFill>
              <a:effectLst/>
            </a:endParaRPr>
          </a:p>
          <a:p>
            <a:pPr algn="just"/>
            <a:r>
              <a:rPr lang="en-US" sz="2400" b="0" i="1" dirty="0">
                <a:solidFill>
                  <a:schemeClr val="accent1">
                    <a:lumMod val="75000"/>
                  </a:schemeClr>
                </a:solidFill>
                <a:effectLst/>
              </a:rPr>
              <a:t>Step 0: </a:t>
            </a:r>
            <a:r>
              <a:rPr lang="en-US" sz="2400" b="0" i="0" dirty="0">
                <a:solidFill>
                  <a:schemeClr val="accent1">
                    <a:lumMod val="75000"/>
                  </a:schemeClr>
                </a:solidFill>
                <a:effectLst/>
              </a:rPr>
              <a:t>Consider the given matrix.</a:t>
            </a:r>
          </a:p>
          <a:p>
            <a:pPr algn="just"/>
            <a:br>
              <a:rPr lang="en-US" sz="2400" b="0" i="0" dirty="0">
                <a:solidFill>
                  <a:schemeClr val="accent1">
                    <a:lumMod val="75000"/>
                  </a:schemeClr>
                </a:solidFill>
                <a:effectLst/>
              </a:rPr>
            </a:br>
            <a:r>
              <a:rPr lang="en-US" sz="2400" b="0" i="1" dirty="0">
                <a:solidFill>
                  <a:schemeClr val="accent1">
                    <a:lumMod val="75000"/>
                  </a:schemeClr>
                </a:solidFill>
                <a:effectLst/>
              </a:rPr>
              <a:t>Step 1: </a:t>
            </a:r>
            <a:r>
              <a:rPr lang="en-US" sz="2400" b="0" i="0" dirty="0">
                <a:solidFill>
                  <a:schemeClr val="accent1">
                    <a:lumMod val="75000"/>
                  </a:schemeClr>
                </a:solidFill>
                <a:effectLst/>
              </a:rPr>
              <a:t>In a given problem, if the number of rows is not equal to the number of columns and vice versa, then add a dummy row or a dummy column. The assignment costs for dummy cells are always assigned as zero.</a:t>
            </a:r>
            <a:br>
              <a:rPr lang="en-US" sz="2400" b="0" i="0" dirty="0">
                <a:solidFill>
                  <a:schemeClr val="accent1">
                    <a:lumMod val="75000"/>
                  </a:schemeClr>
                </a:solidFill>
                <a:effectLst/>
              </a:rPr>
            </a:br>
            <a:r>
              <a:rPr lang="en-US" sz="2400" b="0" i="1" dirty="0">
                <a:solidFill>
                  <a:schemeClr val="accent1">
                    <a:lumMod val="75000"/>
                  </a:schemeClr>
                </a:solidFill>
                <a:effectLst/>
              </a:rPr>
              <a:t>Step 2: </a:t>
            </a:r>
            <a:r>
              <a:rPr lang="en-US" sz="2400" b="0" i="0" dirty="0">
                <a:solidFill>
                  <a:schemeClr val="accent1">
                    <a:lumMod val="75000"/>
                  </a:schemeClr>
                </a:solidFill>
                <a:effectLst/>
              </a:rPr>
              <a:t>Reduce the matrix by selecting the smallest element in each row and subtract with other elements in that row.</a:t>
            </a:r>
          </a:p>
          <a:p>
            <a:pPr algn="just"/>
            <a:endParaRPr lang="en-IN" sz="2400" dirty="0">
              <a:solidFill>
                <a:schemeClr val="accent1">
                  <a:lumMod val="75000"/>
                </a:schemeClr>
              </a:solidFill>
            </a:endParaRPr>
          </a:p>
        </p:txBody>
      </p:sp>
      <p:sp>
        <p:nvSpPr>
          <p:cNvPr id="2" name="Rectangle 1">
            <a:extLst>
              <a:ext uri="{FF2B5EF4-FFF2-40B4-BE49-F238E27FC236}">
                <a16:creationId xmlns:a16="http://schemas.microsoft.com/office/drawing/2014/main" id="{53EF1A66-DC76-4FE5-90C2-3E9AFC074B12}"/>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spTree>
    <p:extLst>
      <p:ext uri="{BB962C8B-B14F-4D97-AF65-F5344CB8AC3E}">
        <p14:creationId xmlns:p14="http://schemas.microsoft.com/office/powerpoint/2010/main" val="165846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0" y="1566934"/>
            <a:ext cx="11708296" cy="5262979"/>
          </a:xfrm>
          <a:prstGeom prst="rect">
            <a:avLst/>
          </a:prstGeom>
          <a:noFill/>
        </p:spPr>
        <p:txBody>
          <a:bodyPr wrap="square" rtlCol="0">
            <a:spAutoFit/>
          </a:bodyPr>
          <a:lstStyle/>
          <a:p>
            <a:pPr algn="just"/>
            <a:r>
              <a:rPr lang="en-US" sz="2400" b="1" i="1" dirty="0">
                <a:solidFill>
                  <a:schemeClr val="accent1">
                    <a:lumMod val="75000"/>
                  </a:schemeClr>
                </a:solidFill>
                <a:effectLst/>
              </a:rPr>
              <a:t>Phase 2:</a:t>
            </a:r>
            <a:endParaRPr lang="en-US" sz="2400" b="0" i="0" dirty="0">
              <a:solidFill>
                <a:schemeClr val="accent1">
                  <a:lumMod val="75000"/>
                </a:schemeClr>
              </a:solidFill>
              <a:effectLst/>
            </a:endParaRPr>
          </a:p>
          <a:p>
            <a:pPr algn="just"/>
            <a:r>
              <a:rPr lang="en-US" sz="2400" b="0" i="1" dirty="0">
                <a:solidFill>
                  <a:schemeClr val="accent1">
                    <a:lumMod val="75000"/>
                  </a:schemeClr>
                </a:solidFill>
                <a:effectLst/>
              </a:rPr>
              <a:t>Step 3</a:t>
            </a:r>
            <a:r>
              <a:rPr lang="en-US" sz="2400" b="0" i="0" dirty="0">
                <a:solidFill>
                  <a:schemeClr val="accent1">
                    <a:lumMod val="75000"/>
                  </a:schemeClr>
                </a:solidFill>
                <a:effectLst/>
              </a:rPr>
              <a:t>: Reduce the new matrix column-wise using the same method as given in step 2.</a:t>
            </a:r>
          </a:p>
          <a:p>
            <a:pPr algn="just"/>
            <a:br>
              <a:rPr lang="en-US" sz="2400" b="0" i="0" dirty="0">
                <a:solidFill>
                  <a:schemeClr val="accent1">
                    <a:lumMod val="75000"/>
                  </a:schemeClr>
                </a:solidFill>
                <a:effectLst/>
              </a:rPr>
            </a:br>
            <a:r>
              <a:rPr lang="en-US" sz="2400" b="0" i="1" dirty="0">
                <a:solidFill>
                  <a:schemeClr val="accent1">
                    <a:lumMod val="75000"/>
                  </a:schemeClr>
                </a:solidFill>
                <a:effectLst/>
              </a:rPr>
              <a:t>Step 4</a:t>
            </a:r>
            <a:r>
              <a:rPr lang="en-US" sz="2400" b="0" i="0" dirty="0">
                <a:solidFill>
                  <a:schemeClr val="accent1">
                    <a:lumMod val="75000"/>
                  </a:schemeClr>
                </a:solidFill>
                <a:effectLst/>
              </a:rPr>
              <a:t>: Draw minimum number of lines to cover all zeros.</a:t>
            </a:r>
          </a:p>
          <a:p>
            <a:pPr algn="just"/>
            <a:br>
              <a:rPr lang="en-US" sz="2400" b="0" i="0" dirty="0">
                <a:solidFill>
                  <a:schemeClr val="accent1">
                    <a:lumMod val="75000"/>
                  </a:schemeClr>
                </a:solidFill>
                <a:effectLst/>
              </a:rPr>
            </a:br>
            <a:r>
              <a:rPr lang="en-US" sz="2400" b="0" i="1" dirty="0">
                <a:solidFill>
                  <a:schemeClr val="accent1">
                    <a:lumMod val="75000"/>
                  </a:schemeClr>
                </a:solidFill>
                <a:effectLst/>
              </a:rPr>
              <a:t>Step 5</a:t>
            </a:r>
            <a:r>
              <a:rPr lang="en-US" sz="2400" b="0" i="0" dirty="0">
                <a:solidFill>
                  <a:schemeClr val="accent1">
                    <a:lumMod val="75000"/>
                  </a:schemeClr>
                </a:solidFill>
                <a:effectLst/>
              </a:rPr>
              <a:t>: If Number of lines drawn = order of matrix, then optimally is reached, so proceed to step 7. If optimally is not reached, then go to step 6.</a:t>
            </a:r>
          </a:p>
          <a:p>
            <a:pPr algn="just"/>
            <a:br>
              <a:rPr lang="en-US" sz="2400" b="0" i="0" dirty="0">
                <a:solidFill>
                  <a:schemeClr val="accent1">
                    <a:lumMod val="75000"/>
                  </a:schemeClr>
                </a:solidFill>
                <a:effectLst/>
              </a:rPr>
            </a:br>
            <a:r>
              <a:rPr lang="en-US" sz="2400" b="0" i="1" dirty="0">
                <a:solidFill>
                  <a:schemeClr val="accent1">
                    <a:lumMod val="75000"/>
                  </a:schemeClr>
                </a:solidFill>
                <a:effectLst/>
              </a:rPr>
              <a:t>Step 6: </a:t>
            </a:r>
            <a:r>
              <a:rPr lang="en-US" sz="2400" b="0" i="0" dirty="0">
                <a:solidFill>
                  <a:schemeClr val="accent1">
                    <a:lumMod val="75000"/>
                  </a:schemeClr>
                </a:solidFill>
                <a:effectLst/>
              </a:rPr>
              <a:t>Select the smallest element of the whole matrix, which is </a:t>
            </a:r>
            <a:r>
              <a:rPr lang="en-US" sz="2400" b="1" i="0" dirty="0">
                <a:solidFill>
                  <a:schemeClr val="accent1">
                    <a:lumMod val="75000"/>
                  </a:schemeClr>
                </a:solidFill>
                <a:effectLst/>
              </a:rPr>
              <a:t>NOT COVERED </a:t>
            </a:r>
            <a:r>
              <a:rPr lang="en-US" sz="2400" b="0" i="0" dirty="0">
                <a:solidFill>
                  <a:schemeClr val="accent1">
                    <a:lumMod val="75000"/>
                  </a:schemeClr>
                </a:solidFill>
                <a:effectLst/>
              </a:rPr>
              <a:t>by lines. Subtract this smallest element with all other remaining elements that are </a:t>
            </a:r>
            <a:r>
              <a:rPr lang="en-US" sz="2400" b="1" i="0" dirty="0">
                <a:solidFill>
                  <a:schemeClr val="accent1">
                    <a:lumMod val="75000"/>
                  </a:schemeClr>
                </a:solidFill>
                <a:effectLst/>
              </a:rPr>
              <a:t>NOT COVERED </a:t>
            </a:r>
            <a:r>
              <a:rPr lang="en-US" sz="2400" b="0" i="0" dirty="0">
                <a:solidFill>
                  <a:schemeClr val="accent1">
                    <a:lumMod val="75000"/>
                  </a:schemeClr>
                </a:solidFill>
                <a:effectLst/>
              </a:rPr>
              <a:t>by lines and add the element at the intersection of lines. Leave the elements covered by single line as it is. Now go to step 4.</a:t>
            </a:r>
          </a:p>
          <a:p>
            <a:pPr algn="just"/>
            <a:br>
              <a:rPr lang="en-US" sz="2400" b="0" i="0" dirty="0">
                <a:solidFill>
                  <a:schemeClr val="accent1">
                    <a:lumMod val="75000"/>
                  </a:schemeClr>
                </a:solidFill>
                <a:effectLst/>
              </a:rPr>
            </a:br>
            <a:endParaRPr lang="en-IN" sz="2400" dirty="0">
              <a:solidFill>
                <a:schemeClr val="accent1">
                  <a:lumMod val="75000"/>
                </a:schemeClr>
              </a:solidFill>
            </a:endParaRPr>
          </a:p>
        </p:txBody>
      </p:sp>
    </p:spTree>
    <p:extLst>
      <p:ext uri="{BB962C8B-B14F-4D97-AF65-F5344CB8AC3E}">
        <p14:creationId xmlns:p14="http://schemas.microsoft.com/office/powerpoint/2010/main" val="197549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4" name="TextBox 3">
            <a:extLst>
              <a:ext uri="{FF2B5EF4-FFF2-40B4-BE49-F238E27FC236}">
                <a16:creationId xmlns:a16="http://schemas.microsoft.com/office/drawing/2014/main" id="{5582386E-1FA8-42CD-BC07-87CDEE5A278F}"/>
              </a:ext>
            </a:extLst>
          </p:cNvPr>
          <p:cNvSpPr txBox="1"/>
          <p:nvPr/>
        </p:nvSpPr>
        <p:spPr>
          <a:xfrm>
            <a:off x="114300" y="1316458"/>
            <a:ext cx="3095625" cy="461665"/>
          </a:xfrm>
          <a:prstGeom prst="rect">
            <a:avLst/>
          </a:prstGeom>
          <a:noFill/>
        </p:spPr>
        <p:txBody>
          <a:bodyPr wrap="square" rtlCol="0">
            <a:spAutoFit/>
          </a:bodyPr>
          <a:lstStyle/>
          <a:p>
            <a:r>
              <a:rPr lang="en-IN" sz="2400" b="1" dirty="0">
                <a:solidFill>
                  <a:schemeClr val="accent1">
                    <a:lumMod val="75000"/>
                  </a:schemeClr>
                </a:solidFill>
              </a:rPr>
              <a:t>Shortest Path Problem</a:t>
            </a:r>
          </a:p>
        </p:txBody>
      </p:sp>
      <p:sp>
        <p:nvSpPr>
          <p:cNvPr id="2" name="TextBox 1">
            <a:extLst>
              <a:ext uri="{FF2B5EF4-FFF2-40B4-BE49-F238E27FC236}">
                <a16:creationId xmlns:a16="http://schemas.microsoft.com/office/drawing/2014/main" id="{8256433D-7816-4C6C-82B5-529F207279D9}"/>
              </a:ext>
            </a:extLst>
          </p:cNvPr>
          <p:cNvSpPr txBox="1"/>
          <p:nvPr/>
        </p:nvSpPr>
        <p:spPr>
          <a:xfrm>
            <a:off x="393112" y="1778123"/>
            <a:ext cx="10132014" cy="3046988"/>
          </a:xfrm>
          <a:prstGeom prst="rect">
            <a:avLst/>
          </a:prstGeom>
          <a:noFill/>
        </p:spPr>
        <p:txBody>
          <a:bodyPr wrap="square" rtlCol="0">
            <a:spAutoFit/>
          </a:bodyPr>
          <a:lstStyle/>
          <a:p>
            <a:pPr algn="just"/>
            <a:r>
              <a:rPr lang="en-US" sz="2400" dirty="0">
                <a:solidFill>
                  <a:schemeClr val="accent1">
                    <a:lumMod val="75000"/>
                  </a:schemeClr>
                </a:solidFill>
              </a:rPr>
              <a:t>In graph theory, the </a:t>
            </a:r>
            <a:r>
              <a:rPr lang="en-US" sz="2400" b="1" dirty="0">
                <a:solidFill>
                  <a:schemeClr val="accent1">
                    <a:lumMod val="75000"/>
                  </a:schemeClr>
                </a:solidFill>
              </a:rPr>
              <a:t>shortest path problem</a:t>
            </a:r>
            <a:r>
              <a:rPr lang="en-US" sz="2400" dirty="0">
                <a:solidFill>
                  <a:schemeClr val="accent1">
                    <a:lumMod val="75000"/>
                  </a:schemeClr>
                </a:solidFill>
              </a:rPr>
              <a:t> is the </a:t>
            </a:r>
            <a:r>
              <a:rPr lang="en-US" sz="2400" b="1" dirty="0">
                <a:solidFill>
                  <a:schemeClr val="accent1">
                    <a:lumMod val="75000"/>
                  </a:schemeClr>
                </a:solidFill>
              </a:rPr>
              <a:t>problem</a:t>
            </a:r>
            <a:r>
              <a:rPr lang="en-US" sz="2400" dirty="0">
                <a:solidFill>
                  <a:schemeClr val="accent1">
                    <a:lumMod val="75000"/>
                  </a:schemeClr>
                </a:solidFill>
              </a:rPr>
              <a:t> of finding a </a:t>
            </a:r>
            <a:r>
              <a:rPr lang="en-US" sz="2400" b="1" dirty="0">
                <a:solidFill>
                  <a:schemeClr val="accent1">
                    <a:lumMod val="75000"/>
                  </a:schemeClr>
                </a:solidFill>
              </a:rPr>
              <a:t>path</a:t>
            </a:r>
            <a:r>
              <a:rPr lang="en-US" sz="2400" dirty="0">
                <a:solidFill>
                  <a:schemeClr val="accent1">
                    <a:lumMod val="75000"/>
                  </a:schemeClr>
                </a:solidFill>
              </a:rPr>
              <a:t> between two vertices (or nodes) in a graph such that the sum of the weights of its constituent edges is minimized.</a:t>
            </a:r>
          </a:p>
          <a:p>
            <a:pPr algn="just"/>
            <a:r>
              <a:rPr lang="en-US" sz="2400" dirty="0">
                <a:solidFill>
                  <a:schemeClr val="accent1">
                    <a:lumMod val="75000"/>
                  </a:schemeClr>
                </a:solidFill>
              </a:rPr>
              <a:t>The variations of the problem are :</a:t>
            </a:r>
          </a:p>
          <a:p>
            <a:pPr algn="just"/>
            <a:r>
              <a:rPr lang="en-US" sz="2400" dirty="0">
                <a:solidFill>
                  <a:schemeClr val="accent1">
                    <a:lumMod val="75000"/>
                  </a:schemeClr>
                </a:solidFill>
              </a:rPr>
              <a:t>The </a:t>
            </a:r>
            <a:r>
              <a:rPr lang="en-US" sz="2400" b="1" dirty="0">
                <a:solidFill>
                  <a:schemeClr val="accent1">
                    <a:lumMod val="75000"/>
                  </a:schemeClr>
                </a:solidFill>
              </a:rPr>
              <a:t>single-source shortest path problem</a:t>
            </a:r>
            <a:endParaRPr lang="en-US" sz="2400" dirty="0">
              <a:solidFill>
                <a:schemeClr val="accent1">
                  <a:lumMod val="75000"/>
                </a:schemeClr>
              </a:solidFill>
            </a:endParaRPr>
          </a:p>
          <a:p>
            <a:pPr algn="just"/>
            <a:r>
              <a:rPr lang="en-US" sz="2400" dirty="0">
                <a:solidFill>
                  <a:schemeClr val="accent1">
                    <a:lumMod val="75000"/>
                  </a:schemeClr>
                </a:solidFill>
              </a:rPr>
              <a:t>The </a:t>
            </a:r>
            <a:r>
              <a:rPr lang="en-US" sz="2400" b="1" dirty="0">
                <a:solidFill>
                  <a:schemeClr val="accent1">
                    <a:lumMod val="75000"/>
                  </a:schemeClr>
                </a:solidFill>
              </a:rPr>
              <a:t>single-destination shortest path problem</a:t>
            </a:r>
            <a:endParaRPr lang="en-US" sz="2400" dirty="0">
              <a:solidFill>
                <a:schemeClr val="accent1">
                  <a:lumMod val="75000"/>
                </a:schemeClr>
              </a:solidFill>
            </a:endParaRPr>
          </a:p>
          <a:p>
            <a:pPr algn="just"/>
            <a:r>
              <a:rPr lang="en-US" sz="2400" dirty="0">
                <a:solidFill>
                  <a:schemeClr val="accent1">
                    <a:lumMod val="75000"/>
                  </a:schemeClr>
                </a:solidFill>
              </a:rPr>
              <a:t>The </a:t>
            </a:r>
            <a:r>
              <a:rPr lang="en-US" sz="2400" b="1" dirty="0">
                <a:solidFill>
                  <a:schemeClr val="accent1">
                    <a:lumMod val="75000"/>
                  </a:schemeClr>
                </a:solidFill>
              </a:rPr>
              <a:t>all-pairs shortest path problem</a:t>
            </a:r>
            <a:endParaRPr lang="en-US" sz="2400" dirty="0">
              <a:solidFill>
                <a:schemeClr val="accent1">
                  <a:lumMod val="75000"/>
                </a:schemeClr>
              </a:solidFill>
            </a:endParaRPr>
          </a:p>
          <a:p>
            <a:pPr algn="just"/>
            <a:endParaRPr lang="en-IN" sz="2400" dirty="0">
              <a:solidFill>
                <a:schemeClr val="accent1">
                  <a:lumMod val="75000"/>
                </a:schemeClr>
              </a:solidFill>
            </a:endParaRPr>
          </a:p>
        </p:txBody>
      </p:sp>
    </p:spTree>
    <p:extLst>
      <p:ext uri="{BB962C8B-B14F-4D97-AF65-F5344CB8AC3E}">
        <p14:creationId xmlns:p14="http://schemas.microsoft.com/office/powerpoint/2010/main" val="3348515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2010181"/>
            <a:ext cx="10699786" cy="1569660"/>
          </a:xfrm>
          <a:prstGeom prst="rect">
            <a:avLst/>
          </a:prstGeom>
          <a:noFill/>
        </p:spPr>
        <p:txBody>
          <a:bodyPr wrap="square" rtlCol="0">
            <a:spAutoFit/>
          </a:bodyPr>
          <a:lstStyle/>
          <a:p>
            <a:pPr algn="just"/>
            <a:r>
              <a:rPr lang="en-US" sz="2400" b="0" i="1" dirty="0">
                <a:solidFill>
                  <a:schemeClr val="accent1">
                    <a:lumMod val="75000"/>
                  </a:schemeClr>
                </a:solidFill>
                <a:effectLst/>
              </a:rPr>
              <a:t>Step 7: </a:t>
            </a:r>
            <a:r>
              <a:rPr lang="en-US" sz="2400" b="0" i="0" dirty="0">
                <a:solidFill>
                  <a:schemeClr val="accent1">
                    <a:lumMod val="75000"/>
                  </a:schemeClr>
                </a:solidFill>
                <a:effectLst/>
              </a:rPr>
              <a:t>Take any row or column which has a single zero and assign by squaring it. Strike off the remaining zeros, if any, in that row and column (X). Repeat the process until all the assignments have been made.</a:t>
            </a:r>
            <a:endParaRPr lang="en-US" sz="2400" b="0" i="1" dirty="0">
              <a:solidFill>
                <a:schemeClr val="accent1">
                  <a:lumMod val="75000"/>
                </a:schemeClr>
              </a:solidFill>
              <a:effectLst/>
            </a:endParaRPr>
          </a:p>
          <a:p>
            <a:pPr algn="just"/>
            <a:r>
              <a:rPr lang="en-US" sz="2400" b="0" i="1" dirty="0">
                <a:solidFill>
                  <a:schemeClr val="accent1">
                    <a:lumMod val="75000"/>
                  </a:schemeClr>
                </a:solidFill>
                <a:effectLst/>
              </a:rPr>
              <a:t>Step 8: </a:t>
            </a:r>
            <a:r>
              <a:rPr lang="en-US" sz="2400" b="0" i="0" dirty="0">
                <a:solidFill>
                  <a:schemeClr val="accent1">
                    <a:lumMod val="75000"/>
                  </a:schemeClr>
                </a:solidFill>
                <a:effectLst/>
              </a:rPr>
              <a:t>Write down the assignment results and find the minimum cost/time.</a:t>
            </a:r>
            <a:endParaRPr lang="en-IN" sz="2400" dirty="0">
              <a:solidFill>
                <a:schemeClr val="accent1">
                  <a:lumMod val="75000"/>
                </a:schemeClr>
              </a:solidFill>
            </a:endParaRPr>
          </a:p>
        </p:txBody>
      </p:sp>
    </p:spTree>
    <p:extLst>
      <p:ext uri="{BB962C8B-B14F-4D97-AF65-F5344CB8AC3E}">
        <p14:creationId xmlns:p14="http://schemas.microsoft.com/office/powerpoint/2010/main" val="176813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pic>
        <p:nvPicPr>
          <p:cNvPr id="1026" name="Picture 2" descr="Assignment Problem">
            <a:extLst>
              <a:ext uri="{FF2B5EF4-FFF2-40B4-BE49-F238E27FC236}">
                <a16:creationId xmlns:a16="http://schemas.microsoft.com/office/drawing/2014/main" id="{83FB1C79-42E6-4878-B429-5F42717E04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743" y="1985050"/>
            <a:ext cx="6477414" cy="355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68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r>
              <a:rPr lang="en-IN" b="1" i="1" dirty="0">
                <a:solidFill>
                  <a:srgbClr val="000000"/>
                </a:solidFill>
                <a:effectLst/>
                <a:latin typeface="Roboto"/>
              </a:rPr>
              <a:t>Row-wise Reduction</a:t>
            </a:r>
            <a:endParaRPr lang="en-IN" dirty="0"/>
          </a:p>
        </p:txBody>
      </p:sp>
      <p:pic>
        <p:nvPicPr>
          <p:cNvPr id="2050" name="Picture 2" descr="Row-wise Reduction">
            <a:extLst>
              <a:ext uri="{FF2B5EF4-FFF2-40B4-BE49-F238E27FC236}">
                <a16:creationId xmlns:a16="http://schemas.microsoft.com/office/drawing/2014/main" id="{96399EF8-4673-47F1-A9C1-45C323D58C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595" y="2668738"/>
            <a:ext cx="6323979" cy="3501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17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923330"/>
          </a:xfrm>
          <a:prstGeom prst="rect">
            <a:avLst/>
          </a:prstGeom>
          <a:noFill/>
        </p:spPr>
        <p:txBody>
          <a:bodyPr wrap="square">
            <a:spAutoFit/>
          </a:bodyPr>
          <a:lstStyle/>
          <a:p>
            <a:pPr algn="l"/>
            <a:r>
              <a:rPr lang="en-IN" b="1" i="1" dirty="0">
                <a:solidFill>
                  <a:srgbClr val="000000"/>
                </a:solidFill>
                <a:effectLst/>
                <a:latin typeface="Roboto"/>
              </a:rPr>
              <a:t>Column-wise Reduction Matrix</a:t>
            </a:r>
            <a:endParaRPr lang="en-IN" b="0" i="0" dirty="0">
              <a:solidFill>
                <a:srgbClr val="000000"/>
              </a:solidFill>
              <a:effectLst/>
              <a:latin typeface="Roboto"/>
            </a:endParaRPr>
          </a:p>
          <a:p>
            <a:br>
              <a:rPr lang="en-IN" dirty="0"/>
            </a:b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076" name="Picture 4" descr="Column-wise Reduction Matrix">
            <a:extLst>
              <a:ext uri="{FF2B5EF4-FFF2-40B4-BE49-F238E27FC236}">
                <a16:creationId xmlns:a16="http://schemas.microsoft.com/office/drawing/2014/main" id="{AD485237-4BA4-406D-9456-E390A449B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16" y="2195512"/>
            <a:ext cx="6902514" cy="367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9516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923330"/>
          </a:xfrm>
          <a:prstGeom prst="rect">
            <a:avLst/>
          </a:prstGeom>
          <a:noFill/>
        </p:spPr>
        <p:txBody>
          <a:bodyPr wrap="square">
            <a:spAutoFit/>
          </a:bodyPr>
          <a:lstStyle/>
          <a:p>
            <a:pPr algn="l"/>
            <a:r>
              <a:rPr lang="en-US" b="1" i="1" dirty="0">
                <a:solidFill>
                  <a:srgbClr val="000000"/>
                </a:solidFill>
                <a:effectLst/>
                <a:latin typeface="Roboto"/>
              </a:rPr>
              <a:t>Matrix with all Zeros Covered</a:t>
            </a:r>
            <a:endParaRPr lang="en-US" b="0" i="0" dirty="0">
              <a:solidFill>
                <a:srgbClr val="000000"/>
              </a:solidFill>
              <a:effectLst/>
              <a:latin typeface="Roboto"/>
            </a:endParaRPr>
          </a:p>
          <a:p>
            <a:br>
              <a:rPr lang="en-US" dirty="0"/>
            </a:b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098" name="Picture 2" descr="Matrix with all Zeros Covered">
            <a:extLst>
              <a:ext uri="{FF2B5EF4-FFF2-40B4-BE49-F238E27FC236}">
                <a16:creationId xmlns:a16="http://schemas.microsoft.com/office/drawing/2014/main" id="{CA7ABC1E-F647-4B49-B144-10C00F0A2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7161" y="2607516"/>
            <a:ext cx="8291473" cy="330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435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646331"/>
          </a:xfrm>
          <a:prstGeom prst="rect">
            <a:avLst/>
          </a:prstGeom>
          <a:noFill/>
        </p:spPr>
        <p:txBody>
          <a:bodyPr wrap="square">
            <a:spAutoFit/>
          </a:bodyPr>
          <a:lstStyle/>
          <a:p>
            <a:pPr algn="l"/>
            <a:r>
              <a:rPr lang="en-US" b="1" i="1" dirty="0">
                <a:solidFill>
                  <a:srgbClr val="000000"/>
                </a:solidFill>
                <a:effectLst/>
                <a:latin typeface="Roboto"/>
              </a:rPr>
              <a:t>Subtracted or Added to Uncovered Values and Intersection Lines Respectively</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2" name="Picture 2" descr="Subtracted or Added to Uncovered Values and Intersection Lines">
            <a:extLst>
              <a:ext uri="{FF2B5EF4-FFF2-40B4-BE49-F238E27FC236}">
                <a16:creationId xmlns:a16="http://schemas.microsoft.com/office/drawing/2014/main" id="{2891AEB1-B6D7-4B55-8EE8-FC9364A79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1137" y="2698245"/>
            <a:ext cx="6541811" cy="3332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430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Optimality Matrix</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46" name="Picture 2" descr="Optimality Matrix">
            <a:extLst>
              <a:ext uri="{FF2B5EF4-FFF2-40B4-BE49-F238E27FC236}">
                <a16:creationId xmlns:a16="http://schemas.microsoft.com/office/drawing/2014/main" id="{18090324-4CD9-4153-963B-2CC731EBE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097" y="2053518"/>
            <a:ext cx="7656074" cy="3488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49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Final Assignment</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170" name="Picture 2" descr="Final Assignment">
            <a:extLst>
              <a:ext uri="{FF2B5EF4-FFF2-40B4-BE49-F238E27FC236}">
                <a16:creationId xmlns:a16="http://schemas.microsoft.com/office/drawing/2014/main" id="{C1A7C395-01A9-4394-B7C6-D5A35674BF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05" y="2053519"/>
            <a:ext cx="5751652" cy="3747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233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Final Assignment</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194" name="Picture 2" descr="optimal assignment">
            <a:extLst>
              <a:ext uri="{FF2B5EF4-FFF2-40B4-BE49-F238E27FC236}">
                <a16:creationId xmlns:a16="http://schemas.microsoft.com/office/drawing/2014/main" id="{7AF0AC71-86DB-4612-A3AD-80DC11A295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696" y="2596597"/>
            <a:ext cx="5661494" cy="335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967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 Assignment</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218" name="Picture 2" descr="Assignment Problem">
            <a:extLst>
              <a:ext uri="{FF2B5EF4-FFF2-40B4-BE49-F238E27FC236}">
                <a16:creationId xmlns:a16="http://schemas.microsoft.com/office/drawing/2014/main" id="{7B10D44D-7638-41A3-A300-710C72C47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599" y="1979337"/>
            <a:ext cx="6410739" cy="4123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56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solidFill>
                  <a:schemeClr val="accent1">
                    <a:lumMod val="75000"/>
                  </a:schemeClr>
                </a:solidFill>
              </a:rPr>
              <a:t>Dijkstra’s algorithm is one of the most popular algorithms for solving many single-source shortest path problems having non-negative edge weight.</a:t>
            </a:r>
          </a:p>
          <a:p>
            <a:pPr marL="342900" indent="-342900" algn="just">
              <a:buFont typeface="Arial" panose="020B0604020202020204" pitchFamily="34" charset="0"/>
              <a:buChar char="•"/>
            </a:pPr>
            <a:r>
              <a:rPr lang="en-US" sz="2400" dirty="0">
                <a:solidFill>
                  <a:schemeClr val="accent1">
                    <a:lumMod val="75000"/>
                  </a:schemeClr>
                </a:solidFill>
              </a:rPr>
              <a:t> It was conceived by computer scientist </a:t>
            </a:r>
            <a:r>
              <a:rPr lang="en-US" sz="2400" b="1" dirty="0" err="1">
                <a:solidFill>
                  <a:schemeClr val="accent1">
                    <a:lumMod val="75000"/>
                  </a:schemeClr>
                </a:solidFill>
              </a:rPr>
              <a:t>Edsger</a:t>
            </a:r>
            <a:r>
              <a:rPr lang="en-US" sz="2400" b="1" dirty="0">
                <a:solidFill>
                  <a:schemeClr val="accent1">
                    <a:lumMod val="75000"/>
                  </a:schemeClr>
                </a:solidFill>
              </a:rPr>
              <a:t> W. Dijkstra</a:t>
            </a:r>
            <a:r>
              <a:rPr lang="en-US" sz="2400" dirty="0">
                <a:solidFill>
                  <a:schemeClr val="accent1">
                    <a:lumMod val="75000"/>
                  </a:schemeClr>
                </a:solidFill>
              </a:rPr>
              <a:t> in 1956 and published three years later.</a:t>
            </a:r>
          </a:p>
          <a:p>
            <a:pPr marL="342900" indent="-342900" algn="just">
              <a:buFont typeface="Arial" panose="020B0604020202020204" pitchFamily="34" charset="0"/>
              <a:buChar char="•"/>
            </a:pPr>
            <a:r>
              <a:rPr lang="en-US" sz="2400" b="1" dirty="0">
                <a:solidFill>
                  <a:schemeClr val="accent1">
                    <a:lumMod val="75000"/>
                  </a:schemeClr>
                </a:solidFill>
              </a:rPr>
              <a:t>Digital Mapping Services in Google Maps</a:t>
            </a:r>
          </a:p>
          <a:p>
            <a:pPr marL="342900" indent="-342900" algn="just">
              <a:buFont typeface="Arial" panose="020B0604020202020204" pitchFamily="34" charset="0"/>
              <a:buChar char="•"/>
            </a:pPr>
            <a:r>
              <a:rPr lang="en-IN" sz="2400" b="1" dirty="0">
                <a:solidFill>
                  <a:schemeClr val="accent1">
                    <a:lumMod val="75000"/>
                  </a:schemeClr>
                </a:solidFill>
              </a:rPr>
              <a:t>Social Networking Applications</a:t>
            </a:r>
          </a:p>
          <a:p>
            <a:pPr marL="342900" indent="-342900" algn="just">
              <a:buFont typeface="Arial" panose="020B0604020202020204" pitchFamily="34" charset="0"/>
              <a:buChar char="•"/>
            </a:pPr>
            <a:r>
              <a:rPr lang="en-IN" sz="2400" b="1" dirty="0">
                <a:solidFill>
                  <a:schemeClr val="accent1">
                    <a:lumMod val="75000"/>
                  </a:schemeClr>
                </a:solidFill>
              </a:rPr>
              <a:t>Telephone Network</a:t>
            </a:r>
          </a:p>
          <a:p>
            <a:pPr marL="342900" indent="-342900" algn="just">
              <a:buFont typeface="Arial" panose="020B0604020202020204" pitchFamily="34" charset="0"/>
              <a:buChar char="•"/>
            </a:pPr>
            <a:r>
              <a:rPr lang="en-US" sz="2400" b="1" dirty="0">
                <a:solidFill>
                  <a:schemeClr val="accent1">
                    <a:lumMod val="75000"/>
                  </a:schemeClr>
                </a:solidFill>
              </a:rPr>
              <a:t>IP routing to find Open shortest Path First</a:t>
            </a:r>
          </a:p>
          <a:p>
            <a:pPr marL="342900" indent="-342900" algn="just">
              <a:buFont typeface="Arial" panose="020B0604020202020204" pitchFamily="34" charset="0"/>
              <a:buChar char="•"/>
            </a:pPr>
            <a:r>
              <a:rPr lang="en-IN" sz="2400" b="1" dirty="0">
                <a:solidFill>
                  <a:schemeClr val="accent1">
                    <a:lumMod val="75000"/>
                  </a:schemeClr>
                </a:solidFill>
              </a:rPr>
              <a:t>Designate file server</a:t>
            </a:r>
          </a:p>
          <a:p>
            <a:pPr marL="342900" indent="-342900" algn="just">
              <a:buFont typeface="Arial" panose="020B0604020202020204" pitchFamily="34" charset="0"/>
              <a:buChar char="•"/>
            </a:pPr>
            <a:r>
              <a:rPr lang="en-IN" sz="2400" b="1" dirty="0">
                <a:solidFill>
                  <a:schemeClr val="accent1">
                    <a:lumMod val="75000"/>
                  </a:schemeClr>
                </a:solidFill>
              </a:rPr>
              <a:t>Robotic Path</a:t>
            </a:r>
            <a:endParaRPr lang="en-IN" sz="2400" dirty="0">
              <a:solidFill>
                <a:schemeClr val="accent1">
                  <a:lumMod val="75000"/>
                </a:schemeClr>
              </a:solidFill>
            </a:endParaRPr>
          </a:p>
        </p:txBody>
      </p:sp>
    </p:spTree>
    <p:extLst>
      <p:ext uri="{BB962C8B-B14F-4D97-AF65-F5344CB8AC3E}">
        <p14:creationId xmlns:p14="http://schemas.microsoft.com/office/powerpoint/2010/main" val="17772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Row-wise Reduction Matrix</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2" name="Picture 2" descr="Row-wise Reduction Matrix">
            <a:extLst>
              <a:ext uri="{FF2B5EF4-FFF2-40B4-BE49-F238E27FC236}">
                <a16:creationId xmlns:a16="http://schemas.microsoft.com/office/drawing/2014/main" id="{65B3D02F-12AA-41BA-8384-5471C4E112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232" y="2421247"/>
            <a:ext cx="7127383" cy="3336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88520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369332"/>
          </a:xfrm>
          <a:prstGeom prst="rect">
            <a:avLst/>
          </a:prstGeom>
          <a:noFill/>
        </p:spPr>
        <p:txBody>
          <a:bodyPr wrap="square">
            <a:spAutoFit/>
          </a:bodyPr>
          <a:lstStyle/>
          <a:p>
            <a:pPr algn="l"/>
            <a:r>
              <a:rPr lang="en-IN" b="1" i="1" dirty="0">
                <a:solidFill>
                  <a:srgbClr val="000000"/>
                </a:solidFill>
                <a:effectLst/>
                <a:latin typeface="Roboto"/>
              </a:rPr>
              <a:t>Column-wise Reduction Matrix</a:t>
            </a: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266" name="Picture 2" descr="Column-wise Reduction Matrix">
            <a:extLst>
              <a:ext uri="{FF2B5EF4-FFF2-40B4-BE49-F238E27FC236}">
                <a16:creationId xmlns:a16="http://schemas.microsoft.com/office/drawing/2014/main" id="{EAD3C4D5-8487-4C1F-A8F0-E2C848EBF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130" y="2401368"/>
            <a:ext cx="6964896" cy="3641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9249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923330"/>
          </a:xfrm>
          <a:prstGeom prst="rect">
            <a:avLst/>
          </a:prstGeom>
          <a:noFill/>
        </p:spPr>
        <p:txBody>
          <a:bodyPr wrap="square">
            <a:spAutoFit/>
          </a:bodyPr>
          <a:lstStyle/>
          <a:p>
            <a:pPr algn="l"/>
            <a:r>
              <a:rPr lang="en-US" b="1" i="1" dirty="0">
                <a:solidFill>
                  <a:srgbClr val="000000"/>
                </a:solidFill>
                <a:effectLst/>
                <a:latin typeface="Roboto"/>
              </a:rPr>
              <a:t>Matrix will all Zeros Covered</a:t>
            </a:r>
            <a:endParaRPr lang="en-US" b="0" i="0" dirty="0">
              <a:solidFill>
                <a:srgbClr val="000000"/>
              </a:solidFill>
              <a:effectLst/>
              <a:latin typeface="Roboto"/>
            </a:endParaRPr>
          </a:p>
          <a:p>
            <a:br>
              <a:rPr lang="en-US" dirty="0"/>
            </a:b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0" name="Picture 2" descr="Matrix will all Zeros Covered">
            <a:extLst>
              <a:ext uri="{FF2B5EF4-FFF2-40B4-BE49-F238E27FC236}">
                <a16:creationId xmlns:a16="http://schemas.microsoft.com/office/drawing/2014/main" id="{0E9EA26E-4C96-4392-BC16-55D9D3C1F6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9448" y="2338802"/>
            <a:ext cx="6691779" cy="3942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5408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646331"/>
          </a:xfrm>
          <a:prstGeom prst="rect">
            <a:avLst/>
          </a:prstGeom>
          <a:noFill/>
        </p:spPr>
        <p:txBody>
          <a:bodyPr wrap="square">
            <a:spAutoFit/>
          </a:bodyPr>
          <a:lstStyle/>
          <a:p>
            <a:pPr algn="l"/>
            <a:r>
              <a:rPr lang="en-IN" b="1" i="1" dirty="0">
                <a:solidFill>
                  <a:srgbClr val="000000"/>
                </a:solidFill>
                <a:effectLst/>
                <a:latin typeface="Roboto"/>
              </a:rPr>
              <a:t>Optimal Assignment</a:t>
            </a:r>
            <a:br>
              <a:rPr lang="en-US" dirty="0"/>
            </a:b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314" name="Picture 2" descr="Optimal Assignment">
            <a:extLst>
              <a:ext uri="{FF2B5EF4-FFF2-40B4-BE49-F238E27FC236}">
                <a16:creationId xmlns:a16="http://schemas.microsoft.com/office/drawing/2014/main" id="{99048BB4-9110-4F50-943E-6742420CE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2714810"/>
            <a:ext cx="5862016" cy="3708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501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9" name="TextBox 8">
            <a:extLst>
              <a:ext uri="{FF2B5EF4-FFF2-40B4-BE49-F238E27FC236}">
                <a16:creationId xmlns:a16="http://schemas.microsoft.com/office/drawing/2014/main" id="{DB64E129-1EA5-4DB6-AE6B-716D909B7498}"/>
              </a:ext>
            </a:extLst>
          </p:cNvPr>
          <p:cNvSpPr txBox="1"/>
          <p:nvPr/>
        </p:nvSpPr>
        <p:spPr>
          <a:xfrm>
            <a:off x="477079" y="1684187"/>
            <a:ext cx="6102626" cy="646331"/>
          </a:xfrm>
          <a:prstGeom prst="rect">
            <a:avLst/>
          </a:prstGeom>
          <a:noFill/>
        </p:spPr>
        <p:txBody>
          <a:bodyPr wrap="square">
            <a:spAutoFit/>
          </a:bodyPr>
          <a:lstStyle/>
          <a:p>
            <a:pPr algn="l"/>
            <a:r>
              <a:rPr lang="en-IN" b="1" i="1" dirty="0">
                <a:solidFill>
                  <a:srgbClr val="000000"/>
                </a:solidFill>
                <a:effectLst/>
                <a:latin typeface="Roboto"/>
              </a:rPr>
              <a:t>Optimal Assignment</a:t>
            </a:r>
            <a:br>
              <a:rPr lang="en-US" dirty="0"/>
            </a:br>
            <a:endParaRPr lang="en-IN" dirty="0"/>
          </a:p>
        </p:txBody>
      </p:sp>
      <p:sp>
        <p:nvSpPr>
          <p:cNvPr id="2" name="AutoShape 2" descr="Column-wise Reduction Matrix">
            <a:extLst>
              <a:ext uri="{FF2B5EF4-FFF2-40B4-BE49-F238E27FC236}">
                <a16:creationId xmlns:a16="http://schemas.microsoft.com/office/drawing/2014/main" id="{C52414E2-6561-4ED8-B986-C6F773850C3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338" name="Picture 2" descr="optimal solution">
            <a:extLst>
              <a:ext uri="{FF2B5EF4-FFF2-40B4-BE49-F238E27FC236}">
                <a16:creationId xmlns:a16="http://schemas.microsoft.com/office/drawing/2014/main" id="{472F2742-1515-432D-B16D-5CCD00E55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44" y="2314575"/>
            <a:ext cx="415290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873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9473B520-A9D1-472D-B234-C4032DD0E596}"/>
              </a:ext>
            </a:extLst>
          </p:cNvPr>
          <p:cNvCxnSpPr>
            <a:cxnSpLocks/>
          </p:cNvCxnSpPr>
          <p:nvPr/>
        </p:nvCxnSpPr>
        <p:spPr>
          <a:xfrm flipV="1">
            <a:off x="5448168" y="2887307"/>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C43E8D5-98D6-4BA6-B3EA-B5411DA566A9}"/>
              </a:ext>
            </a:extLst>
          </p:cNvPr>
          <p:cNvSpPr/>
          <p:nvPr/>
        </p:nvSpPr>
        <p:spPr>
          <a:xfrm>
            <a:off x="5460537" y="4049738"/>
            <a:ext cx="7497214" cy="461665"/>
          </a:xfrm>
          <a:prstGeom prst="rect">
            <a:avLst/>
          </a:prstGeom>
        </p:spPr>
        <p:txBody>
          <a:bodyPr wrap="square">
            <a:spAutoFit/>
          </a:bodyPr>
          <a:lstStyle/>
          <a:p>
            <a:r>
              <a:rPr lang="en-US" sz="2400" b="1" dirty="0"/>
              <a:t>surabhinarayan@pes.edu</a:t>
            </a:r>
            <a:endParaRPr lang="en-IN" sz="2400" b="1" dirty="0"/>
          </a:p>
        </p:txBody>
      </p:sp>
      <p:grpSp>
        <p:nvGrpSpPr>
          <p:cNvPr id="13" name="Group 12">
            <a:extLst>
              <a:ext uri="{FF2B5EF4-FFF2-40B4-BE49-F238E27FC236}">
                <a16:creationId xmlns:a16="http://schemas.microsoft.com/office/drawing/2014/main" id="{0B436274-E913-46F7-B58F-E0B0713EC594}"/>
              </a:ext>
            </a:extLst>
          </p:cNvPr>
          <p:cNvGrpSpPr/>
          <p:nvPr/>
        </p:nvGrpSpPr>
        <p:grpSpPr>
          <a:xfrm>
            <a:off x="313844" y="349466"/>
            <a:ext cx="11518407" cy="6218388"/>
            <a:chOff x="313844" y="349466"/>
            <a:chExt cx="11518407" cy="6218388"/>
          </a:xfrm>
          <a:solidFill>
            <a:schemeClr val="accent2">
              <a:lumMod val="75000"/>
            </a:schemeClr>
          </a:solidFill>
        </p:grpSpPr>
        <p:sp>
          <p:nvSpPr>
            <p:cNvPr id="14" name="Rectangle 13">
              <a:extLst>
                <a:ext uri="{FF2B5EF4-FFF2-40B4-BE49-F238E27FC236}">
                  <a16:creationId xmlns:a16="http://schemas.microsoft.com/office/drawing/2014/main" id="{54B9092D-46D3-4724-A230-51F43D78A967}"/>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5E94C15-EFC4-4DC4-AE91-4D6631C438BE}"/>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28287AB-A481-4BDF-BE49-1BBA364237E1}"/>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EC3328F7-E593-44F8-A55A-576E1E3E973D}"/>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8" name="Picture 17" descr="A close up of a logo&#10;&#10;Description automatically generated">
            <a:extLst>
              <a:ext uri="{FF2B5EF4-FFF2-40B4-BE49-F238E27FC236}">
                <a16:creationId xmlns:a16="http://schemas.microsoft.com/office/drawing/2014/main" id="{A88F3CC2-5C5B-4685-8D94-FFC4B5D64C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11974" y="1380616"/>
            <a:ext cx="2369218" cy="3550188"/>
          </a:xfrm>
          <a:prstGeom prst="rect">
            <a:avLst/>
          </a:prstGeom>
        </p:spPr>
      </p:pic>
      <p:sp>
        <p:nvSpPr>
          <p:cNvPr id="19" name="Rectangle 18">
            <a:extLst>
              <a:ext uri="{FF2B5EF4-FFF2-40B4-BE49-F238E27FC236}">
                <a16:creationId xmlns:a16="http://schemas.microsoft.com/office/drawing/2014/main" id="{94BAC35B-0C86-48BD-81AE-8629CCB2734E}"/>
              </a:ext>
            </a:extLst>
          </p:cNvPr>
          <p:cNvSpPr/>
          <p:nvPr/>
        </p:nvSpPr>
        <p:spPr>
          <a:xfrm>
            <a:off x="5448168" y="2049518"/>
            <a:ext cx="4603806" cy="665240"/>
          </a:xfrm>
          <a:prstGeom prst="rect">
            <a:avLst/>
          </a:prstGeom>
        </p:spPr>
        <p:txBody>
          <a:bodyPr wrap="square">
            <a:spAutoFit/>
          </a:bodyPr>
          <a:lstStyle/>
          <a:p>
            <a:r>
              <a:rPr lang="en-US" sz="3600" b="1" dirty="0">
                <a:solidFill>
                  <a:schemeClr val="accent2">
                    <a:lumMod val="75000"/>
                  </a:schemeClr>
                </a:solidFill>
              </a:rPr>
              <a:t>T</a:t>
            </a:r>
            <a:r>
              <a:rPr lang="en-IN" sz="3600" b="1" dirty="0">
                <a:solidFill>
                  <a:schemeClr val="accent2">
                    <a:lumMod val="75000"/>
                  </a:schemeClr>
                </a:solidFill>
              </a:rPr>
              <a:t>HANK YOU</a:t>
            </a:r>
          </a:p>
        </p:txBody>
      </p:sp>
      <p:sp>
        <p:nvSpPr>
          <p:cNvPr id="20" name="Rectangle 19">
            <a:extLst>
              <a:ext uri="{FF2B5EF4-FFF2-40B4-BE49-F238E27FC236}">
                <a16:creationId xmlns:a16="http://schemas.microsoft.com/office/drawing/2014/main" id="{97E8DF64-61DB-4438-8664-105788459AD2}"/>
              </a:ext>
            </a:extLst>
          </p:cNvPr>
          <p:cNvSpPr/>
          <p:nvPr/>
        </p:nvSpPr>
        <p:spPr>
          <a:xfrm>
            <a:off x="5448168" y="3128242"/>
            <a:ext cx="7497214" cy="461665"/>
          </a:xfrm>
          <a:prstGeom prst="rect">
            <a:avLst/>
          </a:prstGeom>
        </p:spPr>
        <p:txBody>
          <a:bodyPr wrap="square">
            <a:spAutoFit/>
          </a:bodyPr>
          <a:lstStyle/>
          <a:p>
            <a:r>
              <a:rPr lang="en-IN" sz="2400" b="1" dirty="0" err="1"/>
              <a:t>Surabhi</a:t>
            </a:r>
            <a:r>
              <a:rPr lang="en-IN" sz="2400" b="1" dirty="0"/>
              <a:t> Narayan</a:t>
            </a:r>
          </a:p>
        </p:txBody>
      </p:sp>
      <p:sp>
        <p:nvSpPr>
          <p:cNvPr id="21" name="Rectangle 20">
            <a:extLst>
              <a:ext uri="{FF2B5EF4-FFF2-40B4-BE49-F238E27FC236}">
                <a16:creationId xmlns:a16="http://schemas.microsoft.com/office/drawing/2014/main" id="{0916C8C7-6436-48A9-9CF7-1AAC7653EAAE}"/>
              </a:ext>
            </a:extLst>
          </p:cNvPr>
          <p:cNvSpPr/>
          <p:nvPr/>
        </p:nvSpPr>
        <p:spPr>
          <a:xfrm>
            <a:off x="5448168" y="3525847"/>
            <a:ext cx="6213401" cy="461665"/>
          </a:xfrm>
          <a:prstGeom prst="rect">
            <a:avLst/>
          </a:prstGeom>
        </p:spPr>
        <p:txBody>
          <a:bodyPr wrap="square">
            <a:spAutoFit/>
          </a:bodyPr>
          <a:lstStyle/>
          <a:p>
            <a:r>
              <a:rPr lang="en-US" sz="2400" dirty="0"/>
              <a:t>Department of Computer Science &amp;Engineering</a:t>
            </a:r>
            <a:endParaRPr lang="en-IN" sz="2400" dirty="0"/>
          </a:p>
        </p:txBody>
      </p:sp>
    </p:spTree>
    <p:extLst>
      <p:ext uri="{BB962C8B-B14F-4D97-AF65-F5344CB8AC3E}">
        <p14:creationId xmlns:p14="http://schemas.microsoft.com/office/powerpoint/2010/main" val="1459503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1569660"/>
          </a:xfrm>
          <a:prstGeom prst="rect">
            <a:avLst/>
          </a:prstGeom>
          <a:noFill/>
        </p:spPr>
        <p:txBody>
          <a:bodyPr wrap="square" rtlCol="0">
            <a:spAutoFit/>
          </a:bodyPr>
          <a:lstStyle/>
          <a:p>
            <a:pPr algn="just"/>
            <a:r>
              <a:rPr lang="en-IN" sz="2400" dirty="0">
                <a:solidFill>
                  <a:schemeClr val="accent1">
                    <a:lumMod val="75000"/>
                  </a:schemeClr>
                </a:solidFill>
              </a:rPr>
              <a:t>The diagram below shows roads connecting nearby localities to university. The values on each arcs represent the distance in </a:t>
            </a:r>
            <a:r>
              <a:rPr lang="en-IN" sz="2400" dirty="0" err="1">
                <a:solidFill>
                  <a:schemeClr val="accent1">
                    <a:lumMod val="75000"/>
                  </a:schemeClr>
                </a:solidFill>
              </a:rPr>
              <a:t>kilometers</a:t>
            </a:r>
            <a:r>
              <a:rPr lang="en-IN" sz="2400" dirty="0">
                <a:solidFill>
                  <a:schemeClr val="accent1">
                    <a:lumMod val="75000"/>
                  </a:schemeClr>
                </a:solidFill>
              </a:rPr>
              <a:t> along each road. A student of the university lives in locality ‘A’. Use Dijkstra’s algorithm to find the minimum distance for student’s journey to university represented as ‘P’.</a:t>
            </a:r>
          </a:p>
        </p:txBody>
      </p:sp>
      <p:grpSp>
        <p:nvGrpSpPr>
          <p:cNvPr id="71" name="Group 70">
            <a:extLst>
              <a:ext uri="{FF2B5EF4-FFF2-40B4-BE49-F238E27FC236}">
                <a16:creationId xmlns:a16="http://schemas.microsoft.com/office/drawing/2014/main" id="{89FE1DAB-2470-4CCF-AC42-AFE21095F68B}"/>
              </a:ext>
            </a:extLst>
          </p:cNvPr>
          <p:cNvGrpSpPr/>
          <p:nvPr/>
        </p:nvGrpSpPr>
        <p:grpSpPr>
          <a:xfrm>
            <a:off x="1552575" y="3264728"/>
            <a:ext cx="7886700" cy="3109490"/>
            <a:chOff x="257175" y="3279643"/>
            <a:chExt cx="7886700" cy="3109490"/>
          </a:xfrm>
        </p:grpSpPr>
        <p:cxnSp>
          <p:nvCxnSpPr>
            <p:cNvPr id="4" name="Straight Connector 3">
              <a:extLst>
                <a:ext uri="{FF2B5EF4-FFF2-40B4-BE49-F238E27FC236}">
                  <a16:creationId xmlns:a16="http://schemas.microsoft.com/office/drawing/2014/main" id="{76B8767B-A0CB-46A3-93CF-9208F565FDC0}"/>
                </a:ext>
              </a:extLst>
            </p:cNvPr>
            <p:cNvCxnSpPr/>
            <p:nvPr/>
          </p:nvCxnSpPr>
          <p:spPr>
            <a:xfrm>
              <a:off x="1552575" y="3657600"/>
              <a:ext cx="528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D4BF5C-68B2-49D8-B082-AF256B880F26}"/>
                </a:ext>
              </a:extLst>
            </p:cNvPr>
            <p:cNvCxnSpPr/>
            <p:nvPr/>
          </p:nvCxnSpPr>
          <p:spPr>
            <a:xfrm>
              <a:off x="1571625" y="5943600"/>
              <a:ext cx="5286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B50831-2636-4820-AB0D-33A5C6587767}"/>
                </a:ext>
              </a:extLst>
            </p:cNvPr>
            <p:cNvCxnSpPr/>
            <p:nvPr/>
          </p:nvCxnSpPr>
          <p:spPr>
            <a:xfrm flipH="1" flipV="1">
              <a:off x="628650" y="4686300"/>
              <a:ext cx="923925" cy="12668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D19B04-4482-4BF2-9382-7BC93D5C7A10}"/>
                </a:ext>
              </a:extLst>
            </p:cNvPr>
            <p:cNvCxnSpPr/>
            <p:nvPr/>
          </p:nvCxnSpPr>
          <p:spPr>
            <a:xfrm flipH="1">
              <a:off x="638175" y="3657600"/>
              <a:ext cx="933450" cy="104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D75CBEB-1A8F-43F4-93C3-56562F1EDC61}"/>
                </a:ext>
              </a:extLst>
            </p:cNvPr>
            <p:cNvCxnSpPr/>
            <p:nvPr/>
          </p:nvCxnSpPr>
          <p:spPr>
            <a:xfrm>
              <a:off x="6858000" y="3657600"/>
              <a:ext cx="609600" cy="923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D78811E-D05F-404E-AA52-BA5B81AC2647}"/>
                </a:ext>
              </a:extLst>
            </p:cNvPr>
            <p:cNvCxnSpPr/>
            <p:nvPr/>
          </p:nvCxnSpPr>
          <p:spPr>
            <a:xfrm flipV="1">
              <a:off x="6858000" y="4533900"/>
              <a:ext cx="647700" cy="1419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8EE1611-5F4D-48F7-82C2-A7B15C7DCF10}"/>
                </a:ext>
              </a:extLst>
            </p:cNvPr>
            <p:cNvCxnSpPr>
              <a:cxnSpLocks/>
              <a:stCxn id="28" idx="6"/>
            </p:cNvCxnSpPr>
            <p:nvPr/>
          </p:nvCxnSpPr>
          <p:spPr>
            <a:xfrm>
              <a:off x="1600200" y="3681405"/>
              <a:ext cx="2333625" cy="2262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1D10F60-2879-465C-81F2-ADFC77DC224A}"/>
                </a:ext>
              </a:extLst>
            </p:cNvPr>
            <p:cNvCxnSpPr>
              <a:cxnSpLocks/>
              <a:endCxn id="36" idx="3"/>
            </p:cNvCxnSpPr>
            <p:nvPr/>
          </p:nvCxnSpPr>
          <p:spPr>
            <a:xfrm flipV="1">
              <a:off x="3962400" y="3708917"/>
              <a:ext cx="2861924" cy="22442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F3AC3D-3669-44D8-8E7E-4C0840310C2F}"/>
                </a:ext>
              </a:extLst>
            </p:cNvPr>
            <p:cNvCxnSpPr>
              <a:cxnSpLocks/>
            </p:cNvCxnSpPr>
            <p:nvPr/>
          </p:nvCxnSpPr>
          <p:spPr>
            <a:xfrm>
              <a:off x="3933825" y="3657600"/>
              <a:ext cx="2933699" cy="2295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14F6D08-85DE-45AB-8CBF-30D9B337C895}"/>
                </a:ext>
              </a:extLst>
            </p:cNvPr>
            <p:cNvCxnSpPr>
              <a:cxnSpLocks/>
            </p:cNvCxnSpPr>
            <p:nvPr/>
          </p:nvCxnSpPr>
          <p:spPr>
            <a:xfrm flipH="1">
              <a:off x="1533525" y="3657600"/>
              <a:ext cx="2400301" cy="2285999"/>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B8ABA9D-3595-4BF9-850E-99CCB4CABEA7}"/>
                </a:ext>
              </a:extLst>
            </p:cNvPr>
            <p:cNvSpPr/>
            <p:nvPr/>
          </p:nvSpPr>
          <p:spPr>
            <a:xfrm>
              <a:off x="1504950" y="362902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Oval 31">
              <a:extLst>
                <a:ext uri="{FF2B5EF4-FFF2-40B4-BE49-F238E27FC236}">
                  <a16:creationId xmlns:a16="http://schemas.microsoft.com/office/drawing/2014/main" id="{96D688A1-80AD-4653-B426-47D625E50DDA}"/>
                </a:ext>
              </a:extLst>
            </p:cNvPr>
            <p:cNvSpPr/>
            <p:nvPr/>
          </p:nvSpPr>
          <p:spPr>
            <a:xfrm>
              <a:off x="3886200" y="360997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00FAA929-C943-437C-90F0-26A47D50811D}"/>
                </a:ext>
              </a:extLst>
            </p:cNvPr>
            <p:cNvSpPr/>
            <p:nvPr/>
          </p:nvSpPr>
          <p:spPr>
            <a:xfrm>
              <a:off x="6810375" y="361950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1874F419-3320-48B6-BEDF-7EB53BE59E22}"/>
                </a:ext>
              </a:extLst>
            </p:cNvPr>
            <p:cNvSpPr/>
            <p:nvPr/>
          </p:nvSpPr>
          <p:spPr>
            <a:xfrm>
              <a:off x="619125" y="465772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7C0947C9-AB30-46AB-81C5-8260A1C7F4AA}"/>
                </a:ext>
              </a:extLst>
            </p:cNvPr>
            <p:cNvSpPr/>
            <p:nvPr/>
          </p:nvSpPr>
          <p:spPr>
            <a:xfrm>
              <a:off x="1524000" y="587692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Oval 45">
              <a:extLst>
                <a:ext uri="{FF2B5EF4-FFF2-40B4-BE49-F238E27FC236}">
                  <a16:creationId xmlns:a16="http://schemas.microsoft.com/office/drawing/2014/main" id="{35DB10AC-DA45-4ABB-8608-84ACCDB33CC7}"/>
                </a:ext>
              </a:extLst>
            </p:cNvPr>
            <p:cNvSpPr/>
            <p:nvPr/>
          </p:nvSpPr>
          <p:spPr>
            <a:xfrm>
              <a:off x="3876675" y="588645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Oval 47">
              <a:extLst>
                <a:ext uri="{FF2B5EF4-FFF2-40B4-BE49-F238E27FC236}">
                  <a16:creationId xmlns:a16="http://schemas.microsoft.com/office/drawing/2014/main" id="{60B84E9F-8A7F-48D5-9A84-A170A417AFB2}"/>
                </a:ext>
              </a:extLst>
            </p:cNvPr>
            <p:cNvSpPr/>
            <p:nvPr/>
          </p:nvSpPr>
          <p:spPr>
            <a:xfrm>
              <a:off x="6829425" y="589597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Oval 49">
              <a:extLst>
                <a:ext uri="{FF2B5EF4-FFF2-40B4-BE49-F238E27FC236}">
                  <a16:creationId xmlns:a16="http://schemas.microsoft.com/office/drawing/2014/main" id="{9CAFEB28-E50F-4FFF-891C-A1CE1EB42C94}"/>
                </a:ext>
              </a:extLst>
            </p:cNvPr>
            <p:cNvSpPr/>
            <p:nvPr/>
          </p:nvSpPr>
          <p:spPr>
            <a:xfrm>
              <a:off x="7410450" y="450532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3DEE413F-2D98-4116-B169-4769C5193E2B}"/>
                </a:ext>
              </a:extLst>
            </p:cNvPr>
            <p:cNvSpPr txBox="1"/>
            <p:nvPr/>
          </p:nvSpPr>
          <p:spPr>
            <a:xfrm>
              <a:off x="257175" y="4505325"/>
              <a:ext cx="380999" cy="371459"/>
            </a:xfrm>
            <a:prstGeom prst="rect">
              <a:avLst/>
            </a:prstGeom>
            <a:noFill/>
          </p:spPr>
          <p:txBody>
            <a:bodyPr wrap="square" rtlCol="0">
              <a:spAutoFit/>
            </a:bodyPr>
            <a:lstStyle/>
            <a:p>
              <a:r>
                <a:rPr lang="en-IN" dirty="0"/>
                <a:t>A</a:t>
              </a:r>
            </a:p>
          </p:txBody>
        </p:sp>
        <p:sp>
          <p:nvSpPr>
            <p:cNvPr id="52" name="TextBox 51">
              <a:extLst>
                <a:ext uri="{FF2B5EF4-FFF2-40B4-BE49-F238E27FC236}">
                  <a16:creationId xmlns:a16="http://schemas.microsoft.com/office/drawing/2014/main" id="{E4431E5A-DBBA-4CC1-B3AE-0A0F3E998137}"/>
                </a:ext>
              </a:extLst>
            </p:cNvPr>
            <p:cNvSpPr txBox="1"/>
            <p:nvPr/>
          </p:nvSpPr>
          <p:spPr>
            <a:xfrm>
              <a:off x="7534275" y="4305300"/>
              <a:ext cx="609600" cy="369332"/>
            </a:xfrm>
            <a:prstGeom prst="rect">
              <a:avLst/>
            </a:prstGeom>
            <a:noFill/>
          </p:spPr>
          <p:txBody>
            <a:bodyPr wrap="square" rtlCol="0">
              <a:spAutoFit/>
            </a:bodyPr>
            <a:lstStyle/>
            <a:p>
              <a:r>
                <a:rPr lang="en-IN" dirty="0"/>
                <a:t>P</a:t>
              </a:r>
            </a:p>
          </p:txBody>
        </p:sp>
        <p:sp>
          <p:nvSpPr>
            <p:cNvPr id="53" name="TextBox 52">
              <a:extLst>
                <a:ext uri="{FF2B5EF4-FFF2-40B4-BE49-F238E27FC236}">
                  <a16:creationId xmlns:a16="http://schemas.microsoft.com/office/drawing/2014/main" id="{2EEEDBCC-15BD-4756-8ADD-D8CBE9CB84B5}"/>
                </a:ext>
              </a:extLst>
            </p:cNvPr>
            <p:cNvSpPr txBox="1"/>
            <p:nvPr/>
          </p:nvSpPr>
          <p:spPr>
            <a:xfrm>
              <a:off x="1504950" y="3279643"/>
              <a:ext cx="504825" cy="369332"/>
            </a:xfrm>
            <a:prstGeom prst="rect">
              <a:avLst/>
            </a:prstGeom>
            <a:noFill/>
          </p:spPr>
          <p:txBody>
            <a:bodyPr wrap="square" rtlCol="0">
              <a:spAutoFit/>
            </a:bodyPr>
            <a:lstStyle/>
            <a:p>
              <a:r>
                <a:rPr lang="en-IN" dirty="0"/>
                <a:t>B</a:t>
              </a:r>
            </a:p>
          </p:txBody>
        </p:sp>
        <p:sp>
          <p:nvSpPr>
            <p:cNvPr id="54" name="TextBox 53">
              <a:extLst>
                <a:ext uri="{FF2B5EF4-FFF2-40B4-BE49-F238E27FC236}">
                  <a16:creationId xmlns:a16="http://schemas.microsoft.com/office/drawing/2014/main" id="{D7298353-0E79-48A6-B204-DA9CEC67A11D}"/>
                </a:ext>
              </a:extLst>
            </p:cNvPr>
            <p:cNvSpPr txBox="1"/>
            <p:nvPr/>
          </p:nvSpPr>
          <p:spPr>
            <a:xfrm>
              <a:off x="1504950" y="5905517"/>
              <a:ext cx="504825" cy="369332"/>
            </a:xfrm>
            <a:prstGeom prst="rect">
              <a:avLst/>
            </a:prstGeom>
            <a:noFill/>
          </p:spPr>
          <p:txBody>
            <a:bodyPr wrap="square" rtlCol="0">
              <a:spAutoFit/>
            </a:bodyPr>
            <a:lstStyle/>
            <a:p>
              <a:r>
                <a:rPr lang="en-IN" dirty="0"/>
                <a:t>C</a:t>
              </a:r>
            </a:p>
          </p:txBody>
        </p:sp>
        <p:sp>
          <p:nvSpPr>
            <p:cNvPr id="55" name="TextBox 54">
              <a:extLst>
                <a:ext uri="{FF2B5EF4-FFF2-40B4-BE49-F238E27FC236}">
                  <a16:creationId xmlns:a16="http://schemas.microsoft.com/office/drawing/2014/main" id="{194B95A2-7250-4163-82BD-60AB7F790C6D}"/>
                </a:ext>
              </a:extLst>
            </p:cNvPr>
            <p:cNvSpPr txBox="1"/>
            <p:nvPr/>
          </p:nvSpPr>
          <p:spPr>
            <a:xfrm>
              <a:off x="3876675" y="3362325"/>
              <a:ext cx="561975" cy="369332"/>
            </a:xfrm>
            <a:prstGeom prst="rect">
              <a:avLst/>
            </a:prstGeom>
            <a:noFill/>
          </p:spPr>
          <p:txBody>
            <a:bodyPr wrap="square" rtlCol="0">
              <a:spAutoFit/>
            </a:bodyPr>
            <a:lstStyle/>
            <a:p>
              <a:r>
                <a:rPr lang="en-IN" dirty="0"/>
                <a:t>D</a:t>
              </a:r>
            </a:p>
          </p:txBody>
        </p:sp>
        <p:sp>
          <p:nvSpPr>
            <p:cNvPr id="56" name="TextBox 55">
              <a:extLst>
                <a:ext uri="{FF2B5EF4-FFF2-40B4-BE49-F238E27FC236}">
                  <a16:creationId xmlns:a16="http://schemas.microsoft.com/office/drawing/2014/main" id="{C9B6DE5E-B1C0-474B-AF28-A9FA655E94D7}"/>
                </a:ext>
              </a:extLst>
            </p:cNvPr>
            <p:cNvSpPr txBox="1"/>
            <p:nvPr/>
          </p:nvSpPr>
          <p:spPr>
            <a:xfrm>
              <a:off x="3810000" y="5905499"/>
              <a:ext cx="457200" cy="369332"/>
            </a:xfrm>
            <a:prstGeom prst="rect">
              <a:avLst/>
            </a:prstGeom>
            <a:noFill/>
          </p:spPr>
          <p:txBody>
            <a:bodyPr wrap="square" rtlCol="0">
              <a:spAutoFit/>
            </a:bodyPr>
            <a:lstStyle/>
            <a:p>
              <a:r>
                <a:rPr lang="en-IN" dirty="0"/>
                <a:t>E</a:t>
              </a:r>
            </a:p>
          </p:txBody>
        </p:sp>
        <p:sp>
          <p:nvSpPr>
            <p:cNvPr id="57" name="TextBox 56">
              <a:extLst>
                <a:ext uri="{FF2B5EF4-FFF2-40B4-BE49-F238E27FC236}">
                  <a16:creationId xmlns:a16="http://schemas.microsoft.com/office/drawing/2014/main" id="{272A2B1E-92FA-4F18-82B8-5059FE8195FC}"/>
                </a:ext>
              </a:extLst>
            </p:cNvPr>
            <p:cNvSpPr txBox="1"/>
            <p:nvPr/>
          </p:nvSpPr>
          <p:spPr>
            <a:xfrm>
              <a:off x="6791324" y="3405196"/>
              <a:ext cx="742951" cy="369332"/>
            </a:xfrm>
            <a:prstGeom prst="rect">
              <a:avLst/>
            </a:prstGeom>
            <a:noFill/>
          </p:spPr>
          <p:txBody>
            <a:bodyPr wrap="square" rtlCol="0">
              <a:spAutoFit/>
            </a:bodyPr>
            <a:lstStyle/>
            <a:p>
              <a:r>
                <a:rPr lang="en-IN" dirty="0"/>
                <a:t>F</a:t>
              </a:r>
            </a:p>
          </p:txBody>
        </p:sp>
        <p:sp>
          <p:nvSpPr>
            <p:cNvPr id="58" name="TextBox 57">
              <a:extLst>
                <a:ext uri="{FF2B5EF4-FFF2-40B4-BE49-F238E27FC236}">
                  <a16:creationId xmlns:a16="http://schemas.microsoft.com/office/drawing/2014/main" id="{23C5233C-1FA3-4029-B2BB-D6A36547EF11}"/>
                </a:ext>
              </a:extLst>
            </p:cNvPr>
            <p:cNvSpPr txBox="1"/>
            <p:nvPr/>
          </p:nvSpPr>
          <p:spPr>
            <a:xfrm>
              <a:off x="6810375" y="6019801"/>
              <a:ext cx="723900" cy="369332"/>
            </a:xfrm>
            <a:prstGeom prst="rect">
              <a:avLst/>
            </a:prstGeom>
            <a:noFill/>
          </p:spPr>
          <p:txBody>
            <a:bodyPr wrap="square" rtlCol="0">
              <a:spAutoFit/>
            </a:bodyPr>
            <a:lstStyle/>
            <a:p>
              <a:r>
                <a:rPr lang="en-IN" dirty="0"/>
                <a:t>G</a:t>
              </a:r>
            </a:p>
          </p:txBody>
        </p:sp>
        <p:sp>
          <p:nvSpPr>
            <p:cNvPr id="59" name="TextBox 58">
              <a:extLst>
                <a:ext uri="{FF2B5EF4-FFF2-40B4-BE49-F238E27FC236}">
                  <a16:creationId xmlns:a16="http://schemas.microsoft.com/office/drawing/2014/main" id="{9820EF47-A7EA-4D2D-AACF-796BB2B21A42}"/>
                </a:ext>
              </a:extLst>
            </p:cNvPr>
            <p:cNvSpPr txBox="1"/>
            <p:nvPr/>
          </p:nvSpPr>
          <p:spPr>
            <a:xfrm>
              <a:off x="828675" y="3938563"/>
              <a:ext cx="381000" cy="366737"/>
            </a:xfrm>
            <a:prstGeom prst="rect">
              <a:avLst/>
            </a:prstGeom>
            <a:noFill/>
          </p:spPr>
          <p:txBody>
            <a:bodyPr wrap="square" rtlCol="0">
              <a:spAutoFit/>
            </a:bodyPr>
            <a:lstStyle/>
            <a:p>
              <a:r>
                <a:rPr lang="en-IN" dirty="0"/>
                <a:t>5</a:t>
              </a:r>
            </a:p>
          </p:txBody>
        </p:sp>
        <p:sp>
          <p:nvSpPr>
            <p:cNvPr id="60" name="TextBox 59">
              <a:extLst>
                <a:ext uri="{FF2B5EF4-FFF2-40B4-BE49-F238E27FC236}">
                  <a16:creationId xmlns:a16="http://schemas.microsoft.com/office/drawing/2014/main" id="{52E585C1-D6F3-4155-9597-FEF3C9D07804}"/>
                </a:ext>
              </a:extLst>
            </p:cNvPr>
            <p:cNvSpPr txBox="1"/>
            <p:nvPr/>
          </p:nvSpPr>
          <p:spPr>
            <a:xfrm>
              <a:off x="790574" y="5205388"/>
              <a:ext cx="419101" cy="369332"/>
            </a:xfrm>
            <a:prstGeom prst="rect">
              <a:avLst/>
            </a:prstGeom>
            <a:noFill/>
          </p:spPr>
          <p:txBody>
            <a:bodyPr wrap="square" rtlCol="0">
              <a:spAutoFit/>
            </a:bodyPr>
            <a:lstStyle/>
            <a:p>
              <a:r>
                <a:rPr lang="en-IN" dirty="0"/>
                <a:t>6</a:t>
              </a:r>
            </a:p>
          </p:txBody>
        </p:sp>
        <p:sp>
          <p:nvSpPr>
            <p:cNvPr id="61" name="TextBox 60">
              <a:extLst>
                <a:ext uri="{FF2B5EF4-FFF2-40B4-BE49-F238E27FC236}">
                  <a16:creationId xmlns:a16="http://schemas.microsoft.com/office/drawing/2014/main" id="{853C5CBE-2357-405A-B452-DFBFF7744C24}"/>
                </a:ext>
              </a:extLst>
            </p:cNvPr>
            <p:cNvSpPr txBox="1"/>
            <p:nvPr/>
          </p:nvSpPr>
          <p:spPr>
            <a:xfrm>
              <a:off x="2714625" y="3363844"/>
              <a:ext cx="504825" cy="369332"/>
            </a:xfrm>
            <a:prstGeom prst="rect">
              <a:avLst/>
            </a:prstGeom>
            <a:noFill/>
          </p:spPr>
          <p:txBody>
            <a:bodyPr wrap="square" rtlCol="0">
              <a:spAutoFit/>
            </a:bodyPr>
            <a:lstStyle/>
            <a:p>
              <a:r>
                <a:rPr lang="en-IN" dirty="0"/>
                <a:t>7</a:t>
              </a:r>
            </a:p>
          </p:txBody>
        </p:sp>
        <p:sp>
          <p:nvSpPr>
            <p:cNvPr id="62" name="TextBox 61">
              <a:extLst>
                <a:ext uri="{FF2B5EF4-FFF2-40B4-BE49-F238E27FC236}">
                  <a16:creationId xmlns:a16="http://schemas.microsoft.com/office/drawing/2014/main" id="{11EE137C-ED6F-42BF-A5D2-23877B2D823F}"/>
                </a:ext>
              </a:extLst>
            </p:cNvPr>
            <p:cNvSpPr txBox="1"/>
            <p:nvPr/>
          </p:nvSpPr>
          <p:spPr>
            <a:xfrm>
              <a:off x="5495925" y="3325759"/>
              <a:ext cx="657223" cy="383156"/>
            </a:xfrm>
            <a:prstGeom prst="rect">
              <a:avLst/>
            </a:prstGeom>
            <a:noFill/>
          </p:spPr>
          <p:txBody>
            <a:bodyPr wrap="square" rtlCol="0">
              <a:spAutoFit/>
            </a:bodyPr>
            <a:lstStyle/>
            <a:p>
              <a:r>
                <a:rPr lang="en-IN" dirty="0"/>
                <a:t>8</a:t>
              </a:r>
            </a:p>
          </p:txBody>
        </p:sp>
        <p:sp>
          <p:nvSpPr>
            <p:cNvPr id="63" name="TextBox 62">
              <a:extLst>
                <a:ext uri="{FF2B5EF4-FFF2-40B4-BE49-F238E27FC236}">
                  <a16:creationId xmlns:a16="http://schemas.microsoft.com/office/drawing/2014/main" id="{08618658-F9FC-42DE-8AFD-A7C99509543B}"/>
                </a:ext>
              </a:extLst>
            </p:cNvPr>
            <p:cNvSpPr txBox="1"/>
            <p:nvPr/>
          </p:nvSpPr>
          <p:spPr>
            <a:xfrm>
              <a:off x="7210423" y="3747015"/>
              <a:ext cx="609600" cy="369332"/>
            </a:xfrm>
            <a:prstGeom prst="rect">
              <a:avLst/>
            </a:prstGeom>
            <a:noFill/>
          </p:spPr>
          <p:txBody>
            <a:bodyPr wrap="square" rtlCol="0">
              <a:spAutoFit/>
            </a:bodyPr>
            <a:lstStyle/>
            <a:p>
              <a:r>
                <a:rPr lang="en-IN" dirty="0"/>
                <a:t>13</a:t>
              </a:r>
            </a:p>
          </p:txBody>
        </p:sp>
        <p:sp>
          <p:nvSpPr>
            <p:cNvPr id="64" name="TextBox 63">
              <a:extLst>
                <a:ext uri="{FF2B5EF4-FFF2-40B4-BE49-F238E27FC236}">
                  <a16:creationId xmlns:a16="http://schemas.microsoft.com/office/drawing/2014/main" id="{D89A63B6-D73C-4A3B-BD0B-6E49872A0527}"/>
                </a:ext>
              </a:extLst>
            </p:cNvPr>
            <p:cNvSpPr txBox="1"/>
            <p:nvPr/>
          </p:nvSpPr>
          <p:spPr>
            <a:xfrm>
              <a:off x="7305673" y="5027637"/>
              <a:ext cx="419102" cy="369332"/>
            </a:xfrm>
            <a:prstGeom prst="rect">
              <a:avLst/>
            </a:prstGeom>
            <a:noFill/>
          </p:spPr>
          <p:txBody>
            <a:bodyPr wrap="square" rtlCol="0">
              <a:spAutoFit/>
            </a:bodyPr>
            <a:lstStyle/>
            <a:p>
              <a:r>
                <a:rPr lang="en-IN" dirty="0"/>
                <a:t>11</a:t>
              </a:r>
            </a:p>
          </p:txBody>
        </p:sp>
        <p:sp>
          <p:nvSpPr>
            <p:cNvPr id="65" name="TextBox 64">
              <a:extLst>
                <a:ext uri="{FF2B5EF4-FFF2-40B4-BE49-F238E27FC236}">
                  <a16:creationId xmlns:a16="http://schemas.microsoft.com/office/drawing/2014/main" id="{B95C74AB-5FEA-443B-8EAC-3152107C09D4}"/>
                </a:ext>
              </a:extLst>
            </p:cNvPr>
            <p:cNvSpPr txBox="1"/>
            <p:nvPr/>
          </p:nvSpPr>
          <p:spPr>
            <a:xfrm>
              <a:off x="5562600" y="5991209"/>
              <a:ext cx="533400" cy="369332"/>
            </a:xfrm>
            <a:prstGeom prst="rect">
              <a:avLst/>
            </a:prstGeom>
            <a:noFill/>
          </p:spPr>
          <p:txBody>
            <a:bodyPr wrap="square" rtlCol="0">
              <a:spAutoFit/>
            </a:bodyPr>
            <a:lstStyle/>
            <a:p>
              <a:r>
                <a:rPr lang="en-IN" dirty="0"/>
                <a:t>7</a:t>
              </a:r>
            </a:p>
          </p:txBody>
        </p:sp>
        <p:sp>
          <p:nvSpPr>
            <p:cNvPr id="66" name="TextBox 65">
              <a:extLst>
                <a:ext uri="{FF2B5EF4-FFF2-40B4-BE49-F238E27FC236}">
                  <a16:creationId xmlns:a16="http://schemas.microsoft.com/office/drawing/2014/main" id="{3FADD566-AC84-4A1D-A228-879D20FE096A}"/>
                </a:ext>
              </a:extLst>
            </p:cNvPr>
            <p:cNvSpPr txBox="1"/>
            <p:nvPr/>
          </p:nvSpPr>
          <p:spPr>
            <a:xfrm>
              <a:off x="2514600" y="6000734"/>
              <a:ext cx="581025" cy="369332"/>
            </a:xfrm>
            <a:prstGeom prst="rect">
              <a:avLst/>
            </a:prstGeom>
            <a:noFill/>
          </p:spPr>
          <p:txBody>
            <a:bodyPr wrap="square" rtlCol="0">
              <a:spAutoFit/>
            </a:bodyPr>
            <a:lstStyle/>
            <a:p>
              <a:r>
                <a:rPr lang="en-IN" dirty="0"/>
                <a:t>6</a:t>
              </a:r>
            </a:p>
          </p:txBody>
        </p:sp>
        <p:sp>
          <p:nvSpPr>
            <p:cNvPr id="67" name="TextBox 66">
              <a:extLst>
                <a:ext uri="{FF2B5EF4-FFF2-40B4-BE49-F238E27FC236}">
                  <a16:creationId xmlns:a16="http://schemas.microsoft.com/office/drawing/2014/main" id="{EBA6F4CC-A5FC-4116-9812-FD4D547E848C}"/>
                </a:ext>
              </a:extLst>
            </p:cNvPr>
            <p:cNvSpPr txBox="1"/>
            <p:nvPr/>
          </p:nvSpPr>
          <p:spPr>
            <a:xfrm>
              <a:off x="4572000" y="3886201"/>
              <a:ext cx="381000" cy="369332"/>
            </a:xfrm>
            <a:prstGeom prst="rect">
              <a:avLst/>
            </a:prstGeom>
            <a:noFill/>
          </p:spPr>
          <p:txBody>
            <a:bodyPr wrap="square" rtlCol="0">
              <a:spAutoFit/>
            </a:bodyPr>
            <a:lstStyle/>
            <a:p>
              <a:r>
                <a:rPr lang="en-IN" dirty="0"/>
                <a:t>9</a:t>
              </a:r>
            </a:p>
          </p:txBody>
        </p:sp>
        <p:sp>
          <p:nvSpPr>
            <p:cNvPr id="68" name="TextBox 67">
              <a:extLst>
                <a:ext uri="{FF2B5EF4-FFF2-40B4-BE49-F238E27FC236}">
                  <a16:creationId xmlns:a16="http://schemas.microsoft.com/office/drawing/2014/main" id="{0D9CC271-CA36-4793-ADB4-B1DC69FEC36C}"/>
                </a:ext>
              </a:extLst>
            </p:cNvPr>
            <p:cNvSpPr txBox="1"/>
            <p:nvPr/>
          </p:nvSpPr>
          <p:spPr>
            <a:xfrm>
              <a:off x="6096000" y="3886199"/>
              <a:ext cx="323851" cy="369332"/>
            </a:xfrm>
            <a:prstGeom prst="rect">
              <a:avLst/>
            </a:prstGeom>
            <a:noFill/>
          </p:spPr>
          <p:txBody>
            <a:bodyPr wrap="square" rtlCol="0">
              <a:spAutoFit/>
            </a:bodyPr>
            <a:lstStyle/>
            <a:p>
              <a:r>
                <a:rPr lang="en-IN" dirty="0"/>
                <a:t>6</a:t>
              </a:r>
            </a:p>
          </p:txBody>
        </p:sp>
        <p:sp>
          <p:nvSpPr>
            <p:cNvPr id="69" name="TextBox 68">
              <a:extLst>
                <a:ext uri="{FF2B5EF4-FFF2-40B4-BE49-F238E27FC236}">
                  <a16:creationId xmlns:a16="http://schemas.microsoft.com/office/drawing/2014/main" id="{8EDE357A-805D-41CF-8989-09E4310930A3}"/>
                </a:ext>
              </a:extLst>
            </p:cNvPr>
            <p:cNvSpPr txBox="1"/>
            <p:nvPr/>
          </p:nvSpPr>
          <p:spPr>
            <a:xfrm>
              <a:off x="1914524" y="3819523"/>
              <a:ext cx="438151" cy="369332"/>
            </a:xfrm>
            <a:prstGeom prst="rect">
              <a:avLst/>
            </a:prstGeom>
            <a:noFill/>
          </p:spPr>
          <p:txBody>
            <a:bodyPr wrap="square" rtlCol="0">
              <a:spAutoFit/>
            </a:bodyPr>
            <a:lstStyle/>
            <a:p>
              <a:r>
                <a:rPr lang="en-IN" dirty="0"/>
                <a:t>8</a:t>
              </a:r>
            </a:p>
          </p:txBody>
        </p:sp>
        <p:sp>
          <p:nvSpPr>
            <p:cNvPr id="70" name="TextBox 69">
              <a:extLst>
                <a:ext uri="{FF2B5EF4-FFF2-40B4-BE49-F238E27FC236}">
                  <a16:creationId xmlns:a16="http://schemas.microsoft.com/office/drawing/2014/main" id="{EEC8F836-B514-45A7-BD1E-2A869FFB70BE}"/>
                </a:ext>
              </a:extLst>
            </p:cNvPr>
            <p:cNvSpPr txBox="1"/>
            <p:nvPr/>
          </p:nvSpPr>
          <p:spPr>
            <a:xfrm>
              <a:off x="3000375" y="4116347"/>
              <a:ext cx="400050" cy="369332"/>
            </a:xfrm>
            <a:prstGeom prst="rect">
              <a:avLst/>
            </a:prstGeom>
            <a:noFill/>
          </p:spPr>
          <p:txBody>
            <a:bodyPr wrap="square" rtlCol="0">
              <a:spAutoFit/>
            </a:bodyPr>
            <a:lstStyle/>
            <a:p>
              <a:r>
                <a:rPr lang="en-IN" dirty="0"/>
                <a:t>5</a:t>
              </a:r>
            </a:p>
          </p:txBody>
        </p:sp>
      </p:grpSp>
    </p:spTree>
    <p:extLst>
      <p:ext uri="{BB962C8B-B14F-4D97-AF65-F5344CB8AC3E}">
        <p14:creationId xmlns:p14="http://schemas.microsoft.com/office/powerpoint/2010/main" val="94111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59246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1569660"/>
          </a:xfrm>
          <a:prstGeom prst="rect">
            <a:avLst/>
          </a:prstGeom>
          <a:noFill/>
        </p:spPr>
        <p:txBody>
          <a:bodyPr wrap="square" rtlCol="0">
            <a:spAutoFit/>
          </a:bodyPr>
          <a:lstStyle/>
          <a:p>
            <a:pPr algn="just"/>
            <a:r>
              <a:rPr lang="en-IN" sz="2400" dirty="0">
                <a:solidFill>
                  <a:schemeClr val="accent1">
                    <a:lumMod val="75000"/>
                  </a:schemeClr>
                </a:solidFill>
              </a:rPr>
              <a:t>Three boys walk to school J from their homes at A, B, and C. The graph shows the network of roads near their homes and school. The numbers on each arc represent the distance in meters along each road. Use Dijkstra’s algorithm to fins which boy lives nearest to the school.</a:t>
            </a:r>
          </a:p>
        </p:txBody>
      </p:sp>
      <p:grpSp>
        <p:nvGrpSpPr>
          <p:cNvPr id="116" name="Group 115">
            <a:extLst>
              <a:ext uri="{FF2B5EF4-FFF2-40B4-BE49-F238E27FC236}">
                <a16:creationId xmlns:a16="http://schemas.microsoft.com/office/drawing/2014/main" id="{BC843A66-29D4-4282-A637-364D56C61145}"/>
              </a:ext>
            </a:extLst>
          </p:cNvPr>
          <p:cNvGrpSpPr/>
          <p:nvPr/>
        </p:nvGrpSpPr>
        <p:grpSpPr>
          <a:xfrm>
            <a:off x="2095500" y="3507503"/>
            <a:ext cx="7000038" cy="2849951"/>
            <a:chOff x="1981200" y="3543300"/>
            <a:chExt cx="7000038" cy="2849951"/>
          </a:xfrm>
        </p:grpSpPr>
        <p:cxnSp>
          <p:nvCxnSpPr>
            <p:cNvPr id="5" name="Straight Connector 4">
              <a:extLst>
                <a:ext uri="{FF2B5EF4-FFF2-40B4-BE49-F238E27FC236}">
                  <a16:creationId xmlns:a16="http://schemas.microsoft.com/office/drawing/2014/main" id="{16C1ADD0-5F4B-4E52-B375-42DBC04C7A19}"/>
                </a:ext>
              </a:extLst>
            </p:cNvPr>
            <p:cNvCxnSpPr>
              <a:cxnSpLocks/>
            </p:cNvCxnSpPr>
            <p:nvPr/>
          </p:nvCxnSpPr>
          <p:spPr>
            <a:xfrm>
              <a:off x="2343150" y="3905250"/>
              <a:ext cx="4638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687D281-5404-4384-BF0D-D4CE95BBDA4E}"/>
                </a:ext>
              </a:extLst>
            </p:cNvPr>
            <p:cNvCxnSpPr>
              <a:cxnSpLocks/>
            </p:cNvCxnSpPr>
            <p:nvPr/>
          </p:nvCxnSpPr>
          <p:spPr>
            <a:xfrm>
              <a:off x="2343150" y="5981700"/>
              <a:ext cx="46386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FA0862-CEF2-495A-AEE2-9352D95DA772}"/>
                </a:ext>
              </a:extLst>
            </p:cNvPr>
            <p:cNvCxnSpPr>
              <a:cxnSpLocks/>
            </p:cNvCxnSpPr>
            <p:nvPr/>
          </p:nvCxnSpPr>
          <p:spPr>
            <a:xfrm>
              <a:off x="2333625" y="4848225"/>
              <a:ext cx="60380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D8B9FAC-32BE-42D9-B794-26AE0913D69B}"/>
                </a:ext>
              </a:extLst>
            </p:cNvPr>
            <p:cNvCxnSpPr/>
            <p:nvPr/>
          </p:nvCxnSpPr>
          <p:spPr>
            <a:xfrm>
              <a:off x="6981825" y="3905250"/>
              <a:ext cx="1389813"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BEC719-2A62-46A5-85A0-D3F1A228A4EC}"/>
                </a:ext>
              </a:extLst>
            </p:cNvPr>
            <p:cNvCxnSpPr>
              <a:cxnSpLocks/>
            </p:cNvCxnSpPr>
            <p:nvPr/>
          </p:nvCxnSpPr>
          <p:spPr>
            <a:xfrm flipV="1">
              <a:off x="6915150" y="4848227"/>
              <a:ext cx="1456488" cy="11334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13F5419-32A9-4E60-A606-224AE8CF1F6E}"/>
                </a:ext>
              </a:extLst>
            </p:cNvPr>
            <p:cNvCxnSpPr>
              <a:cxnSpLocks/>
            </p:cNvCxnSpPr>
            <p:nvPr/>
          </p:nvCxnSpPr>
          <p:spPr>
            <a:xfrm flipH="1">
              <a:off x="4533900" y="3905250"/>
              <a:ext cx="2447926" cy="2076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B820D2-17AC-40D0-BF63-BF6C3613EDC9}"/>
                </a:ext>
              </a:extLst>
            </p:cNvPr>
            <p:cNvCxnSpPr>
              <a:cxnSpLocks/>
            </p:cNvCxnSpPr>
            <p:nvPr/>
          </p:nvCxnSpPr>
          <p:spPr>
            <a:xfrm flipH="1" flipV="1">
              <a:off x="4972050" y="3905250"/>
              <a:ext cx="1943100" cy="2076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3CC881-797D-480A-A671-A84A677FCBC3}"/>
                </a:ext>
              </a:extLst>
            </p:cNvPr>
            <p:cNvCxnSpPr/>
            <p:nvPr/>
          </p:nvCxnSpPr>
          <p:spPr>
            <a:xfrm flipH="1">
              <a:off x="3895725" y="3905250"/>
              <a:ext cx="1076325" cy="942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0096CDF-1F69-4AEB-B12D-4C156E18C00F}"/>
                </a:ext>
              </a:extLst>
            </p:cNvPr>
            <p:cNvCxnSpPr/>
            <p:nvPr/>
          </p:nvCxnSpPr>
          <p:spPr>
            <a:xfrm>
              <a:off x="3924300" y="4848225"/>
              <a:ext cx="609600" cy="1133475"/>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FDC65D90-0CB5-4FC4-AC2B-B0750B987022}"/>
                </a:ext>
              </a:extLst>
            </p:cNvPr>
            <p:cNvSpPr/>
            <p:nvPr/>
          </p:nvSpPr>
          <p:spPr>
            <a:xfrm>
              <a:off x="8353425" y="480473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Oval 46">
              <a:extLst>
                <a:ext uri="{FF2B5EF4-FFF2-40B4-BE49-F238E27FC236}">
                  <a16:creationId xmlns:a16="http://schemas.microsoft.com/office/drawing/2014/main" id="{4FCA7AE6-5467-48D4-AD2D-A0BD25A69952}"/>
                </a:ext>
              </a:extLst>
            </p:cNvPr>
            <p:cNvSpPr/>
            <p:nvPr/>
          </p:nvSpPr>
          <p:spPr>
            <a:xfrm>
              <a:off x="5829300" y="479521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Oval 75">
              <a:extLst>
                <a:ext uri="{FF2B5EF4-FFF2-40B4-BE49-F238E27FC236}">
                  <a16:creationId xmlns:a16="http://schemas.microsoft.com/office/drawing/2014/main" id="{05DA29D9-3526-44CF-A7C2-B809F1B5345F}"/>
                </a:ext>
              </a:extLst>
            </p:cNvPr>
            <p:cNvSpPr/>
            <p:nvPr/>
          </p:nvSpPr>
          <p:spPr>
            <a:xfrm>
              <a:off x="6905625" y="591916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Oval 77">
              <a:extLst>
                <a:ext uri="{FF2B5EF4-FFF2-40B4-BE49-F238E27FC236}">
                  <a16:creationId xmlns:a16="http://schemas.microsoft.com/office/drawing/2014/main" id="{993527DB-39BD-47E6-A88C-788E75CE71B3}"/>
                </a:ext>
              </a:extLst>
            </p:cNvPr>
            <p:cNvSpPr/>
            <p:nvPr/>
          </p:nvSpPr>
          <p:spPr>
            <a:xfrm>
              <a:off x="6953250" y="385223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Oval 79">
              <a:extLst>
                <a:ext uri="{FF2B5EF4-FFF2-40B4-BE49-F238E27FC236}">
                  <a16:creationId xmlns:a16="http://schemas.microsoft.com/office/drawing/2014/main" id="{3BC89342-8923-4577-BFA1-ECC1DA0473AC}"/>
                </a:ext>
              </a:extLst>
            </p:cNvPr>
            <p:cNvSpPr/>
            <p:nvPr/>
          </p:nvSpPr>
          <p:spPr>
            <a:xfrm>
              <a:off x="4505325" y="593821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Oval 81">
              <a:extLst>
                <a:ext uri="{FF2B5EF4-FFF2-40B4-BE49-F238E27FC236}">
                  <a16:creationId xmlns:a16="http://schemas.microsoft.com/office/drawing/2014/main" id="{346D5C99-74DB-4EC7-BEB6-1E39C92C663D}"/>
                </a:ext>
              </a:extLst>
            </p:cNvPr>
            <p:cNvSpPr/>
            <p:nvPr/>
          </p:nvSpPr>
          <p:spPr>
            <a:xfrm>
              <a:off x="4943475" y="385223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Oval 83">
              <a:extLst>
                <a:ext uri="{FF2B5EF4-FFF2-40B4-BE49-F238E27FC236}">
                  <a16:creationId xmlns:a16="http://schemas.microsoft.com/office/drawing/2014/main" id="{6BAB4687-7E89-476E-BA17-94ADD62B8A01}"/>
                </a:ext>
              </a:extLst>
            </p:cNvPr>
            <p:cNvSpPr/>
            <p:nvPr/>
          </p:nvSpPr>
          <p:spPr>
            <a:xfrm>
              <a:off x="3895725" y="479521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Oval 85">
              <a:extLst>
                <a:ext uri="{FF2B5EF4-FFF2-40B4-BE49-F238E27FC236}">
                  <a16:creationId xmlns:a16="http://schemas.microsoft.com/office/drawing/2014/main" id="{184F5841-972B-42EE-A6A0-5E7EBEFC5AF3}"/>
                </a:ext>
              </a:extLst>
            </p:cNvPr>
            <p:cNvSpPr/>
            <p:nvPr/>
          </p:nvSpPr>
          <p:spPr>
            <a:xfrm>
              <a:off x="2314575" y="4785685"/>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Oval 87">
              <a:extLst>
                <a:ext uri="{FF2B5EF4-FFF2-40B4-BE49-F238E27FC236}">
                  <a16:creationId xmlns:a16="http://schemas.microsoft.com/office/drawing/2014/main" id="{BEF8709D-4DC0-4CA3-AF08-9632AA513853}"/>
                </a:ext>
              </a:extLst>
            </p:cNvPr>
            <p:cNvSpPr/>
            <p:nvPr/>
          </p:nvSpPr>
          <p:spPr>
            <a:xfrm>
              <a:off x="2343150" y="593821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BFCBFD1B-CECC-41C3-AC79-F16A893D3A66}"/>
                </a:ext>
              </a:extLst>
            </p:cNvPr>
            <p:cNvSpPr/>
            <p:nvPr/>
          </p:nvSpPr>
          <p:spPr>
            <a:xfrm>
              <a:off x="2324100" y="3842710"/>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TextBox 90">
              <a:extLst>
                <a:ext uri="{FF2B5EF4-FFF2-40B4-BE49-F238E27FC236}">
                  <a16:creationId xmlns:a16="http://schemas.microsoft.com/office/drawing/2014/main" id="{C1EAF1FB-A29E-4E15-8D82-9FF501F7ED90}"/>
                </a:ext>
              </a:extLst>
            </p:cNvPr>
            <p:cNvSpPr txBox="1"/>
            <p:nvPr/>
          </p:nvSpPr>
          <p:spPr>
            <a:xfrm>
              <a:off x="2124075" y="3543300"/>
              <a:ext cx="448512" cy="369332"/>
            </a:xfrm>
            <a:prstGeom prst="rect">
              <a:avLst/>
            </a:prstGeom>
            <a:noFill/>
          </p:spPr>
          <p:txBody>
            <a:bodyPr wrap="square" rtlCol="0">
              <a:spAutoFit/>
            </a:bodyPr>
            <a:lstStyle/>
            <a:p>
              <a:r>
                <a:rPr lang="en-IN" dirty="0"/>
                <a:t>A</a:t>
              </a:r>
            </a:p>
          </p:txBody>
        </p:sp>
        <p:sp>
          <p:nvSpPr>
            <p:cNvPr id="92" name="TextBox 91">
              <a:extLst>
                <a:ext uri="{FF2B5EF4-FFF2-40B4-BE49-F238E27FC236}">
                  <a16:creationId xmlns:a16="http://schemas.microsoft.com/office/drawing/2014/main" id="{2E55D938-E630-4660-8E5B-D540A5FB0899}"/>
                </a:ext>
              </a:extLst>
            </p:cNvPr>
            <p:cNvSpPr txBox="1"/>
            <p:nvPr/>
          </p:nvSpPr>
          <p:spPr>
            <a:xfrm>
              <a:off x="1981200" y="4724417"/>
              <a:ext cx="448512" cy="369321"/>
            </a:xfrm>
            <a:prstGeom prst="rect">
              <a:avLst/>
            </a:prstGeom>
            <a:noFill/>
          </p:spPr>
          <p:txBody>
            <a:bodyPr wrap="square" rtlCol="0">
              <a:spAutoFit/>
            </a:bodyPr>
            <a:lstStyle/>
            <a:p>
              <a:r>
                <a:rPr lang="en-IN" dirty="0"/>
                <a:t>B</a:t>
              </a:r>
            </a:p>
          </p:txBody>
        </p:sp>
        <p:sp>
          <p:nvSpPr>
            <p:cNvPr id="93" name="TextBox 92">
              <a:extLst>
                <a:ext uri="{FF2B5EF4-FFF2-40B4-BE49-F238E27FC236}">
                  <a16:creationId xmlns:a16="http://schemas.microsoft.com/office/drawing/2014/main" id="{99A3C44B-F7BF-43AF-A254-178EDBED656D}"/>
                </a:ext>
              </a:extLst>
            </p:cNvPr>
            <p:cNvSpPr txBox="1"/>
            <p:nvPr/>
          </p:nvSpPr>
          <p:spPr>
            <a:xfrm>
              <a:off x="2076450" y="5895992"/>
              <a:ext cx="476251" cy="369332"/>
            </a:xfrm>
            <a:prstGeom prst="rect">
              <a:avLst/>
            </a:prstGeom>
            <a:noFill/>
          </p:spPr>
          <p:txBody>
            <a:bodyPr wrap="square" rtlCol="0">
              <a:spAutoFit/>
            </a:bodyPr>
            <a:lstStyle/>
            <a:p>
              <a:r>
                <a:rPr lang="en-IN" dirty="0"/>
                <a:t>C</a:t>
              </a:r>
            </a:p>
          </p:txBody>
        </p:sp>
        <p:sp>
          <p:nvSpPr>
            <p:cNvPr id="94" name="TextBox 93">
              <a:extLst>
                <a:ext uri="{FF2B5EF4-FFF2-40B4-BE49-F238E27FC236}">
                  <a16:creationId xmlns:a16="http://schemas.microsoft.com/office/drawing/2014/main" id="{B276D808-D6AE-4C44-AE17-D750787A0960}"/>
                </a:ext>
              </a:extLst>
            </p:cNvPr>
            <p:cNvSpPr txBox="1"/>
            <p:nvPr/>
          </p:nvSpPr>
          <p:spPr>
            <a:xfrm>
              <a:off x="3762375" y="4933934"/>
              <a:ext cx="448512" cy="369332"/>
            </a:xfrm>
            <a:prstGeom prst="rect">
              <a:avLst/>
            </a:prstGeom>
            <a:noFill/>
          </p:spPr>
          <p:txBody>
            <a:bodyPr wrap="square" rtlCol="0">
              <a:spAutoFit/>
            </a:bodyPr>
            <a:lstStyle/>
            <a:p>
              <a:r>
                <a:rPr lang="en-IN" dirty="0"/>
                <a:t>D</a:t>
              </a:r>
            </a:p>
          </p:txBody>
        </p:sp>
        <p:sp>
          <p:nvSpPr>
            <p:cNvPr id="95" name="TextBox 94">
              <a:extLst>
                <a:ext uri="{FF2B5EF4-FFF2-40B4-BE49-F238E27FC236}">
                  <a16:creationId xmlns:a16="http://schemas.microsoft.com/office/drawing/2014/main" id="{60EBC85D-2AE9-4934-8B2D-B0B5962CD29E}"/>
                </a:ext>
              </a:extLst>
            </p:cNvPr>
            <p:cNvSpPr txBox="1"/>
            <p:nvPr/>
          </p:nvSpPr>
          <p:spPr>
            <a:xfrm>
              <a:off x="4820487" y="3543300"/>
              <a:ext cx="418264" cy="369332"/>
            </a:xfrm>
            <a:prstGeom prst="rect">
              <a:avLst/>
            </a:prstGeom>
            <a:noFill/>
          </p:spPr>
          <p:txBody>
            <a:bodyPr wrap="square" rtlCol="0">
              <a:spAutoFit/>
            </a:bodyPr>
            <a:lstStyle/>
            <a:p>
              <a:r>
                <a:rPr lang="en-IN" dirty="0"/>
                <a:t>E</a:t>
              </a:r>
            </a:p>
          </p:txBody>
        </p:sp>
        <p:sp>
          <p:nvSpPr>
            <p:cNvPr id="96" name="TextBox 95">
              <a:extLst>
                <a:ext uri="{FF2B5EF4-FFF2-40B4-BE49-F238E27FC236}">
                  <a16:creationId xmlns:a16="http://schemas.microsoft.com/office/drawing/2014/main" id="{2B46C7FC-4A68-4C76-810B-32BE9D5CC0C0}"/>
                </a:ext>
              </a:extLst>
            </p:cNvPr>
            <p:cNvSpPr txBox="1"/>
            <p:nvPr/>
          </p:nvSpPr>
          <p:spPr>
            <a:xfrm>
              <a:off x="4456863" y="6023919"/>
              <a:ext cx="581862" cy="369332"/>
            </a:xfrm>
            <a:prstGeom prst="rect">
              <a:avLst/>
            </a:prstGeom>
            <a:noFill/>
          </p:spPr>
          <p:txBody>
            <a:bodyPr wrap="square" rtlCol="0">
              <a:spAutoFit/>
            </a:bodyPr>
            <a:lstStyle/>
            <a:p>
              <a:r>
                <a:rPr lang="en-IN" dirty="0"/>
                <a:t>F</a:t>
              </a:r>
            </a:p>
          </p:txBody>
        </p:sp>
        <p:sp>
          <p:nvSpPr>
            <p:cNvPr id="97" name="TextBox 96">
              <a:extLst>
                <a:ext uri="{FF2B5EF4-FFF2-40B4-BE49-F238E27FC236}">
                  <a16:creationId xmlns:a16="http://schemas.microsoft.com/office/drawing/2014/main" id="{B5C8C0CB-D386-4FCF-BA6C-EA9EF6FDDFF4}"/>
                </a:ext>
              </a:extLst>
            </p:cNvPr>
            <p:cNvSpPr txBox="1"/>
            <p:nvPr/>
          </p:nvSpPr>
          <p:spPr>
            <a:xfrm>
              <a:off x="5829300" y="4890443"/>
              <a:ext cx="324687" cy="369332"/>
            </a:xfrm>
            <a:prstGeom prst="rect">
              <a:avLst/>
            </a:prstGeom>
            <a:noFill/>
          </p:spPr>
          <p:txBody>
            <a:bodyPr wrap="square" rtlCol="0">
              <a:spAutoFit/>
            </a:bodyPr>
            <a:lstStyle/>
            <a:p>
              <a:r>
                <a:rPr lang="en-IN" dirty="0"/>
                <a:t>G</a:t>
              </a:r>
            </a:p>
          </p:txBody>
        </p:sp>
        <p:sp>
          <p:nvSpPr>
            <p:cNvPr id="98" name="TextBox 97">
              <a:extLst>
                <a:ext uri="{FF2B5EF4-FFF2-40B4-BE49-F238E27FC236}">
                  <a16:creationId xmlns:a16="http://schemas.microsoft.com/office/drawing/2014/main" id="{0FDF2DE9-BA2B-47C1-9CD0-7CA526AC529C}"/>
                </a:ext>
              </a:extLst>
            </p:cNvPr>
            <p:cNvSpPr txBox="1"/>
            <p:nvPr/>
          </p:nvSpPr>
          <p:spPr>
            <a:xfrm>
              <a:off x="6763587" y="3543300"/>
              <a:ext cx="418264" cy="369332"/>
            </a:xfrm>
            <a:prstGeom prst="rect">
              <a:avLst/>
            </a:prstGeom>
            <a:noFill/>
          </p:spPr>
          <p:txBody>
            <a:bodyPr wrap="square" rtlCol="0">
              <a:spAutoFit/>
            </a:bodyPr>
            <a:lstStyle/>
            <a:p>
              <a:r>
                <a:rPr lang="en-IN" dirty="0"/>
                <a:t>H</a:t>
              </a:r>
            </a:p>
          </p:txBody>
        </p:sp>
        <p:sp>
          <p:nvSpPr>
            <p:cNvPr id="99" name="TextBox 98">
              <a:extLst>
                <a:ext uri="{FF2B5EF4-FFF2-40B4-BE49-F238E27FC236}">
                  <a16:creationId xmlns:a16="http://schemas.microsoft.com/office/drawing/2014/main" id="{C97CC3EE-4A0C-4CD2-B881-7EF922CE2C32}"/>
                </a:ext>
              </a:extLst>
            </p:cNvPr>
            <p:cNvSpPr txBox="1"/>
            <p:nvPr/>
          </p:nvSpPr>
          <p:spPr>
            <a:xfrm>
              <a:off x="6915150" y="5981699"/>
              <a:ext cx="504825" cy="369332"/>
            </a:xfrm>
            <a:prstGeom prst="rect">
              <a:avLst/>
            </a:prstGeom>
            <a:noFill/>
          </p:spPr>
          <p:txBody>
            <a:bodyPr wrap="square" rtlCol="0">
              <a:spAutoFit/>
            </a:bodyPr>
            <a:lstStyle/>
            <a:p>
              <a:r>
                <a:rPr lang="en-IN" dirty="0"/>
                <a:t>I</a:t>
              </a:r>
            </a:p>
          </p:txBody>
        </p:sp>
        <p:sp>
          <p:nvSpPr>
            <p:cNvPr id="100" name="TextBox 99">
              <a:extLst>
                <a:ext uri="{FF2B5EF4-FFF2-40B4-BE49-F238E27FC236}">
                  <a16:creationId xmlns:a16="http://schemas.microsoft.com/office/drawing/2014/main" id="{6DB7E972-AF3B-4FD1-88B2-EC6DCA06B978}"/>
                </a:ext>
              </a:extLst>
            </p:cNvPr>
            <p:cNvSpPr txBox="1"/>
            <p:nvPr/>
          </p:nvSpPr>
          <p:spPr>
            <a:xfrm>
              <a:off x="8410575" y="4803863"/>
              <a:ext cx="570663" cy="369332"/>
            </a:xfrm>
            <a:prstGeom prst="rect">
              <a:avLst/>
            </a:prstGeom>
            <a:noFill/>
          </p:spPr>
          <p:txBody>
            <a:bodyPr wrap="square" rtlCol="0">
              <a:spAutoFit/>
            </a:bodyPr>
            <a:lstStyle/>
            <a:p>
              <a:r>
                <a:rPr lang="en-IN" dirty="0"/>
                <a:t>J</a:t>
              </a:r>
            </a:p>
          </p:txBody>
        </p:sp>
        <p:sp>
          <p:nvSpPr>
            <p:cNvPr id="101" name="TextBox 100">
              <a:extLst>
                <a:ext uri="{FF2B5EF4-FFF2-40B4-BE49-F238E27FC236}">
                  <a16:creationId xmlns:a16="http://schemas.microsoft.com/office/drawing/2014/main" id="{88E9A737-54DB-4DD8-BC52-7B1B03DF6ECD}"/>
                </a:ext>
              </a:extLst>
            </p:cNvPr>
            <p:cNvSpPr txBox="1"/>
            <p:nvPr/>
          </p:nvSpPr>
          <p:spPr>
            <a:xfrm>
              <a:off x="3162301" y="3603535"/>
              <a:ext cx="761999" cy="369332"/>
            </a:xfrm>
            <a:prstGeom prst="rect">
              <a:avLst/>
            </a:prstGeom>
            <a:noFill/>
          </p:spPr>
          <p:txBody>
            <a:bodyPr wrap="square" rtlCol="0">
              <a:spAutoFit/>
            </a:bodyPr>
            <a:lstStyle/>
            <a:p>
              <a:r>
                <a:rPr lang="en-IN" dirty="0"/>
                <a:t>190</a:t>
              </a:r>
            </a:p>
          </p:txBody>
        </p:sp>
        <p:sp>
          <p:nvSpPr>
            <p:cNvPr id="102" name="TextBox 101">
              <a:extLst>
                <a:ext uri="{FF2B5EF4-FFF2-40B4-BE49-F238E27FC236}">
                  <a16:creationId xmlns:a16="http://schemas.microsoft.com/office/drawing/2014/main" id="{EC57738A-3323-49B0-8863-7A53B9771F50}"/>
                </a:ext>
              </a:extLst>
            </p:cNvPr>
            <p:cNvSpPr txBox="1"/>
            <p:nvPr/>
          </p:nvSpPr>
          <p:spPr>
            <a:xfrm>
              <a:off x="5705474" y="3561317"/>
              <a:ext cx="581026" cy="369332"/>
            </a:xfrm>
            <a:prstGeom prst="rect">
              <a:avLst/>
            </a:prstGeom>
            <a:noFill/>
          </p:spPr>
          <p:txBody>
            <a:bodyPr wrap="square" rtlCol="0">
              <a:spAutoFit/>
            </a:bodyPr>
            <a:lstStyle/>
            <a:p>
              <a:r>
                <a:rPr lang="en-IN" dirty="0"/>
                <a:t>90</a:t>
              </a:r>
            </a:p>
          </p:txBody>
        </p:sp>
        <p:sp>
          <p:nvSpPr>
            <p:cNvPr id="103" name="TextBox 102">
              <a:extLst>
                <a:ext uri="{FF2B5EF4-FFF2-40B4-BE49-F238E27FC236}">
                  <a16:creationId xmlns:a16="http://schemas.microsoft.com/office/drawing/2014/main" id="{96F9E13E-929E-4D40-833D-1CB580D4BE27}"/>
                </a:ext>
              </a:extLst>
            </p:cNvPr>
            <p:cNvSpPr txBox="1"/>
            <p:nvPr/>
          </p:nvSpPr>
          <p:spPr>
            <a:xfrm>
              <a:off x="7724775" y="4126300"/>
              <a:ext cx="723899" cy="369332"/>
            </a:xfrm>
            <a:prstGeom prst="rect">
              <a:avLst/>
            </a:prstGeom>
            <a:noFill/>
          </p:spPr>
          <p:txBody>
            <a:bodyPr wrap="square" rtlCol="0">
              <a:spAutoFit/>
            </a:bodyPr>
            <a:lstStyle/>
            <a:p>
              <a:r>
                <a:rPr lang="en-IN" dirty="0"/>
                <a:t>300</a:t>
              </a:r>
            </a:p>
          </p:txBody>
        </p:sp>
        <p:sp>
          <p:nvSpPr>
            <p:cNvPr id="104" name="TextBox 103">
              <a:extLst>
                <a:ext uri="{FF2B5EF4-FFF2-40B4-BE49-F238E27FC236}">
                  <a16:creationId xmlns:a16="http://schemas.microsoft.com/office/drawing/2014/main" id="{2CBF723A-F869-4717-BE72-E1FE0ECBD4E1}"/>
                </a:ext>
              </a:extLst>
            </p:cNvPr>
            <p:cNvSpPr txBox="1"/>
            <p:nvPr/>
          </p:nvSpPr>
          <p:spPr>
            <a:xfrm>
              <a:off x="7820025" y="5259775"/>
              <a:ext cx="561138" cy="369332"/>
            </a:xfrm>
            <a:prstGeom prst="rect">
              <a:avLst/>
            </a:prstGeom>
            <a:noFill/>
          </p:spPr>
          <p:txBody>
            <a:bodyPr wrap="square" rtlCol="0">
              <a:spAutoFit/>
            </a:bodyPr>
            <a:lstStyle/>
            <a:p>
              <a:r>
                <a:rPr lang="en-IN" dirty="0"/>
                <a:t>280</a:t>
              </a:r>
            </a:p>
          </p:txBody>
        </p:sp>
        <p:sp>
          <p:nvSpPr>
            <p:cNvPr id="105" name="TextBox 104">
              <a:extLst>
                <a:ext uri="{FF2B5EF4-FFF2-40B4-BE49-F238E27FC236}">
                  <a16:creationId xmlns:a16="http://schemas.microsoft.com/office/drawing/2014/main" id="{062C1FEE-3E19-49D3-862A-7283C501CF99}"/>
                </a:ext>
              </a:extLst>
            </p:cNvPr>
            <p:cNvSpPr txBox="1"/>
            <p:nvPr/>
          </p:nvSpPr>
          <p:spPr>
            <a:xfrm>
              <a:off x="4972050" y="6023919"/>
              <a:ext cx="952500" cy="369317"/>
            </a:xfrm>
            <a:prstGeom prst="rect">
              <a:avLst/>
            </a:prstGeom>
            <a:noFill/>
          </p:spPr>
          <p:txBody>
            <a:bodyPr wrap="square" rtlCol="0">
              <a:spAutoFit/>
            </a:bodyPr>
            <a:lstStyle/>
            <a:p>
              <a:r>
                <a:rPr lang="en-IN" dirty="0"/>
                <a:t>80</a:t>
              </a:r>
            </a:p>
          </p:txBody>
        </p:sp>
        <p:sp>
          <p:nvSpPr>
            <p:cNvPr id="106" name="TextBox 105">
              <a:extLst>
                <a:ext uri="{FF2B5EF4-FFF2-40B4-BE49-F238E27FC236}">
                  <a16:creationId xmlns:a16="http://schemas.microsoft.com/office/drawing/2014/main" id="{4D43EFE4-47C2-4C4D-BFA0-429A21A88E93}"/>
                </a:ext>
              </a:extLst>
            </p:cNvPr>
            <p:cNvSpPr txBox="1"/>
            <p:nvPr/>
          </p:nvSpPr>
          <p:spPr>
            <a:xfrm>
              <a:off x="2819401" y="5981685"/>
              <a:ext cx="894513" cy="369332"/>
            </a:xfrm>
            <a:prstGeom prst="rect">
              <a:avLst/>
            </a:prstGeom>
            <a:noFill/>
          </p:spPr>
          <p:txBody>
            <a:bodyPr wrap="square" rtlCol="0">
              <a:spAutoFit/>
            </a:bodyPr>
            <a:lstStyle/>
            <a:p>
              <a:r>
                <a:rPr lang="en-IN" dirty="0"/>
                <a:t>240</a:t>
              </a:r>
            </a:p>
          </p:txBody>
        </p:sp>
        <p:sp>
          <p:nvSpPr>
            <p:cNvPr id="107" name="TextBox 106">
              <a:extLst>
                <a:ext uri="{FF2B5EF4-FFF2-40B4-BE49-F238E27FC236}">
                  <a16:creationId xmlns:a16="http://schemas.microsoft.com/office/drawing/2014/main" id="{841FD169-E978-42FF-80BB-6D7804C64778}"/>
                </a:ext>
              </a:extLst>
            </p:cNvPr>
            <p:cNvSpPr txBox="1"/>
            <p:nvPr/>
          </p:nvSpPr>
          <p:spPr>
            <a:xfrm>
              <a:off x="2981325" y="4493521"/>
              <a:ext cx="561975" cy="369332"/>
            </a:xfrm>
            <a:prstGeom prst="rect">
              <a:avLst/>
            </a:prstGeom>
            <a:noFill/>
          </p:spPr>
          <p:txBody>
            <a:bodyPr wrap="square" rtlCol="0">
              <a:spAutoFit/>
            </a:bodyPr>
            <a:lstStyle/>
            <a:p>
              <a:r>
                <a:rPr lang="en-IN" dirty="0"/>
                <a:t>110</a:t>
              </a:r>
            </a:p>
          </p:txBody>
        </p:sp>
        <p:sp>
          <p:nvSpPr>
            <p:cNvPr id="108" name="TextBox 107">
              <a:extLst>
                <a:ext uri="{FF2B5EF4-FFF2-40B4-BE49-F238E27FC236}">
                  <a16:creationId xmlns:a16="http://schemas.microsoft.com/office/drawing/2014/main" id="{2F1EBFBE-FC8E-4E61-9A57-408953F502DA}"/>
                </a:ext>
              </a:extLst>
            </p:cNvPr>
            <p:cNvSpPr txBox="1"/>
            <p:nvPr/>
          </p:nvSpPr>
          <p:spPr>
            <a:xfrm>
              <a:off x="4695825" y="4561137"/>
              <a:ext cx="638175" cy="369332"/>
            </a:xfrm>
            <a:prstGeom prst="rect">
              <a:avLst/>
            </a:prstGeom>
            <a:noFill/>
          </p:spPr>
          <p:txBody>
            <a:bodyPr wrap="square" rtlCol="0">
              <a:spAutoFit/>
            </a:bodyPr>
            <a:lstStyle/>
            <a:p>
              <a:r>
                <a:rPr lang="en-IN" dirty="0"/>
                <a:t>250</a:t>
              </a:r>
            </a:p>
          </p:txBody>
        </p:sp>
        <p:sp>
          <p:nvSpPr>
            <p:cNvPr id="109" name="TextBox 108">
              <a:extLst>
                <a:ext uri="{FF2B5EF4-FFF2-40B4-BE49-F238E27FC236}">
                  <a16:creationId xmlns:a16="http://schemas.microsoft.com/office/drawing/2014/main" id="{8778F1D9-31E3-46A0-B473-2BE73410539E}"/>
                </a:ext>
              </a:extLst>
            </p:cNvPr>
            <p:cNvSpPr txBox="1"/>
            <p:nvPr/>
          </p:nvSpPr>
          <p:spPr>
            <a:xfrm>
              <a:off x="6934200" y="4553756"/>
              <a:ext cx="742113" cy="369332"/>
            </a:xfrm>
            <a:prstGeom prst="rect">
              <a:avLst/>
            </a:prstGeom>
            <a:noFill/>
          </p:spPr>
          <p:txBody>
            <a:bodyPr wrap="square" rtlCol="0">
              <a:spAutoFit/>
            </a:bodyPr>
            <a:lstStyle/>
            <a:p>
              <a:r>
                <a:rPr lang="en-IN" dirty="0"/>
                <a:t>250</a:t>
              </a:r>
            </a:p>
          </p:txBody>
        </p:sp>
        <p:sp>
          <p:nvSpPr>
            <p:cNvPr id="110" name="TextBox 109">
              <a:extLst>
                <a:ext uri="{FF2B5EF4-FFF2-40B4-BE49-F238E27FC236}">
                  <a16:creationId xmlns:a16="http://schemas.microsoft.com/office/drawing/2014/main" id="{763F6FCE-4327-44CD-BA0C-B3462AD6FEA9}"/>
                </a:ext>
              </a:extLst>
            </p:cNvPr>
            <p:cNvSpPr txBox="1"/>
            <p:nvPr/>
          </p:nvSpPr>
          <p:spPr>
            <a:xfrm>
              <a:off x="4152900" y="4134112"/>
              <a:ext cx="542924" cy="369332"/>
            </a:xfrm>
            <a:prstGeom prst="rect">
              <a:avLst/>
            </a:prstGeom>
            <a:noFill/>
          </p:spPr>
          <p:txBody>
            <a:bodyPr wrap="square" rtlCol="0">
              <a:spAutoFit/>
            </a:bodyPr>
            <a:lstStyle/>
            <a:p>
              <a:r>
                <a:rPr lang="en-IN" dirty="0"/>
                <a:t>90</a:t>
              </a:r>
            </a:p>
          </p:txBody>
        </p:sp>
        <p:sp>
          <p:nvSpPr>
            <p:cNvPr id="111" name="TextBox 110">
              <a:extLst>
                <a:ext uri="{FF2B5EF4-FFF2-40B4-BE49-F238E27FC236}">
                  <a16:creationId xmlns:a16="http://schemas.microsoft.com/office/drawing/2014/main" id="{482BDF65-4074-483B-BA15-96F09EA44B92}"/>
                </a:ext>
              </a:extLst>
            </p:cNvPr>
            <p:cNvSpPr txBox="1"/>
            <p:nvPr/>
          </p:nvSpPr>
          <p:spPr>
            <a:xfrm>
              <a:off x="5295063" y="4126300"/>
              <a:ext cx="581026" cy="369332"/>
            </a:xfrm>
            <a:prstGeom prst="rect">
              <a:avLst/>
            </a:prstGeom>
            <a:noFill/>
          </p:spPr>
          <p:txBody>
            <a:bodyPr wrap="square" rtlCol="0">
              <a:spAutoFit/>
            </a:bodyPr>
            <a:lstStyle/>
            <a:p>
              <a:r>
                <a:rPr lang="en-IN" dirty="0"/>
                <a:t>150</a:t>
              </a:r>
            </a:p>
          </p:txBody>
        </p:sp>
        <p:sp>
          <p:nvSpPr>
            <p:cNvPr id="112" name="TextBox 111">
              <a:extLst>
                <a:ext uri="{FF2B5EF4-FFF2-40B4-BE49-F238E27FC236}">
                  <a16:creationId xmlns:a16="http://schemas.microsoft.com/office/drawing/2014/main" id="{01C7A0A7-3079-424A-88FA-359E088AFBC9}"/>
                </a:ext>
              </a:extLst>
            </p:cNvPr>
            <p:cNvSpPr txBox="1"/>
            <p:nvPr/>
          </p:nvSpPr>
          <p:spPr>
            <a:xfrm>
              <a:off x="6521116" y="4124849"/>
              <a:ext cx="628650" cy="369332"/>
            </a:xfrm>
            <a:prstGeom prst="rect">
              <a:avLst/>
            </a:prstGeom>
            <a:noFill/>
          </p:spPr>
          <p:txBody>
            <a:bodyPr wrap="square" rtlCol="0">
              <a:spAutoFit/>
            </a:bodyPr>
            <a:lstStyle/>
            <a:p>
              <a:r>
                <a:rPr lang="en-IN" dirty="0"/>
                <a:t>100</a:t>
              </a:r>
            </a:p>
          </p:txBody>
        </p:sp>
        <p:sp>
          <p:nvSpPr>
            <p:cNvPr id="113" name="TextBox 112">
              <a:extLst>
                <a:ext uri="{FF2B5EF4-FFF2-40B4-BE49-F238E27FC236}">
                  <a16:creationId xmlns:a16="http://schemas.microsoft.com/office/drawing/2014/main" id="{EC7ADA20-719E-49EC-A959-0DAA4638B165}"/>
                </a:ext>
              </a:extLst>
            </p:cNvPr>
            <p:cNvSpPr txBox="1"/>
            <p:nvPr/>
          </p:nvSpPr>
          <p:spPr>
            <a:xfrm>
              <a:off x="6326274" y="5256168"/>
              <a:ext cx="742113" cy="369332"/>
            </a:xfrm>
            <a:prstGeom prst="rect">
              <a:avLst/>
            </a:prstGeom>
            <a:noFill/>
          </p:spPr>
          <p:txBody>
            <a:bodyPr wrap="square" rtlCol="0">
              <a:spAutoFit/>
            </a:bodyPr>
            <a:lstStyle/>
            <a:p>
              <a:r>
                <a:rPr lang="en-IN" dirty="0"/>
                <a:t>110</a:t>
              </a:r>
            </a:p>
          </p:txBody>
        </p:sp>
        <p:sp>
          <p:nvSpPr>
            <p:cNvPr id="114" name="TextBox 113">
              <a:extLst>
                <a:ext uri="{FF2B5EF4-FFF2-40B4-BE49-F238E27FC236}">
                  <a16:creationId xmlns:a16="http://schemas.microsoft.com/office/drawing/2014/main" id="{B11230FC-2D55-4D63-9058-7C3179EB8545}"/>
                </a:ext>
              </a:extLst>
            </p:cNvPr>
            <p:cNvSpPr txBox="1"/>
            <p:nvPr/>
          </p:nvSpPr>
          <p:spPr>
            <a:xfrm>
              <a:off x="4810125" y="5230288"/>
              <a:ext cx="581025" cy="369332"/>
            </a:xfrm>
            <a:prstGeom prst="rect">
              <a:avLst/>
            </a:prstGeom>
            <a:noFill/>
          </p:spPr>
          <p:txBody>
            <a:bodyPr wrap="square" rtlCol="0">
              <a:spAutoFit/>
            </a:bodyPr>
            <a:lstStyle/>
            <a:p>
              <a:r>
                <a:rPr lang="en-IN" dirty="0"/>
                <a:t>120</a:t>
              </a:r>
            </a:p>
          </p:txBody>
        </p:sp>
        <p:sp>
          <p:nvSpPr>
            <p:cNvPr id="115" name="TextBox 114">
              <a:extLst>
                <a:ext uri="{FF2B5EF4-FFF2-40B4-BE49-F238E27FC236}">
                  <a16:creationId xmlns:a16="http://schemas.microsoft.com/office/drawing/2014/main" id="{B1D2262B-2B17-4C98-898F-72631EF18953}"/>
                </a:ext>
              </a:extLst>
            </p:cNvPr>
            <p:cNvSpPr txBox="1"/>
            <p:nvPr/>
          </p:nvSpPr>
          <p:spPr>
            <a:xfrm>
              <a:off x="3782262" y="5370990"/>
              <a:ext cx="583698" cy="369332"/>
            </a:xfrm>
            <a:prstGeom prst="rect">
              <a:avLst/>
            </a:prstGeom>
            <a:noFill/>
          </p:spPr>
          <p:txBody>
            <a:bodyPr wrap="square" rtlCol="0">
              <a:spAutoFit/>
            </a:bodyPr>
            <a:lstStyle/>
            <a:p>
              <a:r>
                <a:rPr lang="en-IN" dirty="0"/>
                <a:t>130</a:t>
              </a:r>
            </a:p>
          </p:txBody>
        </p:sp>
      </p:grpSp>
    </p:spTree>
    <p:extLst>
      <p:ext uri="{BB962C8B-B14F-4D97-AF65-F5344CB8AC3E}">
        <p14:creationId xmlns:p14="http://schemas.microsoft.com/office/powerpoint/2010/main" val="3913977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160889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Graph Applications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Graph Theory, Applications and Combinatorics</a:t>
            </a:r>
          </a:p>
        </p:txBody>
      </p:sp>
      <p:sp>
        <p:nvSpPr>
          <p:cNvPr id="3" name="TextBox 2">
            <a:extLst>
              <a:ext uri="{FF2B5EF4-FFF2-40B4-BE49-F238E27FC236}">
                <a16:creationId xmlns:a16="http://schemas.microsoft.com/office/drawing/2014/main" id="{5B65962B-87D7-478C-900C-14AF2F9A5DDF}"/>
              </a:ext>
            </a:extLst>
          </p:cNvPr>
          <p:cNvSpPr txBox="1"/>
          <p:nvPr/>
        </p:nvSpPr>
        <p:spPr>
          <a:xfrm>
            <a:off x="183562" y="1513221"/>
            <a:ext cx="10055814" cy="2677656"/>
          </a:xfrm>
          <a:prstGeom prst="rect">
            <a:avLst/>
          </a:prstGeom>
          <a:noFill/>
        </p:spPr>
        <p:txBody>
          <a:bodyPr wrap="square" rtlCol="0">
            <a:spAutoFit/>
          </a:bodyPr>
          <a:lstStyle/>
          <a:p>
            <a:pPr algn="just"/>
            <a:r>
              <a:rPr lang="en-IN" sz="2400" dirty="0">
                <a:solidFill>
                  <a:schemeClr val="accent1">
                    <a:lumMod val="75000"/>
                  </a:schemeClr>
                </a:solidFill>
              </a:rPr>
              <a:t>The following network shows in time(mins) train journey between seven stations. </a:t>
            </a:r>
          </a:p>
          <a:p>
            <a:pPr marL="457200" indent="-457200" algn="just">
              <a:buAutoNum type="alphaLcParenBoth"/>
            </a:pPr>
            <a:r>
              <a:rPr lang="en-IN" sz="2400" dirty="0">
                <a:solidFill>
                  <a:schemeClr val="accent1">
                    <a:lumMod val="75000"/>
                  </a:schemeClr>
                </a:solidFill>
              </a:rPr>
              <a:t>Given that there is no time delay in passing through a station find the shortest time to travel from A to G.</a:t>
            </a:r>
          </a:p>
          <a:p>
            <a:pPr marL="457200" indent="-457200" algn="just">
              <a:buAutoNum type="alphaLcParenBoth"/>
            </a:pPr>
            <a:r>
              <a:rPr lang="en-IN" sz="2400" dirty="0">
                <a:solidFill>
                  <a:schemeClr val="accent1">
                    <a:lumMod val="75000"/>
                  </a:schemeClr>
                </a:solidFill>
              </a:rPr>
              <a:t>Find the shortest time to travel from A to G if in reality each time the train passes through a station, excluding A and G an extra 10 minutes is added to the journey time.</a:t>
            </a:r>
          </a:p>
        </p:txBody>
      </p:sp>
      <p:grpSp>
        <p:nvGrpSpPr>
          <p:cNvPr id="67" name="Group 66">
            <a:extLst>
              <a:ext uri="{FF2B5EF4-FFF2-40B4-BE49-F238E27FC236}">
                <a16:creationId xmlns:a16="http://schemas.microsoft.com/office/drawing/2014/main" id="{D5BB5B16-3257-4657-859F-F269AB60DE23}"/>
              </a:ext>
            </a:extLst>
          </p:cNvPr>
          <p:cNvGrpSpPr/>
          <p:nvPr/>
        </p:nvGrpSpPr>
        <p:grpSpPr>
          <a:xfrm>
            <a:off x="2762250" y="3945792"/>
            <a:ext cx="6981825" cy="2797974"/>
            <a:chOff x="1400175" y="3793325"/>
            <a:chExt cx="6981825" cy="2797974"/>
          </a:xfrm>
        </p:grpSpPr>
        <p:cxnSp>
          <p:nvCxnSpPr>
            <p:cNvPr id="4" name="Straight Connector 3">
              <a:extLst>
                <a:ext uri="{FF2B5EF4-FFF2-40B4-BE49-F238E27FC236}">
                  <a16:creationId xmlns:a16="http://schemas.microsoft.com/office/drawing/2014/main" id="{7011EAE0-8B86-42D1-AF45-28AA1FD9E412}"/>
                </a:ext>
              </a:extLst>
            </p:cNvPr>
            <p:cNvCxnSpPr/>
            <p:nvPr/>
          </p:nvCxnSpPr>
          <p:spPr>
            <a:xfrm>
              <a:off x="1857375" y="5133975"/>
              <a:ext cx="22764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EFF41F3-C1BF-432E-BDB1-2B2370A200D5}"/>
                </a:ext>
              </a:extLst>
            </p:cNvPr>
            <p:cNvCxnSpPr/>
            <p:nvPr/>
          </p:nvCxnSpPr>
          <p:spPr>
            <a:xfrm flipV="1">
              <a:off x="1847850" y="4190877"/>
              <a:ext cx="1066800" cy="9335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EA0B67B-0D38-4B80-9FAF-EB9E50BAB0E5}"/>
                </a:ext>
              </a:extLst>
            </p:cNvPr>
            <p:cNvCxnSpPr/>
            <p:nvPr/>
          </p:nvCxnSpPr>
          <p:spPr>
            <a:xfrm>
              <a:off x="2943225" y="4190877"/>
              <a:ext cx="1190625" cy="943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7D3EC8C-3E60-40DC-BDD7-C7E27F6021DB}"/>
                </a:ext>
              </a:extLst>
            </p:cNvPr>
            <p:cNvCxnSpPr>
              <a:cxnSpLocks/>
            </p:cNvCxnSpPr>
            <p:nvPr/>
          </p:nvCxnSpPr>
          <p:spPr>
            <a:xfrm>
              <a:off x="2943225" y="4190877"/>
              <a:ext cx="38100" cy="943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0BC205E-939E-403A-B7D6-FE128AA585D9}"/>
                </a:ext>
              </a:extLst>
            </p:cNvPr>
            <p:cNvCxnSpPr>
              <a:cxnSpLocks/>
            </p:cNvCxnSpPr>
            <p:nvPr/>
          </p:nvCxnSpPr>
          <p:spPr>
            <a:xfrm>
              <a:off x="2962275" y="5133975"/>
              <a:ext cx="247650" cy="971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8F539CB-FF41-4967-BC8C-FCDD248C185A}"/>
                </a:ext>
              </a:extLst>
            </p:cNvPr>
            <p:cNvCxnSpPr/>
            <p:nvPr/>
          </p:nvCxnSpPr>
          <p:spPr>
            <a:xfrm>
              <a:off x="1857375" y="5133975"/>
              <a:ext cx="1352550" cy="971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8F9268-9900-4ACF-B82D-DEC6274773F5}"/>
                </a:ext>
              </a:extLst>
            </p:cNvPr>
            <p:cNvCxnSpPr/>
            <p:nvPr/>
          </p:nvCxnSpPr>
          <p:spPr>
            <a:xfrm flipV="1">
              <a:off x="3209925" y="5124450"/>
              <a:ext cx="923925" cy="981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C3354B-2B28-402D-B198-A027D882A1ED}"/>
                </a:ext>
              </a:extLst>
            </p:cNvPr>
            <p:cNvCxnSpPr/>
            <p:nvPr/>
          </p:nvCxnSpPr>
          <p:spPr>
            <a:xfrm>
              <a:off x="2952750" y="4190877"/>
              <a:ext cx="35909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C32D56E-199E-4207-AD4E-D5A2A830584E}"/>
                </a:ext>
              </a:extLst>
            </p:cNvPr>
            <p:cNvCxnSpPr/>
            <p:nvPr/>
          </p:nvCxnSpPr>
          <p:spPr>
            <a:xfrm flipV="1">
              <a:off x="4133850" y="4190877"/>
              <a:ext cx="2409825" cy="9430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8A6D533-4A80-46DD-883B-8CC0B51E8785}"/>
                </a:ext>
              </a:extLst>
            </p:cNvPr>
            <p:cNvCxnSpPr/>
            <p:nvPr/>
          </p:nvCxnSpPr>
          <p:spPr>
            <a:xfrm flipV="1">
              <a:off x="3209925" y="5344779"/>
              <a:ext cx="4562475" cy="7607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796FF94-7357-4535-A274-E2C5AF16F8D0}"/>
                </a:ext>
              </a:extLst>
            </p:cNvPr>
            <p:cNvCxnSpPr/>
            <p:nvPr/>
          </p:nvCxnSpPr>
          <p:spPr>
            <a:xfrm>
              <a:off x="6543675" y="4190877"/>
              <a:ext cx="1276350" cy="1153902"/>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49A56B4-B9B8-44DA-8430-6E91DE806BA7}"/>
                </a:ext>
              </a:extLst>
            </p:cNvPr>
            <p:cNvSpPr/>
            <p:nvPr/>
          </p:nvSpPr>
          <p:spPr>
            <a:xfrm>
              <a:off x="7724775" y="5283288"/>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DADE1E82-BE32-478E-BF85-E2B85B1803CD}"/>
                </a:ext>
              </a:extLst>
            </p:cNvPr>
            <p:cNvSpPr/>
            <p:nvPr/>
          </p:nvSpPr>
          <p:spPr>
            <a:xfrm>
              <a:off x="2943225" y="5083263"/>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B6C32030-CBF4-4360-BB1D-CF484B908BCE}"/>
                </a:ext>
              </a:extLst>
            </p:cNvPr>
            <p:cNvSpPr/>
            <p:nvPr/>
          </p:nvSpPr>
          <p:spPr>
            <a:xfrm>
              <a:off x="3162300" y="6035763"/>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7582B51F-D4C3-4593-A2F3-44B405C8D060}"/>
                </a:ext>
              </a:extLst>
            </p:cNvPr>
            <p:cNvSpPr/>
            <p:nvPr/>
          </p:nvSpPr>
          <p:spPr>
            <a:xfrm>
              <a:off x="4057650" y="5083263"/>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DBD94A76-BB03-4A1E-B799-1D2D8DC7B138}"/>
                </a:ext>
              </a:extLst>
            </p:cNvPr>
            <p:cNvSpPr/>
            <p:nvPr/>
          </p:nvSpPr>
          <p:spPr>
            <a:xfrm>
              <a:off x="1828800" y="5083263"/>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9DCFDAA3-08CE-4237-8142-A006B0216E9D}"/>
                </a:ext>
              </a:extLst>
            </p:cNvPr>
            <p:cNvSpPr/>
            <p:nvPr/>
          </p:nvSpPr>
          <p:spPr>
            <a:xfrm>
              <a:off x="2886075" y="4140288"/>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1E17E690-3867-4382-A518-C0CC2723A992}"/>
                </a:ext>
              </a:extLst>
            </p:cNvPr>
            <p:cNvSpPr/>
            <p:nvPr/>
          </p:nvSpPr>
          <p:spPr>
            <a:xfrm>
              <a:off x="6477000" y="4140288"/>
              <a:ext cx="95250" cy="104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TextBox 45">
              <a:extLst>
                <a:ext uri="{FF2B5EF4-FFF2-40B4-BE49-F238E27FC236}">
                  <a16:creationId xmlns:a16="http://schemas.microsoft.com/office/drawing/2014/main" id="{21DEB219-32EB-4955-BC9E-7A5B1DDCA343}"/>
                </a:ext>
              </a:extLst>
            </p:cNvPr>
            <p:cNvSpPr txBox="1"/>
            <p:nvPr/>
          </p:nvSpPr>
          <p:spPr>
            <a:xfrm>
              <a:off x="1857375" y="4486275"/>
              <a:ext cx="514350" cy="369332"/>
            </a:xfrm>
            <a:prstGeom prst="rect">
              <a:avLst/>
            </a:prstGeom>
            <a:noFill/>
          </p:spPr>
          <p:txBody>
            <a:bodyPr wrap="square" rtlCol="0">
              <a:spAutoFit/>
            </a:bodyPr>
            <a:lstStyle/>
            <a:p>
              <a:r>
                <a:rPr lang="en-IN" dirty="0"/>
                <a:t>30</a:t>
              </a:r>
            </a:p>
          </p:txBody>
        </p:sp>
        <p:sp>
          <p:nvSpPr>
            <p:cNvPr id="48" name="TextBox 47">
              <a:extLst>
                <a:ext uri="{FF2B5EF4-FFF2-40B4-BE49-F238E27FC236}">
                  <a16:creationId xmlns:a16="http://schemas.microsoft.com/office/drawing/2014/main" id="{49D70666-4C2C-4C39-8D1F-2FE530C11D8B}"/>
                </a:ext>
              </a:extLst>
            </p:cNvPr>
            <p:cNvSpPr txBox="1"/>
            <p:nvPr/>
          </p:nvSpPr>
          <p:spPr>
            <a:xfrm>
              <a:off x="4538662" y="3793325"/>
              <a:ext cx="733425" cy="369332"/>
            </a:xfrm>
            <a:prstGeom prst="rect">
              <a:avLst/>
            </a:prstGeom>
            <a:noFill/>
          </p:spPr>
          <p:txBody>
            <a:bodyPr wrap="square" rtlCol="0">
              <a:spAutoFit/>
            </a:bodyPr>
            <a:lstStyle/>
            <a:p>
              <a:r>
                <a:rPr lang="en-IN" dirty="0"/>
                <a:t>65</a:t>
              </a:r>
            </a:p>
          </p:txBody>
        </p:sp>
        <p:sp>
          <p:nvSpPr>
            <p:cNvPr id="50" name="TextBox 49">
              <a:extLst>
                <a:ext uri="{FF2B5EF4-FFF2-40B4-BE49-F238E27FC236}">
                  <a16:creationId xmlns:a16="http://schemas.microsoft.com/office/drawing/2014/main" id="{323C3949-CBF6-4CA6-A2D4-2AC3C6CDCA9E}"/>
                </a:ext>
              </a:extLst>
            </p:cNvPr>
            <p:cNvSpPr txBox="1"/>
            <p:nvPr/>
          </p:nvSpPr>
          <p:spPr>
            <a:xfrm>
              <a:off x="7305675" y="4583162"/>
              <a:ext cx="514350" cy="369332"/>
            </a:xfrm>
            <a:prstGeom prst="rect">
              <a:avLst/>
            </a:prstGeom>
            <a:noFill/>
          </p:spPr>
          <p:txBody>
            <a:bodyPr wrap="square" rtlCol="0">
              <a:spAutoFit/>
            </a:bodyPr>
            <a:lstStyle/>
            <a:p>
              <a:r>
                <a:rPr lang="en-IN" dirty="0"/>
                <a:t>20</a:t>
              </a:r>
            </a:p>
          </p:txBody>
        </p:sp>
        <p:sp>
          <p:nvSpPr>
            <p:cNvPr id="51" name="TextBox 50">
              <a:extLst>
                <a:ext uri="{FF2B5EF4-FFF2-40B4-BE49-F238E27FC236}">
                  <a16:creationId xmlns:a16="http://schemas.microsoft.com/office/drawing/2014/main" id="{097216A0-E8B3-4924-A635-8965E04D6937}"/>
                </a:ext>
              </a:extLst>
            </p:cNvPr>
            <p:cNvSpPr txBox="1"/>
            <p:nvPr/>
          </p:nvSpPr>
          <p:spPr>
            <a:xfrm>
              <a:off x="5829300" y="5718841"/>
              <a:ext cx="809625" cy="369332"/>
            </a:xfrm>
            <a:prstGeom prst="rect">
              <a:avLst/>
            </a:prstGeom>
            <a:noFill/>
          </p:spPr>
          <p:txBody>
            <a:bodyPr wrap="square" rtlCol="0">
              <a:spAutoFit/>
            </a:bodyPr>
            <a:lstStyle/>
            <a:p>
              <a:r>
                <a:rPr lang="en-IN" dirty="0"/>
                <a:t>60</a:t>
              </a:r>
            </a:p>
          </p:txBody>
        </p:sp>
        <p:sp>
          <p:nvSpPr>
            <p:cNvPr id="52" name="TextBox 51">
              <a:extLst>
                <a:ext uri="{FF2B5EF4-FFF2-40B4-BE49-F238E27FC236}">
                  <a16:creationId xmlns:a16="http://schemas.microsoft.com/office/drawing/2014/main" id="{892352D4-97B0-45DA-BA23-22E0A3C32D0C}"/>
                </a:ext>
              </a:extLst>
            </p:cNvPr>
            <p:cNvSpPr txBox="1"/>
            <p:nvPr/>
          </p:nvSpPr>
          <p:spPr>
            <a:xfrm>
              <a:off x="5143500" y="4401680"/>
              <a:ext cx="561975" cy="369332"/>
            </a:xfrm>
            <a:prstGeom prst="rect">
              <a:avLst/>
            </a:prstGeom>
            <a:noFill/>
          </p:spPr>
          <p:txBody>
            <a:bodyPr wrap="square" rtlCol="0">
              <a:spAutoFit/>
            </a:bodyPr>
            <a:lstStyle/>
            <a:p>
              <a:r>
                <a:rPr lang="en-IN" dirty="0"/>
                <a:t>25</a:t>
              </a:r>
            </a:p>
          </p:txBody>
        </p:sp>
        <p:sp>
          <p:nvSpPr>
            <p:cNvPr id="53" name="TextBox 52">
              <a:extLst>
                <a:ext uri="{FF2B5EF4-FFF2-40B4-BE49-F238E27FC236}">
                  <a16:creationId xmlns:a16="http://schemas.microsoft.com/office/drawing/2014/main" id="{8FE5F973-967A-42A0-BA20-A640196E0703}"/>
                </a:ext>
              </a:extLst>
            </p:cNvPr>
            <p:cNvSpPr txBox="1"/>
            <p:nvPr/>
          </p:nvSpPr>
          <p:spPr>
            <a:xfrm>
              <a:off x="3524250" y="4319414"/>
              <a:ext cx="742950" cy="369332"/>
            </a:xfrm>
            <a:prstGeom prst="rect">
              <a:avLst/>
            </a:prstGeom>
            <a:noFill/>
          </p:spPr>
          <p:txBody>
            <a:bodyPr wrap="square" rtlCol="0">
              <a:spAutoFit/>
            </a:bodyPr>
            <a:lstStyle/>
            <a:p>
              <a:r>
                <a:rPr lang="en-IN" dirty="0"/>
                <a:t>50</a:t>
              </a:r>
            </a:p>
          </p:txBody>
        </p:sp>
        <p:sp>
          <p:nvSpPr>
            <p:cNvPr id="54" name="TextBox 53">
              <a:extLst>
                <a:ext uri="{FF2B5EF4-FFF2-40B4-BE49-F238E27FC236}">
                  <a16:creationId xmlns:a16="http://schemas.microsoft.com/office/drawing/2014/main" id="{B8BC05B0-D72E-435C-BF81-751603F4CA49}"/>
                </a:ext>
              </a:extLst>
            </p:cNvPr>
            <p:cNvSpPr txBox="1"/>
            <p:nvPr/>
          </p:nvSpPr>
          <p:spPr>
            <a:xfrm>
              <a:off x="3257550" y="4855607"/>
              <a:ext cx="419100" cy="369332"/>
            </a:xfrm>
            <a:prstGeom prst="rect">
              <a:avLst/>
            </a:prstGeom>
            <a:noFill/>
          </p:spPr>
          <p:txBody>
            <a:bodyPr wrap="square" rtlCol="0">
              <a:spAutoFit/>
            </a:bodyPr>
            <a:lstStyle/>
            <a:p>
              <a:r>
                <a:rPr lang="en-IN" dirty="0"/>
                <a:t>30</a:t>
              </a:r>
            </a:p>
          </p:txBody>
        </p:sp>
        <p:sp>
          <p:nvSpPr>
            <p:cNvPr id="55" name="TextBox 54">
              <a:extLst>
                <a:ext uri="{FF2B5EF4-FFF2-40B4-BE49-F238E27FC236}">
                  <a16:creationId xmlns:a16="http://schemas.microsoft.com/office/drawing/2014/main" id="{9174912C-D4F0-4665-B704-3DC35D5A54AC}"/>
                </a:ext>
              </a:extLst>
            </p:cNvPr>
            <p:cNvSpPr txBox="1"/>
            <p:nvPr/>
          </p:nvSpPr>
          <p:spPr>
            <a:xfrm>
              <a:off x="2647950" y="4401680"/>
              <a:ext cx="466725" cy="369332"/>
            </a:xfrm>
            <a:prstGeom prst="rect">
              <a:avLst/>
            </a:prstGeom>
            <a:noFill/>
          </p:spPr>
          <p:txBody>
            <a:bodyPr wrap="square" rtlCol="0">
              <a:spAutoFit/>
            </a:bodyPr>
            <a:lstStyle/>
            <a:p>
              <a:r>
                <a:rPr lang="en-IN" dirty="0"/>
                <a:t>35</a:t>
              </a:r>
            </a:p>
          </p:txBody>
        </p:sp>
        <p:sp>
          <p:nvSpPr>
            <p:cNvPr id="56" name="TextBox 55">
              <a:extLst>
                <a:ext uri="{FF2B5EF4-FFF2-40B4-BE49-F238E27FC236}">
                  <a16:creationId xmlns:a16="http://schemas.microsoft.com/office/drawing/2014/main" id="{03F2A531-381E-41C7-BB9F-A40197F5286D}"/>
                </a:ext>
              </a:extLst>
            </p:cNvPr>
            <p:cNvSpPr txBox="1"/>
            <p:nvPr/>
          </p:nvSpPr>
          <p:spPr>
            <a:xfrm>
              <a:off x="2381249" y="4780537"/>
              <a:ext cx="542925" cy="369332"/>
            </a:xfrm>
            <a:prstGeom prst="rect">
              <a:avLst/>
            </a:prstGeom>
            <a:noFill/>
          </p:spPr>
          <p:txBody>
            <a:bodyPr wrap="square" rtlCol="0">
              <a:spAutoFit/>
            </a:bodyPr>
            <a:lstStyle/>
            <a:p>
              <a:r>
                <a:rPr lang="en-IN" dirty="0"/>
                <a:t>35</a:t>
              </a:r>
            </a:p>
          </p:txBody>
        </p:sp>
        <p:sp>
          <p:nvSpPr>
            <p:cNvPr id="57" name="TextBox 56">
              <a:extLst>
                <a:ext uri="{FF2B5EF4-FFF2-40B4-BE49-F238E27FC236}">
                  <a16:creationId xmlns:a16="http://schemas.microsoft.com/office/drawing/2014/main" id="{954CA3B8-7393-4C67-B285-7EBB58DA0881}"/>
                </a:ext>
              </a:extLst>
            </p:cNvPr>
            <p:cNvSpPr txBox="1"/>
            <p:nvPr/>
          </p:nvSpPr>
          <p:spPr>
            <a:xfrm>
              <a:off x="3819525" y="5388047"/>
              <a:ext cx="561975" cy="369332"/>
            </a:xfrm>
            <a:prstGeom prst="rect">
              <a:avLst/>
            </a:prstGeom>
            <a:noFill/>
          </p:spPr>
          <p:txBody>
            <a:bodyPr wrap="square" rtlCol="0">
              <a:spAutoFit/>
            </a:bodyPr>
            <a:lstStyle/>
            <a:p>
              <a:r>
                <a:rPr lang="en-IN" dirty="0"/>
                <a:t>35</a:t>
              </a:r>
            </a:p>
          </p:txBody>
        </p:sp>
        <p:sp>
          <p:nvSpPr>
            <p:cNvPr id="58" name="TextBox 57">
              <a:extLst>
                <a:ext uri="{FF2B5EF4-FFF2-40B4-BE49-F238E27FC236}">
                  <a16:creationId xmlns:a16="http://schemas.microsoft.com/office/drawing/2014/main" id="{657F8E56-4FAA-403F-A17C-7E148268E6E5}"/>
                </a:ext>
              </a:extLst>
            </p:cNvPr>
            <p:cNvSpPr txBox="1"/>
            <p:nvPr/>
          </p:nvSpPr>
          <p:spPr>
            <a:xfrm>
              <a:off x="2971801" y="5307862"/>
              <a:ext cx="552450" cy="369332"/>
            </a:xfrm>
            <a:prstGeom prst="rect">
              <a:avLst/>
            </a:prstGeom>
            <a:noFill/>
          </p:spPr>
          <p:txBody>
            <a:bodyPr wrap="square" rtlCol="0">
              <a:spAutoFit/>
            </a:bodyPr>
            <a:lstStyle/>
            <a:p>
              <a:r>
                <a:rPr lang="en-IN" dirty="0"/>
                <a:t>40</a:t>
              </a:r>
            </a:p>
          </p:txBody>
        </p:sp>
        <p:sp>
          <p:nvSpPr>
            <p:cNvPr id="59" name="TextBox 58">
              <a:extLst>
                <a:ext uri="{FF2B5EF4-FFF2-40B4-BE49-F238E27FC236}">
                  <a16:creationId xmlns:a16="http://schemas.microsoft.com/office/drawing/2014/main" id="{A7D411FE-26F2-40A0-9C56-8180A486D5B1}"/>
                </a:ext>
              </a:extLst>
            </p:cNvPr>
            <p:cNvSpPr txBox="1"/>
            <p:nvPr/>
          </p:nvSpPr>
          <p:spPr>
            <a:xfrm>
              <a:off x="2352675" y="5572435"/>
              <a:ext cx="466725" cy="369332"/>
            </a:xfrm>
            <a:prstGeom prst="rect">
              <a:avLst/>
            </a:prstGeom>
            <a:noFill/>
          </p:spPr>
          <p:txBody>
            <a:bodyPr wrap="square" rtlCol="0">
              <a:spAutoFit/>
            </a:bodyPr>
            <a:lstStyle/>
            <a:p>
              <a:r>
                <a:rPr lang="en-IN" dirty="0"/>
                <a:t>75</a:t>
              </a:r>
            </a:p>
          </p:txBody>
        </p:sp>
        <p:sp>
          <p:nvSpPr>
            <p:cNvPr id="60" name="TextBox 59">
              <a:extLst>
                <a:ext uri="{FF2B5EF4-FFF2-40B4-BE49-F238E27FC236}">
                  <a16:creationId xmlns:a16="http://schemas.microsoft.com/office/drawing/2014/main" id="{78D2AC42-C730-4067-B3DF-8E4325D0CEDF}"/>
                </a:ext>
              </a:extLst>
            </p:cNvPr>
            <p:cNvSpPr txBox="1"/>
            <p:nvPr/>
          </p:nvSpPr>
          <p:spPr>
            <a:xfrm>
              <a:off x="1400175" y="4952494"/>
              <a:ext cx="438149" cy="369332"/>
            </a:xfrm>
            <a:prstGeom prst="rect">
              <a:avLst/>
            </a:prstGeom>
            <a:noFill/>
          </p:spPr>
          <p:txBody>
            <a:bodyPr wrap="square" rtlCol="0">
              <a:spAutoFit/>
            </a:bodyPr>
            <a:lstStyle/>
            <a:p>
              <a:r>
                <a:rPr lang="en-IN" dirty="0"/>
                <a:t>A</a:t>
              </a:r>
            </a:p>
          </p:txBody>
        </p:sp>
        <p:sp>
          <p:nvSpPr>
            <p:cNvPr id="61" name="TextBox 60">
              <a:extLst>
                <a:ext uri="{FF2B5EF4-FFF2-40B4-BE49-F238E27FC236}">
                  <a16:creationId xmlns:a16="http://schemas.microsoft.com/office/drawing/2014/main" id="{2AC4FE93-39FB-4D5D-B8B6-8A9E6156870A}"/>
                </a:ext>
              </a:extLst>
            </p:cNvPr>
            <p:cNvSpPr txBox="1"/>
            <p:nvPr/>
          </p:nvSpPr>
          <p:spPr>
            <a:xfrm>
              <a:off x="7962900" y="5224939"/>
              <a:ext cx="419100" cy="369332"/>
            </a:xfrm>
            <a:prstGeom prst="rect">
              <a:avLst/>
            </a:prstGeom>
            <a:noFill/>
          </p:spPr>
          <p:txBody>
            <a:bodyPr wrap="square" rtlCol="0">
              <a:spAutoFit/>
            </a:bodyPr>
            <a:lstStyle/>
            <a:p>
              <a:r>
                <a:rPr lang="en-IN" dirty="0"/>
                <a:t>G</a:t>
              </a:r>
            </a:p>
          </p:txBody>
        </p:sp>
        <p:sp>
          <p:nvSpPr>
            <p:cNvPr id="62" name="TextBox 61">
              <a:extLst>
                <a:ext uri="{FF2B5EF4-FFF2-40B4-BE49-F238E27FC236}">
                  <a16:creationId xmlns:a16="http://schemas.microsoft.com/office/drawing/2014/main" id="{63547035-EE37-4C37-BBB4-97B26E63B97A}"/>
                </a:ext>
              </a:extLst>
            </p:cNvPr>
            <p:cNvSpPr txBox="1"/>
            <p:nvPr/>
          </p:nvSpPr>
          <p:spPr>
            <a:xfrm>
              <a:off x="2876550" y="3823805"/>
              <a:ext cx="419100" cy="369332"/>
            </a:xfrm>
            <a:prstGeom prst="rect">
              <a:avLst/>
            </a:prstGeom>
            <a:noFill/>
          </p:spPr>
          <p:txBody>
            <a:bodyPr wrap="square" rtlCol="0">
              <a:spAutoFit/>
            </a:bodyPr>
            <a:lstStyle/>
            <a:p>
              <a:r>
                <a:rPr lang="en-IN" dirty="0"/>
                <a:t>B</a:t>
              </a:r>
            </a:p>
          </p:txBody>
        </p:sp>
        <p:sp>
          <p:nvSpPr>
            <p:cNvPr id="63" name="TextBox 62">
              <a:extLst>
                <a:ext uri="{FF2B5EF4-FFF2-40B4-BE49-F238E27FC236}">
                  <a16:creationId xmlns:a16="http://schemas.microsoft.com/office/drawing/2014/main" id="{9994539B-2092-490D-BCAF-3F87FF331B42}"/>
                </a:ext>
              </a:extLst>
            </p:cNvPr>
            <p:cNvSpPr txBox="1"/>
            <p:nvPr/>
          </p:nvSpPr>
          <p:spPr>
            <a:xfrm>
              <a:off x="6515099" y="3889912"/>
              <a:ext cx="419100" cy="369332"/>
            </a:xfrm>
            <a:prstGeom prst="rect">
              <a:avLst/>
            </a:prstGeom>
            <a:noFill/>
          </p:spPr>
          <p:txBody>
            <a:bodyPr wrap="square" rtlCol="0">
              <a:spAutoFit/>
            </a:bodyPr>
            <a:lstStyle/>
            <a:p>
              <a:r>
                <a:rPr lang="en-IN" dirty="0"/>
                <a:t>F</a:t>
              </a:r>
            </a:p>
          </p:txBody>
        </p:sp>
        <p:sp>
          <p:nvSpPr>
            <p:cNvPr id="64" name="TextBox 63">
              <a:extLst>
                <a:ext uri="{FF2B5EF4-FFF2-40B4-BE49-F238E27FC236}">
                  <a16:creationId xmlns:a16="http://schemas.microsoft.com/office/drawing/2014/main" id="{52CFBD64-3141-48E2-BF28-BA732B5A89CA}"/>
                </a:ext>
              </a:extLst>
            </p:cNvPr>
            <p:cNvSpPr txBox="1"/>
            <p:nvPr/>
          </p:nvSpPr>
          <p:spPr>
            <a:xfrm>
              <a:off x="2962275" y="6221967"/>
              <a:ext cx="419100" cy="369332"/>
            </a:xfrm>
            <a:prstGeom prst="rect">
              <a:avLst/>
            </a:prstGeom>
            <a:noFill/>
          </p:spPr>
          <p:txBody>
            <a:bodyPr wrap="square" rtlCol="0">
              <a:spAutoFit/>
            </a:bodyPr>
            <a:lstStyle/>
            <a:p>
              <a:r>
                <a:rPr lang="en-IN" dirty="0"/>
                <a:t>C</a:t>
              </a:r>
            </a:p>
          </p:txBody>
        </p:sp>
        <p:sp>
          <p:nvSpPr>
            <p:cNvPr id="65" name="TextBox 64">
              <a:extLst>
                <a:ext uri="{FF2B5EF4-FFF2-40B4-BE49-F238E27FC236}">
                  <a16:creationId xmlns:a16="http://schemas.microsoft.com/office/drawing/2014/main" id="{F89B727B-A2B3-4B3A-8F7E-87280A15CDF5}"/>
                </a:ext>
              </a:extLst>
            </p:cNvPr>
            <p:cNvSpPr txBox="1"/>
            <p:nvPr/>
          </p:nvSpPr>
          <p:spPr>
            <a:xfrm>
              <a:off x="2981325" y="5092970"/>
              <a:ext cx="419100" cy="369332"/>
            </a:xfrm>
            <a:prstGeom prst="rect">
              <a:avLst/>
            </a:prstGeom>
            <a:noFill/>
          </p:spPr>
          <p:txBody>
            <a:bodyPr wrap="square" rtlCol="0">
              <a:spAutoFit/>
            </a:bodyPr>
            <a:lstStyle/>
            <a:p>
              <a:r>
                <a:rPr lang="en-IN" dirty="0"/>
                <a:t>D</a:t>
              </a:r>
            </a:p>
          </p:txBody>
        </p:sp>
        <p:sp>
          <p:nvSpPr>
            <p:cNvPr id="66" name="TextBox 65">
              <a:extLst>
                <a:ext uri="{FF2B5EF4-FFF2-40B4-BE49-F238E27FC236}">
                  <a16:creationId xmlns:a16="http://schemas.microsoft.com/office/drawing/2014/main" id="{BBE8A046-4645-4D77-9759-8443B946D70E}"/>
                </a:ext>
              </a:extLst>
            </p:cNvPr>
            <p:cNvSpPr txBox="1"/>
            <p:nvPr/>
          </p:nvSpPr>
          <p:spPr>
            <a:xfrm>
              <a:off x="4105275" y="5081031"/>
              <a:ext cx="419100" cy="369332"/>
            </a:xfrm>
            <a:prstGeom prst="rect">
              <a:avLst/>
            </a:prstGeom>
            <a:noFill/>
          </p:spPr>
          <p:txBody>
            <a:bodyPr wrap="square" rtlCol="0">
              <a:spAutoFit/>
            </a:bodyPr>
            <a:lstStyle/>
            <a:p>
              <a:r>
                <a:rPr lang="en-IN" dirty="0"/>
                <a:t>E</a:t>
              </a:r>
            </a:p>
          </p:txBody>
        </p:sp>
      </p:grpSp>
    </p:spTree>
    <p:extLst>
      <p:ext uri="{BB962C8B-B14F-4D97-AF65-F5344CB8AC3E}">
        <p14:creationId xmlns:p14="http://schemas.microsoft.com/office/powerpoint/2010/main" val="12103155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4548</TotalTime>
  <Words>1787</Words>
  <Application>Microsoft Office PowerPoint</Application>
  <PresentationFormat>Widescreen</PresentationFormat>
  <Paragraphs>240</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Droid Serif</vt:lpstr>
      <vt:lpstr>inherit</vt:lpstr>
      <vt:lpstr>Lato</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Chandramouli Ananthamurthy</cp:lastModifiedBy>
  <cp:revision>288</cp:revision>
  <dcterms:created xsi:type="dcterms:W3CDTF">2020-06-03T14:19:11Z</dcterms:created>
  <dcterms:modified xsi:type="dcterms:W3CDTF">2020-09-27T11:40:59Z</dcterms:modified>
</cp:coreProperties>
</file>