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57" r:id="rId2"/>
    <p:sldId id="358" r:id="rId3"/>
    <p:sldId id="388" r:id="rId4"/>
    <p:sldId id="326" r:id="rId5"/>
    <p:sldId id="413" r:id="rId6"/>
    <p:sldId id="418" r:id="rId7"/>
    <p:sldId id="419" r:id="rId8"/>
    <p:sldId id="403" r:id="rId9"/>
    <p:sldId id="402" r:id="rId10"/>
    <p:sldId id="404" r:id="rId11"/>
    <p:sldId id="405" r:id="rId12"/>
    <p:sldId id="414" r:id="rId13"/>
    <p:sldId id="415" r:id="rId14"/>
    <p:sldId id="420" r:id="rId15"/>
    <p:sldId id="422" r:id="rId16"/>
    <p:sldId id="421" r:id="rId17"/>
    <p:sldId id="416" r:id="rId18"/>
    <p:sldId id="417" r:id="rId19"/>
    <p:sldId id="34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29-Jun-20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2401099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168523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116874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2862522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160534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3951289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17</a:t>
            </a:fld>
            <a:endParaRPr lang="en-US"/>
          </a:p>
        </p:txBody>
      </p:sp>
    </p:spTree>
    <p:extLst>
      <p:ext uri="{BB962C8B-B14F-4D97-AF65-F5344CB8AC3E}">
        <p14:creationId xmlns:p14="http://schemas.microsoft.com/office/powerpoint/2010/main" val="1208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18</a:t>
            </a:fld>
            <a:endParaRPr lang="en-US"/>
          </a:p>
        </p:txBody>
      </p:sp>
    </p:spTree>
    <p:extLst>
      <p:ext uri="{BB962C8B-B14F-4D97-AF65-F5344CB8AC3E}">
        <p14:creationId xmlns:p14="http://schemas.microsoft.com/office/powerpoint/2010/main" val="1083658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t>Blockchain technology has come a long way since the initial vision published by Satoshi Nakamoto in the Bitcoin white paper in 2008.</a:t>
            </a:r>
          </a:p>
          <a:p>
            <a:pPr marL="342900" indent="-342900" algn="just">
              <a:buFont typeface="Arial" panose="020B0604020202020204" pitchFamily="34" charset="0"/>
              <a:buChar char="•"/>
            </a:pPr>
            <a:r>
              <a:rPr lang="en-US" sz="1200" dirty="0"/>
              <a:t>The author, Satoshi Nakamoto wanted to create a peer-to-peer electronic cash system that did not need a network of banks to operate.</a:t>
            </a:r>
          </a:p>
          <a:p>
            <a:pPr marL="342900" indent="-342900" algn="just">
              <a:buFont typeface="Arial" panose="020B0604020202020204" pitchFamily="34" charset="0"/>
              <a:buChar char="•"/>
            </a:pPr>
            <a:r>
              <a:rPr lang="en-US" sz="1200" dirty="0"/>
              <a:t>Satoshi described “blocks” and “chains” as a way of organizing and securing records, such that once entries had been made into a shared database, they could be proved mathematically correct and to have remained unchanged.</a:t>
            </a:r>
          </a:p>
          <a:p>
            <a:pPr marL="342900" indent="-342900" algn="just">
              <a:buFont typeface="Arial" panose="020B0604020202020204" pitchFamily="34" charset="0"/>
              <a:buChar char="•"/>
            </a:pPr>
            <a:r>
              <a:rPr lang="en-US" sz="1200" kern="0" dirty="0">
                <a:solidFill>
                  <a:schemeClr val="tx1"/>
                </a:solidFill>
              </a:rPr>
              <a:t>Blockchain </a:t>
            </a:r>
            <a:r>
              <a:rPr lang="en-US" sz="1200" dirty="0"/>
              <a:t>software becomes the trusted record-keeping systems, and the rules programed into the software become the intermediaries.</a:t>
            </a:r>
          </a:p>
          <a:p>
            <a:pPr marL="342900" indent="-342900" algn="just">
              <a:buFont typeface="Arial" panose="020B0604020202020204" pitchFamily="34" charset="0"/>
              <a:buChar char="•"/>
            </a:pPr>
            <a:r>
              <a:rPr lang="en-US" sz="1200" dirty="0"/>
              <a:t>It is important to note that blockchains can be used for more than just recording the transfer of value between two parties. </a:t>
            </a:r>
          </a:p>
          <a:p>
            <a:pPr marL="342900" indent="-342900" algn="just">
              <a:buFont typeface="Arial" panose="020B0604020202020204" pitchFamily="34" charset="0"/>
              <a:buChar char="•"/>
            </a:pPr>
            <a:r>
              <a:rPr lang="en-US" sz="1200" dirty="0"/>
              <a:t>The primary benefits of cryptographic identity, historical and chronological provenance, and the transparency of the networks complete history work exceptionally well for many industries that require two parties to trust each other.</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90840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Arial" panose="020B0604020202020204" pitchFamily="34" charset="0"/>
              <a:buChar char="•"/>
            </a:pPr>
            <a:r>
              <a:rPr lang="en-US" sz="1200" dirty="0"/>
              <a:t>Blockchain technology has come a long way since the initial vision published by Satoshi Nakamoto in the Bitcoin white paper in 2008.</a:t>
            </a:r>
          </a:p>
          <a:p>
            <a:pPr marL="342900" indent="-342900" algn="just">
              <a:buFont typeface="Arial" panose="020B0604020202020204" pitchFamily="34" charset="0"/>
              <a:buChar char="•"/>
            </a:pPr>
            <a:r>
              <a:rPr lang="en-US" sz="1200" dirty="0"/>
              <a:t>The author, Satoshi Nakamoto wanted to create a peer-to-peer electronic cash system that did not need a network of banks to operate.</a:t>
            </a:r>
          </a:p>
          <a:p>
            <a:pPr marL="342900" indent="-342900" algn="just">
              <a:buFont typeface="Arial" panose="020B0604020202020204" pitchFamily="34" charset="0"/>
              <a:buChar char="•"/>
            </a:pPr>
            <a:r>
              <a:rPr lang="en-US" sz="1200" dirty="0"/>
              <a:t>Satoshi described “blocks” and “chains” as a way of organizing and securing records, such that once entries had been made into a shared database, they could be proved mathematically correct and to have remained unchanged.</a:t>
            </a:r>
          </a:p>
          <a:p>
            <a:pPr marL="342900" indent="-342900" algn="just">
              <a:buFont typeface="Arial" panose="020B0604020202020204" pitchFamily="34" charset="0"/>
              <a:buChar char="•"/>
            </a:pPr>
            <a:r>
              <a:rPr lang="en-US" sz="1200" kern="0" dirty="0">
                <a:solidFill>
                  <a:schemeClr val="tx1"/>
                </a:solidFill>
              </a:rPr>
              <a:t>Blockchain </a:t>
            </a:r>
            <a:r>
              <a:rPr lang="en-US" sz="1200" dirty="0"/>
              <a:t>software becomes the trusted record-keeping systems, and the rules programed into the software become the intermediaries.</a:t>
            </a:r>
          </a:p>
          <a:p>
            <a:pPr marL="342900" indent="-342900" algn="just">
              <a:buFont typeface="Arial" panose="020B0604020202020204" pitchFamily="34" charset="0"/>
              <a:buChar char="•"/>
            </a:pPr>
            <a:r>
              <a:rPr lang="en-US" sz="1200" dirty="0"/>
              <a:t>It is important to note that blockchains can be used for more than just recording the transfer of value between two parties. </a:t>
            </a:r>
          </a:p>
          <a:p>
            <a:pPr marL="342900" indent="-342900" algn="just">
              <a:buFont typeface="Arial" panose="020B0604020202020204" pitchFamily="34" charset="0"/>
              <a:buChar char="•"/>
            </a:pPr>
            <a:r>
              <a:rPr lang="en-US" sz="1200" dirty="0"/>
              <a:t>The primary benefits of cryptographic identity, historical and chronological provenance, and the transparency of the networks complete history work exceptionally well for many industries that require two parties to trust each other.</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427185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1616259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58796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08078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2368086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50627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283697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29-06-2020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29-06-2020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634023" y="1663271"/>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3634023" y="2816959"/>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3634023" y="4390507"/>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634023" y="4788112"/>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634023" y="4159041"/>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6A4CEB3-AAD3-4092-AD04-3C2C58284E36}"/>
              </a:ext>
            </a:extLst>
          </p:cNvPr>
          <p:cNvSpPr/>
          <p:nvPr/>
        </p:nvSpPr>
        <p:spPr>
          <a:xfrm>
            <a:off x="371879" y="2690336"/>
            <a:ext cx="7518445" cy="2554545"/>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Miner is a computer that helps in creating blocks for a Blockchain network.</a:t>
            </a:r>
          </a:p>
          <a:p>
            <a:endParaRPr lang="en-US" sz="2000" dirty="0">
              <a:solidFill>
                <a:srgbClr val="212121"/>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Mining was done by a full node with full node software, such as Bitcoin.</a:t>
            </a:r>
          </a:p>
          <a:p>
            <a:endParaRPr lang="en-US" sz="2000" dirty="0">
              <a:solidFill>
                <a:srgbClr val="212121"/>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2000" dirty="0">
                <a:solidFill>
                  <a:srgbClr val="212121"/>
                </a:solidFill>
                <a:latin typeface="Arial" panose="020B0604020202020204" pitchFamily="34" charset="0"/>
                <a:ea typeface="Times New Roman" panose="02020603050405020304" pitchFamily="18" charset="0"/>
              </a:rPr>
              <a:t>The mining process takes a lot of CPU power, so developers changed it to use GPU. </a:t>
            </a:r>
            <a:endParaRPr lang="en-US" sz="2000" dirty="0"/>
          </a:p>
        </p:txBody>
      </p:sp>
    </p:spTree>
    <p:extLst>
      <p:ext uri="{BB962C8B-B14F-4D97-AF65-F5344CB8AC3E}">
        <p14:creationId xmlns:p14="http://schemas.microsoft.com/office/powerpoint/2010/main" val="152621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Miner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descr="Blockchain Basic - Node">
            <a:extLst>
              <a:ext uri="{FF2B5EF4-FFF2-40B4-BE49-F238E27FC236}">
                <a16:creationId xmlns:a16="http://schemas.microsoft.com/office/drawing/2014/main" id="{ADBDEEBB-ACBF-48F9-96D5-14DC51305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02" y="1798822"/>
            <a:ext cx="7670123" cy="513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3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Other Kind of Nodes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Rectangle 10">
            <a:extLst>
              <a:ext uri="{FF2B5EF4-FFF2-40B4-BE49-F238E27FC236}">
                <a16:creationId xmlns:a16="http://schemas.microsoft.com/office/drawing/2014/main" id="{D481EC12-3D91-479B-977D-367B0BA873B8}"/>
              </a:ext>
            </a:extLst>
          </p:cNvPr>
          <p:cNvSpPr/>
          <p:nvPr/>
        </p:nvSpPr>
        <p:spPr>
          <a:xfrm>
            <a:off x="371880" y="1868853"/>
            <a:ext cx="7518445" cy="3046988"/>
          </a:xfrm>
          <a:prstGeom prst="rect">
            <a:avLst/>
          </a:prstGeom>
        </p:spPr>
        <p:txBody>
          <a:bodyPr wrap="square">
            <a:spAutoFit/>
          </a:bodyPr>
          <a:lstStyle/>
          <a:p>
            <a:r>
              <a:rPr lang="en-US" sz="2400" dirty="0">
                <a:solidFill>
                  <a:srgbClr val="212121"/>
                </a:solidFill>
                <a:latin typeface="Arial" panose="020B0604020202020204" pitchFamily="34" charset="0"/>
                <a:ea typeface="Times New Roman" panose="02020603050405020304" pitchFamily="18" charset="0"/>
              </a:rPr>
              <a:t>Other Kind of Nodes are</a:t>
            </a:r>
          </a:p>
          <a:p>
            <a:endParaRPr lang="en-US" sz="2400" dirty="0">
              <a:solidFill>
                <a:srgbClr val="212121"/>
              </a:solidFill>
              <a:latin typeface="Arial" panose="020B0604020202020204" pitchFamily="34" charset="0"/>
              <a:ea typeface="Times New Roman" panose="02020603050405020304" pitchFamily="18" charset="0"/>
            </a:endParaRPr>
          </a:p>
          <a:p>
            <a:pPr marL="1200150" lvl="2" indent="-285750">
              <a:buFont typeface="Arial" panose="020B0604020202020204" pitchFamily="34" charset="0"/>
              <a:buChar char="•"/>
            </a:pPr>
            <a:r>
              <a:rPr lang="en-US" sz="2400" dirty="0"/>
              <a:t>Public  Blockchain Nodes</a:t>
            </a:r>
          </a:p>
          <a:p>
            <a:pPr marL="1200150" lvl="2" indent="-285750">
              <a:buFont typeface="Arial" panose="020B0604020202020204" pitchFamily="34" charset="0"/>
              <a:buChar char="•"/>
            </a:pPr>
            <a:r>
              <a:rPr lang="en-US" sz="2400" dirty="0"/>
              <a:t>Permissioned blockchain nodes</a:t>
            </a:r>
          </a:p>
          <a:p>
            <a:pPr marL="1200150" lvl="2" indent="-285750">
              <a:buFont typeface="Arial" panose="020B0604020202020204" pitchFamily="34" charset="0"/>
              <a:buChar char="•"/>
            </a:pPr>
            <a:r>
              <a:rPr lang="en-US" sz="2400" dirty="0"/>
              <a:t>Nodes on a Corda Network</a:t>
            </a:r>
          </a:p>
          <a:p>
            <a:pPr marL="1200150" lvl="2" indent="-285750">
              <a:buFont typeface="Arial" panose="020B0604020202020204" pitchFamily="34" charset="0"/>
              <a:buChar char="•"/>
            </a:pPr>
            <a:r>
              <a:rPr lang="en-US" sz="2400" dirty="0"/>
              <a:t>Nodes on Hyperledger Fabric Network</a:t>
            </a:r>
          </a:p>
          <a:p>
            <a:pPr marL="1200150" lvl="2" indent="-285750">
              <a:buFont typeface="Arial" panose="020B0604020202020204" pitchFamily="34" charset="0"/>
              <a:buChar char="•"/>
            </a:pPr>
            <a:r>
              <a:rPr lang="en-US" sz="2400" dirty="0"/>
              <a:t>Federated Blockchain Nodes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37905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Public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4" name="Rectangle 3">
            <a:extLst>
              <a:ext uri="{FF2B5EF4-FFF2-40B4-BE49-F238E27FC236}">
                <a16:creationId xmlns:a16="http://schemas.microsoft.com/office/drawing/2014/main" id="{0BD61453-A2E8-4A8B-8076-8E0F2F78FDDF}"/>
              </a:ext>
            </a:extLst>
          </p:cNvPr>
          <p:cNvSpPr/>
          <p:nvPr/>
        </p:nvSpPr>
        <p:spPr>
          <a:xfrm>
            <a:off x="314494" y="1579104"/>
            <a:ext cx="8367291" cy="3785652"/>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It is open for anyone in the world</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Any node can be full node, light weight node and miner</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gating mechanism</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need of permission</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a:t>
            </a:r>
            <a:r>
              <a:rPr lang="en-US" sz="2400" dirty="0" err="1"/>
              <a:t>licencing</a:t>
            </a:r>
            <a:r>
              <a:rPr lang="en-US" sz="2400" dirty="0"/>
              <a:t> fees</a:t>
            </a:r>
          </a:p>
        </p:txBody>
      </p:sp>
    </p:spTree>
    <p:extLst>
      <p:ext uri="{BB962C8B-B14F-4D97-AF65-F5344CB8AC3E}">
        <p14:creationId xmlns:p14="http://schemas.microsoft.com/office/powerpoint/2010/main" val="16000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Permissioned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12168AE-B8A1-46F6-825E-8E2667FEBF32}"/>
              </a:ext>
            </a:extLst>
          </p:cNvPr>
          <p:cNvSpPr/>
          <p:nvPr/>
        </p:nvSpPr>
        <p:spPr>
          <a:xfrm>
            <a:off x="251395" y="1638020"/>
            <a:ext cx="5430397" cy="2308324"/>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Know entities</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No native cryptocurrency</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Most do not incorporate mining</a:t>
            </a:r>
          </a:p>
        </p:txBody>
      </p:sp>
    </p:spTree>
    <p:extLst>
      <p:ext uri="{BB962C8B-B14F-4D97-AF65-F5344CB8AC3E}">
        <p14:creationId xmlns:p14="http://schemas.microsoft.com/office/powerpoint/2010/main" val="381298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Nodes on a Corda Network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D12168AE-B8A1-46F6-825E-8E2667FEBF32}"/>
              </a:ext>
            </a:extLst>
          </p:cNvPr>
          <p:cNvSpPr/>
          <p:nvPr/>
        </p:nvSpPr>
        <p:spPr>
          <a:xfrm>
            <a:off x="251395" y="1638020"/>
            <a:ext cx="7709611" cy="1938992"/>
          </a:xfrm>
          <a:prstGeom prst="rect">
            <a:avLst/>
          </a:prstGeom>
        </p:spPr>
        <p:txBody>
          <a:bodyPr wrap="none">
            <a:spAutoFit/>
          </a:bodyPr>
          <a:lstStyle/>
          <a:p>
            <a:pPr lvl="2"/>
            <a:endParaRPr lang="en-US" sz="2400" dirty="0"/>
          </a:p>
          <a:p>
            <a:pPr marL="1257300" lvl="2" indent="-342900">
              <a:buFont typeface="Arial" panose="020B0604020202020204" pitchFamily="34" charset="0"/>
              <a:buChar char="•"/>
            </a:pPr>
            <a:r>
              <a:rPr lang="en-US" sz="2400" dirty="0"/>
              <a:t>Corda is a distribute ledger blockchain technology.</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It s a protocol works behind R3.</a:t>
            </a:r>
          </a:p>
          <a:p>
            <a:pPr lvl="2"/>
            <a:endParaRPr lang="en-US" sz="2400" dirty="0"/>
          </a:p>
        </p:txBody>
      </p:sp>
    </p:spTree>
    <p:extLst>
      <p:ext uri="{BB962C8B-B14F-4D97-AF65-F5344CB8AC3E}">
        <p14:creationId xmlns:p14="http://schemas.microsoft.com/office/powerpoint/2010/main" val="138580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Nodes on Hyperledger Fabric Network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DB114A5B-10CA-4F31-84EF-EAF3A5CC0FEB}"/>
              </a:ext>
            </a:extLst>
          </p:cNvPr>
          <p:cNvPicPr>
            <a:picLocks noChangeAspect="1"/>
          </p:cNvPicPr>
          <p:nvPr/>
        </p:nvPicPr>
        <p:blipFill>
          <a:blip r:embed="rId4"/>
          <a:stretch>
            <a:fillRect/>
          </a:stretch>
        </p:blipFill>
        <p:spPr>
          <a:xfrm>
            <a:off x="0" y="2163428"/>
            <a:ext cx="8291744" cy="4707887"/>
          </a:xfrm>
          <a:prstGeom prst="rect">
            <a:avLst/>
          </a:prstGeom>
        </p:spPr>
      </p:pic>
    </p:spTree>
    <p:extLst>
      <p:ext uri="{BB962C8B-B14F-4D97-AF65-F5344CB8AC3E}">
        <p14:creationId xmlns:p14="http://schemas.microsoft.com/office/powerpoint/2010/main" val="318366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Federated Blockchain 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D0F9E21D-F2D5-490E-B93D-D150B20B73B5}"/>
              </a:ext>
            </a:extLst>
          </p:cNvPr>
          <p:cNvPicPr>
            <a:picLocks noChangeAspect="1"/>
          </p:cNvPicPr>
          <p:nvPr/>
        </p:nvPicPr>
        <p:blipFill>
          <a:blip r:embed="rId4"/>
          <a:stretch>
            <a:fillRect/>
          </a:stretch>
        </p:blipFill>
        <p:spPr>
          <a:xfrm>
            <a:off x="272006" y="1978708"/>
            <a:ext cx="8019738" cy="4879292"/>
          </a:xfrm>
          <a:prstGeom prst="rect">
            <a:avLst/>
          </a:prstGeom>
        </p:spPr>
      </p:pic>
    </p:spTree>
    <p:extLst>
      <p:ext uri="{BB962C8B-B14F-4D97-AF65-F5344CB8AC3E}">
        <p14:creationId xmlns:p14="http://schemas.microsoft.com/office/powerpoint/2010/main" val="369987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Difference between Bit coin node and Wave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13500E22-D176-4636-A5BF-C86BC755C8E3}"/>
              </a:ext>
            </a:extLst>
          </p:cNvPr>
          <p:cNvPicPr>
            <a:picLocks noChangeAspect="1"/>
          </p:cNvPicPr>
          <p:nvPr/>
        </p:nvPicPr>
        <p:blipFill>
          <a:blip r:embed="rId4"/>
          <a:stretch>
            <a:fillRect/>
          </a:stretch>
        </p:blipFill>
        <p:spPr>
          <a:xfrm>
            <a:off x="0" y="2219324"/>
            <a:ext cx="8753475" cy="4455227"/>
          </a:xfrm>
          <a:prstGeom prst="rect">
            <a:avLst/>
          </a:prstGeom>
        </p:spPr>
      </p:pic>
    </p:spTree>
    <p:extLst>
      <p:ext uri="{BB962C8B-B14F-4D97-AF65-F5344CB8AC3E}">
        <p14:creationId xmlns:p14="http://schemas.microsoft.com/office/powerpoint/2010/main" val="662618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72046" y="2154896"/>
            <a:ext cx="8139344" cy="1569660"/>
          </a:xfrm>
          <a:prstGeom prst="rect">
            <a:avLst/>
          </a:prstGeom>
        </p:spPr>
        <p:txBody>
          <a:bodyPr wrap="square">
            <a:spAutoFit/>
          </a:bodyPr>
          <a:lstStyle/>
          <a:p>
            <a:r>
              <a:rPr lang="en-US" sz="2400" dirty="0"/>
              <a:t>Get the basic idea of blockchain with different components of it</a:t>
            </a:r>
          </a:p>
          <a:p>
            <a:endParaRPr lang="en-US" sz="2400" dirty="0"/>
          </a:p>
          <a:p>
            <a:r>
              <a:rPr lang="en-US" sz="2400" dirty="0"/>
              <a:t>Learn about the importance of Node component in blockchain  and Various types.</a:t>
            </a:r>
          </a:p>
        </p:txBody>
      </p:sp>
    </p:spTree>
    <p:extLst>
      <p:ext uri="{BB962C8B-B14F-4D97-AF65-F5344CB8AC3E}">
        <p14:creationId xmlns:p14="http://schemas.microsoft.com/office/powerpoint/2010/main" val="7673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Concept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F37940C1-F1EE-482D-8E70-4C09084BFB49}"/>
              </a:ext>
            </a:extLst>
          </p:cNvPr>
          <p:cNvPicPr>
            <a:picLocks noChangeAspect="1"/>
          </p:cNvPicPr>
          <p:nvPr/>
        </p:nvPicPr>
        <p:blipFill>
          <a:blip r:embed="rId4"/>
          <a:stretch>
            <a:fillRect/>
          </a:stretch>
        </p:blipFill>
        <p:spPr>
          <a:xfrm>
            <a:off x="498385" y="1868853"/>
            <a:ext cx="7999758" cy="4561922"/>
          </a:xfrm>
          <a:prstGeom prst="rect">
            <a:avLst/>
          </a:prstGeom>
        </p:spPr>
      </p:pic>
    </p:spTree>
    <p:extLst>
      <p:ext uri="{BB962C8B-B14F-4D97-AF65-F5344CB8AC3E}">
        <p14:creationId xmlns:p14="http://schemas.microsoft.com/office/powerpoint/2010/main" val="66500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Key Concepts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3" name="Rectangle 2">
            <a:extLst>
              <a:ext uri="{FF2B5EF4-FFF2-40B4-BE49-F238E27FC236}">
                <a16:creationId xmlns:a16="http://schemas.microsoft.com/office/drawing/2014/main" id="{124B870B-2206-4670-A4C2-07CB60BCEECB}"/>
              </a:ext>
            </a:extLst>
          </p:cNvPr>
          <p:cNvSpPr/>
          <p:nvPr/>
        </p:nvSpPr>
        <p:spPr>
          <a:xfrm>
            <a:off x="192066" y="1991018"/>
            <a:ext cx="6096000" cy="3108543"/>
          </a:xfrm>
          <a:prstGeom prst="rect">
            <a:avLst/>
          </a:prstGeom>
        </p:spPr>
        <p:txBody>
          <a:bodyPr>
            <a:spAutoFit/>
          </a:bodyPr>
          <a:lstStyle/>
          <a:p>
            <a:pPr marL="457200" indent="-457200">
              <a:buFont typeface="Arial" panose="020B0604020202020204" pitchFamily="34" charset="0"/>
              <a:buChar char="•"/>
            </a:pPr>
            <a:r>
              <a:rPr lang="en-US" sz="2800" dirty="0">
                <a:ea typeface="Calibri" panose="020F0502020204030204" pitchFamily="34" charset="0"/>
              </a:rPr>
              <a:t>Nodes</a:t>
            </a:r>
          </a:p>
          <a:p>
            <a:pPr marL="457200" indent="-457200">
              <a:buFont typeface="Arial" panose="020B0604020202020204" pitchFamily="34" charset="0"/>
              <a:buChar char="•"/>
            </a:pPr>
            <a:r>
              <a:rPr lang="en-US" sz="2800" dirty="0">
                <a:ea typeface="Calibri" panose="020F0502020204030204" pitchFamily="34" charset="0"/>
              </a:rPr>
              <a:t>Blocks</a:t>
            </a:r>
          </a:p>
          <a:p>
            <a:pPr marL="457200" indent="-457200">
              <a:buFont typeface="Arial" panose="020B0604020202020204" pitchFamily="34" charset="0"/>
              <a:buChar char="•"/>
            </a:pPr>
            <a:r>
              <a:rPr lang="en-US" sz="2800" dirty="0"/>
              <a:t>Transactions</a:t>
            </a:r>
            <a:endParaRPr lang="en-US" sz="2800" dirty="0">
              <a:ea typeface="Calibri" panose="020F0502020204030204" pitchFamily="34" charset="0"/>
            </a:endParaRPr>
          </a:p>
          <a:p>
            <a:pPr marL="457200" indent="-457200">
              <a:buFont typeface="Arial" panose="020B0604020202020204" pitchFamily="34" charset="0"/>
              <a:buChar char="•"/>
            </a:pPr>
            <a:r>
              <a:rPr lang="en-US" sz="2800" dirty="0">
                <a:ea typeface="Calibri" panose="020F0502020204030204" pitchFamily="34" charset="0"/>
              </a:rPr>
              <a:t>Cryptocurrency </a:t>
            </a:r>
          </a:p>
          <a:p>
            <a:pPr marL="457200" indent="-457200">
              <a:buFont typeface="Arial" panose="020B0604020202020204" pitchFamily="34" charset="0"/>
              <a:buChar char="•"/>
            </a:pPr>
            <a:r>
              <a:rPr lang="en-US" sz="2800" dirty="0">
                <a:ea typeface="Calibri" panose="020F0502020204030204" pitchFamily="34" charset="0"/>
              </a:rPr>
              <a:t>Tokens</a:t>
            </a:r>
          </a:p>
          <a:p>
            <a:pPr marL="457200" indent="-457200">
              <a:buFont typeface="Arial" panose="020B0604020202020204" pitchFamily="34" charset="0"/>
              <a:buChar char="•"/>
            </a:pPr>
            <a:r>
              <a:rPr lang="en-US" sz="2800" dirty="0">
                <a:ea typeface="Calibri" panose="020F0502020204030204" pitchFamily="34" charset="0"/>
              </a:rPr>
              <a:t>Public Ledger</a:t>
            </a:r>
          </a:p>
          <a:p>
            <a:pPr marL="457200" indent="-457200">
              <a:buFont typeface="Arial" panose="020B0604020202020204" pitchFamily="34" charset="0"/>
              <a:buChar char="•"/>
            </a:pPr>
            <a:r>
              <a:rPr lang="en-US" sz="2800" dirty="0">
                <a:ea typeface="Calibri" panose="020F0502020204030204" pitchFamily="34" charset="0"/>
              </a:rPr>
              <a:t>Peer to peer Network</a:t>
            </a:r>
          </a:p>
        </p:txBody>
      </p:sp>
    </p:spTree>
    <p:extLst>
      <p:ext uri="{BB962C8B-B14F-4D97-AF65-F5344CB8AC3E}">
        <p14:creationId xmlns:p14="http://schemas.microsoft.com/office/powerpoint/2010/main" val="184414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Nodes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11" name="Picture 10">
            <a:extLst>
              <a:ext uri="{FF2B5EF4-FFF2-40B4-BE49-F238E27FC236}">
                <a16:creationId xmlns:a16="http://schemas.microsoft.com/office/drawing/2014/main" id="{F1FE98F8-41C4-4BE3-8697-DDF3B3BC6E78}"/>
              </a:ext>
            </a:extLst>
          </p:cNvPr>
          <p:cNvPicPr>
            <a:picLocks noChangeAspect="1"/>
          </p:cNvPicPr>
          <p:nvPr/>
        </p:nvPicPr>
        <p:blipFill>
          <a:blip r:embed="rId4"/>
          <a:stretch>
            <a:fillRect/>
          </a:stretch>
        </p:blipFill>
        <p:spPr>
          <a:xfrm>
            <a:off x="152400" y="2344218"/>
            <a:ext cx="7882328" cy="4330338"/>
          </a:xfrm>
          <a:prstGeom prst="rect">
            <a:avLst/>
          </a:prstGeom>
        </p:spPr>
      </p:pic>
      <p:sp>
        <p:nvSpPr>
          <p:cNvPr id="2" name="Rectangle 1">
            <a:extLst>
              <a:ext uri="{FF2B5EF4-FFF2-40B4-BE49-F238E27FC236}">
                <a16:creationId xmlns:a16="http://schemas.microsoft.com/office/drawing/2014/main" id="{51409726-5DD7-4E23-99FA-A82D952360C9}"/>
              </a:ext>
            </a:extLst>
          </p:cNvPr>
          <p:cNvSpPr/>
          <p:nvPr/>
        </p:nvSpPr>
        <p:spPr>
          <a:xfrm>
            <a:off x="152400" y="1495303"/>
            <a:ext cx="8139344" cy="830997"/>
          </a:xfrm>
          <a:prstGeom prst="rect">
            <a:avLst/>
          </a:prstGeom>
        </p:spPr>
        <p:txBody>
          <a:bodyPr wrap="square">
            <a:spAutoFit/>
          </a:bodyPr>
          <a:lstStyle/>
          <a:p>
            <a:r>
              <a:rPr lang="en-US" sz="2400" dirty="0"/>
              <a:t>A computer connects to a blockchain network, the computer becomes a node. </a:t>
            </a:r>
          </a:p>
        </p:txBody>
      </p:sp>
    </p:spTree>
    <p:extLst>
      <p:ext uri="{BB962C8B-B14F-4D97-AF65-F5344CB8AC3E}">
        <p14:creationId xmlns:p14="http://schemas.microsoft.com/office/powerpoint/2010/main" val="407786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51409726-5DD7-4E23-99FA-A82D952360C9}"/>
              </a:ext>
            </a:extLst>
          </p:cNvPr>
          <p:cNvSpPr/>
          <p:nvPr/>
        </p:nvSpPr>
        <p:spPr>
          <a:xfrm>
            <a:off x="580821" y="2634786"/>
            <a:ext cx="8139344" cy="1384995"/>
          </a:xfrm>
          <a:prstGeom prst="rect">
            <a:avLst/>
          </a:prstGeom>
        </p:spPr>
        <p:txBody>
          <a:bodyPr wrap="square">
            <a:spAutoFit/>
          </a:bodyPr>
          <a:lstStyle/>
          <a:p>
            <a:pPr marL="457200" indent="-457200">
              <a:buFont typeface="Arial" panose="020B0604020202020204" pitchFamily="34" charset="0"/>
              <a:buChar char="•"/>
            </a:pPr>
            <a:r>
              <a:rPr lang="en-US" sz="2800" dirty="0"/>
              <a:t>Full Node</a:t>
            </a:r>
          </a:p>
          <a:p>
            <a:pPr marL="457200" indent="-457200">
              <a:buFont typeface="Arial" panose="020B0604020202020204" pitchFamily="34" charset="0"/>
              <a:buChar char="•"/>
            </a:pPr>
            <a:r>
              <a:rPr lang="en-US" sz="2800" dirty="0"/>
              <a:t>Light Weight Node</a:t>
            </a:r>
          </a:p>
          <a:p>
            <a:pPr marL="457200" indent="-457200">
              <a:buFont typeface="Arial" panose="020B0604020202020204" pitchFamily="34" charset="0"/>
              <a:buChar char="•"/>
            </a:pPr>
            <a:r>
              <a:rPr lang="en-US" sz="2800" dirty="0"/>
              <a:t>Miner</a:t>
            </a:r>
          </a:p>
        </p:txBody>
      </p:sp>
    </p:spTree>
    <p:extLst>
      <p:ext uri="{BB962C8B-B14F-4D97-AF65-F5344CB8AC3E}">
        <p14:creationId xmlns:p14="http://schemas.microsoft.com/office/powerpoint/2010/main" val="391618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93111" y="679834"/>
            <a:ext cx="7999758" cy="461665"/>
          </a:xfrm>
          <a:prstGeom prst="rect">
            <a:avLst/>
          </a:prstGeom>
        </p:spPr>
        <p:txBody>
          <a:bodyPr wrap="square">
            <a:spAutoFit/>
          </a:bodyPr>
          <a:lstStyle/>
          <a:p>
            <a:r>
              <a:rPr lang="en-IN" sz="2400" b="1" dirty="0">
                <a:solidFill>
                  <a:schemeClr val="accent2">
                    <a:lumMod val="75000"/>
                  </a:schemeClr>
                </a:solidFill>
              </a:rPr>
              <a:t>Full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040965FD-29F8-4DAC-AF85-4C0BED3DC0C0}"/>
              </a:ext>
            </a:extLst>
          </p:cNvPr>
          <p:cNvSpPr/>
          <p:nvPr/>
        </p:nvSpPr>
        <p:spPr>
          <a:xfrm>
            <a:off x="227197" y="1536174"/>
            <a:ext cx="8557039" cy="3046988"/>
          </a:xfrm>
          <a:prstGeom prst="rect">
            <a:avLst/>
          </a:prstGeom>
        </p:spPr>
        <p:txBody>
          <a:bodyPr wrap="square">
            <a:spAutoFit/>
          </a:bodyPr>
          <a:lstStyle/>
          <a:p>
            <a:endParaRPr lang="en-US" sz="2400" b="1" dirty="0"/>
          </a:p>
          <a:p>
            <a:r>
              <a:rPr lang="en-US" sz="2400" dirty="0"/>
              <a:t>A full node is a node that downloads all blocks and transactions to its local storage</a:t>
            </a:r>
          </a:p>
          <a:p>
            <a:pPr marL="342900" indent="-342900">
              <a:buFont typeface="Arial" panose="020B0604020202020204" pitchFamily="34" charset="0"/>
              <a:buChar char="•"/>
            </a:pPr>
            <a:r>
              <a:rPr lang="en-US" sz="2400" dirty="0"/>
              <a:t>It has all blocks and transactions</a:t>
            </a:r>
          </a:p>
          <a:p>
            <a:pPr marL="342900" indent="-342900">
              <a:buFont typeface="Arial" panose="020B0604020202020204" pitchFamily="34" charset="0"/>
              <a:buChar char="•"/>
            </a:pPr>
            <a:r>
              <a:rPr lang="en-US" sz="2400" dirty="0"/>
              <a:t>It is a fully independent node on a blockchain network</a:t>
            </a:r>
          </a:p>
          <a:p>
            <a:pPr marL="342900" indent="-342900">
              <a:buFont typeface="Arial" panose="020B0604020202020204" pitchFamily="34" charset="0"/>
              <a:buChar char="•"/>
            </a:pPr>
            <a:r>
              <a:rPr lang="en-US" sz="2400" dirty="0"/>
              <a:t>It can provide blocks and transactions to other nodes</a:t>
            </a:r>
          </a:p>
          <a:p>
            <a:pPr marL="342900" indent="-342900">
              <a:buFont typeface="Arial" panose="020B0604020202020204" pitchFamily="34" charset="0"/>
              <a:buChar char="•"/>
            </a:pPr>
            <a:r>
              <a:rPr lang="en-US" sz="2400" dirty="0"/>
              <a:t>It can get new blocks and transactions from other nodes</a:t>
            </a:r>
          </a:p>
          <a:p>
            <a:pPr marL="342900" indent="-342900">
              <a:buFont typeface="Arial" panose="020B0604020202020204" pitchFamily="34" charset="0"/>
              <a:buChar char="•"/>
            </a:pPr>
            <a:r>
              <a:rPr lang="en-US" sz="2400" dirty="0"/>
              <a:t>It can verify all blocks</a:t>
            </a:r>
          </a:p>
        </p:txBody>
      </p:sp>
      <p:pic>
        <p:nvPicPr>
          <p:cNvPr id="13" name="Picture 2" descr="Blockchain Basic - Node">
            <a:extLst>
              <a:ext uri="{FF2B5EF4-FFF2-40B4-BE49-F238E27FC236}">
                <a16:creationId xmlns:a16="http://schemas.microsoft.com/office/drawing/2014/main" id="{586847B0-B7CD-48EE-BED9-9597ABC71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967" y="4826833"/>
            <a:ext cx="3167358" cy="188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8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Light Node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12" name="Rectangle 11">
            <a:extLst>
              <a:ext uri="{FF2B5EF4-FFF2-40B4-BE49-F238E27FC236}">
                <a16:creationId xmlns:a16="http://schemas.microsoft.com/office/drawing/2014/main" id="{DA445E60-4FEB-46B6-8D22-1439A2B7930A}"/>
              </a:ext>
            </a:extLst>
          </p:cNvPr>
          <p:cNvSpPr/>
          <p:nvPr/>
        </p:nvSpPr>
        <p:spPr>
          <a:xfrm>
            <a:off x="141839" y="1341604"/>
            <a:ext cx="7999758" cy="1938992"/>
          </a:xfrm>
          <a:prstGeom prst="rect">
            <a:avLst/>
          </a:prstGeom>
        </p:spPr>
        <p:txBody>
          <a:bodyPr wrap="square">
            <a:spAutoFit/>
          </a:bodyPr>
          <a:lstStyle/>
          <a:p>
            <a:endParaRPr lang="en-IN" sz="2400" b="1" dirty="0"/>
          </a:p>
          <a:p>
            <a:pPr marL="1257300" lvl="2" indent="-342900">
              <a:buFont typeface="Arial" panose="020B0604020202020204" pitchFamily="34" charset="0"/>
              <a:buChar char="•"/>
            </a:pPr>
            <a:r>
              <a:rPr lang="en-US" sz="2400" dirty="0"/>
              <a:t>Has block headers and some transactions</a:t>
            </a:r>
          </a:p>
          <a:p>
            <a:pPr marL="1257300" lvl="2" indent="-342900">
              <a:buFont typeface="Arial" panose="020B0604020202020204" pitchFamily="34" charset="0"/>
              <a:buChar char="•"/>
            </a:pPr>
            <a:r>
              <a:rPr lang="en-US" sz="2400" dirty="0"/>
              <a:t>Has a pair of private/public keys</a:t>
            </a:r>
          </a:p>
          <a:p>
            <a:pPr marL="1257300" lvl="2" indent="-342900">
              <a:buFont typeface="Arial" panose="020B0604020202020204" pitchFamily="34" charset="0"/>
              <a:buChar char="•"/>
            </a:pPr>
            <a:r>
              <a:rPr lang="en-US" sz="2400" dirty="0"/>
              <a:t>Uses SPV to verify transactions</a:t>
            </a:r>
          </a:p>
          <a:p>
            <a:endParaRPr lang="en-IN" sz="2400" b="1" dirty="0"/>
          </a:p>
        </p:txBody>
      </p:sp>
      <p:pic>
        <p:nvPicPr>
          <p:cNvPr id="2052" name="Picture 4" descr="Blockchain Basic - Node">
            <a:extLst>
              <a:ext uri="{FF2B5EF4-FFF2-40B4-BE49-F238E27FC236}">
                <a16:creationId xmlns:a16="http://schemas.microsoft.com/office/drawing/2014/main" id="{8D671E5F-A46D-4869-8EE4-400F296343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260" y="4046117"/>
            <a:ext cx="5390916"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746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715</Words>
  <Application>Microsoft Office PowerPoint</Application>
  <PresentationFormat>Widescreen</PresentationFormat>
  <Paragraphs>131</Paragraphs>
  <Slides>19</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44</cp:revision>
  <dcterms:created xsi:type="dcterms:W3CDTF">2020-06-03T14:19:11Z</dcterms:created>
  <dcterms:modified xsi:type="dcterms:W3CDTF">2020-06-29T18:36:23Z</dcterms:modified>
</cp:coreProperties>
</file>