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7" r:id="rId2"/>
    <p:sldId id="358" r:id="rId3"/>
    <p:sldId id="383" r:id="rId4"/>
    <p:sldId id="413" r:id="rId5"/>
    <p:sldId id="399" r:id="rId6"/>
    <p:sldId id="396" r:id="rId7"/>
    <p:sldId id="397" r:id="rId8"/>
    <p:sldId id="398" r:id="rId9"/>
    <p:sldId id="400" r:id="rId10"/>
    <p:sldId id="407" r:id="rId11"/>
    <p:sldId id="408" r:id="rId12"/>
    <p:sldId id="409" r:id="rId13"/>
    <p:sldId id="410" r:id="rId14"/>
    <p:sldId id="411" r:id="rId15"/>
    <p:sldId id="412" r:id="rId16"/>
    <p:sldId id="3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72DF8-784B-4388-9B81-5129DCE5F392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64997-5B82-48AA-B863-B5828182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55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ea typeface="+mn-lt"/>
                <a:cs typeface="+mn-lt"/>
              </a:rPr>
              <a:t>featuring a likeness of the Shiba </a:t>
            </a:r>
            <a:r>
              <a:rPr lang="en-IN" sz="1200" dirty="0" err="1">
                <a:ea typeface="+mn-lt"/>
                <a:cs typeface="+mn-lt"/>
              </a:rPr>
              <a:t>Inu</a:t>
            </a:r>
            <a:r>
              <a:rPr lang="en-IN" sz="1200" dirty="0">
                <a:ea typeface="+mn-lt"/>
                <a:cs typeface="+mn-lt"/>
              </a:rPr>
              <a:t> dog from the "Doge" Internet meme as its logo. Introduced as a "joke currency" on 6 December 2013, Dogecoin quickly developed its own online community and reached a capitalization of US$60 million in January 2014.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5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ea typeface="+mn-lt"/>
                <a:cs typeface="+mn-lt"/>
              </a:rPr>
              <a:t>featuring a likeness of the Shiba </a:t>
            </a:r>
            <a:r>
              <a:rPr lang="en-IN" sz="1200" dirty="0" err="1">
                <a:ea typeface="+mn-lt"/>
                <a:cs typeface="+mn-lt"/>
              </a:rPr>
              <a:t>Inu</a:t>
            </a:r>
            <a:r>
              <a:rPr lang="en-IN" sz="1200" dirty="0">
                <a:ea typeface="+mn-lt"/>
                <a:cs typeface="+mn-lt"/>
              </a:rPr>
              <a:t> dog from the "Doge" Internet meme as its logo. Introduced as a "joke currency" on 6 December 2013, Dogecoin quickly developed its own online community and reached a capitalization of US$60 million in January 2014.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97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ea typeface="+mn-lt"/>
                <a:cs typeface="+mn-lt"/>
              </a:rPr>
              <a:t>featuring a likeness of the Shiba </a:t>
            </a:r>
            <a:r>
              <a:rPr lang="en-IN" sz="1200" dirty="0" err="1">
                <a:ea typeface="+mn-lt"/>
                <a:cs typeface="+mn-lt"/>
              </a:rPr>
              <a:t>Inu</a:t>
            </a:r>
            <a:r>
              <a:rPr lang="en-IN" sz="1200" dirty="0">
                <a:ea typeface="+mn-lt"/>
                <a:cs typeface="+mn-lt"/>
              </a:rPr>
              <a:t> dog from the "Doge" Internet meme as its logo. Introduced as a "joke currency" on 6 December 2013, Dogecoin quickly developed its own online community and reached a capitalization of US$60 million in January 2014.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8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ea typeface="+mn-lt"/>
                <a:cs typeface="+mn-lt"/>
              </a:rPr>
              <a:t>featuring a likeness of the Shiba </a:t>
            </a:r>
            <a:r>
              <a:rPr lang="en-IN" sz="1200" dirty="0" err="1">
                <a:ea typeface="+mn-lt"/>
                <a:cs typeface="+mn-lt"/>
              </a:rPr>
              <a:t>Inu</a:t>
            </a:r>
            <a:r>
              <a:rPr lang="en-IN" sz="1200" dirty="0">
                <a:ea typeface="+mn-lt"/>
                <a:cs typeface="+mn-lt"/>
              </a:rPr>
              <a:t> dog from the "Doge" Internet meme as its logo. Introduced as a "joke currency" on 6 December 2013, Dogecoin quickly developed its own online community and reached a capitalization of US$60 million in January 2014.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6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5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tx1"/>
                </a:solidFill>
              </a:rPr>
              <a:t>Bitcoin Cash is a cryptocurrency that is a fork of Bitcoin. Bitcoin Cash is a spin-off or altcoin that was created in 2017. In 2018 Bitcoin Cash subsequently split into two cryptocurrencies: Bitcoin Cash, and Bitcoin SV (Satoshi's Vision). Bitcoin Cash is sometimes also referred to as </a:t>
            </a:r>
            <a:r>
              <a:rPr lang="en-US" sz="1200" b="0" dirty="0" err="1">
                <a:solidFill>
                  <a:schemeClr val="tx1"/>
                </a:solidFill>
              </a:rPr>
              <a:t>Bcash</a:t>
            </a:r>
            <a:r>
              <a:rPr lang="en-US" sz="1200" b="0" dirty="0">
                <a:solidFill>
                  <a:schemeClr val="tx1"/>
                </a:solidFill>
              </a:rPr>
              <a:t>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7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dirty="0">
                <a:solidFill>
                  <a:schemeClr val="tx1"/>
                </a:solidFill>
                <a:ea typeface="+mn-lt"/>
                <a:cs typeface="+mn-lt"/>
              </a:rPr>
              <a:t>that focuses on fungibility, privacy and decentralization. </a:t>
            </a:r>
            <a:r>
              <a:rPr lang="en-IN" sz="1200" b="0" dirty="0" err="1">
                <a:solidFill>
                  <a:schemeClr val="tx1"/>
                </a:solidFill>
                <a:ea typeface="+mn-lt"/>
                <a:cs typeface="+mn-lt"/>
              </a:rPr>
              <a:t>Monero</a:t>
            </a:r>
            <a:r>
              <a:rPr lang="en-IN" sz="1200" b="0" dirty="0">
                <a:solidFill>
                  <a:schemeClr val="tx1"/>
                </a:solidFill>
                <a:ea typeface="+mn-lt"/>
                <a:cs typeface="+mn-lt"/>
              </a:rPr>
              <a:t> uses an obfuscated public ledger, meaning anybody can broadcast or send transactions, but no outside observer can tell the source, amount or destination.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tx1"/>
                </a:solidFill>
              </a:rPr>
              <a:t>cryptocurrency and is a form of decentralized autonomous organization run by a subset of users, called "</a:t>
            </a:r>
            <a:r>
              <a:rPr lang="en-US" sz="1200" b="0" dirty="0" err="1">
                <a:solidFill>
                  <a:schemeClr val="tx1"/>
                </a:solidFill>
              </a:rPr>
              <a:t>masternodes</a:t>
            </a:r>
            <a:r>
              <a:rPr lang="en-US" sz="1200" b="0" dirty="0">
                <a:solidFill>
                  <a:schemeClr val="tx1"/>
                </a:solidFill>
              </a:rPr>
              <a:t>". It is an altcoin that was forked from the Bitcoin protocol. The currency permits transactions that can be untraceable.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3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ea typeface="+mn-lt"/>
                <a:cs typeface="+mn-lt"/>
              </a:rPr>
              <a:t>featuring a likeness of the Shiba </a:t>
            </a:r>
            <a:r>
              <a:rPr lang="en-IN" sz="1200" dirty="0" err="1">
                <a:ea typeface="+mn-lt"/>
                <a:cs typeface="+mn-lt"/>
              </a:rPr>
              <a:t>Inu</a:t>
            </a:r>
            <a:r>
              <a:rPr lang="en-IN" sz="1200" dirty="0">
                <a:ea typeface="+mn-lt"/>
                <a:cs typeface="+mn-lt"/>
              </a:rPr>
              <a:t> dog from the "Doge" Internet meme as its logo. Introduced as a "joke currency" on 6 December 2013, Dogecoin quickly developed its own online community and reached a capitalization of US$60 million in January 2014.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ea typeface="+mn-lt"/>
                <a:cs typeface="+mn-lt"/>
              </a:rPr>
              <a:t>featuring a likeness of the Shiba </a:t>
            </a:r>
            <a:r>
              <a:rPr lang="en-IN" sz="1200" dirty="0" err="1">
                <a:ea typeface="+mn-lt"/>
                <a:cs typeface="+mn-lt"/>
              </a:rPr>
              <a:t>Inu</a:t>
            </a:r>
            <a:r>
              <a:rPr lang="en-IN" sz="1200" dirty="0">
                <a:ea typeface="+mn-lt"/>
                <a:cs typeface="+mn-lt"/>
              </a:rPr>
              <a:t> dog from the "Doge" Internet meme as its logo. Introduced as a "joke currency" on 6 December 2013, Dogecoin quickly developed its own online community and reached a capitalization of US$60 million in January 2014.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94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ea typeface="+mn-lt"/>
                <a:cs typeface="+mn-lt"/>
              </a:rPr>
              <a:t>featuring a likeness of the Shiba </a:t>
            </a:r>
            <a:r>
              <a:rPr lang="en-IN" sz="1200" dirty="0" err="1">
                <a:ea typeface="+mn-lt"/>
                <a:cs typeface="+mn-lt"/>
              </a:rPr>
              <a:t>Inu</a:t>
            </a:r>
            <a:r>
              <a:rPr lang="en-IN" sz="1200" dirty="0">
                <a:ea typeface="+mn-lt"/>
                <a:cs typeface="+mn-lt"/>
              </a:rPr>
              <a:t> dog from the "Doge" Internet meme as its logo. Introduced as a "joke currency" on 6 December 2013, Dogecoin quickly developed its own online community and reached a capitalization of US$60 million in January 2014.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64997-5B82-48AA-B863-B5828182F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6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google.com/search?safe=strict&amp;sa=X&amp;rlz=1C1EJFC_enIN861IN861&amp;biw=1366&amp;bih=657&amp;sxsrf=ACYBGNQj77zH-fbO7Vj36FADoDbzhVNZ9w:1578560369527&amp;q=Java&amp;stick=H4sIAAAAAAAAAOPgE-LWz9U3MDTKKEgxi1fiAnHMi5Oy05K0dDLKrfST83NyUpNLMvPz9Ivz00rKE4tSrQqK8tOLEnNzM_PSFXIS89JLE9NTF7GyeCWWJQIAe7ly8lAAAAA&amp;ved=2ahUKEwjC4dPQk_bmAhXi6XMBHZgpBE4QmxMoATAeegQIDRA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www.google.com/search?safe=strict&amp;sa=X&amp;rlz=1C1EJFC_enIN861IN861&amp;biw=1366&amp;bih=657&amp;sxsrf=ACYBGNTVxqamHRhEC5vfqrQB18uVHUdJUA:1578560147061&amp;q=C%2B%2B&amp;stick=H4sIAAAAAAAAAOPgE-LSz9U3qMqtyLYsUeIAsbPSC9O1dDLKrfST83NyUpNLMvPz9Ivz00rKE4tSrQqK8tOLEnNzM_PSFXIS89JLE9NTF7EyO2trAwBvk6mzTAAAAA&amp;ved=2ahUKEwjFvcnmkvbmAhUMzDgGHbO7C3wQmxMoATAhegQIDBA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847495" y="149375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3847495" y="2647440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Basic Concepts and 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Definitions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3847495" y="422098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Prof. 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847495" y="461859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847495" y="3917921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1" y="1493752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5CFBC3-6505-42FB-ADB4-799C00DD4AEE}"/>
              </a:ext>
            </a:extLst>
          </p:cNvPr>
          <p:cNvSpPr txBox="1">
            <a:spLocks/>
          </p:cNvSpPr>
          <p:nvPr/>
        </p:nvSpPr>
        <p:spPr>
          <a:xfrm>
            <a:off x="533400" y="1638300"/>
            <a:ext cx="740568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 algn="just">
              <a:buNone/>
            </a:pPr>
            <a:r>
              <a:rPr lang="en-IN" sz="2400" dirty="0">
                <a:ea typeface="+mn-lt"/>
                <a:cs typeface="+mn-lt"/>
              </a:rPr>
              <a:t>NEM is a peer-to-peer cryptocurrency and blockchain platform launched on March 31, 2015 written in Java. </a:t>
            </a:r>
          </a:p>
          <a:p>
            <a:pPr marL="383540" indent="-383540" algn="just">
              <a:buNone/>
            </a:pPr>
            <a:endParaRPr lang="en-US" sz="2400" dirty="0"/>
          </a:p>
          <a:p>
            <a:pPr algn="just"/>
            <a:r>
              <a:rPr lang="en-IN" sz="2400" dirty="0">
                <a:ea typeface="+mn-lt"/>
                <a:cs typeface="+mn-lt"/>
              </a:rPr>
              <a:t>Symbol: XEM</a:t>
            </a:r>
            <a:endParaRPr lang="en-US" sz="2400" dirty="0"/>
          </a:p>
          <a:p>
            <a:pPr algn="just"/>
            <a:r>
              <a:rPr lang="en-IN" sz="2400" dirty="0">
                <a:ea typeface="+mn-lt"/>
                <a:cs typeface="+mn-lt"/>
              </a:rPr>
              <a:t>User(s): Global</a:t>
            </a:r>
            <a:endParaRPr lang="en-IN" sz="2400" dirty="0"/>
          </a:p>
          <a:p>
            <a:r>
              <a:rPr lang="en-IN" sz="2400" dirty="0">
                <a:ea typeface="+mn-lt"/>
                <a:cs typeface="+mn-lt"/>
              </a:rPr>
              <a:t>Issuer: Fixed Decentralized;</a:t>
            </a:r>
          </a:p>
          <a:p>
            <a:pPr marL="0" indent="0">
              <a:buNone/>
            </a:pPr>
            <a:r>
              <a:rPr lang="en-IN" sz="2400" dirty="0">
                <a:ea typeface="+mn-lt"/>
                <a:cs typeface="+mn-lt"/>
              </a:rPr>
              <a:t>	 peer-to-peer consensus</a:t>
            </a:r>
            <a:endParaRPr lang="en-US" sz="2400" dirty="0"/>
          </a:p>
          <a:p>
            <a:pPr algn="just"/>
            <a:r>
              <a:rPr lang="en-IN" sz="2400" dirty="0">
                <a:ea typeface="+mn-lt"/>
                <a:cs typeface="+mn-lt"/>
              </a:rPr>
              <a:t>Initial release date: 31 March 2015</a:t>
            </a:r>
            <a:endParaRPr lang="en-US" sz="2400" dirty="0"/>
          </a:p>
          <a:p>
            <a:pPr algn="just"/>
            <a:r>
              <a:rPr lang="en-IN" sz="2400" dirty="0">
                <a:ea typeface="+mn-lt"/>
                <a:cs typeface="+mn-lt"/>
              </a:rPr>
              <a:t>Programming languages: Java, C++, Qt</a:t>
            </a:r>
            <a:endParaRPr lang="en-IN" sz="2400" dirty="0"/>
          </a:p>
          <a:p>
            <a:pPr algn="just"/>
            <a:endParaRPr lang="en-IN" sz="2400" dirty="0"/>
          </a:p>
          <a:p>
            <a:pPr marL="383540" indent="-383540" algn="just">
              <a:buNone/>
            </a:pPr>
            <a:endParaRPr lang="en-US" sz="2400" dirty="0"/>
          </a:p>
        </p:txBody>
      </p:sp>
      <p:pic>
        <p:nvPicPr>
          <p:cNvPr id="11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D14CC29-6539-420B-909F-B48EB2241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389" y="4271150"/>
            <a:ext cx="1760574" cy="18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4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Nxt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5CFBC3-6505-42FB-ADB4-799C00DD4AEE}"/>
              </a:ext>
            </a:extLst>
          </p:cNvPr>
          <p:cNvSpPr txBox="1">
            <a:spLocks/>
          </p:cNvSpPr>
          <p:nvPr/>
        </p:nvSpPr>
        <p:spPr>
          <a:xfrm>
            <a:off x="533400" y="1638300"/>
            <a:ext cx="740568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 algn="just">
              <a:buNone/>
            </a:pPr>
            <a:r>
              <a:rPr lang="en-IN" sz="2400" dirty="0" err="1">
                <a:ea typeface="+mn-lt"/>
                <a:cs typeface="+mn-lt"/>
              </a:rPr>
              <a:t>Nxt</a:t>
            </a:r>
            <a:r>
              <a:rPr lang="en-IN" sz="2400" dirty="0">
                <a:ea typeface="+mn-lt"/>
                <a:cs typeface="+mn-lt"/>
              </a:rPr>
              <a:t> is an open source cryptocurrency and payment network launched in 2013 by anonymous software developer </a:t>
            </a:r>
            <a:r>
              <a:rPr lang="en-IN" sz="2400" dirty="0" err="1">
                <a:ea typeface="+mn-lt"/>
                <a:cs typeface="+mn-lt"/>
              </a:rPr>
              <a:t>BCNext</a:t>
            </a:r>
            <a:r>
              <a:rPr lang="en-IN" sz="2400" dirty="0">
                <a:ea typeface="+mn-lt"/>
                <a:cs typeface="+mn-lt"/>
              </a:rPr>
              <a:t>. </a:t>
            </a:r>
          </a:p>
          <a:p>
            <a:pPr marL="383540" indent="-383540" algn="just">
              <a:buNone/>
            </a:pPr>
            <a:r>
              <a:rPr lang="en-IN" sz="2400" dirty="0">
                <a:ea typeface="+mn-lt"/>
                <a:cs typeface="+mn-lt"/>
              </a:rPr>
              <a:t>It uses proof-of-stake to reach consensus for transactions as such there is a static money supply and, unlike bitcoin, no mining. </a:t>
            </a:r>
          </a:p>
          <a:p>
            <a:pPr marL="383540" indent="-383540" algn="just">
              <a:buNone/>
            </a:pPr>
            <a:endParaRPr lang="en-IN" sz="2400" dirty="0"/>
          </a:p>
          <a:p>
            <a:pPr algn="just"/>
            <a:r>
              <a:rPr lang="en-IN" sz="2400" dirty="0">
                <a:ea typeface="+mn-lt"/>
                <a:cs typeface="+mn-lt"/>
              </a:rPr>
              <a:t>Date of introduction: 24 November 2013</a:t>
            </a:r>
            <a:endParaRPr lang="en-US" sz="2400" dirty="0"/>
          </a:p>
          <a:p>
            <a:pPr algn="just"/>
            <a:r>
              <a:rPr lang="en-IN" sz="2400" dirty="0">
                <a:ea typeface="+mn-lt"/>
                <a:cs typeface="+mn-lt"/>
              </a:rPr>
              <a:t>Symbol: NXT</a:t>
            </a:r>
            <a:endParaRPr lang="en-US" sz="2400" dirty="0"/>
          </a:p>
          <a:p>
            <a:pPr algn="just"/>
            <a:r>
              <a:rPr lang="en-IN" sz="2400" dirty="0">
                <a:ea typeface="+mn-lt"/>
                <a:cs typeface="+mn-lt"/>
              </a:rPr>
              <a:t>Programming language: Java</a:t>
            </a:r>
            <a:endParaRPr lang="en-IN" sz="2400" dirty="0">
              <a:ea typeface="+mn-lt"/>
              <a:cs typeface="+mn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3540" indent="-383540" algn="just">
              <a:buNone/>
            </a:pPr>
            <a:endParaRPr lang="en-IN" sz="2400" dirty="0"/>
          </a:p>
        </p:txBody>
      </p:sp>
      <p:pic>
        <p:nvPicPr>
          <p:cNvPr id="13" name="Picture 5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2A7A634A-6220-422D-98D3-6979B46C7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454" y="5219700"/>
            <a:ext cx="1995494" cy="17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8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Peercoin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5CFBC3-6505-42FB-ADB4-799C00DD4AEE}"/>
              </a:ext>
            </a:extLst>
          </p:cNvPr>
          <p:cNvSpPr txBox="1">
            <a:spLocks/>
          </p:cNvSpPr>
          <p:nvPr/>
        </p:nvSpPr>
        <p:spPr>
          <a:xfrm>
            <a:off x="598882" y="1638300"/>
            <a:ext cx="7340203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 algn="just">
              <a:spcBef>
                <a:spcPts val="800"/>
              </a:spcBef>
              <a:buNone/>
            </a:pPr>
            <a:r>
              <a:rPr lang="en-IN" sz="2400" dirty="0">
                <a:ea typeface="+mn-lt"/>
                <a:cs typeface="+mn-lt"/>
              </a:rPr>
              <a:t>Peercoin, also known as </a:t>
            </a:r>
            <a:r>
              <a:rPr lang="en-IN" sz="2400" dirty="0" err="1">
                <a:ea typeface="+mn-lt"/>
                <a:cs typeface="+mn-lt"/>
              </a:rPr>
              <a:t>PPCoin</a:t>
            </a:r>
            <a:r>
              <a:rPr lang="en-IN" sz="2400" dirty="0">
                <a:ea typeface="+mn-lt"/>
                <a:cs typeface="+mn-lt"/>
              </a:rPr>
              <a:t> or PPC, is a peer-to-peer cryptocurrency utilizing both proof-of-stake and proof-of-work systems. </a:t>
            </a:r>
          </a:p>
          <a:p>
            <a:pPr marL="383540" indent="-383540" algn="just">
              <a:spcBef>
                <a:spcPts val="800"/>
              </a:spcBef>
              <a:buNone/>
            </a:pPr>
            <a:endParaRPr lang="en-US" sz="2400" dirty="0"/>
          </a:p>
          <a:p>
            <a:pPr algn="just">
              <a:spcBef>
                <a:spcPts val="800"/>
              </a:spcBef>
            </a:pPr>
            <a:r>
              <a:rPr lang="en-IN" sz="2400" dirty="0">
                <a:ea typeface="+mn-lt"/>
                <a:cs typeface="+mn-lt"/>
              </a:rPr>
              <a:t>Date of introduction: 12 August 2012, 17:57:38 UTC</a:t>
            </a:r>
            <a:endParaRPr lang="en-US" sz="2400" dirty="0"/>
          </a:p>
          <a:p>
            <a:pPr algn="just">
              <a:spcBef>
                <a:spcPts val="800"/>
              </a:spcBef>
            </a:pPr>
            <a:r>
              <a:rPr lang="en-IN" sz="2400" dirty="0">
                <a:ea typeface="+mn-lt"/>
                <a:cs typeface="+mn-lt"/>
              </a:rPr>
              <a:t>Symbol: Ᵽ</a:t>
            </a:r>
            <a:endParaRPr lang="en-US" sz="2400" dirty="0"/>
          </a:p>
          <a:p>
            <a:pPr algn="just">
              <a:spcBef>
                <a:spcPts val="800"/>
              </a:spcBef>
            </a:pPr>
            <a:r>
              <a:rPr lang="en-IN" sz="2400" dirty="0">
                <a:ea typeface="+mn-lt"/>
                <a:cs typeface="+mn-lt"/>
              </a:rPr>
              <a:t>Method: Proof-of-stake</a:t>
            </a:r>
            <a:endParaRPr lang="en-US" sz="2400" dirty="0"/>
          </a:p>
          <a:p>
            <a:pPr algn="just">
              <a:spcBef>
                <a:spcPts val="800"/>
              </a:spcBef>
            </a:pPr>
            <a:r>
              <a:rPr lang="en-IN" sz="2400" dirty="0">
                <a:ea typeface="+mn-lt"/>
                <a:cs typeface="+mn-lt"/>
              </a:rPr>
              <a:t>Programming languages: C++, Qt</a:t>
            </a:r>
            <a:endParaRPr lang="en-US" sz="2400" dirty="0"/>
          </a:p>
          <a:p>
            <a:pPr marL="383540" indent="-383540" algn="just">
              <a:spcBef>
                <a:spcPts val="800"/>
              </a:spcBef>
              <a:buFont typeface="Franklin Gothic Book" panose="020B0503020102020204" pitchFamily="34" charset="0"/>
              <a:buNone/>
            </a:pPr>
            <a:endParaRPr lang="en-US" sz="2400" dirty="0"/>
          </a:p>
        </p:txBody>
      </p:sp>
      <p:pic>
        <p:nvPicPr>
          <p:cNvPr id="11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9A67C24-ACBE-483B-BC5D-389BF9C85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882" y="5219700"/>
            <a:ext cx="1193716" cy="118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5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Primecoin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5CFBC3-6505-42FB-ADB4-799C00DD4AEE}"/>
              </a:ext>
            </a:extLst>
          </p:cNvPr>
          <p:cNvSpPr txBox="1">
            <a:spLocks/>
          </p:cNvSpPr>
          <p:nvPr/>
        </p:nvSpPr>
        <p:spPr>
          <a:xfrm>
            <a:off x="533400" y="1638300"/>
            <a:ext cx="740568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 algn="just">
              <a:buNone/>
            </a:pPr>
            <a:r>
              <a:rPr lang="en-IN" sz="2400" dirty="0">
                <a:ea typeface="+mn-lt"/>
                <a:cs typeface="+mn-lt"/>
              </a:rPr>
              <a:t>Primecoin is a cryptocurrency that implements a proof-of-work system that searches for chains of prime numbers. </a:t>
            </a:r>
          </a:p>
          <a:p>
            <a:pPr marL="383540" indent="-383540" algn="just">
              <a:buNone/>
            </a:pPr>
            <a:endParaRPr lang="en-IN" sz="2400" dirty="0"/>
          </a:p>
          <a:p>
            <a:pPr algn="just"/>
            <a:r>
              <a:rPr lang="en-IN" sz="2400" dirty="0">
                <a:ea typeface="+mn-lt"/>
                <a:cs typeface="+mn-lt"/>
              </a:rPr>
              <a:t>Symbol: Ψ</a:t>
            </a:r>
            <a:endParaRPr lang="en-IN" sz="2400" dirty="0"/>
          </a:p>
          <a:p>
            <a:pPr algn="just"/>
            <a:r>
              <a:rPr lang="en-IN" sz="2400" dirty="0">
                <a:ea typeface="+mn-lt"/>
                <a:cs typeface="+mn-lt"/>
              </a:rPr>
              <a:t>Initial release date: 7 July 2013</a:t>
            </a:r>
            <a:endParaRPr lang="en-IN" sz="2400" dirty="0"/>
          </a:p>
          <a:p>
            <a:pPr algn="just"/>
            <a:r>
              <a:rPr lang="en-IN" sz="2400" dirty="0">
                <a:ea typeface="+mn-lt"/>
                <a:cs typeface="+mn-lt"/>
              </a:rPr>
              <a:t>Programming language: C++</a:t>
            </a:r>
            <a:endParaRPr lang="en-IN" sz="2400" dirty="0"/>
          </a:p>
          <a:p>
            <a:pPr marL="383540" indent="-383540" algn="just">
              <a:spcBef>
                <a:spcPts val="800"/>
              </a:spcBef>
              <a:buNone/>
            </a:pPr>
            <a:endParaRPr lang="en-IN" sz="2400" dirty="0"/>
          </a:p>
        </p:txBody>
      </p:sp>
      <p:pic>
        <p:nvPicPr>
          <p:cNvPr id="13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564788AD-518C-42D3-8691-15C51A8BA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84" y="4076925"/>
            <a:ext cx="1164416" cy="114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7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Potcoin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5CFBC3-6505-42FB-ADB4-799C00DD4AEE}"/>
              </a:ext>
            </a:extLst>
          </p:cNvPr>
          <p:cNvSpPr txBox="1">
            <a:spLocks/>
          </p:cNvSpPr>
          <p:nvPr/>
        </p:nvSpPr>
        <p:spPr>
          <a:xfrm>
            <a:off x="533400" y="1638300"/>
            <a:ext cx="740568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 algn="just">
              <a:buNone/>
            </a:pPr>
            <a:r>
              <a:rPr lang="en-IN" sz="2400" dirty="0" err="1">
                <a:ea typeface="+mn-lt"/>
                <a:cs typeface="+mn-lt"/>
              </a:rPr>
              <a:t>PotCoin</a:t>
            </a:r>
            <a:r>
              <a:rPr lang="en-IN" sz="2400" dirty="0">
                <a:ea typeface="+mn-lt"/>
                <a:cs typeface="+mn-lt"/>
              </a:rPr>
              <a:t> is a peer-to-peer cryptocurrency which exists with the aim of becoming the standard form of payment for the legalized cannabis industry. </a:t>
            </a:r>
          </a:p>
          <a:p>
            <a:pPr marL="383540" indent="-383540" algn="just">
              <a:buNone/>
            </a:pPr>
            <a:endParaRPr lang="en-IN" sz="2400" dirty="0"/>
          </a:p>
          <a:p>
            <a:pPr algn="just"/>
            <a:r>
              <a:rPr lang="en-IN" sz="2400" dirty="0">
                <a:ea typeface="+mn-lt"/>
                <a:cs typeface="+mn-lt"/>
              </a:rPr>
              <a:t>Symbol: Ᵽ</a:t>
            </a:r>
          </a:p>
          <a:p>
            <a:pPr algn="just"/>
            <a:r>
              <a:rPr lang="en-US" sz="2400" dirty="0">
                <a:ea typeface="+mn-lt"/>
                <a:cs typeface="+mn-lt"/>
              </a:rPr>
              <a:t>Initial release: January 21, 2014</a:t>
            </a:r>
          </a:p>
          <a:p>
            <a:pPr algn="just"/>
            <a:r>
              <a:rPr lang="en-IN" sz="2400" dirty="0">
                <a:ea typeface="+mn-lt"/>
                <a:cs typeface="+mn-lt"/>
              </a:rPr>
              <a:t>Hash function: </a:t>
            </a:r>
            <a:r>
              <a:rPr lang="en-IN" sz="2400" dirty="0" err="1">
                <a:ea typeface="+mn-lt"/>
                <a:cs typeface="+mn-lt"/>
              </a:rPr>
              <a:t>Scrypt</a:t>
            </a:r>
            <a:endParaRPr lang="en-IN" sz="2400" dirty="0">
              <a:ea typeface="+mn-lt"/>
              <a:cs typeface="+mn-lt"/>
            </a:endParaRPr>
          </a:p>
          <a:p>
            <a:pPr marL="383540" indent="-383540" algn="just">
              <a:buNone/>
            </a:pPr>
            <a:endParaRPr lang="en-IN" sz="2400" dirty="0"/>
          </a:p>
        </p:txBody>
      </p:sp>
      <p:pic>
        <p:nvPicPr>
          <p:cNvPr id="11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58D8020-2446-412C-82C9-6469AB6DD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718" y="5144162"/>
            <a:ext cx="1238729" cy="10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7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Titcoin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5CFBC3-6505-42FB-ADB4-799C00DD4AEE}"/>
              </a:ext>
            </a:extLst>
          </p:cNvPr>
          <p:cNvSpPr txBox="1">
            <a:spLocks/>
          </p:cNvSpPr>
          <p:nvPr/>
        </p:nvSpPr>
        <p:spPr>
          <a:xfrm>
            <a:off x="533400" y="1638300"/>
            <a:ext cx="740568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 algn="just">
              <a:buNone/>
            </a:pPr>
            <a:r>
              <a:rPr lang="en-IN" sz="2400" dirty="0" err="1">
                <a:ea typeface="+mn-lt"/>
                <a:cs typeface="+mn-lt"/>
              </a:rPr>
              <a:t>Titcoin</a:t>
            </a:r>
            <a:r>
              <a:rPr lang="en-IN" sz="2400" dirty="0">
                <a:ea typeface="+mn-lt"/>
                <a:cs typeface="+mn-lt"/>
              </a:rPr>
              <a:t> uses pornography on a decentralized peer-to-peer network to manage the issuance of new currency units while simultaneously processing transactions. </a:t>
            </a:r>
          </a:p>
          <a:p>
            <a:pPr marL="383540" indent="-383540" algn="just">
              <a:buNone/>
            </a:pPr>
            <a:endParaRPr lang="en-IN" sz="2400" dirty="0"/>
          </a:p>
          <a:p>
            <a:pPr algn="just"/>
            <a:r>
              <a:rPr lang="en-IN" sz="2400" dirty="0">
                <a:ea typeface="+mn-lt"/>
                <a:cs typeface="+mn-lt"/>
              </a:rPr>
              <a:t>Central bank: Decentralized Peer-to-Peer Network</a:t>
            </a:r>
          </a:p>
          <a:p>
            <a:pPr algn="just"/>
            <a:r>
              <a:rPr lang="en-US" sz="2400" dirty="0">
                <a:ea typeface="+mn-lt"/>
                <a:cs typeface="+mn-lt"/>
              </a:rPr>
              <a:t>Date of introduction: June 21, 2014; 5 years ago</a:t>
            </a:r>
          </a:p>
          <a:p>
            <a:pPr algn="just"/>
            <a:r>
              <a:rPr lang="en-US" sz="2400" dirty="0">
                <a:ea typeface="+mn-lt"/>
                <a:cs typeface="+mn-lt"/>
              </a:rPr>
              <a:t>User(s): Worldwide</a:t>
            </a:r>
            <a:endParaRPr lang="en-IN" sz="2400" dirty="0">
              <a:ea typeface="+mn-lt"/>
              <a:cs typeface="+mn-lt"/>
            </a:endParaRPr>
          </a:p>
          <a:p>
            <a:pPr marL="383540" indent="-383540" algn="just">
              <a:buNone/>
            </a:pPr>
            <a:endParaRPr lang="en-IN" sz="2400" dirty="0"/>
          </a:p>
          <a:p>
            <a:pPr marL="383540" indent="-383540" algn="just">
              <a:buNone/>
            </a:pPr>
            <a:endParaRPr lang="en-IN" sz="2400" dirty="0"/>
          </a:p>
        </p:txBody>
      </p:sp>
      <p:pic>
        <p:nvPicPr>
          <p:cNvPr id="13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416D51A-D672-400E-9FB8-66B6B5649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086" y="4708723"/>
            <a:ext cx="2017346" cy="166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2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sunithar@pes.edu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557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721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Blockchain Key Concepts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Prof. 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Cryptocurrency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EEAFA-39F4-4456-9AD2-A3B8B3157A3C}"/>
              </a:ext>
            </a:extLst>
          </p:cNvPr>
          <p:cNvSpPr/>
          <p:nvPr/>
        </p:nvSpPr>
        <p:spPr>
          <a:xfrm>
            <a:off x="192066" y="1991018"/>
            <a:ext cx="80996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/>
              <a:t>Learn about the origin, Importance, usage  and  types of cryptocurrency.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9157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Cryptocurrency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EEAFA-39F4-4456-9AD2-A3B8B3157A3C}"/>
              </a:ext>
            </a:extLst>
          </p:cNvPr>
          <p:cNvSpPr/>
          <p:nvPr/>
        </p:nvSpPr>
        <p:spPr>
          <a:xfrm>
            <a:off x="192066" y="1991018"/>
            <a:ext cx="80996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Cryptocurrency is a type of digital cash and it is a bearer instrument.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/>
              <a:t>This idea of digital cash has been around since 1990’s, such as </a:t>
            </a:r>
            <a:r>
              <a:rPr lang="en-US" sz="2800" kern="0" dirty="0" err="1"/>
              <a:t>digicash</a:t>
            </a:r>
            <a:r>
              <a:rPr lang="en-US" sz="2800" kern="0" dirty="0"/>
              <a:t>.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79517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Cryptocurrency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4572675-D24A-4E44-A349-7B3E17F253F2}"/>
              </a:ext>
            </a:extLst>
          </p:cNvPr>
          <p:cNvSpPr txBox="1">
            <a:spLocks/>
          </p:cNvSpPr>
          <p:nvPr/>
        </p:nvSpPr>
        <p:spPr>
          <a:xfrm>
            <a:off x="0" y="1638300"/>
            <a:ext cx="717741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/>
            <a:r>
              <a:rPr lang="en-US" dirty="0"/>
              <a:t>1 Bitcoin = 5,66,135.47 Indian Rupee</a:t>
            </a:r>
          </a:p>
          <a:p>
            <a:pPr marL="383540"/>
            <a:endParaRPr lang="en-US" dirty="0"/>
          </a:p>
          <a:p>
            <a:pPr marL="383540"/>
            <a:endParaRPr lang="en-US" dirty="0"/>
          </a:p>
          <a:p>
            <a:pPr marL="154940" indent="0">
              <a:buNone/>
            </a:pPr>
            <a:endParaRPr lang="en-US" dirty="0"/>
          </a:p>
          <a:p>
            <a:pPr marL="383540"/>
            <a:endParaRPr lang="en-US" dirty="0"/>
          </a:p>
          <a:p>
            <a:pPr marL="383540"/>
            <a:r>
              <a:rPr lang="en-US" dirty="0"/>
              <a:t>1 Litecoin = 3,238.11 Indian Rupee</a:t>
            </a:r>
          </a:p>
        </p:txBody>
      </p:sp>
      <p:pic>
        <p:nvPicPr>
          <p:cNvPr id="11" name="Picture 5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CA8F4BF8-0027-428B-AC82-E0E2CF6BB7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16377" r="22018" b="-1"/>
          <a:stretch/>
        </p:blipFill>
        <p:spPr>
          <a:xfrm>
            <a:off x="3487202" y="2152074"/>
            <a:ext cx="2608798" cy="145657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Picture 8" descr="A picture containing racket, sport, game, ball&#10;&#10;Description generated with very high confidence">
            <a:extLst>
              <a:ext uri="{FF2B5EF4-FFF2-40B4-BE49-F238E27FC236}">
                <a16:creationId xmlns:a16="http://schemas.microsoft.com/office/drawing/2014/main" id="{F4E0B5C9-E70F-4902-B12A-2C7F8A0B0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442" y="4910204"/>
            <a:ext cx="2570551" cy="182236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5807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Bitcoin cash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DE0292-AEEC-4BB7-9023-065C6C496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312" y="1365849"/>
            <a:ext cx="7884416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b="0" dirty="0">
                <a:solidFill>
                  <a:schemeClr val="tx1"/>
                </a:solidFill>
              </a:rPr>
              <a:t>Bitcoin Cash is a cryptocurrency, split into two cryptocurrencies: Bitcoin Cash, and Bitcoin SV (Satoshi's Vision). Bitcoin Cash is sometimes also referred to as </a:t>
            </a:r>
            <a:r>
              <a:rPr lang="en-US" sz="2400" b="0" dirty="0" err="1">
                <a:solidFill>
                  <a:schemeClr val="tx1"/>
                </a:solidFill>
              </a:rPr>
              <a:t>Bcash</a:t>
            </a:r>
            <a:r>
              <a:rPr lang="en-US" sz="2400" b="0" dirty="0">
                <a:solidFill>
                  <a:schemeClr val="tx1"/>
                </a:solidFill>
              </a:rPr>
              <a:t>. </a:t>
            </a:r>
          </a:p>
          <a:p>
            <a:pPr algn="just"/>
            <a:r>
              <a:rPr lang="en-US" sz="2400" b="0" dirty="0">
                <a:solidFill>
                  <a:schemeClr val="tx1"/>
                </a:solidFill>
              </a:rPr>
              <a:t>1 August 2017 (2 years ago)</a:t>
            </a:r>
          </a:p>
          <a:p>
            <a:pPr algn="just"/>
            <a:r>
              <a:rPr lang="en-US" sz="2400" b="0" dirty="0">
                <a:solidFill>
                  <a:schemeClr val="tx1"/>
                </a:solidFill>
              </a:rPr>
              <a:t>Ledger start: 3 January 2009 (10 years ago)</a:t>
            </a:r>
          </a:p>
          <a:p>
            <a:pPr algn="just"/>
            <a:r>
              <a:rPr lang="en-US" sz="2400" b="0" dirty="0">
                <a:solidFill>
                  <a:schemeClr val="tx1"/>
                </a:solidFill>
              </a:rPr>
              <a:t>Supply limit: 21,000,000 BCH</a:t>
            </a:r>
          </a:p>
          <a:p>
            <a:pPr algn="just"/>
            <a:r>
              <a:rPr lang="en-US" sz="2400" b="0" dirty="0">
                <a:solidFill>
                  <a:schemeClr val="tx1"/>
                </a:solidFill>
              </a:rPr>
              <a:t>Ticker symbol: BCH</a:t>
            </a:r>
          </a:p>
          <a:p>
            <a:pPr marL="383540" indent="-383540" algn="just"/>
            <a:endParaRPr lang="en-US" sz="2400" b="0" dirty="0">
              <a:solidFill>
                <a:schemeClr val="tx1"/>
              </a:solidFill>
            </a:endParaRPr>
          </a:p>
        </p:txBody>
      </p:sp>
      <p:pic>
        <p:nvPicPr>
          <p:cNvPr id="11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DDE62E2-DB88-47CA-9221-1ABF2CD12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090" y="5060275"/>
            <a:ext cx="1643338" cy="16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6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Monero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253D65-6024-4CCF-AFD8-189715B9B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1550842"/>
            <a:ext cx="7731558" cy="24461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IN" sz="2400" b="0" dirty="0" err="1">
                <a:solidFill>
                  <a:schemeClr val="tx1"/>
                </a:solidFill>
                <a:ea typeface="+mn-lt"/>
                <a:cs typeface="+mn-lt"/>
              </a:rPr>
              <a:t>Monero</a:t>
            </a:r>
            <a:r>
              <a:rPr lang="en-IN" sz="2400" b="0" dirty="0">
                <a:solidFill>
                  <a:schemeClr val="tx1"/>
                </a:solidFill>
                <a:ea typeface="+mn-lt"/>
                <a:cs typeface="+mn-lt"/>
              </a:rPr>
              <a:t> is an open-source cryptocurrency created in April 2014</a:t>
            </a:r>
            <a:endParaRPr lang="en-US" sz="2400" b="0" dirty="0">
              <a:solidFill>
                <a:schemeClr val="tx1"/>
              </a:solidFill>
            </a:endParaRPr>
          </a:p>
          <a:p>
            <a:pPr marL="383540" indent="-383540">
              <a:spcBef>
                <a:spcPts val="900"/>
              </a:spcBef>
              <a:spcAft>
                <a:spcPts val="100"/>
              </a:spcAft>
            </a:pPr>
            <a:r>
              <a:rPr lang="en-IN" sz="2400" b="0" dirty="0">
                <a:solidFill>
                  <a:schemeClr val="tx1"/>
                </a:solidFill>
                <a:ea typeface="+mn-lt"/>
                <a:cs typeface="+mn-lt"/>
              </a:rPr>
              <a:t>Original author(s): Nicolas van Saberhagen</a:t>
            </a:r>
            <a:endParaRPr lang="en-US" sz="2400" b="0" dirty="0">
              <a:solidFill>
                <a:schemeClr val="tx1"/>
              </a:solidFill>
            </a:endParaRPr>
          </a:p>
          <a:p>
            <a:pPr marL="383540" indent="-383540">
              <a:spcBef>
                <a:spcPts val="900"/>
              </a:spcBef>
              <a:spcAft>
                <a:spcPts val="100"/>
              </a:spcAft>
            </a:pPr>
            <a:r>
              <a:rPr lang="en-IN" sz="2400" b="0" dirty="0">
                <a:solidFill>
                  <a:schemeClr val="tx1"/>
                </a:solidFill>
                <a:ea typeface="+mn-lt"/>
                <a:cs typeface="+mn-lt"/>
              </a:rPr>
              <a:t>Symbol: ɱ</a:t>
            </a:r>
            <a:endParaRPr lang="en-US" sz="2400" b="0" dirty="0">
              <a:solidFill>
                <a:schemeClr val="tx1"/>
              </a:solidFill>
            </a:endParaRPr>
          </a:p>
          <a:p>
            <a:pPr marL="383540" indent="-383540">
              <a:spcBef>
                <a:spcPts val="900"/>
              </a:spcBef>
              <a:spcAft>
                <a:spcPts val="100"/>
              </a:spcAft>
            </a:pPr>
            <a:r>
              <a:rPr lang="en-IN" sz="2400" b="0" dirty="0">
                <a:solidFill>
                  <a:schemeClr val="tx1"/>
                </a:solidFill>
                <a:ea typeface="+mn-lt"/>
                <a:cs typeface="+mn-lt"/>
              </a:rPr>
              <a:t>Hash function: </a:t>
            </a:r>
            <a:r>
              <a:rPr lang="en-IN" sz="2400" b="0" dirty="0" err="1">
                <a:solidFill>
                  <a:schemeClr val="tx1"/>
                </a:solidFill>
                <a:ea typeface="+mn-lt"/>
                <a:cs typeface="+mn-lt"/>
              </a:rPr>
              <a:t>CryptoNight</a:t>
            </a:r>
            <a:endParaRPr lang="en-US" sz="2400" b="0" dirty="0">
              <a:solidFill>
                <a:schemeClr val="tx1"/>
              </a:solidFill>
            </a:endParaRPr>
          </a:p>
          <a:p>
            <a:pPr marL="383540" indent="-383540">
              <a:spcBef>
                <a:spcPts val="900"/>
              </a:spcBef>
              <a:spcAft>
                <a:spcPts val="100"/>
              </a:spcAft>
            </a:pPr>
            <a:r>
              <a:rPr lang="en-IN" sz="2400" b="0" dirty="0">
                <a:solidFill>
                  <a:schemeClr val="tx1"/>
                </a:solidFill>
                <a:ea typeface="+mn-lt"/>
                <a:cs typeface="+mn-lt"/>
              </a:rPr>
              <a:t>Previous names: </a:t>
            </a:r>
            <a:r>
              <a:rPr lang="en-IN" sz="2400" b="0" dirty="0" err="1">
                <a:solidFill>
                  <a:schemeClr val="tx1"/>
                </a:solidFill>
                <a:ea typeface="+mn-lt"/>
                <a:cs typeface="+mn-lt"/>
              </a:rPr>
              <a:t>BitMonero</a:t>
            </a:r>
            <a:endParaRPr lang="en-US" sz="2400" b="0" dirty="0">
              <a:solidFill>
                <a:schemeClr val="tx1"/>
              </a:solidFill>
            </a:endParaRPr>
          </a:p>
          <a:p>
            <a:pPr marL="383540" indent="-383540">
              <a:spcBef>
                <a:spcPts val="900"/>
              </a:spcBef>
              <a:spcAft>
                <a:spcPts val="100"/>
              </a:spcAft>
            </a:pPr>
            <a:r>
              <a:rPr lang="en-IN" sz="2400" b="0" dirty="0">
                <a:solidFill>
                  <a:schemeClr val="tx1"/>
                </a:solidFill>
                <a:ea typeface="+mn-lt"/>
                <a:cs typeface="+mn-lt"/>
              </a:rPr>
              <a:t>Circulating supply: 17,066,158 XMR (as of 16 June 2019)</a:t>
            </a:r>
          </a:p>
          <a:p>
            <a:pPr marL="383540" indent="-383540">
              <a:spcBef>
                <a:spcPts val="900"/>
              </a:spcBef>
              <a:spcAft>
                <a:spcPts val="100"/>
              </a:spcAft>
            </a:pPr>
            <a:r>
              <a:rPr lang="en-IN" sz="2400" b="0" dirty="0">
                <a:solidFill>
                  <a:schemeClr val="tx1"/>
                </a:solidFill>
                <a:ea typeface="+mn-lt"/>
                <a:cs typeface="+mn-lt"/>
              </a:rPr>
              <a:t>Latest release: 0.14.0.2 / 8 March 2019 (9 months ago)</a:t>
            </a:r>
          </a:p>
          <a:p>
            <a:pPr marL="383540" indent="-383540" algn="just"/>
            <a:endParaRPr lang="en-US" sz="2400" b="0" dirty="0">
              <a:solidFill>
                <a:schemeClr val="tx1"/>
              </a:solidFill>
            </a:endParaRPr>
          </a:p>
        </p:txBody>
      </p:sp>
      <p:pic>
        <p:nvPicPr>
          <p:cNvPr id="11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2BA0A78-5C4A-45A9-B697-FB9F1E41C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692" y="5053323"/>
            <a:ext cx="1804677" cy="18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0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Dash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267214-FA5B-4C52-9956-CDA45A403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883" y="1638300"/>
            <a:ext cx="7374410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 algn="just">
              <a:buNone/>
            </a:pPr>
            <a:r>
              <a:rPr lang="en-US" sz="2400" b="0" dirty="0">
                <a:solidFill>
                  <a:schemeClr val="tx1"/>
                </a:solidFill>
              </a:rPr>
              <a:t>Dash is an open source cryptocurrency</a:t>
            </a:r>
          </a:p>
          <a:p>
            <a:pPr marL="383540" indent="-383540"/>
            <a:r>
              <a:rPr lang="en-US" sz="2400" b="0" dirty="0">
                <a:solidFill>
                  <a:schemeClr val="tx1"/>
                </a:solidFill>
              </a:rPr>
              <a:t>Original author(s): Evan Duffield</a:t>
            </a:r>
          </a:p>
          <a:p>
            <a:pPr marL="383540" indent="-383540"/>
            <a:r>
              <a:rPr lang="en-US" sz="2400" b="0" dirty="0">
                <a:solidFill>
                  <a:schemeClr val="tx1"/>
                </a:solidFill>
              </a:rPr>
              <a:t>Written in: C++</a:t>
            </a:r>
          </a:p>
          <a:p>
            <a:pPr marL="383540" indent="-383540"/>
            <a:r>
              <a:rPr lang="en-US" sz="2400" b="0" dirty="0">
                <a:solidFill>
                  <a:schemeClr val="tx1"/>
                </a:solidFill>
              </a:rPr>
              <a:t>Previous names: </a:t>
            </a:r>
            <a:r>
              <a:rPr lang="en-US" sz="2400" b="0" dirty="0" err="1">
                <a:solidFill>
                  <a:schemeClr val="tx1"/>
                </a:solidFill>
              </a:rPr>
              <a:t>Xcoin</a:t>
            </a:r>
            <a:r>
              <a:rPr lang="en-US" sz="2400" b="0" dirty="0">
                <a:solidFill>
                  <a:schemeClr val="tx1"/>
                </a:solidFill>
              </a:rPr>
              <a:t>, </a:t>
            </a:r>
            <a:r>
              <a:rPr lang="en-US" sz="2400" b="0" dirty="0" err="1">
                <a:solidFill>
                  <a:schemeClr val="tx1"/>
                </a:solidFill>
              </a:rPr>
              <a:t>Darkcoin</a:t>
            </a:r>
            <a:endParaRPr lang="en-US" sz="2400" b="0" dirty="0">
              <a:solidFill>
                <a:schemeClr val="tx1"/>
              </a:solidFill>
            </a:endParaRPr>
          </a:p>
          <a:p>
            <a:pPr marL="383540" indent="-383540"/>
            <a:r>
              <a:rPr lang="en-US" sz="2400" b="0" dirty="0">
                <a:solidFill>
                  <a:schemeClr val="tx1"/>
                </a:solidFill>
              </a:rPr>
              <a:t>Initial release: 18 January 2014 (5 years ago)</a:t>
            </a:r>
          </a:p>
          <a:p>
            <a:pPr marL="383540" indent="-383540"/>
            <a:r>
              <a:rPr lang="en-US" sz="2400" b="0" dirty="0">
                <a:solidFill>
                  <a:schemeClr val="tx1"/>
                </a:solidFill>
              </a:rPr>
              <a:t>Latest release: 0.14.0.2 / 4 July 2019 (5 months ago)</a:t>
            </a:r>
          </a:p>
          <a:p>
            <a:pPr marL="383540" indent="-383540" algn="just"/>
            <a:endParaRPr lang="en-US" sz="2400" b="0" dirty="0">
              <a:solidFill>
                <a:schemeClr val="tx1"/>
              </a:solidFill>
            </a:endParaRPr>
          </a:p>
        </p:txBody>
      </p:sp>
      <p:pic>
        <p:nvPicPr>
          <p:cNvPr id="11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F0AD2E5-C009-487B-A809-5A0961094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718" y="4493135"/>
            <a:ext cx="2096811" cy="209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Dogecoin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E29F7C-2FFF-4631-BFF0-3E327FB4AA2E}"/>
              </a:ext>
            </a:extLst>
          </p:cNvPr>
          <p:cNvSpPr txBox="1">
            <a:spLocks/>
          </p:cNvSpPr>
          <p:nvPr/>
        </p:nvSpPr>
        <p:spPr>
          <a:xfrm>
            <a:off x="533400" y="1513221"/>
            <a:ext cx="6247410" cy="516133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5CFBC3-6505-42FB-ADB4-799C00DD4AEE}"/>
              </a:ext>
            </a:extLst>
          </p:cNvPr>
          <p:cNvSpPr txBox="1">
            <a:spLocks/>
          </p:cNvSpPr>
          <p:nvPr/>
        </p:nvSpPr>
        <p:spPr>
          <a:xfrm>
            <a:off x="335654" y="1638300"/>
            <a:ext cx="7999758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 algn="just">
              <a:buFont typeface="Arial" panose="020B0604020202020204" pitchFamily="34" charset="0"/>
              <a:buNone/>
            </a:pPr>
            <a:r>
              <a:rPr lang="en-IN" sz="2400" dirty="0">
                <a:ea typeface="+mn-lt"/>
                <a:cs typeface="+mn-lt"/>
              </a:rPr>
              <a:t>Dogecoin is a cryptocurrency  </a:t>
            </a:r>
          </a:p>
          <a:p>
            <a:r>
              <a:rPr lang="en-IN" sz="2400" dirty="0">
                <a:ea typeface="+mn-lt"/>
                <a:cs typeface="+mn-lt"/>
              </a:rPr>
              <a:t>Circulating supply: As of February 2018, over 113 billion coins had been mined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IN" sz="2400" dirty="0">
                <a:ea typeface="+mn-lt"/>
                <a:cs typeface="+mn-lt"/>
              </a:rPr>
              <a:t>Hash function: </a:t>
            </a:r>
            <a:r>
              <a:rPr lang="en-IN" sz="2400" dirty="0" err="1">
                <a:ea typeface="+mn-lt"/>
                <a:cs typeface="+mn-lt"/>
              </a:rPr>
              <a:t>Scrypt</a:t>
            </a:r>
            <a:r>
              <a:rPr lang="en-IN" sz="2400" dirty="0">
                <a:ea typeface="+mn-lt"/>
                <a:cs typeface="+mn-lt"/>
              </a:rPr>
              <a:t>-based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IN" sz="2400" dirty="0">
                <a:ea typeface="+mn-lt"/>
                <a:cs typeface="+mn-lt"/>
              </a:rPr>
              <a:t>Developer(s): Billy Markus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IN" sz="2400" dirty="0">
                <a:ea typeface="+mn-lt"/>
                <a:cs typeface="+mn-lt"/>
              </a:rPr>
              <a:t>Exchange rate: Floating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IN" sz="2400" dirty="0">
                <a:ea typeface="+mn-lt"/>
                <a:cs typeface="+mn-lt"/>
              </a:rPr>
              <a:t>Programming language: C+</a:t>
            </a:r>
            <a:r>
              <a:rPr lang="en-IN" sz="24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</a:t>
            </a:r>
            <a:endParaRPr lang="en-US" dirty="0"/>
          </a:p>
          <a:p>
            <a:pPr marL="383540" indent="-383540" algn="just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3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CC9954-D1C5-43A4-9B53-15186A723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892" y="4964837"/>
            <a:ext cx="2608254" cy="19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6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1093</Words>
  <Application>Microsoft Office PowerPoint</Application>
  <PresentationFormat>Widescreen</PresentationFormat>
  <Paragraphs>133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55</cp:revision>
  <dcterms:created xsi:type="dcterms:W3CDTF">2020-06-03T14:19:11Z</dcterms:created>
  <dcterms:modified xsi:type="dcterms:W3CDTF">2020-06-30T10:44:19Z</dcterms:modified>
</cp:coreProperties>
</file>