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357" r:id="rId2"/>
    <p:sldId id="358" r:id="rId3"/>
    <p:sldId id="326" r:id="rId4"/>
    <p:sldId id="361" r:id="rId5"/>
    <p:sldId id="363" r:id="rId6"/>
    <p:sldId id="364" r:id="rId7"/>
    <p:sldId id="365" r:id="rId8"/>
    <p:sldId id="360" r:id="rId9"/>
    <p:sldId id="366" r:id="rId10"/>
    <p:sldId id="367" r:id="rId11"/>
    <p:sldId id="362" r:id="rId12"/>
    <p:sldId id="34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4" d="100"/>
          <a:sy n="64" d="100"/>
        </p:scale>
        <p:origin x="900"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372DF8-784B-4388-9B81-5129DCE5F392}" type="datetimeFigureOut">
              <a:rPr lang="en-US" smtClean="0"/>
              <a:t>01-Jul-20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A64997-5B82-48AA-B863-B5828182F366}" type="slidenum">
              <a:rPr lang="en-US" smtClean="0"/>
              <a:t>‹#›</a:t>
            </a:fld>
            <a:endParaRPr lang="en-US"/>
          </a:p>
        </p:txBody>
      </p:sp>
    </p:spTree>
    <p:extLst>
      <p:ext uri="{BB962C8B-B14F-4D97-AF65-F5344CB8AC3E}">
        <p14:creationId xmlns:p14="http://schemas.microsoft.com/office/powerpoint/2010/main" val="15156488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medium.com/@ConsenSys/tokens-on-ethereum-e9e61dac9b4e"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medium.com/bittrust/passing-the-howey-test-how-to-regulate-blockchain-tokens-d218da93a8b6"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0xproject.com/" TargetMode="External"/><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hyperlink" Target="https://swap.tech/whitepaper/" TargetMode="Externa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0xproject.com/"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s://swap.tech/whitepaper/"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A64997-5B82-48AA-B863-B5828182F366}" type="slidenum">
              <a:rPr lang="en-US" smtClean="0"/>
              <a:t>3</a:t>
            </a:fld>
            <a:endParaRPr lang="en-US"/>
          </a:p>
        </p:txBody>
      </p:sp>
    </p:spTree>
    <p:extLst>
      <p:ext uri="{BB962C8B-B14F-4D97-AF65-F5344CB8AC3E}">
        <p14:creationId xmlns:p14="http://schemas.microsoft.com/office/powerpoint/2010/main" val="9084079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1" dirty="0">
                <a:solidFill>
                  <a:srgbClr val="292929"/>
                </a:solidFill>
                <a:effectLst/>
                <a:latin typeface="medium-content-serif-font"/>
              </a:rPr>
              <a:t> </a:t>
            </a:r>
            <a:r>
              <a:rPr lang="en-US" b="0" i="0" u="none" strike="noStrike" dirty="0">
                <a:effectLst/>
                <a:latin typeface="medium-content-serif-font"/>
                <a:hlinkClick r:id="rId3"/>
              </a:rPr>
              <a:t>A token is a digital asset. It is an object of value itself, or representation of any other asset on a digital ledger</a:t>
            </a:r>
            <a:r>
              <a:rPr lang="en-US" b="0" i="0" dirty="0">
                <a:solidFill>
                  <a:srgbClr val="292929"/>
                </a:solidFill>
                <a:effectLst/>
                <a:latin typeface="medium-content-serif-font"/>
              </a:rPr>
              <a:t>. A token can be native which serves as an incentive to help protect the network from attack and has governance rule-set, example is Bitcoin which is being paid to miners for block creation and validation. Ether; which is used for payment of transactions to the nodes carrying out block validation and confirmation. This is a perfect example of a token economy as it is reward based on the systematic reinforcement of target behavior.</a:t>
            </a:r>
            <a:endParaRPr lang="en-US" dirty="0"/>
          </a:p>
        </p:txBody>
      </p:sp>
      <p:sp>
        <p:nvSpPr>
          <p:cNvPr id="4" name="Slide Number Placeholder 3"/>
          <p:cNvSpPr>
            <a:spLocks noGrp="1"/>
          </p:cNvSpPr>
          <p:nvPr>
            <p:ph type="sldNum" sz="quarter" idx="5"/>
          </p:nvPr>
        </p:nvSpPr>
        <p:spPr/>
        <p:txBody>
          <a:bodyPr/>
          <a:lstStyle/>
          <a:p>
            <a:fld id="{CDA64997-5B82-48AA-B863-B5828182F366}" type="slidenum">
              <a:rPr lang="en-US" smtClean="0"/>
              <a:t>4</a:t>
            </a:fld>
            <a:endParaRPr lang="en-US"/>
          </a:p>
        </p:txBody>
      </p:sp>
    </p:spTree>
    <p:extLst>
      <p:ext uri="{BB962C8B-B14F-4D97-AF65-F5344CB8AC3E}">
        <p14:creationId xmlns:p14="http://schemas.microsoft.com/office/powerpoint/2010/main" val="18256364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r>
              <a:rPr lang="en-US" b="0" i="0" dirty="0">
                <a:solidFill>
                  <a:srgbClr val="666666"/>
                </a:solidFill>
                <a:effectLst/>
                <a:latin typeface="Lato"/>
              </a:rPr>
              <a:t>Recyclable bottles are a good analogue example for a token. In some countries, bottles you buy in supermarkets are issued as tokens, as they have a recycling value of usually a few cents printed on them. This is money that you pay on top of the initial price of the product, and has become a method for governments to encourage the recycling of materials and subsequent reduction of litter in public places. If you return the bottle to the supermarket or other collecting entities, you will get reimbursed with the recycling value stated upon the token you return – the bottle. Losing the bottle is equivalent to losing money.</a:t>
            </a:r>
          </a:p>
          <a:p>
            <a:pPr algn="l" fontAlgn="base"/>
            <a:r>
              <a:rPr lang="en-US" b="0" i="0" dirty="0">
                <a:solidFill>
                  <a:srgbClr val="666666"/>
                </a:solidFill>
                <a:effectLst/>
                <a:latin typeface="Lato"/>
              </a:rPr>
              <a:t>A garbage bag could also represent a recycling token if it is issued with a recycling value. In some parts of Switzerland, for example, you can’t just throw out trash in a bin in a random bag. You have to pay for the bag up front, which includes a dumpster fee, and you can only use those bags to dispose of your trash. As opposed to most other countries, where you pay your garbage bill monthly, as part of your utility bill tied to the rent of your apartment or house, this system requires you to purchase these special plastic bags. These tokenized plastic bags come at a higher cost than regular supermarket plastic bags, and are issued and managed by local authorities.</a:t>
            </a:r>
          </a:p>
        </p:txBody>
      </p:sp>
      <p:sp>
        <p:nvSpPr>
          <p:cNvPr id="4" name="Slide Number Placeholder 3"/>
          <p:cNvSpPr>
            <a:spLocks noGrp="1"/>
          </p:cNvSpPr>
          <p:nvPr>
            <p:ph type="sldNum" sz="quarter" idx="5"/>
          </p:nvPr>
        </p:nvSpPr>
        <p:spPr/>
        <p:txBody>
          <a:bodyPr/>
          <a:lstStyle/>
          <a:p>
            <a:fld id="{CDA64997-5B82-48AA-B863-B5828182F366}" type="slidenum">
              <a:rPr lang="en-US" smtClean="0"/>
              <a:t>5</a:t>
            </a:fld>
            <a:endParaRPr lang="en-US"/>
          </a:p>
        </p:txBody>
      </p:sp>
    </p:spTree>
    <p:extLst>
      <p:ext uri="{BB962C8B-B14F-4D97-AF65-F5344CB8AC3E}">
        <p14:creationId xmlns:p14="http://schemas.microsoft.com/office/powerpoint/2010/main" val="20025666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666666"/>
                </a:solidFill>
                <a:effectLst/>
                <a:latin typeface="Lato"/>
              </a:rPr>
              <a:t>Cryptographic tokens represent a set of rules, encoded in a smart contract – the token contract. Every token belongs to a blockchain address. These tokens are accessible with a dedicated wallet so ware that communicates with the blockchain and manages the public-private key pair related to the blockchain address. Only the person who has the private key for that address can access the respective tokens. This person can, therefore, be regarded as the owner or custodian of that token. If the token represents an asset, the owner can initiate transfer of the tokens by signing with their private key, which in turn generates a digital fingerprint or digital signature. If the token represents an access right to something somebody else owns, the owner of that token can initiate access by signing with their private key, thereby creating a digital fingerprint. If the token represents a voting, the owner of that token can vote by signing with their private key, creating a digital signature </a:t>
            </a:r>
            <a:endParaRPr lang="en-US" dirty="0"/>
          </a:p>
        </p:txBody>
      </p:sp>
      <p:sp>
        <p:nvSpPr>
          <p:cNvPr id="4" name="Slide Number Placeholder 3"/>
          <p:cNvSpPr>
            <a:spLocks noGrp="1"/>
          </p:cNvSpPr>
          <p:nvPr>
            <p:ph type="sldNum" sz="quarter" idx="5"/>
          </p:nvPr>
        </p:nvSpPr>
        <p:spPr/>
        <p:txBody>
          <a:bodyPr/>
          <a:lstStyle/>
          <a:p>
            <a:fld id="{CDA64997-5B82-48AA-B863-B5828182F366}" type="slidenum">
              <a:rPr lang="en-US" smtClean="0"/>
              <a:t>6</a:t>
            </a:fld>
            <a:endParaRPr lang="en-US"/>
          </a:p>
        </p:txBody>
      </p:sp>
    </p:spTree>
    <p:extLst>
      <p:ext uri="{BB962C8B-B14F-4D97-AF65-F5344CB8AC3E}">
        <p14:creationId xmlns:p14="http://schemas.microsoft.com/office/powerpoint/2010/main" val="20833818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92929"/>
                </a:solidFill>
                <a:effectLst/>
                <a:latin typeface="medium-content-serif-font"/>
              </a:rPr>
              <a:t>Application Stack Tokens could be classified as work/utility, </a:t>
            </a:r>
            <a:r>
              <a:rPr lang="en-US" b="0" i="1" dirty="0">
                <a:solidFill>
                  <a:srgbClr val="292929"/>
                </a:solidFill>
                <a:effectLst/>
                <a:latin typeface="medium-content-serif-font"/>
              </a:rPr>
              <a:t>security </a:t>
            </a:r>
            <a:r>
              <a:rPr lang="en-US" b="0" i="0" dirty="0">
                <a:solidFill>
                  <a:srgbClr val="292929"/>
                </a:solidFill>
                <a:effectLst/>
                <a:latin typeface="medium-content-serif-font"/>
              </a:rPr>
              <a:t>or</a:t>
            </a:r>
            <a:r>
              <a:rPr lang="en-US" b="0" i="1" dirty="0">
                <a:solidFill>
                  <a:srgbClr val="292929"/>
                </a:solidFill>
                <a:effectLst/>
                <a:latin typeface="medium-content-serif-font"/>
              </a:rPr>
              <a:t> </a:t>
            </a:r>
            <a:r>
              <a:rPr lang="en-US" b="0" i="0" dirty="0">
                <a:solidFill>
                  <a:srgbClr val="292929"/>
                </a:solidFill>
                <a:effectLst/>
                <a:latin typeface="medium-content-serif-font"/>
              </a:rPr>
              <a:t>asset-backed token.</a:t>
            </a:r>
          </a:p>
          <a:p>
            <a:pPr algn="l"/>
            <a:r>
              <a:rPr lang="en-US" b="1" i="0" dirty="0">
                <a:solidFill>
                  <a:srgbClr val="292929"/>
                </a:solidFill>
                <a:effectLst/>
                <a:latin typeface="medium-content-serif-font"/>
              </a:rPr>
              <a:t>A work or utility token</a:t>
            </a:r>
            <a:r>
              <a:rPr lang="en-US" b="0" i="0" dirty="0">
                <a:solidFill>
                  <a:srgbClr val="292929"/>
                </a:solidFill>
                <a:effectLst/>
                <a:latin typeface="medium-content-serif-font"/>
              </a:rPr>
              <a:t> can be used as access right to contribute to a network like a DAO and receive reward for carrying out a particular task. This kind of token can also be exchanged for a service or product. A scarce utility token on a high-demand useful service/market can create massive value for holders of such token.</a:t>
            </a:r>
          </a:p>
          <a:p>
            <a:pPr algn="l"/>
            <a:r>
              <a:rPr lang="en-US" b="1" i="0" dirty="0">
                <a:solidFill>
                  <a:srgbClr val="292929"/>
                </a:solidFill>
                <a:effectLst/>
                <a:latin typeface="medium-content-serif-font"/>
              </a:rPr>
              <a:t>Security token </a:t>
            </a:r>
            <a:r>
              <a:rPr lang="en-US" b="0" i="0" dirty="0">
                <a:solidFill>
                  <a:srgbClr val="292929"/>
                </a:solidFill>
                <a:effectLst/>
                <a:latin typeface="medium-content-serif-font"/>
              </a:rPr>
              <a:t>gives holders right of equity in your venture. Holders can lay claim to revenue or profit of the venture. Issuers of such tokens promise returns to holders. Any token that passes the </a:t>
            </a:r>
            <a:r>
              <a:rPr lang="en-US" b="0" i="0" u="none" strike="noStrike" dirty="0">
                <a:solidFill>
                  <a:srgbClr val="292929"/>
                </a:solidFill>
                <a:effectLst/>
                <a:latin typeface="medium-content-serif-font"/>
                <a:hlinkClick r:id="rId3"/>
              </a:rPr>
              <a:t>Howey Test</a:t>
            </a:r>
            <a:r>
              <a:rPr lang="en-US" b="0" i="0" dirty="0">
                <a:solidFill>
                  <a:srgbClr val="292929"/>
                </a:solidFill>
                <a:effectLst/>
                <a:latin typeface="medium-content-serif-font"/>
              </a:rPr>
              <a:t> is considered an investment contract or simply a Security token and this has been a long standing battle with Regulators still trying to find the right legislation for the industry.</a:t>
            </a:r>
          </a:p>
          <a:p>
            <a:pPr algn="l"/>
            <a:r>
              <a:rPr lang="en-US" b="1" i="0" dirty="0">
                <a:solidFill>
                  <a:srgbClr val="292929"/>
                </a:solidFill>
                <a:effectLst/>
                <a:latin typeface="medium-content-serif-font"/>
              </a:rPr>
              <a:t>Asset-backed tokens </a:t>
            </a:r>
            <a:r>
              <a:rPr lang="en-US" b="0" i="0" dirty="0">
                <a:solidFill>
                  <a:srgbClr val="292929"/>
                </a:solidFill>
                <a:effectLst/>
                <a:latin typeface="medium-content-serif-font"/>
              </a:rPr>
              <a:t>are backed with tangible assets like bonds, stocks, properties, gold, car, etc. The tokens represent the physical assets and transferring from one person to another confers the new holder as the owner of such asset.</a:t>
            </a:r>
          </a:p>
          <a:p>
            <a:endParaRPr lang="en-US" dirty="0"/>
          </a:p>
        </p:txBody>
      </p:sp>
      <p:sp>
        <p:nvSpPr>
          <p:cNvPr id="4" name="Slide Number Placeholder 3"/>
          <p:cNvSpPr>
            <a:spLocks noGrp="1"/>
          </p:cNvSpPr>
          <p:nvPr>
            <p:ph type="sldNum" sz="quarter" idx="5"/>
          </p:nvPr>
        </p:nvSpPr>
        <p:spPr/>
        <p:txBody>
          <a:bodyPr/>
          <a:lstStyle/>
          <a:p>
            <a:fld id="{CDA64997-5B82-48AA-B863-B5828182F366}" type="slidenum">
              <a:rPr lang="en-US" smtClean="0"/>
              <a:t>7</a:t>
            </a:fld>
            <a:endParaRPr lang="en-US"/>
          </a:p>
        </p:txBody>
      </p:sp>
    </p:spTree>
    <p:extLst>
      <p:ext uri="{BB962C8B-B14F-4D97-AF65-F5344CB8AC3E}">
        <p14:creationId xmlns:p14="http://schemas.microsoft.com/office/powerpoint/2010/main" val="14755496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A64997-5B82-48AA-B863-B5828182F366}" type="slidenum">
              <a:rPr lang="en-US" smtClean="0"/>
              <a:t>8</a:t>
            </a:fld>
            <a:endParaRPr lang="en-US"/>
          </a:p>
        </p:txBody>
      </p:sp>
    </p:spTree>
    <p:extLst>
      <p:ext uri="{BB962C8B-B14F-4D97-AF65-F5344CB8AC3E}">
        <p14:creationId xmlns:p14="http://schemas.microsoft.com/office/powerpoint/2010/main" val="25102225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solidFill>
                  <a:srgbClr val="292929"/>
                </a:solidFill>
                <a:effectLst/>
                <a:latin typeface="medium-content-serif-font"/>
              </a:rPr>
              <a:t>The blockchain </a:t>
            </a:r>
            <a:r>
              <a:rPr lang="en-US" b="0" i="0" dirty="0">
                <a:solidFill>
                  <a:srgbClr val="292929"/>
                </a:solidFill>
                <a:effectLst/>
                <a:latin typeface="medium-content-serif-font"/>
              </a:rPr>
              <a:t>is the foundation offering trustless transactions, fast settlement times, security and the network on which all higher levels in the stack are built. The blockchain offers issuers and regulators </a:t>
            </a:r>
            <a:r>
              <a:rPr lang="en-US" b="1" i="0" dirty="0">
                <a:solidFill>
                  <a:srgbClr val="292929"/>
                </a:solidFill>
                <a:effectLst/>
                <a:latin typeface="medium-content-serif-font"/>
              </a:rPr>
              <a:t>visibility </a:t>
            </a:r>
            <a:r>
              <a:rPr lang="en-US" b="0" i="0" dirty="0">
                <a:solidFill>
                  <a:srgbClr val="292929"/>
                </a:solidFill>
                <a:effectLst/>
                <a:latin typeface="medium-content-serif-font"/>
              </a:rPr>
              <a:t>and provides investors with connectivity and discoverability leading to </a:t>
            </a:r>
            <a:r>
              <a:rPr lang="en-US" b="1" i="0" dirty="0">
                <a:solidFill>
                  <a:srgbClr val="292929"/>
                </a:solidFill>
                <a:effectLst/>
                <a:latin typeface="medium-content-serif-font"/>
              </a:rPr>
              <a:t>liquidity</a:t>
            </a:r>
            <a:r>
              <a:rPr lang="en-US" b="0" i="0" dirty="0">
                <a:solidFill>
                  <a:srgbClr val="292929"/>
                </a:solidFill>
                <a:effectLst/>
                <a:latin typeface="medium-content-serif-font"/>
              </a:rPr>
              <a:t>.</a:t>
            </a:r>
            <a:r>
              <a:rPr lang="en-US" b="1" i="0" dirty="0">
                <a:solidFill>
                  <a:srgbClr val="292929"/>
                </a:solidFill>
                <a:effectLst/>
                <a:latin typeface="medium-content-serif-font"/>
              </a:rPr>
              <a:t> </a:t>
            </a:r>
          </a:p>
          <a:p>
            <a:r>
              <a:rPr lang="en-US" b="1" i="0" dirty="0">
                <a:solidFill>
                  <a:srgbClr val="292929"/>
                </a:solidFill>
                <a:effectLst/>
                <a:latin typeface="medium-content-serif-font"/>
              </a:rPr>
              <a:t>The security token</a:t>
            </a:r>
            <a:r>
              <a:rPr lang="en-US" b="0" i="0" dirty="0">
                <a:solidFill>
                  <a:srgbClr val="292929"/>
                </a:solidFill>
                <a:effectLst/>
                <a:latin typeface="medium-content-serif-font"/>
              </a:rPr>
              <a:t> is the on-chain technology layer that, in combination with the compliance platform, enforces compliant transactions required by issuers and regulators. </a:t>
            </a:r>
          </a:p>
          <a:p>
            <a:r>
              <a:rPr lang="en-US" b="1" dirty="0">
                <a:effectLst/>
                <a:latin typeface="medium-content-serif-font"/>
              </a:rPr>
              <a:t>The compliance platform </a:t>
            </a:r>
            <a:r>
              <a:rPr lang="en-US" dirty="0"/>
              <a:t>consists of off-chain processes that conduct issuer due </a:t>
            </a:r>
            <a:r>
              <a:rPr lang="en-US" dirty="0" err="1"/>
              <a:t>diligence,ensure</a:t>
            </a:r>
            <a:r>
              <a:rPr lang="en-US" dirty="0"/>
              <a:t> that investors are qualified to participate in offerings and later trades, and update rules and permissions dynamically over time to ensure compliant secondary trading.</a:t>
            </a:r>
          </a:p>
          <a:p>
            <a:r>
              <a:rPr lang="en-US" b="1" i="0" dirty="0">
                <a:solidFill>
                  <a:srgbClr val="292929"/>
                </a:solidFill>
                <a:effectLst/>
                <a:latin typeface="medium-content-serif-font"/>
              </a:rPr>
              <a:t>Exchange protocols </a:t>
            </a:r>
            <a:r>
              <a:rPr lang="en-US" b="0" i="0" dirty="0">
                <a:solidFill>
                  <a:srgbClr val="292929"/>
                </a:solidFill>
                <a:effectLst/>
                <a:latin typeface="medium-content-serif-font"/>
              </a:rPr>
              <a:t>like </a:t>
            </a:r>
            <a:r>
              <a:rPr lang="en-US" b="0" i="0" u="none" strike="noStrike" dirty="0">
                <a:effectLst/>
                <a:latin typeface="medium-content-serif-font"/>
                <a:hlinkClick r:id="rId3"/>
              </a:rPr>
              <a:t>0x</a:t>
            </a:r>
            <a:r>
              <a:rPr lang="en-US" b="0" i="0" dirty="0">
                <a:solidFill>
                  <a:srgbClr val="292929"/>
                </a:solidFill>
                <a:effectLst/>
                <a:latin typeface="medium-content-serif-font"/>
              </a:rPr>
              <a:t> and </a:t>
            </a:r>
            <a:r>
              <a:rPr lang="en-US" b="0" i="0" u="none" strike="noStrike" dirty="0">
                <a:effectLst/>
                <a:latin typeface="medium-content-serif-font"/>
                <a:hlinkClick r:id="rId4"/>
              </a:rPr>
              <a:t>Swap</a:t>
            </a:r>
            <a:r>
              <a:rPr lang="en-US" b="0" i="0" dirty="0">
                <a:solidFill>
                  <a:srgbClr val="292929"/>
                </a:solidFill>
                <a:effectLst/>
                <a:latin typeface="medium-content-serif-font"/>
              </a:rPr>
              <a:t> are an essential layer to ensure a global liquidity pool. Exchange protocols connect order books from different marketplaces and enable the exchange of tokenized securities by providing developers an open protocol to build on. The decentralized protocols lower the cost of trading, remove barriers for overseas investors, and enhance security as it is not a centralized third party that holds funds or securities.</a:t>
            </a:r>
          </a:p>
          <a:p>
            <a:r>
              <a:rPr lang="en-US" b="1" i="0" dirty="0">
                <a:solidFill>
                  <a:srgbClr val="292929"/>
                </a:solidFill>
                <a:effectLst/>
                <a:latin typeface="medium-content-serif-font"/>
              </a:rPr>
              <a:t>Exchanges </a:t>
            </a:r>
            <a:r>
              <a:rPr lang="en-US" b="0" i="0" dirty="0">
                <a:solidFill>
                  <a:srgbClr val="292929"/>
                </a:solidFill>
                <a:effectLst/>
                <a:latin typeface="medium-content-serif-font"/>
              </a:rPr>
              <a:t>(exchanges, 0x </a:t>
            </a:r>
            <a:r>
              <a:rPr lang="en-US" b="0" i="0" dirty="0" err="1">
                <a:solidFill>
                  <a:srgbClr val="292929"/>
                </a:solidFill>
                <a:effectLst/>
                <a:latin typeface="medium-content-serif-font"/>
              </a:rPr>
              <a:t>relayers</a:t>
            </a:r>
            <a:r>
              <a:rPr lang="en-US" b="0" i="0" dirty="0">
                <a:solidFill>
                  <a:srgbClr val="292929"/>
                </a:solidFill>
                <a:effectLst/>
                <a:latin typeface="medium-content-serif-font"/>
              </a:rPr>
              <a:t>, second-layer protocols)</a:t>
            </a:r>
            <a:r>
              <a:rPr lang="en-US" b="1" i="0" dirty="0">
                <a:solidFill>
                  <a:srgbClr val="292929"/>
                </a:solidFill>
                <a:effectLst/>
                <a:latin typeface="medium-content-serif-font"/>
              </a:rPr>
              <a:t> </a:t>
            </a:r>
            <a:r>
              <a:rPr lang="en-US" b="0" i="0" dirty="0">
                <a:solidFill>
                  <a:srgbClr val="292929"/>
                </a:solidFill>
                <a:effectLst/>
                <a:latin typeface="medium-content-serif-font"/>
              </a:rPr>
              <a:t>provide a venue for liquidity, where buyers and sellers find trade execution once secondary trades are allowed to occur. In the Security Token Stack, it is essential that marketplaces have met the regulatory guidelines required for operating as an exchange.</a:t>
            </a:r>
            <a:endParaRPr lang="en-US" dirty="0"/>
          </a:p>
        </p:txBody>
      </p:sp>
      <p:sp>
        <p:nvSpPr>
          <p:cNvPr id="4" name="Slide Number Placeholder 3"/>
          <p:cNvSpPr>
            <a:spLocks noGrp="1"/>
          </p:cNvSpPr>
          <p:nvPr>
            <p:ph type="sldNum" sz="quarter" idx="5"/>
          </p:nvPr>
        </p:nvSpPr>
        <p:spPr/>
        <p:txBody>
          <a:bodyPr/>
          <a:lstStyle/>
          <a:p>
            <a:fld id="{CDA64997-5B82-48AA-B863-B5828182F366}" type="slidenum">
              <a:rPr lang="en-US" smtClean="0"/>
              <a:t>9</a:t>
            </a:fld>
            <a:endParaRPr lang="en-US"/>
          </a:p>
        </p:txBody>
      </p:sp>
    </p:spTree>
    <p:extLst>
      <p:ext uri="{BB962C8B-B14F-4D97-AF65-F5344CB8AC3E}">
        <p14:creationId xmlns:p14="http://schemas.microsoft.com/office/powerpoint/2010/main" val="9589773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solidFill>
                  <a:srgbClr val="292929"/>
                </a:solidFill>
                <a:effectLst/>
                <a:latin typeface="medium-content-serif-font"/>
              </a:rPr>
              <a:t>The blockchain </a:t>
            </a:r>
            <a:r>
              <a:rPr lang="en-US" b="0" i="0" dirty="0">
                <a:solidFill>
                  <a:srgbClr val="292929"/>
                </a:solidFill>
                <a:effectLst/>
                <a:latin typeface="medium-content-serif-font"/>
              </a:rPr>
              <a:t>is the foundation offering trustless transactions, fast settlement times, security and the network on which all higher levels in the stack are built. The blockchain offers issuers and regulators </a:t>
            </a:r>
            <a:r>
              <a:rPr lang="en-US" b="1" i="0" dirty="0">
                <a:solidFill>
                  <a:srgbClr val="292929"/>
                </a:solidFill>
                <a:effectLst/>
                <a:latin typeface="medium-content-serif-font"/>
              </a:rPr>
              <a:t>visibility </a:t>
            </a:r>
            <a:r>
              <a:rPr lang="en-US" b="0" i="0" dirty="0">
                <a:solidFill>
                  <a:srgbClr val="292929"/>
                </a:solidFill>
                <a:effectLst/>
                <a:latin typeface="medium-content-serif-font"/>
              </a:rPr>
              <a:t>and provides investors with connectivity and discoverability leading to </a:t>
            </a:r>
            <a:r>
              <a:rPr lang="en-US" b="1" i="0" dirty="0">
                <a:solidFill>
                  <a:srgbClr val="292929"/>
                </a:solidFill>
                <a:effectLst/>
                <a:latin typeface="medium-content-serif-font"/>
              </a:rPr>
              <a:t>liquidity</a:t>
            </a:r>
            <a:r>
              <a:rPr lang="en-US" b="0" i="0" dirty="0">
                <a:solidFill>
                  <a:srgbClr val="292929"/>
                </a:solidFill>
                <a:effectLst/>
                <a:latin typeface="medium-content-serif-font"/>
              </a:rPr>
              <a:t>.</a:t>
            </a:r>
            <a:r>
              <a:rPr lang="en-US" b="1" i="0" dirty="0">
                <a:solidFill>
                  <a:srgbClr val="292929"/>
                </a:solidFill>
                <a:effectLst/>
                <a:latin typeface="medium-content-serif-font"/>
              </a:rPr>
              <a:t> </a:t>
            </a:r>
          </a:p>
          <a:p>
            <a:r>
              <a:rPr lang="en-US" b="1" i="0" dirty="0">
                <a:solidFill>
                  <a:srgbClr val="292929"/>
                </a:solidFill>
                <a:effectLst/>
                <a:latin typeface="medium-content-serif-font"/>
              </a:rPr>
              <a:t>The security token</a:t>
            </a:r>
            <a:r>
              <a:rPr lang="en-US" b="0" i="0" dirty="0">
                <a:solidFill>
                  <a:srgbClr val="292929"/>
                </a:solidFill>
                <a:effectLst/>
                <a:latin typeface="medium-content-serif-font"/>
              </a:rPr>
              <a:t> is the on-chain technology layer that, in combination with the compliance platform, enforces compliant transactions required by issuers and regulators. </a:t>
            </a:r>
          </a:p>
          <a:p>
            <a:r>
              <a:rPr lang="en-US" b="1" dirty="0">
                <a:effectLst/>
                <a:latin typeface="medium-content-serif-font"/>
              </a:rPr>
              <a:t>The compliance platform </a:t>
            </a:r>
            <a:r>
              <a:rPr lang="en-US" dirty="0"/>
              <a:t>consists of off-chain processes that conduct issuer due </a:t>
            </a:r>
            <a:r>
              <a:rPr lang="en-US" dirty="0" err="1"/>
              <a:t>diligence,ensure</a:t>
            </a:r>
            <a:r>
              <a:rPr lang="en-US" dirty="0"/>
              <a:t> that investors are qualified to participate in offerings and later trades, and update rules and permissions dynamically over time to ensure compliant secondary trading.</a:t>
            </a:r>
          </a:p>
          <a:p>
            <a:r>
              <a:rPr lang="en-US" b="1" i="0" dirty="0">
                <a:solidFill>
                  <a:srgbClr val="292929"/>
                </a:solidFill>
                <a:effectLst/>
                <a:latin typeface="medium-content-serif-font"/>
              </a:rPr>
              <a:t>Exchange protocols </a:t>
            </a:r>
            <a:r>
              <a:rPr lang="en-US" b="0" i="0" dirty="0">
                <a:solidFill>
                  <a:srgbClr val="292929"/>
                </a:solidFill>
                <a:effectLst/>
                <a:latin typeface="medium-content-serif-font"/>
              </a:rPr>
              <a:t>like </a:t>
            </a:r>
            <a:r>
              <a:rPr lang="en-US" b="0" i="0" u="none" strike="noStrike" dirty="0">
                <a:effectLst/>
                <a:latin typeface="medium-content-serif-font"/>
                <a:hlinkClick r:id="rId3"/>
              </a:rPr>
              <a:t>0x</a:t>
            </a:r>
            <a:r>
              <a:rPr lang="en-US" b="0" i="0" dirty="0">
                <a:solidFill>
                  <a:srgbClr val="292929"/>
                </a:solidFill>
                <a:effectLst/>
                <a:latin typeface="medium-content-serif-font"/>
              </a:rPr>
              <a:t> and </a:t>
            </a:r>
            <a:r>
              <a:rPr lang="en-US" b="0" i="0" u="none" strike="noStrike" dirty="0">
                <a:effectLst/>
                <a:latin typeface="medium-content-serif-font"/>
                <a:hlinkClick r:id="rId4"/>
              </a:rPr>
              <a:t>Swap</a:t>
            </a:r>
            <a:r>
              <a:rPr lang="en-US" b="0" i="0" dirty="0">
                <a:solidFill>
                  <a:srgbClr val="292929"/>
                </a:solidFill>
                <a:effectLst/>
                <a:latin typeface="medium-content-serif-font"/>
              </a:rPr>
              <a:t> are an essential layer to ensure a global liquidity pool. Exchange protocols connect order books from different marketplaces and enable the exchange of tokenized securities by providing developers an open protocol to build on. The decentralized protocols lower the cost of trading, remove barriers for overseas investors, and enhance security as it is not a centralized third party that holds funds or securities.</a:t>
            </a:r>
          </a:p>
          <a:p>
            <a:r>
              <a:rPr lang="en-US" b="1" i="0" dirty="0">
                <a:solidFill>
                  <a:srgbClr val="292929"/>
                </a:solidFill>
                <a:effectLst/>
                <a:latin typeface="medium-content-serif-font"/>
              </a:rPr>
              <a:t>Exchanges </a:t>
            </a:r>
            <a:r>
              <a:rPr lang="en-US" b="0" i="0" dirty="0">
                <a:solidFill>
                  <a:srgbClr val="292929"/>
                </a:solidFill>
                <a:effectLst/>
                <a:latin typeface="medium-content-serif-font"/>
              </a:rPr>
              <a:t>(exchanges, 0x </a:t>
            </a:r>
            <a:r>
              <a:rPr lang="en-US" b="0" i="0" dirty="0" err="1">
                <a:solidFill>
                  <a:srgbClr val="292929"/>
                </a:solidFill>
                <a:effectLst/>
                <a:latin typeface="medium-content-serif-font"/>
              </a:rPr>
              <a:t>relayers</a:t>
            </a:r>
            <a:r>
              <a:rPr lang="en-US" b="0" i="0" dirty="0">
                <a:solidFill>
                  <a:srgbClr val="292929"/>
                </a:solidFill>
                <a:effectLst/>
                <a:latin typeface="medium-content-serif-font"/>
              </a:rPr>
              <a:t>, second-layer protocols)</a:t>
            </a:r>
            <a:r>
              <a:rPr lang="en-US" b="1" i="0" dirty="0">
                <a:solidFill>
                  <a:srgbClr val="292929"/>
                </a:solidFill>
                <a:effectLst/>
                <a:latin typeface="medium-content-serif-font"/>
              </a:rPr>
              <a:t> </a:t>
            </a:r>
            <a:r>
              <a:rPr lang="en-US" b="0" i="0" dirty="0">
                <a:solidFill>
                  <a:srgbClr val="292929"/>
                </a:solidFill>
                <a:effectLst/>
                <a:latin typeface="medium-content-serif-font"/>
              </a:rPr>
              <a:t>provide a venue for liquidity, where buyers and sellers find trade execution once secondary trades are allowed to occur. In the Security Token Stack, it is essential that marketplaces have met the regulatory guidelines required for operating as an exchange.</a:t>
            </a:r>
            <a:endParaRPr lang="en-US" dirty="0"/>
          </a:p>
        </p:txBody>
      </p:sp>
      <p:sp>
        <p:nvSpPr>
          <p:cNvPr id="4" name="Slide Number Placeholder 3"/>
          <p:cNvSpPr>
            <a:spLocks noGrp="1"/>
          </p:cNvSpPr>
          <p:nvPr>
            <p:ph type="sldNum" sz="quarter" idx="5"/>
          </p:nvPr>
        </p:nvSpPr>
        <p:spPr/>
        <p:txBody>
          <a:bodyPr/>
          <a:lstStyle/>
          <a:p>
            <a:fld id="{CDA64997-5B82-48AA-B863-B5828182F366}" type="slidenum">
              <a:rPr lang="en-US" smtClean="0"/>
              <a:t>10</a:t>
            </a:fld>
            <a:endParaRPr lang="en-US"/>
          </a:p>
        </p:txBody>
      </p:sp>
    </p:spTree>
    <p:extLst>
      <p:ext uri="{BB962C8B-B14F-4D97-AF65-F5344CB8AC3E}">
        <p14:creationId xmlns:p14="http://schemas.microsoft.com/office/powerpoint/2010/main" val="19119305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A64997-5B82-48AA-B863-B5828182F366}" type="slidenum">
              <a:rPr lang="en-US" smtClean="0"/>
              <a:t>11</a:t>
            </a:fld>
            <a:endParaRPr lang="en-US"/>
          </a:p>
        </p:txBody>
      </p:sp>
    </p:spTree>
    <p:extLst>
      <p:ext uri="{BB962C8B-B14F-4D97-AF65-F5344CB8AC3E}">
        <p14:creationId xmlns:p14="http://schemas.microsoft.com/office/powerpoint/2010/main" val="36607295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E7196-0A1D-43F9-96F8-6131A8C3E54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591A347-14E4-4DA6-8466-E20F5DD0C1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F25BB59-6C06-4608-B9C2-AFD556E0E88B}"/>
              </a:ext>
            </a:extLst>
          </p:cNvPr>
          <p:cNvSpPr>
            <a:spLocks noGrp="1"/>
          </p:cNvSpPr>
          <p:nvPr>
            <p:ph type="dt" sz="half" idx="10"/>
          </p:nvPr>
        </p:nvSpPr>
        <p:spPr/>
        <p:txBody>
          <a:bodyPr/>
          <a:lstStyle/>
          <a:p>
            <a:fld id="{3717A1C5-95F7-4229-A93B-29F7FF3DA000}" type="datetimeFigureOut">
              <a:rPr lang="en-IN" smtClean="0"/>
              <a:pPr/>
              <a:t>01-07-2020</a:t>
            </a:fld>
            <a:endParaRPr lang="en-IN"/>
          </a:p>
        </p:txBody>
      </p:sp>
      <p:sp>
        <p:nvSpPr>
          <p:cNvPr id="5" name="Footer Placeholder 4">
            <a:extLst>
              <a:ext uri="{FF2B5EF4-FFF2-40B4-BE49-F238E27FC236}">
                <a16:creationId xmlns:a16="http://schemas.microsoft.com/office/drawing/2014/main" id="{DE024737-A7EA-405D-9C53-00DC7635804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5AFCA8F-5152-4E17-A634-AAC30C0A16CE}"/>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2509389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81B9E-9443-4F41-8CDB-8E6E4CF2707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637440A-C0A0-4620-8CB7-BC24F4E100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1ECDE26-EE92-4514-B595-DD288D69BDDA}"/>
              </a:ext>
            </a:extLst>
          </p:cNvPr>
          <p:cNvSpPr>
            <a:spLocks noGrp="1"/>
          </p:cNvSpPr>
          <p:nvPr>
            <p:ph type="dt" sz="half" idx="10"/>
          </p:nvPr>
        </p:nvSpPr>
        <p:spPr/>
        <p:txBody>
          <a:bodyPr/>
          <a:lstStyle/>
          <a:p>
            <a:fld id="{3717A1C5-95F7-4229-A93B-29F7FF3DA000}" type="datetimeFigureOut">
              <a:rPr lang="en-IN" smtClean="0"/>
              <a:pPr/>
              <a:t>01-07-2020</a:t>
            </a:fld>
            <a:endParaRPr lang="en-IN"/>
          </a:p>
        </p:txBody>
      </p:sp>
      <p:sp>
        <p:nvSpPr>
          <p:cNvPr id="5" name="Footer Placeholder 4">
            <a:extLst>
              <a:ext uri="{FF2B5EF4-FFF2-40B4-BE49-F238E27FC236}">
                <a16:creationId xmlns:a16="http://schemas.microsoft.com/office/drawing/2014/main" id="{CAB18649-6317-4A86-BF87-6BCCFA208E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A9FA2ED-B0E3-48EA-BF01-F14C24A36C7D}"/>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876270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C195C72-B502-4011-AB72-4BBC7CCE949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1A45A48-60F9-47B3-9E1A-0E76EE6ED65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1C2F640-11BE-4566-9603-D1D7F7E96FC4}"/>
              </a:ext>
            </a:extLst>
          </p:cNvPr>
          <p:cNvSpPr>
            <a:spLocks noGrp="1"/>
          </p:cNvSpPr>
          <p:nvPr>
            <p:ph type="dt" sz="half" idx="10"/>
          </p:nvPr>
        </p:nvSpPr>
        <p:spPr/>
        <p:txBody>
          <a:bodyPr/>
          <a:lstStyle/>
          <a:p>
            <a:fld id="{3717A1C5-95F7-4229-A93B-29F7FF3DA000}" type="datetimeFigureOut">
              <a:rPr lang="en-IN" smtClean="0"/>
              <a:pPr/>
              <a:t>01-07-2020</a:t>
            </a:fld>
            <a:endParaRPr lang="en-IN"/>
          </a:p>
        </p:txBody>
      </p:sp>
      <p:sp>
        <p:nvSpPr>
          <p:cNvPr id="5" name="Footer Placeholder 4">
            <a:extLst>
              <a:ext uri="{FF2B5EF4-FFF2-40B4-BE49-F238E27FC236}">
                <a16:creationId xmlns:a16="http://schemas.microsoft.com/office/drawing/2014/main" id="{BF45CB06-5043-4F88-9848-829BAD7A0D5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B693EAC-3ADD-4236-B7D3-0540B8D65BEC}"/>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2910687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97697-0E3B-45DE-993E-41D6192C547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4F5D431-817D-468E-AC74-4AEFB8C24BA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CE66076-D71B-432E-B3DA-D6BFA8E70485}"/>
              </a:ext>
            </a:extLst>
          </p:cNvPr>
          <p:cNvSpPr>
            <a:spLocks noGrp="1"/>
          </p:cNvSpPr>
          <p:nvPr>
            <p:ph type="dt" sz="half" idx="10"/>
          </p:nvPr>
        </p:nvSpPr>
        <p:spPr/>
        <p:txBody>
          <a:bodyPr/>
          <a:lstStyle/>
          <a:p>
            <a:fld id="{3717A1C5-95F7-4229-A93B-29F7FF3DA000}" type="datetimeFigureOut">
              <a:rPr lang="en-IN" smtClean="0"/>
              <a:pPr/>
              <a:t>01-07-2020</a:t>
            </a:fld>
            <a:endParaRPr lang="en-IN"/>
          </a:p>
        </p:txBody>
      </p:sp>
      <p:sp>
        <p:nvSpPr>
          <p:cNvPr id="5" name="Footer Placeholder 4">
            <a:extLst>
              <a:ext uri="{FF2B5EF4-FFF2-40B4-BE49-F238E27FC236}">
                <a16:creationId xmlns:a16="http://schemas.microsoft.com/office/drawing/2014/main" id="{86E9EAE1-A891-420F-AABF-E5D3570753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2050AF0-4B82-4D90-9977-2702EFAD047E}"/>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39980373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76000-B1F3-49B4-8840-4F2FE09F31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F9AD8B6-0C53-47EB-9E27-9A8CFF9C0D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14A0F0A-5BC1-44A8-A937-DAAFBEA3CE4A}"/>
              </a:ext>
            </a:extLst>
          </p:cNvPr>
          <p:cNvSpPr>
            <a:spLocks noGrp="1"/>
          </p:cNvSpPr>
          <p:nvPr>
            <p:ph type="dt" sz="half" idx="10"/>
          </p:nvPr>
        </p:nvSpPr>
        <p:spPr/>
        <p:txBody>
          <a:bodyPr/>
          <a:lstStyle/>
          <a:p>
            <a:fld id="{3717A1C5-95F7-4229-A93B-29F7FF3DA000}" type="datetimeFigureOut">
              <a:rPr lang="en-IN" smtClean="0"/>
              <a:pPr/>
              <a:t>01-07-2020</a:t>
            </a:fld>
            <a:endParaRPr lang="en-IN"/>
          </a:p>
        </p:txBody>
      </p:sp>
      <p:sp>
        <p:nvSpPr>
          <p:cNvPr id="5" name="Footer Placeholder 4">
            <a:extLst>
              <a:ext uri="{FF2B5EF4-FFF2-40B4-BE49-F238E27FC236}">
                <a16:creationId xmlns:a16="http://schemas.microsoft.com/office/drawing/2014/main" id="{D516B7DB-3DF3-4E87-84F1-6D3BB836F2B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2586888-F8BA-4159-BE04-8C9B0A74B0BB}"/>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2891180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1BC13-A691-4A44-8F09-DEAB94E6E21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C0470BA-CF69-482F-86D7-B3B2B810398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6EF3F02-F9D9-4D4B-932D-10D3C701513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154D0B3-961E-4BAC-9CA4-08D89CF82A20}"/>
              </a:ext>
            </a:extLst>
          </p:cNvPr>
          <p:cNvSpPr>
            <a:spLocks noGrp="1"/>
          </p:cNvSpPr>
          <p:nvPr>
            <p:ph type="dt" sz="half" idx="10"/>
          </p:nvPr>
        </p:nvSpPr>
        <p:spPr/>
        <p:txBody>
          <a:bodyPr/>
          <a:lstStyle/>
          <a:p>
            <a:fld id="{3717A1C5-95F7-4229-A93B-29F7FF3DA000}" type="datetimeFigureOut">
              <a:rPr lang="en-IN" smtClean="0"/>
              <a:pPr/>
              <a:t>01-07-2020</a:t>
            </a:fld>
            <a:endParaRPr lang="en-IN"/>
          </a:p>
        </p:txBody>
      </p:sp>
      <p:sp>
        <p:nvSpPr>
          <p:cNvPr id="6" name="Footer Placeholder 5">
            <a:extLst>
              <a:ext uri="{FF2B5EF4-FFF2-40B4-BE49-F238E27FC236}">
                <a16:creationId xmlns:a16="http://schemas.microsoft.com/office/drawing/2014/main" id="{8DD4364F-C564-48E4-84D0-352B17CE696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6B6F2F7-150E-4C49-B6B7-8E72E6E8E5A4}"/>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175150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61F13-E7B0-4450-891A-12D3F00317C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A070134-48F1-45F0-9C63-38634B426A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4F6F59C-8B0A-4097-8A5D-BA9FB1FC2E6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C0E4A01-83B3-465C-B056-C028FF594C3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CDF7CD2-C62B-450F-A438-929A17296DE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13DBE79-A9B6-48AB-9F01-88AA6A05B5CE}"/>
              </a:ext>
            </a:extLst>
          </p:cNvPr>
          <p:cNvSpPr>
            <a:spLocks noGrp="1"/>
          </p:cNvSpPr>
          <p:nvPr>
            <p:ph type="dt" sz="half" idx="10"/>
          </p:nvPr>
        </p:nvSpPr>
        <p:spPr/>
        <p:txBody>
          <a:bodyPr/>
          <a:lstStyle/>
          <a:p>
            <a:fld id="{3717A1C5-95F7-4229-A93B-29F7FF3DA000}" type="datetimeFigureOut">
              <a:rPr lang="en-IN" smtClean="0"/>
              <a:pPr/>
              <a:t>01-07-2020</a:t>
            </a:fld>
            <a:endParaRPr lang="en-IN"/>
          </a:p>
        </p:txBody>
      </p:sp>
      <p:sp>
        <p:nvSpPr>
          <p:cNvPr id="8" name="Footer Placeholder 7">
            <a:extLst>
              <a:ext uri="{FF2B5EF4-FFF2-40B4-BE49-F238E27FC236}">
                <a16:creationId xmlns:a16="http://schemas.microsoft.com/office/drawing/2014/main" id="{FCA1A849-F61D-416C-82D9-FD2F0D5B297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D4E5968-BD8E-49EA-B1C0-883FDCD51EFD}"/>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4074283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5C0C5-C1DF-4B30-86BF-702058A0901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9980EB2-6319-452D-816A-655EE9C34746}"/>
              </a:ext>
            </a:extLst>
          </p:cNvPr>
          <p:cNvSpPr>
            <a:spLocks noGrp="1"/>
          </p:cNvSpPr>
          <p:nvPr>
            <p:ph type="dt" sz="half" idx="10"/>
          </p:nvPr>
        </p:nvSpPr>
        <p:spPr/>
        <p:txBody>
          <a:bodyPr/>
          <a:lstStyle/>
          <a:p>
            <a:fld id="{3717A1C5-95F7-4229-A93B-29F7FF3DA000}" type="datetimeFigureOut">
              <a:rPr lang="en-IN" smtClean="0"/>
              <a:pPr/>
              <a:t>01-07-2020</a:t>
            </a:fld>
            <a:endParaRPr lang="en-IN"/>
          </a:p>
        </p:txBody>
      </p:sp>
      <p:sp>
        <p:nvSpPr>
          <p:cNvPr id="4" name="Footer Placeholder 3">
            <a:extLst>
              <a:ext uri="{FF2B5EF4-FFF2-40B4-BE49-F238E27FC236}">
                <a16:creationId xmlns:a16="http://schemas.microsoft.com/office/drawing/2014/main" id="{12847E02-77DD-4F7C-9461-431051F3087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5B48EC9-FFDF-4F14-A006-9ED08C221D7A}"/>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2735135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AC4010-3CC3-4ED9-BC47-437A2B95829A}"/>
              </a:ext>
            </a:extLst>
          </p:cNvPr>
          <p:cNvSpPr>
            <a:spLocks noGrp="1"/>
          </p:cNvSpPr>
          <p:nvPr>
            <p:ph type="dt" sz="half" idx="10"/>
          </p:nvPr>
        </p:nvSpPr>
        <p:spPr/>
        <p:txBody>
          <a:bodyPr/>
          <a:lstStyle/>
          <a:p>
            <a:fld id="{3717A1C5-95F7-4229-A93B-29F7FF3DA000}" type="datetimeFigureOut">
              <a:rPr lang="en-IN" smtClean="0"/>
              <a:pPr/>
              <a:t>01-07-2020</a:t>
            </a:fld>
            <a:endParaRPr lang="en-IN"/>
          </a:p>
        </p:txBody>
      </p:sp>
      <p:sp>
        <p:nvSpPr>
          <p:cNvPr id="3" name="Footer Placeholder 2">
            <a:extLst>
              <a:ext uri="{FF2B5EF4-FFF2-40B4-BE49-F238E27FC236}">
                <a16:creationId xmlns:a16="http://schemas.microsoft.com/office/drawing/2014/main" id="{E80484C3-38E2-44A7-AD87-98DF739A72E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707CE2B-838A-454A-852B-8EAFFA5BCF9F}"/>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1180888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18C39-136A-490F-82E6-B74F16102D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C4E3FA5-A6D0-407B-9353-45807BDC70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665529D-8A1D-4CEC-ACF2-A9668B5DFA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1B61FA-7B4A-49EE-9F1B-8F14E749EEA0}"/>
              </a:ext>
            </a:extLst>
          </p:cNvPr>
          <p:cNvSpPr>
            <a:spLocks noGrp="1"/>
          </p:cNvSpPr>
          <p:nvPr>
            <p:ph type="dt" sz="half" idx="10"/>
          </p:nvPr>
        </p:nvSpPr>
        <p:spPr/>
        <p:txBody>
          <a:bodyPr/>
          <a:lstStyle/>
          <a:p>
            <a:fld id="{3717A1C5-95F7-4229-A93B-29F7FF3DA000}" type="datetimeFigureOut">
              <a:rPr lang="en-IN" smtClean="0"/>
              <a:pPr/>
              <a:t>01-07-2020</a:t>
            </a:fld>
            <a:endParaRPr lang="en-IN"/>
          </a:p>
        </p:txBody>
      </p:sp>
      <p:sp>
        <p:nvSpPr>
          <p:cNvPr id="6" name="Footer Placeholder 5">
            <a:extLst>
              <a:ext uri="{FF2B5EF4-FFF2-40B4-BE49-F238E27FC236}">
                <a16:creationId xmlns:a16="http://schemas.microsoft.com/office/drawing/2014/main" id="{BB6BDBE7-EB71-426C-8E02-2F39733F7F4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4714907-13EA-4E79-8417-0EC5E502E486}"/>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3337483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C4529-7C3C-4D10-AD9C-86CB67D2BF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2173FF7-1E37-47DA-BCCB-AFDD0F6F84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0C43DAF-8DA8-48F8-B118-56B11692BF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DBE107-EEF1-4F60-8BFB-A0B8F32EFE52}"/>
              </a:ext>
            </a:extLst>
          </p:cNvPr>
          <p:cNvSpPr>
            <a:spLocks noGrp="1"/>
          </p:cNvSpPr>
          <p:nvPr>
            <p:ph type="dt" sz="half" idx="10"/>
          </p:nvPr>
        </p:nvSpPr>
        <p:spPr/>
        <p:txBody>
          <a:bodyPr/>
          <a:lstStyle/>
          <a:p>
            <a:fld id="{3717A1C5-95F7-4229-A93B-29F7FF3DA000}" type="datetimeFigureOut">
              <a:rPr lang="en-IN" smtClean="0"/>
              <a:pPr/>
              <a:t>01-07-2020</a:t>
            </a:fld>
            <a:endParaRPr lang="en-IN"/>
          </a:p>
        </p:txBody>
      </p:sp>
      <p:sp>
        <p:nvSpPr>
          <p:cNvPr id="6" name="Footer Placeholder 5">
            <a:extLst>
              <a:ext uri="{FF2B5EF4-FFF2-40B4-BE49-F238E27FC236}">
                <a16:creationId xmlns:a16="http://schemas.microsoft.com/office/drawing/2014/main" id="{3BB2FC9C-1AB4-400D-8A60-C7B3A805855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125E51E-1606-443F-8DDC-5BC7A3D910FC}"/>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80569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435DF9-745D-444C-9DD7-A6DD954688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FA09DCF-D326-45B4-9E4E-070E325317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480EC5D-D4D0-42B9-9170-212F1B335C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17A1C5-95F7-4229-A93B-29F7FF3DA000}" type="datetimeFigureOut">
              <a:rPr lang="en-IN" smtClean="0"/>
              <a:pPr/>
              <a:t>01-07-2020</a:t>
            </a:fld>
            <a:endParaRPr lang="en-IN"/>
          </a:p>
        </p:txBody>
      </p:sp>
      <p:sp>
        <p:nvSpPr>
          <p:cNvPr id="5" name="Footer Placeholder 4">
            <a:extLst>
              <a:ext uri="{FF2B5EF4-FFF2-40B4-BE49-F238E27FC236}">
                <a16:creationId xmlns:a16="http://schemas.microsoft.com/office/drawing/2014/main" id="{D77E3022-2659-46A1-A7BE-9894421E21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6EAFC63-250A-46C7-8FC2-85F3F3181D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7729C9-FBBD-4916-93BC-8B48DFD0D00A}" type="slidenum">
              <a:rPr lang="en-IN" smtClean="0"/>
              <a:pPr/>
              <a:t>‹#›</a:t>
            </a:fld>
            <a:endParaRPr lang="en-IN"/>
          </a:p>
        </p:txBody>
      </p:sp>
    </p:spTree>
    <p:extLst>
      <p:ext uri="{BB962C8B-B14F-4D97-AF65-F5344CB8AC3E}">
        <p14:creationId xmlns:p14="http://schemas.microsoft.com/office/powerpoint/2010/main" val="29214269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DFE3490-CF8C-4FDE-9D71-2170861F2A61}"/>
              </a:ext>
            </a:extLst>
          </p:cNvPr>
          <p:cNvSpPr/>
          <p:nvPr/>
        </p:nvSpPr>
        <p:spPr>
          <a:xfrm>
            <a:off x="4781916" y="1688267"/>
            <a:ext cx="7497214" cy="646331"/>
          </a:xfrm>
          <a:prstGeom prst="rect">
            <a:avLst/>
          </a:prstGeom>
        </p:spPr>
        <p:txBody>
          <a:bodyPr wrap="square">
            <a:spAutoFit/>
          </a:bodyPr>
          <a:lstStyle/>
          <a:p>
            <a:r>
              <a:rPr lang="en-US" sz="3600" b="1" dirty="0">
                <a:solidFill>
                  <a:schemeClr val="accent2">
                    <a:lumMod val="75000"/>
                  </a:schemeClr>
                </a:solidFill>
              </a:rPr>
              <a:t>BLOCKCHAIN</a:t>
            </a:r>
          </a:p>
        </p:txBody>
      </p:sp>
      <p:sp>
        <p:nvSpPr>
          <p:cNvPr id="13" name="Rectangle 12">
            <a:extLst>
              <a:ext uri="{FF2B5EF4-FFF2-40B4-BE49-F238E27FC236}">
                <a16:creationId xmlns:a16="http://schemas.microsoft.com/office/drawing/2014/main" id="{34CEFAD4-E477-4E46-B5A6-ADB26E6A2863}"/>
              </a:ext>
            </a:extLst>
          </p:cNvPr>
          <p:cNvSpPr/>
          <p:nvPr/>
        </p:nvSpPr>
        <p:spPr>
          <a:xfrm>
            <a:off x="4781916" y="2841955"/>
            <a:ext cx="7497214" cy="1200329"/>
          </a:xfrm>
          <a:prstGeom prst="rect">
            <a:avLst/>
          </a:prstGeom>
        </p:spPr>
        <p:txBody>
          <a:bodyPr wrap="square">
            <a:spAutoFit/>
          </a:bodyPr>
          <a:lstStyle/>
          <a:p>
            <a:r>
              <a:rPr lang="en-US" sz="3600" b="1" dirty="0">
                <a:solidFill>
                  <a:schemeClr val="accent1">
                    <a:lumMod val="75000"/>
                  </a:schemeClr>
                </a:solidFill>
              </a:rPr>
              <a:t>Basic Concepts and </a:t>
            </a:r>
          </a:p>
          <a:p>
            <a:r>
              <a:rPr lang="en-US" sz="3600" b="1" dirty="0">
                <a:solidFill>
                  <a:schemeClr val="accent1">
                    <a:lumMod val="75000"/>
                  </a:schemeClr>
                </a:solidFill>
              </a:rPr>
              <a:t>Definitions</a:t>
            </a:r>
          </a:p>
        </p:txBody>
      </p:sp>
      <p:sp>
        <p:nvSpPr>
          <p:cNvPr id="14" name="Rectangle 13">
            <a:extLst>
              <a:ext uri="{FF2B5EF4-FFF2-40B4-BE49-F238E27FC236}">
                <a16:creationId xmlns:a16="http://schemas.microsoft.com/office/drawing/2014/main" id="{585D8B7B-5B60-4808-A096-FB24198F96E9}"/>
              </a:ext>
            </a:extLst>
          </p:cNvPr>
          <p:cNvSpPr/>
          <p:nvPr/>
        </p:nvSpPr>
        <p:spPr>
          <a:xfrm>
            <a:off x="4781916" y="4415503"/>
            <a:ext cx="7497214" cy="461665"/>
          </a:xfrm>
          <a:prstGeom prst="rect">
            <a:avLst/>
          </a:prstGeom>
        </p:spPr>
        <p:txBody>
          <a:bodyPr wrap="square">
            <a:spAutoFit/>
          </a:bodyPr>
          <a:lstStyle/>
          <a:p>
            <a:r>
              <a:rPr lang="en-US" sz="2400" b="1" dirty="0"/>
              <a:t>Prof. Sunitha R</a:t>
            </a:r>
            <a:endParaRPr lang="en-IN" sz="2400" b="1" dirty="0"/>
          </a:p>
        </p:txBody>
      </p:sp>
      <p:sp>
        <p:nvSpPr>
          <p:cNvPr id="15" name="Rectangle 14">
            <a:extLst>
              <a:ext uri="{FF2B5EF4-FFF2-40B4-BE49-F238E27FC236}">
                <a16:creationId xmlns:a16="http://schemas.microsoft.com/office/drawing/2014/main" id="{743662B4-0C28-4203-AEB1-4CC1644B8226}"/>
              </a:ext>
            </a:extLst>
          </p:cNvPr>
          <p:cNvSpPr/>
          <p:nvPr/>
        </p:nvSpPr>
        <p:spPr>
          <a:xfrm>
            <a:off x="4781916" y="4813108"/>
            <a:ext cx="7497214" cy="461665"/>
          </a:xfrm>
          <a:prstGeom prst="rect">
            <a:avLst/>
          </a:prstGeom>
        </p:spPr>
        <p:txBody>
          <a:bodyPr wrap="square">
            <a:spAutoFit/>
          </a:bodyPr>
          <a:lstStyle/>
          <a:p>
            <a:r>
              <a:rPr lang="en-US" sz="2400" dirty="0"/>
              <a:t>Department of Computer Science Engineering</a:t>
            </a:r>
            <a:endParaRPr lang="en-IN" sz="2400" dirty="0"/>
          </a:p>
        </p:txBody>
      </p:sp>
      <p:grpSp>
        <p:nvGrpSpPr>
          <p:cNvPr id="20" name="Group 19">
            <a:extLst>
              <a:ext uri="{FF2B5EF4-FFF2-40B4-BE49-F238E27FC236}">
                <a16:creationId xmlns:a16="http://schemas.microsoft.com/office/drawing/2014/main" id="{87008925-27BE-4F37-8F3C-D51A4CE1017D}"/>
              </a:ext>
            </a:extLst>
          </p:cNvPr>
          <p:cNvGrpSpPr/>
          <p:nvPr/>
        </p:nvGrpSpPr>
        <p:grpSpPr>
          <a:xfrm>
            <a:off x="313844" y="5489699"/>
            <a:ext cx="1066895" cy="1078155"/>
            <a:chOff x="313844" y="5489699"/>
            <a:chExt cx="1066895" cy="1078155"/>
          </a:xfrm>
          <a:solidFill>
            <a:schemeClr val="accent2">
              <a:lumMod val="75000"/>
            </a:schemeClr>
          </a:solidFill>
        </p:grpSpPr>
        <p:sp>
          <p:nvSpPr>
            <p:cNvPr id="24" name="Rectangle 23">
              <a:extLst>
                <a:ext uri="{FF2B5EF4-FFF2-40B4-BE49-F238E27FC236}">
                  <a16:creationId xmlns:a16="http://schemas.microsoft.com/office/drawing/2014/main"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a16="http://schemas.microsoft.com/office/drawing/2014/main"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1" name="Straight Connector 10">
            <a:extLst>
              <a:ext uri="{FF2B5EF4-FFF2-40B4-BE49-F238E27FC236}">
                <a16:creationId xmlns:a16="http://schemas.microsoft.com/office/drawing/2014/main" id="{1EEB87D2-BD33-43D4-B135-6F0E91C4917A}"/>
              </a:ext>
            </a:extLst>
          </p:cNvPr>
          <p:cNvCxnSpPr>
            <a:cxnSpLocks/>
          </p:cNvCxnSpPr>
          <p:nvPr/>
        </p:nvCxnSpPr>
        <p:spPr>
          <a:xfrm flipV="1">
            <a:off x="4781916" y="4112436"/>
            <a:ext cx="4581449" cy="1"/>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12" name="Picture 11" descr="A close up of a logo&#10;&#10;Description automatically generated">
            <a:extLst>
              <a:ext uri="{FF2B5EF4-FFF2-40B4-BE49-F238E27FC236}">
                <a16:creationId xmlns:a16="http://schemas.microsoft.com/office/drawing/2014/main" id="{66C7B340-EC4A-4D32-8643-325F1D66DF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45722" y="1606241"/>
            <a:ext cx="2369218" cy="3550188"/>
          </a:xfrm>
          <a:prstGeom prst="rect">
            <a:avLst/>
          </a:prstGeom>
        </p:spPr>
      </p:pic>
      <p:grpSp>
        <p:nvGrpSpPr>
          <p:cNvPr id="16" name="Group 15">
            <a:extLst>
              <a:ext uri="{FF2B5EF4-FFF2-40B4-BE49-F238E27FC236}">
                <a16:creationId xmlns:a16="http://schemas.microsoft.com/office/drawing/2014/main" id="{87008925-27BE-4F37-8F3C-D51A4CE1017D}"/>
              </a:ext>
            </a:extLst>
          </p:cNvPr>
          <p:cNvGrpSpPr/>
          <p:nvPr/>
        </p:nvGrpSpPr>
        <p:grpSpPr>
          <a:xfrm rot="10800000">
            <a:off x="10855702" y="266068"/>
            <a:ext cx="1066895" cy="1078155"/>
            <a:chOff x="313844" y="5489699"/>
            <a:chExt cx="1066895" cy="1078155"/>
          </a:xfrm>
          <a:solidFill>
            <a:schemeClr val="accent2">
              <a:lumMod val="75000"/>
            </a:schemeClr>
          </a:solidFill>
        </p:grpSpPr>
        <p:sp>
          <p:nvSpPr>
            <p:cNvPr id="17" name="Rectangle 16">
              <a:extLst>
                <a:ext uri="{FF2B5EF4-FFF2-40B4-BE49-F238E27FC236}">
                  <a16:creationId xmlns:a16="http://schemas.microsoft.com/office/drawing/2014/main"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a:extLst>
                <a:ext uri="{FF2B5EF4-FFF2-40B4-BE49-F238E27FC236}">
                  <a16:creationId xmlns:a16="http://schemas.microsoft.com/office/drawing/2014/main"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13002902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Security token Blockchain</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BLOCKCHAIN</a:t>
            </a:r>
          </a:p>
        </p:txBody>
      </p:sp>
      <p:sp>
        <p:nvSpPr>
          <p:cNvPr id="9" name="Content Placeholder 2">
            <a:extLst>
              <a:ext uri="{FF2B5EF4-FFF2-40B4-BE49-F238E27FC236}">
                <a16:creationId xmlns:a16="http://schemas.microsoft.com/office/drawing/2014/main" id="{BAE29F7C-2FFF-4631-BFF0-3E327FB4AA2E}"/>
              </a:ext>
            </a:extLst>
          </p:cNvPr>
          <p:cNvSpPr txBox="1">
            <a:spLocks/>
          </p:cNvSpPr>
          <p:nvPr/>
        </p:nvSpPr>
        <p:spPr>
          <a:xfrm>
            <a:off x="533400" y="1513221"/>
            <a:ext cx="6247410" cy="5161335"/>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lgn="just">
              <a:buFont typeface="Arial" panose="020B0604020202020204" pitchFamily="34" charset="0"/>
              <a:buChar char="•"/>
            </a:pPr>
            <a:endParaRPr lang="en-US" sz="2400" dirty="0"/>
          </a:p>
        </p:txBody>
      </p:sp>
      <p:pic>
        <p:nvPicPr>
          <p:cNvPr id="4" name="Picture 3" descr="A close up of a logo&#10;&#10;Description automatically generated">
            <a:extLst>
              <a:ext uri="{FF2B5EF4-FFF2-40B4-BE49-F238E27FC236}">
                <a16:creationId xmlns:a16="http://schemas.microsoft.com/office/drawing/2014/main" id="{4A7A3CE3-DCF6-45AE-A91D-CA90245F33A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6973" y="1403390"/>
            <a:ext cx="7400925" cy="5380995"/>
          </a:xfrm>
          <a:prstGeom prst="rect">
            <a:avLst/>
          </a:prstGeom>
        </p:spPr>
      </p:pic>
    </p:spTree>
    <p:extLst>
      <p:ext uri="{BB962C8B-B14F-4D97-AF65-F5344CB8AC3E}">
        <p14:creationId xmlns:p14="http://schemas.microsoft.com/office/powerpoint/2010/main" val="40380178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Token v/s Coin</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BLOCKCHAIN</a:t>
            </a:r>
          </a:p>
        </p:txBody>
      </p:sp>
      <p:sp>
        <p:nvSpPr>
          <p:cNvPr id="9" name="Content Placeholder 2">
            <a:extLst>
              <a:ext uri="{FF2B5EF4-FFF2-40B4-BE49-F238E27FC236}">
                <a16:creationId xmlns:a16="http://schemas.microsoft.com/office/drawing/2014/main" id="{BAE29F7C-2FFF-4631-BFF0-3E327FB4AA2E}"/>
              </a:ext>
            </a:extLst>
          </p:cNvPr>
          <p:cNvSpPr txBox="1">
            <a:spLocks/>
          </p:cNvSpPr>
          <p:nvPr/>
        </p:nvSpPr>
        <p:spPr>
          <a:xfrm>
            <a:off x="533400" y="1513221"/>
            <a:ext cx="6247410" cy="5161335"/>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lgn="just">
              <a:buFont typeface="Arial" panose="020B0604020202020204" pitchFamily="34" charset="0"/>
              <a:buChar char="•"/>
            </a:pPr>
            <a:endParaRPr lang="en-US" sz="2400" dirty="0"/>
          </a:p>
        </p:txBody>
      </p:sp>
      <p:sp>
        <p:nvSpPr>
          <p:cNvPr id="11" name="TextBox 10">
            <a:extLst>
              <a:ext uri="{FF2B5EF4-FFF2-40B4-BE49-F238E27FC236}">
                <a16:creationId xmlns:a16="http://schemas.microsoft.com/office/drawing/2014/main" id="{501365A4-DFFE-4E4F-AC82-30B9962E5992}"/>
              </a:ext>
            </a:extLst>
          </p:cNvPr>
          <p:cNvSpPr txBox="1"/>
          <p:nvPr/>
        </p:nvSpPr>
        <p:spPr>
          <a:xfrm>
            <a:off x="313935" y="1736402"/>
            <a:ext cx="8057704" cy="1200329"/>
          </a:xfrm>
          <a:prstGeom prst="rect">
            <a:avLst/>
          </a:prstGeom>
          <a:noFill/>
        </p:spPr>
        <p:txBody>
          <a:bodyPr wrap="square" rtlCol="0">
            <a:spAutoFit/>
          </a:bodyPr>
          <a:lstStyle/>
          <a:p>
            <a:pPr marL="342900" indent="-342900">
              <a:buFont typeface="Wingdings" panose="05000000000000000000" pitchFamily="2" charset="2"/>
              <a:buChar char="Ø"/>
            </a:pPr>
            <a:r>
              <a:rPr lang="en-US" sz="2400" dirty="0"/>
              <a:t>Main difference between cryptocurrency and tokens is mainly who creates them.</a:t>
            </a:r>
          </a:p>
          <a:p>
            <a:pPr marL="342900" indent="-342900">
              <a:buFont typeface="Wingdings" panose="05000000000000000000" pitchFamily="2" charset="2"/>
              <a:buChar char="Ø"/>
            </a:pPr>
            <a:endParaRPr lang="en-US" sz="2400" dirty="0"/>
          </a:p>
        </p:txBody>
      </p:sp>
      <p:pic>
        <p:nvPicPr>
          <p:cNvPr id="12" name="Picture 11">
            <a:extLst>
              <a:ext uri="{FF2B5EF4-FFF2-40B4-BE49-F238E27FC236}">
                <a16:creationId xmlns:a16="http://schemas.microsoft.com/office/drawing/2014/main" id="{9ACEB969-DBF6-4AA0-A448-49E6C88AE807}"/>
              </a:ext>
            </a:extLst>
          </p:cNvPr>
          <p:cNvPicPr>
            <a:picLocks noChangeAspect="1"/>
          </p:cNvPicPr>
          <p:nvPr/>
        </p:nvPicPr>
        <p:blipFill>
          <a:blip r:embed="rId4"/>
          <a:stretch>
            <a:fillRect/>
          </a:stretch>
        </p:blipFill>
        <p:spPr>
          <a:xfrm>
            <a:off x="181961" y="2728211"/>
            <a:ext cx="8300051" cy="3892538"/>
          </a:xfrm>
          <a:prstGeom prst="rect">
            <a:avLst/>
          </a:prstGeom>
        </p:spPr>
      </p:pic>
    </p:spTree>
    <p:extLst>
      <p:ext uri="{BB962C8B-B14F-4D97-AF65-F5344CB8AC3E}">
        <p14:creationId xmlns:p14="http://schemas.microsoft.com/office/powerpoint/2010/main" val="33046443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9473B520-A9D1-472D-B234-C4032DD0E596}"/>
              </a:ext>
            </a:extLst>
          </p:cNvPr>
          <p:cNvCxnSpPr>
            <a:cxnSpLocks/>
          </p:cNvCxnSpPr>
          <p:nvPr/>
        </p:nvCxnSpPr>
        <p:spPr>
          <a:xfrm flipV="1">
            <a:off x="5448168" y="2887307"/>
            <a:ext cx="4581449" cy="1"/>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EC43E8D5-98D6-4BA6-B3EA-B5411DA566A9}"/>
              </a:ext>
            </a:extLst>
          </p:cNvPr>
          <p:cNvSpPr/>
          <p:nvPr/>
        </p:nvSpPr>
        <p:spPr>
          <a:xfrm>
            <a:off x="5460537" y="4049738"/>
            <a:ext cx="7497214" cy="461665"/>
          </a:xfrm>
          <a:prstGeom prst="rect">
            <a:avLst/>
          </a:prstGeom>
        </p:spPr>
        <p:txBody>
          <a:bodyPr wrap="square">
            <a:spAutoFit/>
          </a:bodyPr>
          <a:lstStyle/>
          <a:p>
            <a:r>
              <a:rPr lang="en-US" sz="2400" b="1" dirty="0"/>
              <a:t>sunithar@pes.edu</a:t>
            </a:r>
            <a:endParaRPr lang="en-IN" sz="2400" b="1" dirty="0"/>
          </a:p>
        </p:txBody>
      </p:sp>
      <p:sp>
        <p:nvSpPr>
          <p:cNvPr id="12" name="Rectangle 11">
            <a:extLst>
              <a:ext uri="{FF2B5EF4-FFF2-40B4-BE49-F238E27FC236}">
                <a16:creationId xmlns:a16="http://schemas.microsoft.com/office/drawing/2014/main" id="{A9F03FCF-7A6F-4612-88F7-18437FC4F2ED}"/>
              </a:ext>
            </a:extLst>
          </p:cNvPr>
          <p:cNvSpPr/>
          <p:nvPr/>
        </p:nvSpPr>
        <p:spPr>
          <a:xfrm>
            <a:off x="5460537" y="4573019"/>
            <a:ext cx="6557292" cy="461665"/>
          </a:xfrm>
          <a:prstGeom prst="rect">
            <a:avLst/>
          </a:prstGeom>
        </p:spPr>
        <p:txBody>
          <a:bodyPr wrap="square">
            <a:spAutoFit/>
          </a:bodyPr>
          <a:lstStyle/>
          <a:p>
            <a:r>
              <a:rPr lang="en-US" sz="2400" dirty="0"/>
              <a:t>+91 80 6666 3333 Extn 721</a:t>
            </a:r>
            <a:endParaRPr lang="en-IN" sz="2400" dirty="0"/>
          </a:p>
        </p:txBody>
      </p:sp>
      <p:grpSp>
        <p:nvGrpSpPr>
          <p:cNvPr id="13" name="Group 12">
            <a:extLst>
              <a:ext uri="{FF2B5EF4-FFF2-40B4-BE49-F238E27FC236}">
                <a16:creationId xmlns:a16="http://schemas.microsoft.com/office/drawing/2014/main" id="{0B436274-E913-46F7-B58F-E0B0713EC594}"/>
              </a:ext>
            </a:extLst>
          </p:cNvPr>
          <p:cNvGrpSpPr/>
          <p:nvPr/>
        </p:nvGrpSpPr>
        <p:grpSpPr>
          <a:xfrm>
            <a:off x="313844" y="349466"/>
            <a:ext cx="11518407" cy="6218388"/>
            <a:chOff x="313844" y="349466"/>
            <a:chExt cx="11518407" cy="6218388"/>
          </a:xfrm>
          <a:solidFill>
            <a:schemeClr val="accent2">
              <a:lumMod val="75000"/>
            </a:schemeClr>
          </a:solidFill>
        </p:grpSpPr>
        <p:sp>
          <p:nvSpPr>
            <p:cNvPr id="14" name="Rectangle 13">
              <a:extLst>
                <a:ext uri="{FF2B5EF4-FFF2-40B4-BE49-F238E27FC236}">
                  <a16:creationId xmlns:a16="http://schemas.microsoft.com/office/drawing/2014/main" id="{54B9092D-46D3-4724-A230-51F43D78A967}"/>
                </a:ext>
              </a:extLst>
            </p:cNvPr>
            <p:cNvSpPr/>
            <p:nvPr/>
          </p:nvSpPr>
          <p:spPr>
            <a:xfrm>
              <a:off x="11786532" y="360726"/>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id="{B5E94C15-EFC4-4DC4-AE91-4D6631C438BE}"/>
                </a:ext>
              </a:extLst>
            </p:cNvPr>
            <p:cNvSpPr/>
            <p:nvPr/>
          </p:nvSpPr>
          <p:spPr>
            <a:xfrm rot="5400000">
              <a:off x="11275944" y="-161122"/>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828287AB-A481-4BDF-BE49-1BBA364237E1}"/>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id="{EC3328F7-E593-44F8-A55A-576E1E3E973D}"/>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18" name="Picture 17" descr="A close up of a logo&#10;&#10;Description automatically generated">
            <a:extLst>
              <a:ext uri="{FF2B5EF4-FFF2-40B4-BE49-F238E27FC236}">
                <a16:creationId xmlns:a16="http://schemas.microsoft.com/office/drawing/2014/main" id="{A88F3CC2-5C5B-4685-8D94-FFC4B5D64CB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11974" y="1606241"/>
            <a:ext cx="2369218" cy="3550188"/>
          </a:xfrm>
          <a:prstGeom prst="rect">
            <a:avLst/>
          </a:prstGeom>
        </p:spPr>
      </p:pic>
      <p:sp>
        <p:nvSpPr>
          <p:cNvPr id="19" name="Rectangle 18">
            <a:extLst>
              <a:ext uri="{FF2B5EF4-FFF2-40B4-BE49-F238E27FC236}">
                <a16:creationId xmlns:a16="http://schemas.microsoft.com/office/drawing/2014/main" id="{94BAC35B-0C86-48BD-81AE-8629CCB2734E}"/>
              </a:ext>
            </a:extLst>
          </p:cNvPr>
          <p:cNvSpPr/>
          <p:nvPr/>
        </p:nvSpPr>
        <p:spPr>
          <a:xfrm>
            <a:off x="5448168" y="2049518"/>
            <a:ext cx="4603806" cy="665240"/>
          </a:xfrm>
          <a:prstGeom prst="rect">
            <a:avLst/>
          </a:prstGeom>
        </p:spPr>
        <p:txBody>
          <a:bodyPr wrap="square">
            <a:spAutoFit/>
          </a:bodyPr>
          <a:lstStyle/>
          <a:p>
            <a:r>
              <a:rPr lang="en-US" sz="3600" b="1" dirty="0">
                <a:solidFill>
                  <a:schemeClr val="accent2">
                    <a:lumMod val="75000"/>
                  </a:schemeClr>
                </a:solidFill>
              </a:rPr>
              <a:t>T</a:t>
            </a:r>
            <a:r>
              <a:rPr lang="en-IN" sz="3600" b="1" dirty="0">
                <a:solidFill>
                  <a:schemeClr val="accent2">
                    <a:lumMod val="75000"/>
                  </a:schemeClr>
                </a:solidFill>
              </a:rPr>
              <a:t>HANK YOU</a:t>
            </a:r>
          </a:p>
        </p:txBody>
      </p:sp>
      <p:sp>
        <p:nvSpPr>
          <p:cNvPr id="20" name="Rectangle 19">
            <a:extLst>
              <a:ext uri="{FF2B5EF4-FFF2-40B4-BE49-F238E27FC236}">
                <a16:creationId xmlns:a16="http://schemas.microsoft.com/office/drawing/2014/main" id="{97E8DF64-61DB-4438-8664-105788459AD2}"/>
              </a:ext>
            </a:extLst>
          </p:cNvPr>
          <p:cNvSpPr/>
          <p:nvPr/>
        </p:nvSpPr>
        <p:spPr>
          <a:xfrm>
            <a:off x="5448168" y="3128242"/>
            <a:ext cx="7497214" cy="461665"/>
          </a:xfrm>
          <a:prstGeom prst="rect">
            <a:avLst/>
          </a:prstGeom>
        </p:spPr>
        <p:txBody>
          <a:bodyPr wrap="square">
            <a:spAutoFit/>
          </a:bodyPr>
          <a:lstStyle/>
          <a:p>
            <a:r>
              <a:rPr lang="en-US" sz="2400" b="1" dirty="0"/>
              <a:t>Sunitha R</a:t>
            </a:r>
            <a:endParaRPr lang="en-IN" sz="2400" b="1" dirty="0"/>
          </a:p>
        </p:txBody>
      </p:sp>
      <p:sp>
        <p:nvSpPr>
          <p:cNvPr id="21" name="Rectangle 20">
            <a:extLst>
              <a:ext uri="{FF2B5EF4-FFF2-40B4-BE49-F238E27FC236}">
                <a16:creationId xmlns:a16="http://schemas.microsoft.com/office/drawing/2014/main" id="{0916C8C7-6436-48A9-9CF7-1AAC7653EAAE}"/>
              </a:ext>
            </a:extLst>
          </p:cNvPr>
          <p:cNvSpPr/>
          <p:nvPr/>
        </p:nvSpPr>
        <p:spPr>
          <a:xfrm>
            <a:off x="5448168" y="3525847"/>
            <a:ext cx="7497214" cy="461665"/>
          </a:xfrm>
          <a:prstGeom prst="rect">
            <a:avLst/>
          </a:prstGeom>
        </p:spPr>
        <p:txBody>
          <a:bodyPr wrap="square">
            <a:spAutoFit/>
          </a:bodyPr>
          <a:lstStyle/>
          <a:p>
            <a:r>
              <a:rPr lang="en-US" sz="2400" dirty="0"/>
              <a:t>Department of Computer Science Engineering</a:t>
            </a:r>
            <a:endParaRPr lang="en-IN" sz="2400" dirty="0"/>
          </a:p>
        </p:txBody>
      </p:sp>
    </p:spTree>
    <p:extLst>
      <p:ext uri="{BB962C8B-B14F-4D97-AF65-F5344CB8AC3E}">
        <p14:creationId xmlns:p14="http://schemas.microsoft.com/office/powerpoint/2010/main" val="14595037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DFE3490-CF8C-4FDE-9D71-2170861F2A61}"/>
              </a:ext>
            </a:extLst>
          </p:cNvPr>
          <p:cNvSpPr/>
          <p:nvPr/>
        </p:nvSpPr>
        <p:spPr>
          <a:xfrm>
            <a:off x="598883" y="1849772"/>
            <a:ext cx="7497214" cy="646331"/>
          </a:xfrm>
          <a:prstGeom prst="rect">
            <a:avLst/>
          </a:prstGeom>
        </p:spPr>
        <p:txBody>
          <a:bodyPr wrap="square">
            <a:spAutoFit/>
          </a:bodyPr>
          <a:lstStyle/>
          <a:p>
            <a:r>
              <a:rPr lang="en-US" sz="3600" b="1" cap="all" dirty="0"/>
              <a:t>BLOCKCHAIN</a:t>
            </a:r>
          </a:p>
        </p:txBody>
      </p:sp>
      <p:sp>
        <p:nvSpPr>
          <p:cNvPr id="13" name="Rectangle 12">
            <a:extLst>
              <a:ext uri="{FF2B5EF4-FFF2-40B4-BE49-F238E27FC236}">
                <a16:creationId xmlns:a16="http://schemas.microsoft.com/office/drawing/2014/main" id="{34CEFAD4-E477-4E46-B5A6-ADB26E6A2863}"/>
              </a:ext>
            </a:extLst>
          </p:cNvPr>
          <p:cNvSpPr/>
          <p:nvPr/>
        </p:nvSpPr>
        <p:spPr>
          <a:xfrm>
            <a:off x="598883" y="2888778"/>
            <a:ext cx="7497214" cy="646331"/>
          </a:xfrm>
          <a:prstGeom prst="rect">
            <a:avLst/>
          </a:prstGeom>
        </p:spPr>
        <p:txBody>
          <a:bodyPr wrap="square">
            <a:spAutoFit/>
          </a:bodyPr>
          <a:lstStyle/>
          <a:p>
            <a:r>
              <a:rPr lang="en-US" sz="3600" b="1" dirty="0">
                <a:solidFill>
                  <a:schemeClr val="accent1">
                    <a:lumMod val="75000"/>
                  </a:schemeClr>
                </a:solidFill>
              </a:rPr>
              <a:t>Blockchain Key Concepts</a:t>
            </a:r>
            <a:endParaRPr lang="en-IN" sz="3600" b="1" dirty="0">
              <a:solidFill>
                <a:schemeClr val="accent1">
                  <a:lumMod val="75000"/>
                </a:schemeClr>
              </a:solidFill>
            </a:endParaRPr>
          </a:p>
        </p:txBody>
      </p:sp>
      <p:sp>
        <p:nvSpPr>
          <p:cNvPr id="14" name="Rectangle 13">
            <a:extLst>
              <a:ext uri="{FF2B5EF4-FFF2-40B4-BE49-F238E27FC236}">
                <a16:creationId xmlns:a16="http://schemas.microsoft.com/office/drawing/2014/main" id="{585D8B7B-5B60-4808-A096-FB24198F96E9}"/>
              </a:ext>
            </a:extLst>
          </p:cNvPr>
          <p:cNvSpPr/>
          <p:nvPr/>
        </p:nvSpPr>
        <p:spPr>
          <a:xfrm>
            <a:off x="598883" y="5489699"/>
            <a:ext cx="7497214" cy="461665"/>
          </a:xfrm>
          <a:prstGeom prst="rect">
            <a:avLst/>
          </a:prstGeom>
        </p:spPr>
        <p:txBody>
          <a:bodyPr wrap="square">
            <a:spAutoFit/>
          </a:bodyPr>
          <a:lstStyle/>
          <a:p>
            <a:r>
              <a:rPr lang="en-US" sz="2400" b="1" dirty="0"/>
              <a:t>Prof. Sunitha R</a:t>
            </a:r>
            <a:endParaRPr lang="en-IN" sz="2400" b="1" dirty="0"/>
          </a:p>
        </p:txBody>
      </p:sp>
      <p:sp>
        <p:nvSpPr>
          <p:cNvPr id="15" name="Rectangle 14">
            <a:extLst>
              <a:ext uri="{FF2B5EF4-FFF2-40B4-BE49-F238E27FC236}">
                <a16:creationId xmlns:a16="http://schemas.microsoft.com/office/drawing/2014/main" id="{743662B4-0C28-4203-AEB1-4CC1644B8226}"/>
              </a:ext>
            </a:extLst>
          </p:cNvPr>
          <p:cNvSpPr/>
          <p:nvPr/>
        </p:nvSpPr>
        <p:spPr>
          <a:xfrm>
            <a:off x="598883" y="5887304"/>
            <a:ext cx="7497214" cy="400110"/>
          </a:xfrm>
          <a:prstGeom prst="rect">
            <a:avLst/>
          </a:prstGeom>
        </p:spPr>
        <p:txBody>
          <a:bodyPr wrap="square">
            <a:spAutoFit/>
          </a:bodyPr>
          <a:lstStyle/>
          <a:p>
            <a:r>
              <a:rPr lang="en-US" sz="2000" dirty="0"/>
              <a:t>Department of Computer Science Engineering</a:t>
            </a:r>
            <a:endParaRPr lang="en-IN" sz="2000" dirty="0"/>
          </a:p>
        </p:txBody>
      </p:sp>
      <p:grpSp>
        <p:nvGrpSpPr>
          <p:cNvPr id="20" name="Group 19">
            <a:extLst>
              <a:ext uri="{FF2B5EF4-FFF2-40B4-BE49-F238E27FC236}">
                <a16:creationId xmlns:a16="http://schemas.microsoft.com/office/drawing/2014/main" id="{87008925-27BE-4F37-8F3C-D51A4CE1017D}"/>
              </a:ext>
            </a:extLst>
          </p:cNvPr>
          <p:cNvGrpSpPr/>
          <p:nvPr/>
        </p:nvGrpSpPr>
        <p:grpSpPr>
          <a:xfrm>
            <a:off x="313844" y="5489699"/>
            <a:ext cx="1066895" cy="1078155"/>
            <a:chOff x="313844" y="5489699"/>
            <a:chExt cx="1066895" cy="1078155"/>
          </a:xfrm>
          <a:solidFill>
            <a:schemeClr val="accent2">
              <a:lumMod val="60000"/>
              <a:lumOff val="40000"/>
            </a:schemeClr>
          </a:solidFill>
        </p:grpSpPr>
        <p:sp>
          <p:nvSpPr>
            <p:cNvPr id="24" name="Rectangle 23">
              <a:extLst>
                <a:ext uri="{FF2B5EF4-FFF2-40B4-BE49-F238E27FC236}">
                  <a16:creationId xmlns:a16="http://schemas.microsoft.com/office/drawing/2014/main"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a16="http://schemas.microsoft.com/office/drawing/2014/main"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6" name="Straight Connector 15">
            <a:extLst>
              <a:ext uri="{FF2B5EF4-FFF2-40B4-BE49-F238E27FC236}">
                <a16:creationId xmlns:a16="http://schemas.microsoft.com/office/drawing/2014/main" id="{DD6B6443-C2DA-47C3-A986-5EE935046CC9}"/>
              </a:ext>
            </a:extLst>
          </p:cNvPr>
          <p:cNvCxnSpPr>
            <a:cxnSpLocks/>
          </p:cNvCxnSpPr>
          <p:nvPr/>
        </p:nvCxnSpPr>
        <p:spPr>
          <a:xfrm flipV="1">
            <a:off x="0" y="2596822"/>
            <a:ext cx="7904054" cy="68537"/>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4" name="Picture 3" descr="A close up of a logo&#10;&#10;Description automatically generated">
            <a:extLst>
              <a:ext uri="{FF2B5EF4-FFF2-40B4-BE49-F238E27FC236}">
                <a16:creationId xmlns:a16="http://schemas.microsoft.com/office/drawing/2014/main" id="{6727F4C1-5802-414C-BEF9-8F8DC7D7B65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Tree>
    <p:extLst>
      <p:ext uri="{BB962C8B-B14F-4D97-AF65-F5344CB8AC3E}">
        <p14:creationId xmlns:p14="http://schemas.microsoft.com/office/powerpoint/2010/main" val="18215128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Learning Content</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BLOCKCHAIN</a:t>
            </a:r>
          </a:p>
        </p:txBody>
      </p:sp>
      <p:sp>
        <p:nvSpPr>
          <p:cNvPr id="4" name="TextBox 3">
            <a:extLst>
              <a:ext uri="{FF2B5EF4-FFF2-40B4-BE49-F238E27FC236}">
                <a16:creationId xmlns:a16="http://schemas.microsoft.com/office/drawing/2014/main" id="{BA825447-6033-45D8-8703-62C6C7B7273F}"/>
              </a:ext>
            </a:extLst>
          </p:cNvPr>
          <p:cNvSpPr txBox="1"/>
          <p:nvPr/>
        </p:nvSpPr>
        <p:spPr>
          <a:xfrm>
            <a:off x="-8308" y="3198167"/>
            <a:ext cx="8300052" cy="1384995"/>
          </a:xfrm>
          <a:prstGeom prst="rect">
            <a:avLst/>
          </a:prstGeom>
          <a:noFill/>
        </p:spPr>
        <p:txBody>
          <a:bodyPr wrap="square" rtlCol="0">
            <a:spAutoFit/>
          </a:bodyPr>
          <a:lstStyle/>
          <a:p>
            <a:pPr marL="342900" indent="-342900">
              <a:buFont typeface="Arial" panose="020B0604020202020204" pitchFamily="34" charset="0"/>
              <a:buChar char="•"/>
            </a:pPr>
            <a:r>
              <a:rPr lang="en-US" sz="2800" dirty="0"/>
              <a:t>Learn about the History, categories, Protocol stack, usage and differences between tokens and cryptocurrency.</a:t>
            </a:r>
          </a:p>
        </p:txBody>
      </p:sp>
    </p:spTree>
    <p:extLst>
      <p:ext uri="{BB962C8B-B14F-4D97-AF65-F5344CB8AC3E}">
        <p14:creationId xmlns:p14="http://schemas.microsoft.com/office/powerpoint/2010/main" val="6650010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Token Definition</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BLOCKCHAIN</a:t>
            </a:r>
          </a:p>
        </p:txBody>
      </p:sp>
      <p:pic>
        <p:nvPicPr>
          <p:cNvPr id="1026" name="Picture 2" descr="What is a blockchain token?">
            <a:extLst>
              <a:ext uri="{FF2B5EF4-FFF2-40B4-BE49-F238E27FC236}">
                <a16:creationId xmlns:a16="http://schemas.microsoft.com/office/drawing/2014/main" id="{FE3531E3-FD9C-4F78-8B59-302AC77D8E3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53259" y="3005661"/>
            <a:ext cx="2619375" cy="174307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Rounded Corners 1">
            <a:extLst>
              <a:ext uri="{FF2B5EF4-FFF2-40B4-BE49-F238E27FC236}">
                <a16:creationId xmlns:a16="http://schemas.microsoft.com/office/drawing/2014/main" id="{A32B068D-D937-48AC-BF68-E0D809D89749}"/>
              </a:ext>
            </a:extLst>
          </p:cNvPr>
          <p:cNvSpPr/>
          <p:nvPr/>
        </p:nvSpPr>
        <p:spPr>
          <a:xfrm>
            <a:off x="367681" y="1991729"/>
            <a:ext cx="2661567" cy="1139249"/>
          </a:xfrm>
          <a:prstGeom prst="roundRect">
            <a:avLst/>
          </a:prstGeom>
          <a:solidFill>
            <a:schemeClr val="bg1">
              <a:lumMod val="6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a:t>It is a digital asset</a:t>
            </a:r>
          </a:p>
        </p:txBody>
      </p:sp>
      <p:sp>
        <p:nvSpPr>
          <p:cNvPr id="9" name="Rectangle: Rounded Corners 8">
            <a:extLst>
              <a:ext uri="{FF2B5EF4-FFF2-40B4-BE49-F238E27FC236}">
                <a16:creationId xmlns:a16="http://schemas.microsoft.com/office/drawing/2014/main" id="{6CFF0B5B-1ED6-4423-88CE-8D2E6564573B}"/>
              </a:ext>
            </a:extLst>
          </p:cNvPr>
          <p:cNvSpPr/>
          <p:nvPr/>
        </p:nvSpPr>
        <p:spPr>
          <a:xfrm>
            <a:off x="-54089" y="4562624"/>
            <a:ext cx="3129119" cy="1348748"/>
          </a:xfrm>
          <a:prstGeom prst="roundRect">
            <a:avLst/>
          </a:prstGeom>
          <a:solidFill>
            <a:schemeClr val="accent6">
              <a:lumMod val="60000"/>
              <a:lumOff val="4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a:t>Programmable assets or access rights</a:t>
            </a:r>
            <a:endParaRPr lang="en-US" sz="4000" dirty="0"/>
          </a:p>
        </p:txBody>
      </p:sp>
      <p:sp>
        <p:nvSpPr>
          <p:cNvPr id="11" name="Rectangle: Rounded Corners 10">
            <a:extLst>
              <a:ext uri="{FF2B5EF4-FFF2-40B4-BE49-F238E27FC236}">
                <a16:creationId xmlns:a16="http://schemas.microsoft.com/office/drawing/2014/main" id="{8C561413-C530-431A-84C6-60AC8FF7643F}"/>
              </a:ext>
            </a:extLst>
          </p:cNvPr>
          <p:cNvSpPr/>
          <p:nvPr/>
        </p:nvSpPr>
        <p:spPr>
          <a:xfrm>
            <a:off x="3962946" y="1843020"/>
            <a:ext cx="4432092" cy="1216130"/>
          </a:xfrm>
          <a:prstGeom prst="roundRect">
            <a:avLst/>
          </a:prstGeom>
          <a:solidFill>
            <a:schemeClr val="accent5">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a:solidFill>
                  <a:srgbClr val="292929"/>
                </a:solidFill>
              </a:rPr>
              <a:t>It r</a:t>
            </a:r>
            <a:r>
              <a:rPr lang="en-US" sz="2400" b="1" i="0" dirty="0">
                <a:solidFill>
                  <a:srgbClr val="292929"/>
                </a:solidFill>
                <a:effectLst/>
              </a:rPr>
              <a:t>ise to lots of decentralized Applications and Decentralized Autonomous Organization(DAO)</a:t>
            </a:r>
            <a:endParaRPr lang="en-US" sz="2400" b="1" dirty="0"/>
          </a:p>
        </p:txBody>
      </p:sp>
      <p:sp>
        <p:nvSpPr>
          <p:cNvPr id="12" name="Rectangle: Rounded Corners 11">
            <a:extLst>
              <a:ext uri="{FF2B5EF4-FFF2-40B4-BE49-F238E27FC236}">
                <a16:creationId xmlns:a16="http://schemas.microsoft.com/office/drawing/2014/main" id="{2505EFEB-4224-4239-B704-EA551A01A445}"/>
              </a:ext>
            </a:extLst>
          </p:cNvPr>
          <p:cNvSpPr/>
          <p:nvPr/>
        </p:nvSpPr>
        <p:spPr>
          <a:xfrm>
            <a:off x="4964956" y="3271722"/>
            <a:ext cx="3015026" cy="1210951"/>
          </a:xfrm>
          <a:prstGeom prst="roundRect">
            <a:avLst/>
          </a:prstGeom>
          <a:solidFill>
            <a:schemeClr val="accent2">
              <a:lumMod val="60000"/>
              <a:lumOff val="4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b="1" dirty="0"/>
              <a:t> An underlying distributed ledger</a:t>
            </a:r>
            <a:endParaRPr lang="en-US" sz="4000" dirty="0"/>
          </a:p>
        </p:txBody>
      </p:sp>
      <p:sp>
        <p:nvSpPr>
          <p:cNvPr id="13" name="Rectangle: Rounded Corners 12">
            <a:extLst>
              <a:ext uri="{FF2B5EF4-FFF2-40B4-BE49-F238E27FC236}">
                <a16:creationId xmlns:a16="http://schemas.microsoft.com/office/drawing/2014/main" id="{231E202F-DCF6-4E9D-BB07-A01D99EF7AC9}"/>
              </a:ext>
            </a:extLst>
          </p:cNvPr>
          <p:cNvSpPr/>
          <p:nvPr/>
        </p:nvSpPr>
        <p:spPr>
          <a:xfrm>
            <a:off x="3560691" y="5132249"/>
            <a:ext cx="2808530" cy="1022538"/>
          </a:xfrm>
          <a:prstGeom prst="roundRect">
            <a:avLst/>
          </a:prstGeom>
          <a:solidFill>
            <a:schemeClr val="accent4">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b="1" dirty="0"/>
              <a:t>Managed by a smart contract </a:t>
            </a:r>
            <a:endParaRPr lang="en-US" sz="4000" b="1" dirty="0"/>
          </a:p>
        </p:txBody>
      </p:sp>
    </p:spTree>
    <p:extLst>
      <p:ext uri="{BB962C8B-B14F-4D97-AF65-F5344CB8AC3E}">
        <p14:creationId xmlns:p14="http://schemas.microsoft.com/office/powerpoint/2010/main" val="3640534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P spid="11" grpId="0" animBg="1"/>
      <p:bldP spid="12" grpId="0" animBg="1"/>
      <p:bldP spid="1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History</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BLOCKCHAIN</a:t>
            </a:r>
          </a:p>
        </p:txBody>
      </p:sp>
      <p:sp>
        <p:nvSpPr>
          <p:cNvPr id="9" name="Content Placeholder 2">
            <a:extLst>
              <a:ext uri="{FF2B5EF4-FFF2-40B4-BE49-F238E27FC236}">
                <a16:creationId xmlns:a16="http://schemas.microsoft.com/office/drawing/2014/main" id="{BAE29F7C-2FFF-4631-BFF0-3E327FB4AA2E}"/>
              </a:ext>
            </a:extLst>
          </p:cNvPr>
          <p:cNvSpPr txBox="1">
            <a:spLocks/>
          </p:cNvSpPr>
          <p:nvPr/>
        </p:nvSpPr>
        <p:spPr>
          <a:xfrm>
            <a:off x="533400" y="1513221"/>
            <a:ext cx="6247410" cy="5161335"/>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lgn="just">
              <a:buFont typeface="Arial" panose="020B0604020202020204" pitchFamily="34" charset="0"/>
              <a:buChar char="•"/>
            </a:pPr>
            <a:endParaRPr lang="en-US" sz="2400" dirty="0"/>
          </a:p>
        </p:txBody>
      </p:sp>
      <p:sp>
        <p:nvSpPr>
          <p:cNvPr id="11" name="TextBox 10">
            <a:extLst>
              <a:ext uri="{FF2B5EF4-FFF2-40B4-BE49-F238E27FC236}">
                <a16:creationId xmlns:a16="http://schemas.microsoft.com/office/drawing/2014/main" id="{F6E70B7C-BDD1-470E-AE20-8FE7C2A5F997}"/>
              </a:ext>
            </a:extLst>
          </p:cNvPr>
          <p:cNvSpPr txBox="1"/>
          <p:nvPr/>
        </p:nvSpPr>
        <p:spPr>
          <a:xfrm>
            <a:off x="-245489" y="1405207"/>
            <a:ext cx="6100996" cy="954107"/>
          </a:xfrm>
          <a:prstGeom prst="rect">
            <a:avLst/>
          </a:prstGeom>
          <a:noFill/>
        </p:spPr>
        <p:txBody>
          <a:bodyPr wrap="square">
            <a:spAutoFit/>
          </a:bodyPr>
          <a:lstStyle/>
          <a:p>
            <a:endParaRPr lang="en-US" sz="2800" b="0" i="0" dirty="0">
              <a:solidFill>
                <a:srgbClr val="292929"/>
              </a:solidFill>
              <a:effectLst/>
              <a:latin typeface="medium-content-serif-font"/>
            </a:endParaRPr>
          </a:p>
          <a:p>
            <a:endParaRPr lang="en-US" sz="2800" dirty="0">
              <a:solidFill>
                <a:srgbClr val="292929"/>
              </a:solidFill>
              <a:latin typeface="medium-content-serif-font"/>
            </a:endParaRPr>
          </a:p>
        </p:txBody>
      </p:sp>
      <p:sp>
        <p:nvSpPr>
          <p:cNvPr id="15" name="TextBox 14">
            <a:extLst>
              <a:ext uri="{FF2B5EF4-FFF2-40B4-BE49-F238E27FC236}">
                <a16:creationId xmlns:a16="http://schemas.microsoft.com/office/drawing/2014/main" id="{796C8C35-FBA7-4106-B4C7-3E253DBD3793}"/>
              </a:ext>
            </a:extLst>
          </p:cNvPr>
          <p:cNvSpPr txBox="1"/>
          <p:nvPr/>
        </p:nvSpPr>
        <p:spPr>
          <a:xfrm>
            <a:off x="192401" y="1513221"/>
            <a:ext cx="7898633" cy="4154984"/>
          </a:xfrm>
          <a:prstGeom prst="rect">
            <a:avLst/>
          </a:prstGeom>
          <a:noFill/>
        </p:spPr>
        <p:txBody>
          <a:bodyPr wrap="square">
            <a:spAutoFit/>
          </a:bodyPr>
          <a:lstStyle/>
          <a:p>
            <a:pPr marL="342900" indent="-342900">
              <a:buFont typeface="Arial" panose="020B0604020202020204" pitchFamily="34" charset="0"/>
              <a:buChar char="•"/>
            </a:pPr>
            <a:r>
              <a:rPr lang="en-US" sz="2400" b="0" i="0" dirty="0">
                <a:effectLst/>
              </a:rPr>
              <a:t>Shells and beads were probably the earliest types of tokens used. </a:t>
            </a:r>
          </a:p>
          <a:p>
            <a:pPr marL="342900" indent="-342900">
              <a:buFont typeface="Arial" panose="020B0604020202020204" pitchFamily="34" charset="0"/>
              <a:buChar char="•"/>
            </a:pPr>
            <a:endParaRPr lang="en-US" sz="2400" b="0" i="0" dirty="0">
              <a:effectLst/>
            </a:endParaRPr>
          </a:p>
          <a:p>
            <a:pPr marL="342900" indent="-342900">
              <a:buFont typeface="Arial" panose="020B0604020202020204" pitchFamily="34" charset="0"/>
              <a:buChar char="•"/>
            </a:pPr>
            <a:r>
              <a:rPr lang="en-US" sz="2400" b="0" i="0" dirty="0">
                <a:effectLst/>
              </a:rPr>
              <a:t>For example: casinos chips, vouchers, cards, bonus points in a loyalty program, coat check tokens, stock certificates, bonds.</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b="0" i="0" dirty="0">
                <a:effectLst/>
              </a:rPr>
              <a:t>Recyclable bottles are a good analogue example for a token</a:t>
            </a:r>
          </a:p>
          <a:p>
            <a:pPr marL="342900" indent="-342900">
              <a:buFont typeface="Arial" panose="020B0604020202020204" pitchFamily="34" charset="0"/>
              <a:buChar char="•"/>
            </a:pPr>
            <a:endParaRPr lang="en-US" sz="2400" b="0" i="0" dirty="0">
              <a:effectLst/>
            </a:endParaRPr>
          </a:p>
          <a:p>
            <a:pPr marL="342900" indent="-342900">
              <a:buFont typeface="Arial" panose="020B0604020202020204" pitchFamily="34" charset="0"/>
              <a:buChar char="•"/>
            </a:pPr>
            <a:r>
              <a:rPr lang="en-US" sz="2400" b="0" i="0" dirty="0">
                <a:effectLst/>
              </a:rPr>
              <a:t>A garbage bag could also represent a recycling token if it is issued with a recycling value.</a:t>
            </a:r>
            <a:endParaRPr lang="en-US" sz="2400" dirty="0"/>
          </a:p>
        </p:txBody>
      </p:sp>
    </p:spTree>
    <p:extLst>
      <p:ext uri="{BB962C8B-B14F-4D97-AF65-F5344CB8AC3E}">
        <p14:creationId xmlns:p14="http://schemas.microsoft.com/office/powerpoint/2010/main" val="20675897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Cryptographic Token </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BLOCKCHAIN</a:t>
            </a:r>
          </a:p>
        </p:txBody>
      </p:sp>
      <p:sp>
        <p:nvSpPr>
          <p:cNvPr id="9" name="Content Placeholder 2">
            <a:extLst>
              <a:ext uri="{FF2B5EF4-FFF2-40B4-BE49-F238E27FC236}">
                <a16:creationId xmlns:a16="http://schemas.microsoft.com/office/drawing/2014/main" id="{BAE29F7C-2FFF-4631-BFF0-3E327FB4AA2E}"/>
              </a:ext>
            </a:extLst>
          </p:cNvPr>
          <p:cNvSpPr txBox="1">
            <a:spLocks/>
          </p:cNvSpPr>
          <p:nvPr/>
        </p:nvSpPr>
        <p:spPr>
          <a:xfrm>
            <a:off x="533400" y="1513221"/>
            <a:ext cx="6247410" cy="5161335"/>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lgn="just">
              <a:buFont typeface="Arial" panose="020B0604020202020204" pitchFamily="34" charset="0"/>
              <a:buChar char="•"/>
            </a:pPr>
            <a:endParaRPr lang="en-US" sz="2400" dirty="0"/>
          </a:p>
        </p:txBody>
      </p:sp>
      <p:sp>
        <p:nvSpPr>
          <p:cNvPr id="11" name="TextBox 10">
            <a:extLst>
              <a:ext uri="{FF2B5EF4-FFF2-40B4-BE49-F238E27FC236}">
                <a16:creationId xmlns:a16="http://schemas.microsoft.com/office/drawing/2014/main" id="{F6E70B7C-BDD1-470E-AE20-8FE7C2A5F997}"/>
              </a:ext>
            </a:extLst>
          </p:cNvPr>
          <p:cNvSpPr txBox="1"/>
          <p:nvPr/>
        </p:nvSpPr>
        <p:spPr>
          <a:xfrm>
            <a:off x="324138" y="1674674"/>
            <a:ext cx="8047500" cy="830997"/>
          </a:xfrm>
          <a:prstGeom prst="rect">
            <a:avLst/>
          </a:prstGeom>
          <a:noFill/>
        </p:spPr>
        <p:txBody>
          <a:bodyPr wrap="square">
            <a:spAutoFit/>
          </a:bodyPr>
          <a:lstStyle/>
          <a:p>
            <a:r>
              <a:rPr lang="en-US" sz="2400" b="0" i="0" dirty="0">
                <a:effectLst/>
              </a:rPr>
              <a:t>Cryptographic tokens represent a set of rules, encoded in a smart contract – the token contract. </a:t>
            </a:r>
            <a:endParaRPr lang="en-US" sz="2400" dirty="0"/>
          </a:p>
        </p:txBody>
      </p:sp>
      <p:pic>
        <p:nvPicPr>
          <p:cNvPr id="2" name="Picture 1">
            <a:extLst>
              <a:ext uri="{FF2B5EF4-FFF2-40B4-BE49-F238E27FC236}">
                <a16:creationId xmlns:a16="http://schemas.microsoft.com/office/drawing/2014/main" id="{0B3539F4-CCF0-4A4A-A752-2BFAF5F8299F}"/>
              </a:ext>
            </a:extLst>
          </p:cNvPr>
          <p:cNvPicPr>
            <a:picLocks noChangeAspect="1"/>
          </p:cNvPicPr>
          <p:nvPr/>
        </p:nvPicPr>
        <p:blipFill>
          <a:blip r:embed="rId4"/>
          <a:stretch>
            <a:fillRect/>
          </a:stretch>
        </p:blipFill>
        <p:spPr>
          <a:xfrm>
            <a:off x="521180" y="3131256"/>
            <a:ext cx="7543527" cy="3543300"/>
          </a:xfrm>
          <a:prstGeom prst="rect">
            <a:avLst/>
          </a:prstGeom>
        </p:spPr>
      </p:pic>
    </p:spTree>
    <p:extLst>
      <p:ext uri="{BB962C8B-B14F-4D97-AF65-F5344CB8AC3E}">
        <p14:creationId xmlns:p14="http://schemas.microsoft.com/office/powerpoint/2010/main" val="2131449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Token categories</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BLOCKCHAIN</a:t>
            </a:r>
          </a:p>
        </p:txBody>
      </p:sp>
      <p:sp>
        <p:nvSpPr>
          <p:cNvPr id="9" name="Content Placeholder 2">
            <a:extLst>
              <a:ext uri="{FF2B5EF4-FFF2-40B4-BE49-F238E27FC236}">
                <a16:creationId xmlns:a16="http://schemas.microsoft.com/office/drawing/2014/main" id="{BAE29F7C-2FFF-4631-BFF0-3E327FB4AA2E}"/>
              </a:ext>
            </a:extLst>
          </p:cNvPr>
          <p:cNvSpPr txBox="1">
            <a:spLocks/>
          </p:cNvSpPr>
          <p:nvPr/>
        </p:nvSpPr>
        <p:spPr>
          <a:xfrm>
            <a:off x="533400" y="1513221"/>
            <a:ext cx="6247410" cy="5161335"/>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lgn="just">
              <a:buFont typeface="Arial" panose="020B0604020202020204" pitchFamily="34" charset="0"/>
              <a:buChar char="•"/>
            </a:pPr>
            <a:endParaRPr lang="en-US" sz="2400" dirty="0"/>
          </a:p>
        </p:txBody>
      </p:sp>
      <p:sp>
        <p:nvSpPr>
          <p:cNvPr id="11" name="TextBox 10">
            <a:extLst>
              <a:ext uri="{FF2B5EF4-FFF2-40B4-BE49-F238E27FC236}">
                <a16:creationId xmlns:a16="http://schemas.microsoft.com/office/drawing/2014/main" id="{F6E70B7C-BDD1-470E-AE20-8FE7C2A5F997}"/>
              </a:ext>
            </a:extLst>
          </p:cNvPr>
          <p:cNvSpPr txBox="1"/>
          <p:nvPr/>
        </p:nvSpPr>
        <p:spPr>
          <a:xfrm>
            <a:off x="324138" y="1674674"/>
            <a:ext cx="6100996" cy="954107"/>
          </a:xfrm>
          <a:prstGeom prst="rect">
            <a:avLst/>
          </a:prstGeom>
          <a:noFill/>
        </p:spPr>
        <p:txBody>
          <a:bodyPr wrap="square">
            <a:spAutoFit/>
          </a:bodyPr>
          <a:lstStyle/>
          <a:p>
            <a:endParaRPr lang="en-US" sz="2800" b="0" i="0" dirty="0">
              <a:solidFill>
                <a:srgbClr val="292929"/>
              </a:solidFill>
              <a:effectLst/>
              <a:latin typeface="medium-content-serif-font"/>
            </a:endParaRPr>
          </a:p>
          <a:p>
            <a:endParaRPr lang="en-US" sz="2800" dirty="0">
              <a:solidFill>
                <a:srgbClr val="292929"/>
              </a:solidFill>
              <a:latin typeface="medium-content-serif-font"/>
            </a:endParaRPr>
          </a:p>
        </p:txBody>
      </p:sp>
      <p:sp>
        <p:nvSpPr>
          <p:cNvPr id="12" name="Rectangle: Rounded Corners 11">
            <a:extLst>
              <a:ext uri="{FF2B5EF4-FFF2-40B4-BE49-F238E27FC236}">
                <a16:creationId xmlns:a16="http://schemas.microsoft.com/office/drawing/2014/main" id="{E2A4361C-B3CA-45E2-B44C-C6EBF8A29A8E}"/>
              </a:ext>
            </a:extLst>
          </p:cNvPr>
          <p:cNvSpPr/>
          <p:nvPr/>
        </p:nvSpPr>
        <p:spPr>
          <a:xfrm>
            <a:off x="1710192" y="1823394"/>
            <a:ext cx="4432092" cy="1139249"/>
          </a:xfrm>
          <a:prstGeom prst="roundRect">
            <a:avLst/>
          </a:prstGeom>
          <a:solidFill>
            <a:schemeClr val="bg1"/>
          </a:solidFill>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a:solidFill>
                  <a:srgbClr val="292929"/>
                </a:solidFill>
              </a:rPr>
              <a:t>Work or Utility Based tokens</a:t>
            </a:r>
          </a:p>
        </p:txBody>
      </p:sp>
      <p:sp>
        <p:nvSpPr>
          <p:cNvPr id="13" name="Rectangle: Rounded Corners 12">
            <a:extLst>
              <a:ext uri="{FF2B5EF4-FFF2-40B4-BE49-F238E27FC236}">
                <a16:creationId xmlns:a16="http://schemas.microsoft.com/office/drawing/2014/main" id="{DAC00D0C-246A-45AF-90BB-84475AC999B7}"/>
              </a:ext>
            </a:extLst>
          </p:cNvPr>
          <p:cNvSpPr/>
          <p:nvPr/>
        </p:nvSpPr>
        <p:spPr>
          <a:xfrm>
            <a:off x="1710192" y="4933477"/>
            <a:ext cx="4432092" cy="1216130"/>
          </a:xfrm>
          <a:prstGeom prst="round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r>
              <a:rPr lang="en-US" sz="2800" dirty="0">
                <a:solidFill>
                  <a:srgbClr val="292929"/>
                </a:solidFill>
                <a:latin typeface="medium-content-serif-font"/>
              </a:rPr>
              <a:t>Security Based tokens</a:t>
            </a:r>
          </a:p>
        </p:txBody>
      </p:sp>
      <p:sp>
        <p:nvSpPr>
          <p:cNvPr id="14" name="Rectangle: Rounded Corners 13">
            <a:extLst>
              <a:ext uri="{FF2B5EF4-FFF2-40B4-BE49-F238E27FC236}">
                <a16:creationId xmlns:a16="http://schemas.microsoft.com/office/drawing/2014/main" id="{DE44B677-1D96-4481-AC1E-2B109294B43F}"/>
              </a:ext>
            </a:extLst>
          </p:cNvPr>
          <p:cNvSpPr/>
          <p:nvPr/>
        </p:nvSpPr>
        <p:spPr>
          <a:xfrm>
            <a:off x="1710192" y="3249706"/>
            <a:ext cx="4385808" cy="1210951"/>
          </a:xfrm>
          <a:prstGeom prst="roundRect">
            <a:avLst/>
          </a:prstGeom>
          <a:solidFill>
            <a:schemeClr val="bg1"/>
          </a:solidFill>
          <a:ln>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r>
              <a:rPr lang="en-US" sz="2800" dirty="0">
                <a:solidFill>
                  <a:srgbClr val="292929"/>
                </a:solidFill>
              </a:rPr>
              <a:t>Asset-based tokens</a:t>
            </a:r>
            <a:endParaRPr lang="en-US" sz="2800" dirty="0"/>
          </a:p>
        </p:txBody>
      </p:sp>
    </p:spTree>
    <p:extLst>
      <p:ext uri="{BB962C8B-B14F-4D97-AF65-F5344CB8AC3E}">
        <p14:creationId xmlns:p14="http://schemas.microsoft.com/office/powerpoint/2010/main" val="947414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Tokens</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BLOCKCHAIN</a:t>
            </a:r>
          </a:p>
        </p:txBody>
      </p:sp>
      <p:sp>
        <p:nvSpPr>
          <p:cNvPr id="9" name="Content Placeholder 2">
            <a:extLst>
              <a:ext uri="{FF2B5EF4-FFF2-40B4-BE49-F238E27FC236}">
                <a16:creationId xmlns:a16="http://schemas.microsoft.com/office/drawing/2014/main" id="{BAE29F7C-2FFF-4631-BFF0-3E327FB4AA2E}"/>
              </a:ext>
            </a:extLst>
          </p:cNvPr>
          <p:cNvSpPr txBox="1">
            <a:spLocks/>
          </p:cNvSpPr>
          <p:nvPr/>
        </p:nvSpPr>
        <p:spPr>
          <a:xfrm>
            <a:off x="533400" y="1513221"/>
            <a:ext cx="6247410" cy="5161335"/>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lgn="just">
              <a:buFont typeface="Arial" panose="020B0604020202020204" pitchFamily="34" charset="0"/>
              <a:buChar char="•"/>
            </a:pPr>
            <a:endParaRPr lang="en-US" sz="2400" dirty="0"/>
          </a:p>
        </p:txBody>
      </p:sp>
      <p:sp>
        <p:nvSpPr>
          <p:cNvPr id="11" name="TextBox 10">
            <a:extLst>
              <a:ext uri="{FF2B5EF4-FFF2-40B4-BE49-F238E27FC236}">
                <a16:creationId xmlns:a16="http://schemas.microsoft.com/office/drawing/2014/main" id="{501365A4-DFFE-4E4F-AC82-30B9962E5992}"/>
              </a:ext>
            </a:extLst>
          </p:cNvPr>
          <p:cNvSpPr txBox="1"/>
          <p:nvPr/>
        </p:nvSpPr>
        <p:spPr>
          <a:xfrm>
            <a:off x="113676" y="1545687"/>
            <a:ext cx="8300052" cy="4154984"/>
          </a:xfrm>
          <a:prstGeom prst="rect">
            <a:avLst/>
          </a:prstGeom>
          <a:noFill/>
        </p:spPr>
        <p:txBody>
          <a:bodyPr wrap="square" rtlCol="0">
            <a:spAutoFit/>
          </a:bodyPr>
          <a:lstStyle/>
          <a:p>
            <a:pPr marL="342900" indent="-342900">
              <a:buFont typeface="Wingdings" panose="05000000000000000000" pitchFamily="2" charset="2"/>
              <a:buChar char="Ø"/>
            </a:pPr>
            <a:r>
              <a:rPr lang="en-US" sz="2400" dirty="0"/>
              <a:t>ERC-20</a:t>
            </a:r>
          </a:p>
          <a:p>
            <a:pPr marL="800100" lvl="1" indent="-342900">
              <a:buFont typeface="Arial" panose="020B0604020202020204" pitchFamily="34" charset="0"/>
              <a:buChar char="•"/>
            </a:pPr>
            <a:r>
              <a:rPr lang="en-US" sz="2400" dirty="0"/>
              <a:t>It is on Ethereum network</a:t>
            </a:r>
          </a:p>
          <a:p>
            <a:pPr marL="800100" lvl="1" indent="-342900">
              <a:buFont typeface="Arial" panose="020B0604020202020204" pitchFamily="34" charset="0"/>
              <a:buChar char="•"/>
            </a:pPr>
            <a:r>
              <a:rPr lang="en-US" sz="2400" dirty="0"/>
              <a:t>This tokens were used for </a:t>
            </a:r>
            <a:r>
              <a:rPr lang="en-US" sz="2400" dirty="0" err="1"/>
              <a:t>crowdfuncing</a:t>
            </a:r>
            <a:endParaRPr lang="en-US" sz="2400" dirty="0"/>
          </a:p>
          <a:p>
            <a:endParaRPr lang="en-US" sz="2400" dirty="0"/>
          </a:p>
          <a:p>
            <a:pPr marL="342900" indent="-342900">
              <a:buFont typeface="Wingdings" panose="05000000000000000000" pitchFamily="2" charset="2"/>
              <a:buChar char="Ø"/>
            </a:pPr>
            <a:r>
              <a:rPr lang="en-US" sz="2400" dirty="0"/>
              <a:t>ERC 721</a:t>
            </a:r>
          </a:p>
          <a:p>
            <a:pPr marL="800100" lvl="1" indent="-342900">
              <a:buFont typeface="Arial" panose="020B0604020202020204" pitchFamily="34" charset="0"/>
              <a:buChar char="•"/>
            </a:pPr>
            <a:r>
              <a:rPr lang="en-US" sz="2400" dirty="0"/>
              <a:t>Main use of this is digital collectibles</a:t>
            </a:r>
          </a:p>
          <a:p>
            <a:pPr marL="800100" lvl="1" indent="-342900">
              <a:buFont typeface="Arial" panose="020B0604020202020204" pitchFamily="34" charset="0"/>
              <a:buChar char="•"/>
            </a:pPr>
            <a:r>
              <a:rPr lang="en-US" sz="2400" dirty="0"/>
              <a:t>First implemented in </a:t>
            </a:r>
            <a:r>
              <a:rPr lang="en-US" sz="2400" dirty="0" err="1"/>
              <a:t>cryptokitties</a:t>
            </a:r>
            <a:endParaRPr lang="en-US" sz="2400" dirty="0"/>
          </a:p>
          <a:p>
            <a:pPr lvl="1"/>
            <a:endParaRPr lang="en-US" sz="2400" dirty="0"/>
          </a:p>
          <a:p>
            <a:pPr marL="342900" lvl="1" indent="-342900">
              <a:buFont typeface="Wingdings" panose="05000000000000000000" pitchFamily="2" charset="2"/>
              <a:buChar char="Ø"/>
            </a:pPr>
            <a:r>
              <a:rPr lang="en-US" sz="2400" dirty="0"/>
              <a:t>ERC 1411</a:t>
            </a:r>
          </a:p>
          <a:p>
            <a:pPr marL="0" lvl="1"/>
            <a:r>
              <a:rPr lang="en-US" sz="2400" dirty="0"/>
              <a:t>	Security token</a:t>
            </a:r>
          </a:p>
          <a:p>
            <a:pPr marL="342900" lvl="1" indent="-342900">
              <a:buFont typeface="Wingdings" panose="05000000000000000000" pitchFamily="2" charset="2"/>
              <a:buChar char="Ø"/>
            </a:pPr>
            <a:endParaRPr lang="en-US" sz="2400" dirty="0"/>
          </a:p>
        </p:txBody>
      </p:sp>
    </p:spTree>
    <p:extLst>
      <p:ext uri="{BB962C8B-B14F-4D97-AF65-F5344CB8AC3E}">
        <p14:creationId xmlns:p14="http://schemas.microsoft.com/office/powerpoint/2010/main" val="2887990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Security token Protocol Stack</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BLOCKCHAIN</a:t>
            </a:r>
          </a:p>
        </p:txBody>
      </p:sp>
      <p:sp>
        <p:nvSpPr>
          <p:cNvPr id="9" name="Content Placeholder 2">
            <a:extLst>
              <a:ext uri="{FF2B5EF4-FFF2-40B4-BE49-F238E27FC236}">
                <a16:creationId xmlns:a16="http://schemas.microsoft.com/office/drawing/2014/main" id="{BAE29F7C-2FFF-4631-BFF0-3E327FB4AA2E}"/>
              </a:ext>
            </a:extLst>
          </p:cNvPr>
          <p:cNvSpPr txBox="1">
            <a:spLocks/>
          </p:cNvSpPr>
          <p:nvPr/>
        </p:nvSpPr>
        <p:spPr>
          <a:xfrm>
            <a:off x="533400" y="1513221"/>
            <a:ext cx="6247410" cy="5161335"/>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lgn="just">
              <a:buFont typeface="Arial" panose="020B0604020202020204" pitchFamily="34" charset="0"/>
              <a:buChar char="•"/>
            </a:pPr>
            <a:endParaRPr lang="en-US" sz="2400" dirty="0"/>
          </a:p>
        </p:txBody>
      </p:sp>
      <p:pic>
        <p:nvPicPr>
          <p:cNvPr id="2" name="Picture 1">
            <a:extLst>
              <a:ext uri="{FF2B5EF4-FFF2-40B4-BE49-F238E27FC236}">
                <a16:creationId xmlns:a16="http://schemas.microsoft.com/office/drawing/2014/main" id="{F96E5C73-0DC0-46B5-8F8A-E78CBC4BB5D9}"/>
              </a:ext>
            </a:extLst>
          </p:cNvPr>
          <p:cNvPicPr>
            <a:picLocks noChangeAspect="1"/>
          </p:cNvPicPr>
          <p:nvPr/>
        </p:nvPicPr>
        <p:blipFill>
          <a:blip r:embed="rId4"/>
          <a:stretch>
            <a:fillRect/>
          </a:stretch>
        </p:blipFill>
        <p:spPr>
          <a:xfrm>
            <a:off x="236468" y="1513222"/>
            <a:ext cx="7810500" cy="5161334"/>
          </a:xfrm>
          <a:prstGeom prst="rect">
            <a:avLst/>
          </a:prstGeom>
        </p:spPr>
      </p:pic>
    </p:spTree>
    <p:extLst>
      <p:ext uri="{BB962C8B-B14F-4D97-AF65-F5344CB8AC3E}">
        <p14:creationId xmlns:p14="http://schemas.microsoft.com/office/powerpoint/2010/main" val="18442469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1213</TotalTime>
  <Words>1489</Words>
  <Application>Microsoft Office PowerPoint</Application>
  <PresentationFormat>Widescreen</PresentationFormat>
  <Paragraphs>87</Paragraphs>
  <Slides>12</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Lato</vt:lpstr>
      <vt:lpstr>medium-content-serif-font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Krishna Venkataram</dc:creator>
  <cp:lastModifiedBy>Sunitha R</cp:lastModifiedBy>
  <cp:revision>66</cp:revision>
  <dcterms:created xsi:type="dcterms:W3CDTF">2020-06-03T14:19:11Z</dcterms:created>
  <dcterms:modified xsi:type="dcterms:W3CDTF">2020-07-01T09:10:19Z</dcterms:modified>
</cp:coreProperties>
</file>