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57" r:id="rId2"/>
    <p:sldId id="358" r:id="rId3"/>
    <p:sldId id="385" r:id="rId4"/>
    <p:sldId id="1186" r:id="rId5"/>
    <p:sldId id="390" r:id="rId6"/>
    <p:sldId id="1184" r:id="rId7"/>
    <p:sldId id="1180" r:id="rId8"/>
    <p:sldId id="1185" r:id="rId9"/>
    <p:sldId id="1183" r:id="rId10"/>
    <p:sldId id="388" r:id="rId11"/>
    <p:sldId id="391" r:id="rId12"/>
    <p:sldId id="392" r:id="rId13"/>
    <p:sldId id="393" r:id="rId14"/>
    <p:sldId id="386" r:id="rId15"/>
    <p:sldId id="387" r:id="rId16"/>
    <p:sldId id="389" r:id="rId17"/>
    <p:sldId id="34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72DF8-784B-4388-9B81-5129DCE5F392}" type="datetimeFigureOut">
              <a:rPr lang="en-US" smtClean="0"/>
              <a:t>01-Jul-20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64997-5B82-48AA-B863-B5828182F366}" type="slidenum">
              <a:rPr lang="en-US" smtClean="0"/>
              <a:t>‹#›</a:t>
            </a:fld>
            <a:endParaRPr lang="en-US"/>
          </a:p>
        </p:txBody>
      </p:sp>
    </p:spTree>
    <p:extLst>
      <p:ext uri="{BB962C8B-B14F-4D97-AF65-F5344CB8AC3E}">
        <p14:creationId xmlns:p14="http://schemas.microsoft.com/office/powerpoint/2010/main" val="151564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a:t>
            </a:fld>
            <a:endParaRPr lang="en-US"/>
          </a:p>
        </p:txBody>
      </p:sp>
    </p:spTree>
    <p:extLst>
      <p:ext uri="{BB962C8B-B14F-4D97-AF65-F5344CB8AC3E}">
        <p14:creationId xmlns:p14="http://schemas.microsoft.com/office/powerpoint/2010/main" val="226130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shows the transaction procedure in cryptocurrency. A transaction is a transfer of Bitcoin value that is broadcast to the network and collected into blocks. A transaction typically references previous transaction outputs as new transaction inputs and dedicates all input Bitcoin values to new outputs. Bitcoin transaction defined as a chain of digital signatures. </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11</a:t>
            </a:fld>
            <a:endParaRPr lang="en-US"/>
          </a:p>
        </p:txBody>
      </p:sp>
    </p:spTree>
    <p:extLst>
      <p:ext uri="{BB962C8B-B14F-4D97-AF65-F5344CB8AC3E}">
        <p14:creationId xmlns:p14="http://schemas.microsoft.com/office/powerpoint/2010/main" val="215403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shows the transaction procedure in cryptocurrency. A transaction is a transfer of Bitcoin value that is broadcast to the network and collected into blocks. A transaction typically references previous transaction outputs as new transaction inputs and dedicates all input Bitcoin values to new outputs. Bitcoin transaction defined as a chain of digital signatures. </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12</a:t>
            </a:fld>
            <a:endParaRPr lang="en-US"/>
          </a:p>
        </p:txBody>
      </p:sp>
    </p:spTree>
    <p:extLst>
      <p:ext uri="{BB962C8B-B14F-4D97-AF65-F5344CB8AC3E}">
        <p14:creationId xmlns:p14="http://schemas.microsoft.com/office/powerpoint/2010/main" val="367986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13</a:t>
            </a:fld>
            <a:endParaRPr lang="en-US"/>
          </a:p>
        </p:txBody>
      </p:sp>
    </p:spTree>
    <p:extLst>
      <p:ext uri="{BB962C8B-B14F-4D97-AF65-F5344CB8AC3E}">
        <p14:creationId xmlns:p14="http://schemas.microsoft.com/office/powerpoint/2010/main" val="909952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Public Blockchain Ledger</a:t>
            </a:r>
          </a:p>
          <a:p>
            <a:r>
              <a:rPr lang="en-US" sz="1200" b="0" i="0" kern="1200" dirty="0">
                <a:solidFill>
                  <a:schemeClr val="tx1"/>
                </a:solidFill>
                <a:effectLst/>
                <a:latin typeface="+mn-lt"/>
                <a:ea typeface="+mn-ea"/>
                <a:cs typeface="+mn-cs"/>
              </a:rPr>
              <a:t>This blockchain is totally open to all and anybody can join the system. Each member on the chain has full power to access, read and write transactions. Since it is decentralized and wholly distributed, every node gives verification to approve any transaction. Data can’t be altered or manipulated once it is placed on the block. Public blockchains are also called </a:t>
            </a:r>
            <a:r>
              <a:rPr lang="en-US" sz="1200" b="0" i="0" kern="1200" dirty="0" err="1">
                <a:solidFill>
                  <a:schemeClr val="tx1"/>
                </a:solidFill>
                <a:effectLst/>
                <a:latin typeface="+mn-lt"/>
                <a:ea typeface="+mn-ea"/>
                <a:cs typeface="+mn-cs"/>
              </a:rPr>
              <a:t>permissionless</a:t>
            </a:r>
            <a:r>
              <a:rPr lang="en-US" sz="1200" b="0" i="0" kern="1200" dirty="0">
                <a:solidFill>
                  <a:schemeClr val="tx1"/>
                </a:solidFill>
                <a:effectLst/>
                <a:latin typeface="+mn-lt"/>
                <a:ea typeface="+mn-ea"/>
                <a:cs typeface="+mn-cs"/>
              </a:rPr>
              <a:t> blockchains.</a:t>
            </a:r>
          </a:p>
          <a:p>
            <a:r>
              <a:rPr lang="en-US" sz="1200" b="0" i="0" kern="1200" dirty="0">
                <a:solidFill>
                  <a:schemeClr val="tx1"/>
                </a:solidFill>
                <a:effectLst/>
                <a:latin typeface="+mn-lt"/>
                <a:ea typeface="+mn-ea"/>
                <a:cs typeface="+mn-cs"/>
              </a:rPr>
              <a:t>Being totally open to everyone is the biggest drawback of this type of ledger, since it offers complete transparency with little privacy. Time taken to reach consensus by the network is high because of the numerous nodes present, therefore resulting in high computational power. Bitcoin, Ethereum,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are popular examples.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Private blockchain Ledger</a:t>
            </a:r>
          </a:p>
          <a:p>
            <a:r>
              <a:rPr lang="en-US" sz="1200" b="0" i="0" kern="1200" dirty="0">
                <a:solidFill>
                  <a:schemeClr val="tx1"/>
                </a:solidFill>
                <a:effectLst/>
                <a:latin typeface="+mn-lt"/>
                <a:ea typeface="+mn-ea"/>
                <a:cs typeface="+mn-cs"/>
              </a:rPr>
              <a:t>Also called permissioned blockchains, they have limitations on who is participating in the network. A user is granted access only by the network initiator or by a predefined set of rules. Once a user is given entrance to the network, it can perform the same duties as that of other users. Again, the degree of permissions is decided by the one who initiated the network.</a:t>
            </a:r>
          </a:p>
        </p:txBody>
      </p:sp>
      <p:sp>
        <p:nvSpPr>
          <p:cNvPr id="4" name="Slide Number Placeholder 3"/>
          <p:cNvSpPr>
            <a:spLocks noGrp="1"/>
          </p:cNvSpPr>
          <p:nvPr>
            <p:ph type="sldNum" sz="quarter" idx="5"/>
          </p:nvPr>
        </p:nvSpPr>
        <p:spPr/>
        <p:txBody>
          <a:bodyPr/>
          <a:lstStyle/>
          <a:p>
            <a:fld id="{CDA64997-5B82-48AA-B863-B5828182F366}" type="slidenum">
              <a:rPr lang="en-US" smtClean="0"/>
              <a:t>14</a:t>
            </a:fld>
            <a:endParaRPr lang="en-US"/>
          </a:p>
        </p:txBody>
      </p:sp>
    </p:spTree>
    <p:extLst>
      <p:ext uri="{BB962C8B-B14F-4D97-AF65-F5344CB8AC3E}">
        <p14:creationId xmlns:p14="http://schemas.microsoft.com/office/powerpoint/2010/main" val="274674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Public Blockchain Ledger</a:t>
            </a:r>
          </a:p>
          <a:p>
            <a:r>
              <a:rPr lang="en-US" sz="1200" b="0" i="0" kern="1200" dirty="0">
                <a:solidFill>
                  <a:schemeClr val="tx1"/>
                </a:solidFill>
                <a:effectLst/>
                <a:latin typeface="+mn-lt"/>
                <a:ea typeface="+mn-ea"/>
                <a:cs typeface="+mn-cs"/>
              </a:rPr>
              <a:t>This blockchain is totally open to all and anybody can join the system. Each member on the chain has full power to access, read and write transactions. Since it is decentralized and wholly distributed, every node gives verification to approve any transaction. Data can’t be altered or manipulated once it is placed on the block. Public blockchains are also called </a:t>
            </a:r>
            <a:r>
              <a:rPr lang="en-US" sz="1200" b="0" i="0" kern="1200" dirty="0" err="1">
                <a:solidFill>
                  <a:schemeClr val="tx1"/>
                </a:solidFill>
                <a:effectLst/>
                <a:latin typeface="+mn-lt"/>
                <a:ea typeface="+mn-ea"/>
                <a:cs typeface="+mn-cs"/>
              </a:rPr>
              <a:t>permissionless</a:t>
            </a:r>
            <a:r>
              <a:rPr lang="en-US" sz="1200" b="0" i="0" kern="1200" dirty="0">
                <a:solidFill>
                  <a:schemeClr val="tx1"/>
                </a:solidFill>
                <a:effectLst/>
                <a:latin typeface="+mn-lt"/>
                <a:ea typeface="+mn-ea"/>
                <a:cs typeface="+mn-cs"/>
              </a:rPr>
              <a:t> blockchains.</a:t>
            </a:r>
          </a:p>
          <a:p>
            <a:r>
              <a:rPr lang="en-US" sz="1200" b="0" i="0" kern="1200" dirty="0">
                <a:solidFill>
                  <a:schemeClr val="tx1"/>
                </a:solidFill>
                <a:effectLst/>
                <a:latin typeface="+mn-lt"/>
                <a:ea typeface="+mn-ea"/>
                <a:cs typeface="+mn-cs"/>
              </a:rPr>
              <a:t>Being totally open to everyone is the biggest drawback of this type of ledger, since it offers complete transparency with little privacy. Time taken to reach consensus by the network is high because of the numerous nodes present, therefore resulting in high computational power. Bitcoin, Ethereum,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are popular examples.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Private blockchain Ledger</a:t>
            </a:r>
          </a:p>
          <a:p>
            <a:r>
              <a:rPr lang="en-US" sz="1200" b="0" i="0" kern="1200" dirty="0">
                <a:solidFill>
                  <a:schemeClr val="tx1"/>
                </a:solidFill>
                <a:effectLst/>
                <a:latin typeface="+mn-lt"/>
                <a:ea typeface="+mn-ea"/>
                <a:cs typeface="+mn-cs"/>
              </a:rPr>
              <a:t>Also called permissioned blockchains, they have limitations on who is participating in the network. A user is granted access only by the network initiator or by a predefined set of rules. Once a user is given entrance to the network, it can perform the same duties as that of other users. Again, the degree of permissions is decided by the one who initiated the network.</a:t>
            </a:r>
          </a:p>
        </p:txBody>
      </p:sp>
      <p:sp>
        <p:nvSpPr>
          <p:cNvPr id="4" name="Slide Number Placeholder 3"/>
          <p:cNvSpPr>
            <a:spLocks noGrp="1"/>
          </p:cNvSpPr>
          <p:nvPr>
            <p:ph type="sldNum" sz="quarter" idx="5"/>
          </p:nvPr>
        </p:nvSpPr>
        <p:spPr/>
        <p:txBody>
          <a:bodyPr/>
          <a:lstStyle/>
          <a:p>
            <a:fld id="{CDA64997-5B82-48AA-B863-B5828182F366}" type="slidenum">
              <a:rPr lang="en-US" smtClean="0"/>
              <a:t>15</a:t>
            </a:fld>
            <a:endParaRPr lang="en-US"/>
          </a:p>
        </p:txBody>
      </p:sp>
    </p:spTree>
    <p:extLst>
      <p:ext uri="{BB962C8B-B14F-4D97-AF65-F5344CB8AC3E}">
        <p14:creationId xmlns:p14="http://schemas.microsoft.com/office/powerpoint/2010/main" val="69250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Public Blockchain Ledger</a:t>
            </a:r>
          </a:p>
          <a:p>
            <a:r>
              <a:rPr lang="en-US" sz="1200" b="0" i="0" kern="1200" dirty="0">
                <a:solidFill>
                  <a:schemeClr val="tx1"/>
                </a:solidFill>
                <a:effectLst/>
                <a:latin typeface="+mn-lt"/>
                <a:ea typeface="+mn-ea"/>
                <a:cs typeface="+mn-cs"/>
              </a:rPr>
              <a:t>This blockchain is totally open to all and anybody can join the system. Each member on the chain has full power to access, read and write transactions. Since it is decentralized and wholly distributed, every node gives verification to approve any transaction. Data can’t be altered or manipulated once it is placed on the block. Public blockchains are also called </a:t>
            </a:r>
            <a:r>
              <a:rPr lang="en-US" sz="1200" b="0" i="0" kern="1200" dirty="0" err="1">
                <a:solidFill>
                  <a:schemeClr val="tx1"/>
                </a:solidFill>
                <a:effectLst/>
                <a:latin typeface="+mn-lt"/>
                <a:ea typeface="+mn-ea"/>
                <a:cs typeface="+mn-cs"/>
              </a:rPr>
              <a:t>permissionless</a:t>
            </a:r>
            <a:r>
              <a:rPr lang="en-US" sz="1200" b="0" i="0" kern="1200" dirty="0">
                <a:solidFill>
                  <a:schemeClr val="tx1"/>
                </a:solidFill>
                <a:effectLst/>
                <a:latin typeface="+mn-lt"/>
                <a:ea typeface="+mn-ea"/>
                <a:cs typeface="+mn-cs"/>
              </a:rPr>
              <a:t> blockchains.</a:t>
            </a:r>
          </a:p>
          <a:p>
            <a:r>
              <a:rPr lang="en-US" sz="1200" b="0" i="0" kern="1200" dirty="0">
                <a:solidFill>
                  <a:schemeClr val="tx1"/>
                </a:solidFill>
                <a:effectLst/>
                <a:latin typeface="+mn-lt"/>
                <a:ea typeface="+mn-ea"/>
                <a:cs typeface="+mn-cs"/>
              </a:rPr>
              <a:t>Being totally open to everyone is the biggest drawback of this type of ledger, since it offers complete transparency with little privacy. Time taken to reach consensus by the network is high because of the numerous nodes present, therefore resulting in high computational power. Bitcoin, Ethereum,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are popular examples.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Private blockchain Ledger</a:t>
            </a:r>
          </a:p>
          <a:p>
            <a:r>
              <a:rPr lang="en-US" sz="1200" b="0" i="0" kern="1200" dirty="0">
                <a:solidFill>
                  <a:schemeClr val="tx1"/>
                </a:solidFill>
                <a:effectLst/>
                <a:latin typeface="+mn-lt"/>
                <a:ea typeface="+mn-ea"/>
                <a:cs typeface="+mn-cs"/>
              </a:rPr>
              <a:t>Also called permissioned blockchains, they have limitations on who is participating in the network. A user is granted access only by the network initiator or by a predefined set of rules. Once a user is given entrance to the network, it can perform the same duties as that of other users. Again, the degree of permissions is decided by the one who initiated the network.</a:t>
            </a:r>
          </a:p>
        </p:txBody>
      </p:sp>
      <p:sp>
        <p:nvSpPr>
          <p:cNvPr id="4" name="Slide Number Placeholder 3"/>
          <p:cNvSpPr>
            <a:spLocks noGrp="1"/>
          </p:cNvSpPr>
          <p:nvPr>
            <p:ph type="sldNum" sz="quarter" idx="5"/>
          </p:nvPr>
        </p:nvSpPr>
        <p:spPr/>
        <p:txBody>
          <a:bodyPr/>
          <a:lstStyle/>
          <a:p>
            <a:fld id="{CDA64997-5B82-48AA-B863-B5828182F366}" type="slidenum">
              <a:rPr lang="en-US" smtClean="0"/>
              <a:t>16</a:t>
            </a:fld>
            <a:endParaRPr lang="en-US"/>
          </a:p>
        </p:txBody>
      </p:sp>
    </p:spTree>
    <p:extLst>
      <p:ext uri="{BB962C8B-B14F-4D97-AF65-F5344CB8AC3E}">
        <p14:creationId xmlns:p14="http://schemas.microsoft.com/office/powerpoint/2010/main" val="8917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355168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3105277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422097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3547131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892198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2228405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3651356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distributed ledger is a database that is consensually shared and synchronized across multiple sites, institutions, or geographies, accessible by multiple people. It allows transactions to have public "witnesses". The participant at each node of the network can access the recordings shared across that network and can own an identical copy of it. Any changes or additions made to the ledger are reflected and copied to all participants in a matter of seconds or minutes.</a:t>
            </a:r>
          </a:p>
          <a:p>
            <a:r>
              <a:rPr lang="en-US" sz="1200" b="0" i="0" kern="1200" dirty="0">
                <a:solidFill>
                  <a:schemeClr val="tx1"/>
                </a:solidFill>
                <a:effectLst/>
                <a:latin typeface="+mn-lt"/>
                <a:ea typeface="+mn-ea"/>
                <a:cs typeface="+mn-cs"/>
              </a:rPr>
              <a:t>When a buyer and a seller engages in a transaction, the blockchain verifies the authenticity of their accounts. This is done by using the public ledger and by checking if the funds are available proceeds with the transactions. However, if the funds are either not available in the buyer’s account or are promised to another party, then the sale is prevented effectively making double buying impossible.  But where do they keep the public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10</a:t>
            </a:fld>
            <a:endParaRPr lang="en-US"/>
          </a:p>
        </p:txBody>
      </p:sp>
    </p:spTree>
    <p:extLst>
      <p:ext uri="{BB962C8B-B14F-4D97-AF65-F5344CB8AC3E}">
        <p14:creationId xmlns:p14="http://schemas.microsoft.com/office/powerpoint/2010/main" val="248227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01-07-2020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01-07-2020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png"/><Relationship Id="rId7"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3847495" y="1675147"/>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3847495" y="2828835"/>
            <a:ext cx="7497214" cy="1200329"/>
          </a:xfrm>
          <a:prstGeom prst="rect">
            <a:avLst/>
          </a:prstGeom>
        </p:spPr>
        <p:txBody>
          <a:bodyPr wrap="square">
            <a:spAutoFit/>
          </a:bodyPr>
          <a:lstStyle/>
          <a:p>
            <a:r>
              <a:rPr lang="en-US" sz="3600" b="1" dirty="0">
                <a:solidFill>
                  <a:schemeClr val="accent1">
                    <a:lumMod val="75000"/>
                  </a:schemeClr>
                </a:solidFill>
              </a:rPr>
              <a:t>Basic Concepts and </a:t>
            </a:r>
          </a:p>
          <a:p>
            <a:r>
              <a:rPr lang="en-US" sz="3600" b="1" dirty="0">
                <a:solidFill>
                  <a:schemeClr val="accent1">
                    <a:lumMod val="75000"/>
                  </a:schemeClr>
                </a:solidFill>
              </a:rPr>
              <a:t>Definitions</a:t>
            </a:r>
          </a:p>
        </p:txBody>
      </p:sp>
      <p:sp>
        <p:nvSpPr>
          <p:cNvPr id="14" name="Rectangle 13">
            <a:extLst>
              <a:ext uri="{FF2B5EF4-FFF2-40B4-BE49-F238E27FC236}">
                <a16:creationId xmlns:a16="http://schemas.microsoft.com/office/drawing/2014/main" id="{585D8B7B-5B60-4808-A096-FB24198F96E9}"/>
              </a:ext>
            </a:extLst>
          </p:cNvPr>
          <p:cNvSpPr/>
          <p:nvPr/>
        </p:nvSpPr>
        <p:spPr>
          <a:xfrm>
            <a:off x="3847495" y="4402383"/>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3847495" y="4799988"/>
            <a:ext cx="7497214"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3847495" y="409931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291" y="1493752"/>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Features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393111"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79BF1ECE-F98A-4954-9B72-34498E195FCD}"/>
              </a:ext>
            </a:extLst>
          </p:cNvPr>
          <p:cNvSpPr/>
          <p:nvPr/>
        </p:nvSpPr>
        <p:spPr>
          <a:xfrm>
            <a:off x="224853" y="1647064"/>
            <a:ext cx="8066891" cy="1938992"/>
          </a:xfrm>
          <a:prstGeom prst="rect">
            <a:avLst/>
          </a:prstGeom>
        </p:spPr>
        <p:txBody>
          <a:bodyPr wrap="square">
            <a:spAutoFit/>
          </a:bodyPr>
          <a:lstStyle/>
          <a:p>
            <a:pPr marL="342900" indent="-342900" algn="just">
              <a:buFont typeface="Arial" panose="020B0604020202020204" pitchFamily="34" charset="0"/>
              <a:buChar char="•"/>
            </a:pPr>
            <a:r>
              <a:rPr lang="en-US" sz="2400" dirty="0"/>
              <a:t>Synchronized and accessible across different sites</a:t>
            </a:r>
          </a:p>
          <a:p>
            <a:pPr algn="just"/>
            <a:endParaRPr lang="en-US" sz="2400" dirty="0"/>
          </a:p>
          <a:p>
            <a:pPr marL="342900" indent="-342900" algn="just">
              <a:buFont typeface="Arial" panose="020B0604020202020204" pitchFamily="34" charset="0"/>
              <a:buChar char="•"/>
            </a:pPr>
            <a:r>
              <a:rPr lang="en-US" sz="2400" dirty="0"/>
              <a:t>Replace the need for a central authority </a:t>
            </a:r>
          </a:p>
          <a:p>
            <a:pPr algn="just"/>
            <a:endParaRPr lang="en-US" sz="2400" dirty="0"/>
          </a:p>
          <a:p>
            <a:pPr marL="342900" indent="-342900" algn="just">
              <a:buFont typeface="Arial" panose="020B0604020202020204" pitchFamily="34" charset="0"/>
              <a:buChar char="•"/>
            </a:pPr>
            <a:r>
              <a:rPr lang="en-US" sz="2400" dirty="0"/>
              <a:t>Cyber attacks and financial fraud are reduced</a:t>
            </a:r>
          </a:p>
        </p:txBody>
      </p:sp>
    </p:spTree>
    <p:extLst>
      <p:ext uri="{BB962C8B-B14F-4D97-AF65-F5344CB8AC3E}">
        <p14:creationId xmlns:p14="http://schemas.microsoft.com/office/powerpoint/2010/main" val="303159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Transaction Using Ledger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E8FF5528-44B5-44D8-8CEE-351326D60B06}"/>
              </a:ext>
            </a:extLst>
          </p:cNvPr>
          <p:cNvPicPr>
            <a:picLocks noChangeAspect="1"/>
          </p:cNvPicPr>
          <p:nvPr/>
        </p:nvPicPr>
        <p:blipFill>
          <a:blip r:embed="rId4"/>
          <a:stretch>
            <a:fillRect/>
          </a:stretch>
        </p:blipFill>
        <p:spPr>
          <a:xfrm>
            <a:off x="680569" y="2484163"/>
            <a:ext cx="6979405" cy="3481917"/>
          </a:xfrm>
          <a:prstGeom prst="rect">
            <a:avLst/>
          </a:prstGeom>
        </p:spPr>
      </p:pic>
    </p:spTree>
    <p:extLst>
      <p:ext uri="{BB962C8B-B14F-4D97-AF65-F5344CB8AC3E}">
        <p14:creationId xmlns:p14="http://schemas.microsoft.com/office/powerpoint/2010/main" val="114490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Transaction Using Ledger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2E8CD7F3-054F-4DAD-B32A-0B3E1773B986}"/>
              </a:ext>
            </a:extLst>
          </p:cNvPr>
          <p:cNvPicPr>
            <a:picLocks noChangeAspect="1"/>
          </p:cNvPicPr>
          <p:nvPr/>
        </p:nvPicPr>
        <p:blipFill>
          <a:blip r:embed="rId4"/>
          <a:stretch>
            <a:fillRect/>
          </a:stretch>
        </p:blipFill>
        <p:spPr>
          <a:xfrm>
            <a:off x="261442" y="1753852"/>
            <a:ext cx="8110196" cy="4676928"/>
          </a:xfrm>
          <a:prstGeom prst="rect">
            <a:avLst/>
          </a:prstGeom>
        </p:spPr>
      </p:pic>
    </p:spTree>
    <p:extLst>
      <p:ext uri="{BB962C8B-B14F-4D97-AF65-F5344CB8AC3E}">
        <p14:creationId xmlns:p14="http://schemas.microsoft.com/office/powerpoint/2010/main" val="2926852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Transaction Using Ledger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1FC4A3D6-B6DC-49A6-904A-5C4F488E57D8}"/>
              </a:ext>
            </a:extLst>
          </p:cNvPr>
          <p:cNvPicPr>
            <a:picLocks noChangeAspect="1"/>
          </p:cNvPicPr>
          <p:nvPr/>
        </p:nvPicPr>
        <p:blipFill>
          <a:blip r:embed="rId4"/>
          <a:stretch>
            <a:fillRect/>
          </a:stretch>
        </p:blipFill>
        <p:spPr>
          <a:xfrm>
            <a:off x="598883" y="1739987"/>
            <a:ext cx="7291442" cy="4865771"/>
          </a:xfrm>
          <a:prstGeom prst="rect">
            <a:avLst/>
          </a:prstGeom>
        </p:spPr>
      </p:pic>
    </p:spTree>
    <p:extLst>
      <p:ext uri="{BB962C8B-B14F-4D97-AF65-F5344CB8AC3E}">
        <p14:creationId xmlns:p14="http://schemas.microsoft.com/office/powerpoint/2010/main" val="228575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Types of Public Ledger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79BF1ECE-F98A-4954-9B72-34498E195FCD}"/>
              </a:ext>
            </a:extLst>
          </p:cNvPr>
          <p:cNvSpPr/>
          <p:nvPr/>
        </p:nvSpPr>
        <p:spPr>
          <a:xfrm>
            <a:off x="393111" y="1741730"/>
            <a:ext cx="6096000" cy="1569660"/>
          </a:xfrm>
          <a:prstGeom prst="rect">
            <a:avLst/>
          </a:prstGeom>
        </p:spPr>
        <p:txBody>
          <a:bodyPr>
            <a:spAutoFit/>
          </a:bodyPr>
          <a:lstStyle/>
          <a:p>
            <a:pPr marL="285750" indent="-285750">
              <a:buFont typeface="Arial" panose="020B0604020202020204" pitchFamily="34" charset="0"/>
              <a:buChar char="•"/>
            </a:pPr>
            <a:r>
              <a:rPr lang="en-US" sz="3200" dirty="0">
                <a:solidFill>
                  <a:srgbClr val="333333"/>
                </a:solidFill>
                <a:latin typeface="Open Sans"/>
              </a:rPr>
              <a:t>Public blockchain Ledger</a:t>
            </a:r>
          </a:p>
          <a:p>
            <a:endParaRPr lang="en-US" sz="3200" dirty="0">
              <a:solidFill>
                <a:srgbClr val="333333"/>
              </a:solidFill>
              <a:latin typeface="Open Sans"/>
            </a:endParaRPr>
          </a:p>
          <a:p>
            <a:pPr marL="285750" indent="-285750">
              <a:buFont typeface="Arial" panose="020B0604020202020204" pitchFamily="34" charset="0"/>
              <a:buChar char="•"/>
            </a:pPr>
            <a:r>
              <a:rPr lang="en-US" sz="3200" dirty="0">
                <a:solidFill>
                  <a:srgbClr val="333333"/>
                </a:solidFill>
                <a:latin typeface="Open Sans"/>
              </a:rPr>
              <a:t>Private Blockchain Ledger</a:t>
            </a:r>
          </a:p>
        </p:txBody>
      </p:sp>
    </p:spTree>
    <p:extLst>
      <p:ext uri="{BB962C8B-B14F-4D97-AF65-F5344CB8AC3E}">
        <p14:creationId xmlns:p14="http://schemas.microsoft.com/office/powerpoint/2010/main" val="1956861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Differences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graphicFrame>
        <p:nvGraphicFramePr>
          <p:cNvPr id="3" name="Table 2">
            <a:extLst>
              <a:ext uri="{FF2B5EF4-FFF2-40B4-BE49-F238E27FC236}">
                <a16:creationId xmlns:a16="http://schemas.microsoft.com/office/drawing/2014/main" id="{5CCAD697-E7AE-4467-976A-2D4E7D88493C}"/>
              </a:ext>
            </a:extLst>
          </p:cNvPr>
          <p:cNvGraphicFramePr>
            <a:graphicFrameLocks noGrp="1"/>
          </p:cNvGraphicFramePr>
          <p:nvPr>
            <p:extLst>
              <p:ext uri="{D42A27DB-BD31-4B8C-83A1-F6EECF244321}">
                <p14:modId xmlns:p14="http://schemas.microsoft.com/office/powerpoint/2010/main" val="521935842"/>
              </p:ext>
            </p:extLst>
          </p:nvPr>
        </p:nvGraphicFramePr>
        <p:xfrm>
          <a:off x="261515" y="1584214"/>
          <a:ext cx="7353488" cy="4632214"/>
        </p:xfrm>
        <a:graphic>
          <a:graphicData uri="http://schemas.openxmlformats.org/drawingml/2006/table">
            <a:tbl>
              <a:tblPr>
                <a:tableStyleId>{616DA210-FB5B-4158-B5E0-FEB733F419BA}</a:tableStyleId>
              </a:tblPr>
              <a:tblGrid>
                <a:gridCol w="3755849">
                  <a:extLst>
                    <a:ext uri="{9D8B030D-6E8A-4147-A177-3AD203B41FA5}">
                      <a16:colId xmlns:a16="http://schemas.microsoft.com/office/drawing/2014/main" val="3137062532"/>
                    </a:ext>
                  </a:extLst>
                </a:gridCol>
                <a:gridCol w="3597639">
                  <a:extLst>
                    <a:ext uri="{9D8B030D-6E8A-4147-A177-3AD203B41FA5}">
                      <a16:colId xmlns:a16="http://schemas.microsoft.com/office/drawing/2014/main" val="1942571287"/>
                    </a:ext>
                  </a:extLst>
                </a:gridCol>
              </a:tblGrid>
              <a:tr h="690714">
                <a:tc>
                  <a:txBody>
                    <a:bodyPr/>
                    <a:lstStyle/>
                    <a:p>
                      <a:pPr algn="ctr"/>
                      <a:r>
                        <a:rPr lang="en-US" sz="2400" b="1" dirty="0"/>
                        <a:t>Permission-less blockchain ledger</a:t>
                      </a:r>
                    </a:p>
                  </a:txBody>
                  <a:tcPr anchor="ctr"/>
                </a:tc>
                <a:tc>
                  <a:txBody>
                    <a:bodyPr/>
                    <a:lstStyle/>
                    <a:p>
                      <a:pPr algn="ctr"/>
                      <a:r>
                        <a:rPr lang="en-US" sz="2400" b="1" dirty="0"/>
                        <a:t>Permissioned blockchain ledger</a:t>
                      </a:r>
                    </a:p>
                  </a:txBody>
                  <a:tcPr anchor="ctr"/>
                </a:tc>
                <a:extLst>
                  <a:ext uri="{0D108BD9-81ED-4DB2-BD59-A6C34878D82A}">
                    <a16:rowId xmlns:a16="http://schemas.microsoft.com/office/drawing/2014/main" val="649914302"/>
                  </a:ext>
                </a:extLst>
              </a:tr>
              <a:tr h="1208750">
                <a:tc>
                  <a:txBody>
                    <a:bodyPr/>
                    <a:lstStyle/>
                    <a:p>
                      <a:r>
                        <a:rPr lang="en-US" sz="2000" dirty="0"/>
                        <a:t>Open to everyone hence anyone can participate in the network</a:t>
                      </a:r>
                    </a:p>
                  </a:txBody>
                  <a:tcPr anchor="ctr"/>
                </a:tc>
                <a:tc>
                  <a:txBody>
                    <a:bodyPr/>
                    <a:lstStyle/>
                    <a:p>
                      <a:r>
                        <a:rPr lang="en-US" sz="2000"/>
                        <a:t>Only users who have been granted permission by network starter can join</a:t>
                      </a:r>
                    </a:p>
                  </a:txBody>
                  <a:tcPr anchor="ctr"/>
                </a:tc>
                <a:extLst>
                  <a:ext uri="{0D108BD9-81ED-4DB2-BD59-A6C34878D82A}">
                    <a16:rowId xmlns:a16="http://schemas.microsoft.com/office/drawing/2014/main" val="1333045643"/>
                  </a:ext>
                </a:extLst>
              </a:tr>
              <a:tr h="690714">
                <a:tc>
                  <a:txBody>
                    <a:bodyPr/>
                    <a:lstStyle/>
                    <a:p>
                      <a:r>
                        <a:rPr lang="en-US" sz="2000" dirty="0"/>
                        <a:t>More transparency, less privacy</a:t>
                      </a:r>
                    </a:p>
                  </a:txBody>
                  <a:tcPr anchor="ctr"/>
                </a:tc>
                <a:tc>
                  <a:txBody>
                    <a:bodyPr/>
                    <a:lstStyle/>
                    <a:p>
                      <a:r>
                        <a:rPr lang="en-US" sz="2000"/>
                        <a:t>More security, limited permissions</a:t>
                      </a:r>
                    </a:p>
                  </a:txBody>
                  <a:tcPr anchor="ctr"/>
                </a:tc>
                <a:extLst>
                  <a:ext uri="{0D108BD9-81ED-4DB2-BD59-A6C34878D82A}">
                    <a16:rowId xmlns:a16="http://schemas.microsoft.com/office/drawing/2014/main" val="1254806761"/>
                  </a:ext>
                </a:extLst>
              </a:tr>
              <a:tr h="1208750">
                <a:tc>
                  <a:txBody>
                    <a:bodyPr/>
                    <a:lstStyle/>
                    <a:p>
                      <a:r>
                        <a:rPr lang="en-US" sz="2000" dirty="0"/>
                        <a:t>High computing power due to a greater number of users</a:t>
                      </a:r>
                    </a:p>
                  </a:txBody>
                  <a:tcPr anchor="ctr"/>
                </a:tc>
                <a:tc>
                  <a:txBody>
                    <a:bodyPr/>
                    <a:lstStyle/>
                    <a:p>
                      <a:r>
                        <a:rPr lang="en-US" sz="2000" dirty="0"/>
                        <a:t>Efficient and well organized due to limited number of users</a:t>
                      </a:r>
                    </a:p>
                  </a:txBody>
                  <a:tcPr anchor="ctr"/>
                </a:tc>
                <a:extLst>
                  <a:ext uri="{0D108BD9-81ED-4DB2-BD59-A6C34878D82A}">
                    <a16:rowId xmlns:a16="http://schemas.microsoft.com/office/drawing/2014/main" val="3309704921"/>
                  </a:ext>
                </a:extLst>
              </a:tr>
              <a:tr h="690714">
                <a:tc>
                  <a:txBody>
                    <a:bodyPr/>
                    <a:lstStyle/>
                    <a:p>
                      <a:r>
                        <a:rPr lang="en-US" sz="2000"/>
                        <a:t>E.g:- Bitcoin, Ethereum</a:t>
                      </a:r>
                    </a:p>
                  </a:txBody>
                  <a:tcPr anchor="ctr"/>
                </a:tc>
                <a:tc>
                  <a:txBody>
                    <a:bodyPr/>
                    <a:lstStyle/>
                    <a:p>
                      <a:r>
                        <a:rPr lang="en-US" sz="2000" dirty="0" err="1"/>
                        <a:t>E.g</a:t>
                      </a:r>
                      <a:r>
                        <a:rPr lang="en-US" sz="2000" dirty="0"/>
                        <a:t>:- Hyperledger Fabric, Corda</a:t>
                      </a:r>
                    </a:p>
                  </a:txBody>
                  <a:tcPr anchor="ctr"/>
                </a:tc>
                <a:extLst>
                  <a:ext uri="{0D108BD9-81ED-4DB2-BD59-A6C34878D82A}">
                    <a16:rowId xmlns:a16="http://schemas.microsoft.com/office/drawing/2014/main" val="390689781"/>
                  </a:ext>
                </a:extLst>
              </a:tr>
            </a:tbl>
          </a:graphicData>
        </a:graphic>
      </p:graphicFrame>
    </p:spTree>
    <p:extLst>
      <p:ext uri="{BB962C8B-B14F-4D97-AF65-F5344CB8AC3E}">
        <p14:creationId xmlns:p14="http://schemas.microsoft.com/office/powerpoint/2010/main" val="3620106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Advantageous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79BF1ECE-F98A-4954-9B72-34498E195FCD}"/>
              </a:ext>
            </a:extLst>
          </p:cNvPr>
          <p:cNvSpPr/>
          <p:nvPr/>
        </p:nvSpPr>
        <p:spPr>
          <a:xfrm>
            <a:off x="393110" y="1741730"/>
            <a:ext cx="6892109" cy="4893647"/>
          </a:xfrm>
          <a:prstGeom prst="rect">
            <a:avLst/>
          </a:prstGeom>
        </p:spPr>
        <p:txBody>
          <a:bodyPr wrap="square">
            <a:spAutoFit/>
          </a:bodyPr>
          <a:lstStyle/>
          <a:p>
            <a:pPr marL="285750" indent="-285750">
              <a:buFont typeface="Arial" panose="020B0604020202020204" pitchFamily="34" charset="0"/>
              <a:buChar char="•"/>
            </a:pPr>
            <a:r>
              <a:rPr lang="en-US" sz="2400" dirty="0"/>
              <a:t>Reduce operational inefficiencies</a:t>
            </a:r>
          </a:p>
          <a:p>
            <a:endParaRPr lang="en-US" sz="2400" dirty="0"/>
          </a:p>
          <a:p>
            <a:pPr marL="285750" indent="-285750">
              <a:buFont typeface="Arial" panose="020B0604020202020204" pitchFamily="34" charset="0"/>
              <a:buChar char="•"/>
            </a:pPr>
            <a:r>
              <a:rPr lang="en-US" sz="2400" dirty="0"/>
              <a:t>Speed up the amount of time a transaction takes to complete, are automated</a:t>
            </a:r>
          </a:p>
          <a:p>
            <a:endParaRPr lang="en-US" sz="2400" dirty="0"/>
          </a:p>
          <a:p>
            <a:pPr marL="285750" indent="-285750">
              <a:buFont typeface="Arial" panose="020B0604020202020204" pitchFamily="34" charset="0"/>
              <a:buChar char="•"/>
            </a:pPr>
            <a:r>
              <a:rPr lang="en-US" sz="2400" dirty="0"/>
              <a:t>Reduce overall costs for the entities that use them</a:t>
            </a:r>
          </a:p>
          <a:p>
            <a:pPr marL="285750" indent="-285750">
              <a:buFont typeface="Arial" panose="020B0604020202020204" pitchFamily="34" charset="0"/>
              <a:buChar char="•"/>
            </a:pPr>
            <a:r>
              <a:rPr lang="en-US" sz="2400" dirty="0"/>
              <a:t>Easy flow of information</a:t>
            </a:r>
          </a:p>
          <a:p>
            <a:endParaRPr lang="en-US" sz="2400" dirty="0"/>
          </a:p>
          <a:p>
            <a:pPr marL="285750" indent="-285750">
              <a:buFont typeface="Arial" panose="020B0604020202020204" pitchFamily="34" charset="0"/>
              <a:buChar char="•"/>
            </a:pPr>
            <a:r>
              <a:rPr lang="en-US" sz="2400" dirty="0"/>
              <a:t>Easy to follow for accountants when they conduct reviews of financial statements</a:t>
            </a:r>
          </a:p>
          <a:p>
            <a:endParaRPr lang="en-US" sz="2400" dirty="0"/>
          </a:p>
          <a:p>
            <a:pPr marL="285750" indent="-285750">
              <a:buFont typeface="Arial" panose="020B0604020202020204" pitchFamily="34" charset="0"/>
              <a:buChar char="•"/>
            </a:pPr>
            <a:r>
              <a:rPr lang="en-US" sz="2400" dirty="0"/>
              <a:t>Remove the possibility of fraud occurring on the financial books of a company</a:t>
            </a:r>
            <a:endParaRPr lang="en-US" sz="4000" dirty="0">
              <a:solidFill>
                <a:srgbClr val="333333"/>
              </a:solidFill>
              <a:latin typeface="Open Sans"/>
            </a:endParaRPr>
          </a:p>
        </p:txBody>
      </p:sp>
    </p:spTree>
    <p:extLst>
      <p:ext uri="{BB962C8B-B14F-4D97-AF65-F5344CB8AC3E}">
        <p14:creationId xmlns:p14="http://schemas.microsoft.com/office/powerpoint/2010/main" val="1979130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Blockchain Key Concepts</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79BF1ECE-F98A-4954-9B72-34498E195FCD}"/>
              </a:ext>
            </a:extLst>
          </p:cNvPr>
          <p:cNvSpPr/>
          <p:nvPr/>
        </p:nvSpPr>
        <p:spPr>
          <a:xfrm>
            <a:off x="304747" y="2951946"/>
            <a:ext cx="8066891" cy="954107"/>
          </a:xfrm>
          <a:prstGeom prst="rect">
            <a:avLst/>
          </a:prstGeom>
        </p:spPr>
        <p:txBody>
          <a:bodyPr wrap="square">
            <a:spAutoFit/>
          </a:bodyPr>
          <a:lstStyle/>
          <a:p>
            <a:pPr marL="342900" indent="-342900" algn="just">
              <a:buFont typeface="Arial" panose="020B0604020202020204" pitchFamily="34" charset="0"/>
              <a:buChar char="•"/>
            </a:pPr>
            <a:r>
              <a:rPr lang="en-IN" sz="2800" dirty="0"/>
              <a:t>Learn about the History, importance and various types of public ledger.</a:t>
            </a:r>
          </a:p>
        </p:txBody>
      </p:sp>
    </p:spTree>
    <p:extLst>
      <p:ext uri="{BB962C8B-B14F-4D97-AF65-F5344CB8AC3E}">
        <p14:creationId xmlns:p14="http://schemas.microsoft.com/office/powerpoint/2010/main" val="380647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Public Ledger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79BF1ECE-F98A-4954-9B72-34498E195FCD}"/>
              </a:ext>
            </a:extLst>
          </p:cNvPr>
          <p:cNvSpPr/>
          <p:nvPr/>
        </p:nvSpPr>
        <p:spPr>
          <a:xfrm>
            <a:off x="224853" y="1647064"/>
            <a:ext cx="8066891" cy="4832092"/>
          </a:xfrm>
          <a:prstGeom prst="rect">
            <a:avLst/>
          </a:prstGeom>
        </p:spPr>
        <p:txBody>
          <a:bodyPr wrap="square">
            <a:spAutoFit/>
          </a:bodyPr>
          <a:lstStyle/>
          <a:p>
            <a:pPr marL="342900" indent="-342900" algn="just">
              <a:buFont typeface="Arial" panose="020B0604020202020204" pitchFamily="34" charset="0"/>
              <a:buChar char="•"/>
            </a:pPr>
            <a:r>
              <a:rPr lang="en-US" sz="2800" dirty="0"/>
              <a:t>The public ledger organizes into a long chain of blocks of information.</a:t>
            </a:r>
          </a:p>
          <a:p>
            <a:pPr marL="342900" indent="-342900" algn="just">
              <a:buFont typeface="Arial" panose="020B0604020202020204" pitchFamily="34" charset="0"/>
              <a:buChar char="•"/>
            </a:pPr>
            <a:r>
              <a:rPr lang="en-US" sz="2800" dirty="0"/>
              <a:t>A distributed ledger is a database that is consensually shared and synchronized across multiple sites, institutions, or geographies, accessible by multiple people.</a:t>
            </a:r>
          </a:p>
          <a:p>
            <a:pPr marL="342900" indent="-342900" algn="just">
              <a:buFont typeface="Arial" panose="020B0604020202020204" pitchFamily="34" charset="0"/>
              <a:buChar char="•"/>
            </a:pPr>
            <a:r>
              <a:rPr lang="en-US" sz="2800" dirty="0"/>
              <a:t>A distributed ledger stands in contrast to a centralized ledger, which is the type of ledger that most companies use. </a:t>
            </a:r>
          </a:p>
          <a:p>
            <a:pPr marL="342900" indent="-342900" algn="just">
              <a:buFont typeface="Arial" panose="020B0604020202020204" pitchFamily="34" charset="0"/>
              <a:buChar char="•"/>
            </a:pPr>
            <a:r>
              <a:rPr lang="en-US" sz="2800" dirty="0"/>
              <a:t>Blockchain is a type of distributed ledger used by bitcoin.</a:t>
            </a:r>
            <a:endParaRPr lang="en-IN" sz="2800" dirty="0"/>
          </a:p>
        </p:txBody>
      </p:sp>
    </p:spTree>
    <p:extLst>
      <p:ext uri="{BB962C8B-B14F-4D97-AF65-F5344CB8AC3E}">
        <p14:creationId xmlns:p14="http://schemas.microsoft.com/office/powerpoint/2010/main" val="406666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Public Ledger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076" name="Picture 4" descr="Blockchain network (open ledger network) ">
            <a:extLst>
              <a:ext uri="{FF2B5EF4-FFF2-40B4-BE49-F238E27FC236}">
                <a16:creationId xmlns:a16="http://schemas.microsoft.com/office/drawing/2014/main" id="{25C21E0F-0349-438C-935A-DEC2BE8D85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880" y="1868853"/>
            <a:ext cx="7518445"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91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Example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11" name="Picture 10">
            <a:extLst>
              <a:ext uri="{FF2B5EF4-FFF2-40B4-BE49-F238E27FC236}">
                <a16:creationId xmlns:a16="http://schemas.microsoft.com/office/drawing/2014/main" id="{447F3118-0F6B-4FAE-A883-6FF31D1A3C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8719" y="3001963"/>
            <a:ext cx="41156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C666EBA1-44F9-4357-9F6C-ADCC85BF75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409" y="3101976"/>
            <a:ext cx="10525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E73DA1F5-668B-4A4E-9BA3-241980BAEC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4048" y="3148011"/>
            <a:ext cx="1026651" cy="30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3426C0D6-2852-4459-BC3C-8932874007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5579" y="3429000"/>
            <a:ext cx="4365231" cy="58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943C37A3-6B61-44DD-8265-007715EAC9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409" y="3429000"/>
            <a:ext cx="10525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354B42D8-2230-4194-8ADD-6BF8735663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00556" y="3448050"/>
            <a:ext cx="10536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204BD187-3BD6-4DC2-AEB0-12732D9CAE80}"/>
              </a:ext>
            </a:extLst>
          </p:cNvPr>
          <p:cNvSpPr txBox="1">
            <a:spLocks noChangeArrowheads="1"/>
          </p:cNvSpPr>
          <p:nvPr/>
        </p:nvSpPr>
        <p:spPr bwMode="auto">
          <a:xfrm>
            <a:off x="599546" y="2693988"/>
            <a:ext cx="14746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dirty="0">
                <a:solidFill>
                  <a:srgbClr val="3A3A3A"/>
                </a:solidFill>
              </a:rPr>
              <a:t>PL of Alice</a:t>
            </a:r>
          </a:p>
        </p:txBody>
      </p:sp>
      <p:sp>
        <p:nvSpPr>
          <p:cNvPr id="18" name="TextBox 17">
            <a:extLst>
              <a:ext uri="{FF2B5EF4-FFF2-40B4-BE49-F238E27FC236}">
                <a16:creationId xmlns:a16="http://schemas.microsoft.com/office/drawing/2014/main" id="{2C1DDBAF-B7EC-48EC-8087-58561C141AC8}"/>
              </a:ext>
            </a:extLst>
          </p:cNvPr>
          <p:cNvSpPr txBox="1">
            <a:spLocks noChangeArrowheads="1"/>
          </p:cNvSpPr>
          <p:nvPr/>
        </p:nvSpPr>
        <p:spPr bwMode="auto">
          <a:xfrm>
            <a:off x="7472366" y="2693988"/>
            <a:ext cx="10862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dirty="0">
                <a:solidFill>
                  <a:srgbClr val="3A3A3A"/>
                </a:solidFill>
              </a:rPr>
              <a:t>PL of Bob</a:t>
            </a:r>
          </a:p>
        </p:txBody>
      </p:sp>
      <p:pic>
        <p:nvPicPr>
          <p:cNvPr id="19" name="Picture 18">
            <a:extLst>
              <a:ext uri="{FF2B5EF4-FFF2-40B4-BE49-F238E27FC236}">
                <a16:creationId xmlns:a16="http://schemas.microsoft.com/office/drawing/2014/main" id="{853E86AF-0683-4A01-8B63-31EDCCCCFA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7922" y="3017252"/>
            <a:ext cx="591476" cy="170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872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History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11" name="Picture 10">
            <a:extLst>
              <a:ext uri="{FF2B5EF4-FFF2-40B4-BE49-F238E27FC236}">
                <a16:creationId xmlns:a16="http://schemas.microsoft.com/office/drawing/2014/main" id="{8E4FBEA4-7AE4-41F0-AD11-E11D06E60D27}"/>
              </a:ext>
            </a:extLst>
          </p:cNvPr>
          <p:cNvPicPr>
            <a:picLocks noChangeAspect="1"/>
          </p:cNvPicPr>
          <p:nvPr/>
        </p:nvPicPr>
        <p:blipFill rotWithShape="1">
          <a:blip r:embed="rId4"/>
          <a:srcRect l="2887" t="9672" r="42991" b="14729"/>
          <a:stretch/>
        </p:blipFill>
        <p:spPr>
          <a:xfrm>
            <a:off x="393111" y="1508787"/>
            <a:ext cx="7116961" cy="4032752"/>
          </a:xfrm>
          <a:prstGeom prst="rect">
            <a:avLst/>
          </a:prstGeom>
        </p:spPr>
      </p:pic>
    </p:spTree>
    <p:extLst>
      <p:ext uri="{BB962C8B-B14F-4D97-AF65-F5344CB8AC3E}">
        <p14:creationId xmlns:p14="http://schemas.microsoft.com/office/powerpoint/2010/main" val="194844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History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12" name="Picture 11">
            <a:extLst>
              <a:ext uri="{FF2B5EF4-FFF2-40B4-BE49-F238E27FC236}">
                <a16:creationId xmlns:a16="http://schemas.microsoft.com/office/drawing/2014/main" id="{7AE221B1-3752-4DB6-BEA9-7AFCA5861D4C}"/>
              </a:ext>
            </a:extLst>
          </p:cNvPr>
          <p:cNvPicPr>
            <a:picLocks noChangeAspect="1"/>
          </p:cNvPicPr>
          <p:nvPr/>
        </p:nvPicPr>
        <p:blipFill rotWithShape="1">
          <a:blip r:embed="rId4"/>
          <a:srcRect l="2577" t="5728" r="3672" b="15909"/>
          <a:stretch/>
        </p:blipFill>
        <p:spPr>
          <a:xfrm>
            <a:off x="408247" y="1454046"/>
            <a:ext cx="6985000" cy="3945471"/>
          </a:xfrm>
          <a:prstGeom prst="rect">
            <a:avLst/>
          </a:prstGeom>
        </p:spPr>
      </p:pic>
    </p:spTree>
    <p:extLst>
      <p:ext uri="{BB962C8B-B14F-4D97-AF65-F5344CB8AC3E}">
        <p14:creationId xmlns:p14="http://schemas.microsoft.com/office/powerpoint/2010/main" val="1015782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History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13" name="Picture 12">
            <a:extLst>
              <a:ext uri="{FF2B5EF4-FFF2-40B4-BE49-F238E27FC236}">
                <a16:creationId xmlns:a16="http://schemas.microsoft.com/office/drawing/2014/main" id="{36E3B917-F4B7-4385-9DE1-AED0E5456018}"/>
              </a:ext>
            </a:extLst>
          </p:cNvPr>
          <p:cNvPicPr>
            <a:picLocks noChangeAspect="1"/>
          </p:cNvPicPr>
          <p:nvPr/>
        </p:nvPicPr>
        <p:blipFill>
          <a:blip r:embed="rId4"/>
          <a:stretch>
            <a:fillRect/>
          </a:stretch>
        </p:blipFill>
        <p:spPr>
          <a:xfrm>
            <a:off x="371880" y="1633931"/>
            <a:ext cx="7450667" cy="4242209"/>
          </a:xfrm>
          <a:prstGeom prst="rect">
            <a:avLst/>
          </a:prstGeom>
        </p:spPr>
      </p:pic>
    </p:spTree>
    <p:extLst>
      <p:ext uri="{BB962C8B-B14F-4D97-AF65-F5344CB8AC3E}">
        <p14:creationId xmlns:p14="http://schemas.microsoft.com/office/powerpoint/2010/main" val="217939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TotalTime>
  <Words>2387</Words>
  <Application>Microsoft Office PowerPoint</Application>
  <PresentationFormat>Widescreen</PresentationFormat>
  <Paragraphs>128</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67</cp:revision>
  <dcterms:created xsi:type="dcterms:W3CDTF">2020-06-03T14:19:11Z</dcterms:created>
  <dcterms:modified xsi:type="dcterms:W3CDTF">2020-07-01T17:07:36Z</dcterms:modified>
</cp:coreProperties>
</file>