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57" r:id="rId2"/>
    <p:sldId id="358" r:id="rId3"/>
    <p:sldId id="406" r:id="rId4"/>
    <p:sldId id="413" r:id="rId5"/>
    <p:sldId id="407" r:id="rId6"/>
    <p:sldId id="411" r:id="rId7"/>
    <p:sldId id="415" r:id="rId8"/>
    <p:sldId id="417" r:id="rId9"/>
    <p:sldId id="420" r:id="rId10"/>
    <p:sldId id="418" r:id="rId11"/>
    <p:sldId id="419" r:id="rId12"/>
    <p:sldId id="408" r:id="rId13"/>
    <p:sldId id="412" r:id="rId14"/>
    <p:sldId id="416" r:id="rId15"/>
    <p:sldId id="409" r:id="rId16"/>
    <p:sldId id="410" r:id="rId17"/>
    <p:sldId id="34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4" d="100"/>
          <a:sy n="64" d="100"/>
        </p:scale>
        <p:origin x="90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372DF8-784B-4388-9B81-5129DCE5F392}" type="datetimeFigureOut">
              <a:rPr lang="en-US" smtClean="0"/>
              <a:t>02-Jul-20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64997-5B82-48AA-B863-B5828182F366}" type="slidenum">
              <a:rPr lang="en-US" smtClean="0"/>
              <a:t>‹#›</a:t>
            </a:fld>
            <a:endParaRPr lang="en-US"/>
          </a:p>
        </p:txBody>
      </p:sp>
    </p:spTree>
    <p:extLst>
      <p:ext uri="{BB962C8B-B14F-4D97-AF65-F5344CB8AC3E}">
        <p14:creationId xmlns:p14="http://schemas.microsoft.com/office/powerpoint/2010/main" val="151564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ibm.com/blockchain/offerings.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3</a:t>
            </a:fld>
            <a:endParaRPr lang="en-US"/>
          </a:p>
        </p:txBody>
      </p:sp>
    </p:spTree>
    <p:extLst>
      <p:ext uri="{BB962C8B-B14F-4D97-AF65-F5344CB8AC3E}">
        <p14:creationId xmlns:p14="http://schemas.microsoft.com/office/powerpoint/2010/main" val="387257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F3F3F"/>
                </a:solidFill>
                <a:effectLst/>
                <a:latin typeface="Lato"/>
              </a:rPr>
              <a:t>Hyperledger Fabric 1.0 was developed by a Hyperledger consortium, Joining the consortium will allow the member corporations to join the Hyperledger global network and allow them to collaborate with industry experts across the globe. IBM currently offers a </a:t>
            </a:r>
            <a:r>
              <a:rPr lang="en-US" b="0" i="0" u="none" strike="noStrike" dirty="0">
                <a:solidFill>
                  <a:srgbClr val="008CCF"/>
                </a:solidFill>
                <a:effectLst/>
                <a:latin typeface="Lato"/>
                <a:hlinkClick r:id="rId3"/>
              </a:rPr>
              <a:t>Beta program</a:t>
            </a:r>
            <a:r>
              <a:rPr lang="en-US" b="0" i="0" dirty="0">
                <a:solidFill>
                  <a:srgbClr val="3F3F3F"/>
                </a:solidFill>
                <a:effectLst/>
                <a:latin typeface="Lato"/>
              </a:rPr>
              <a:t> to get started on Hyperledger Fabric.</a:t>
            </a:r>
          </a:p>
          <a:p>
            <a:r>
              <a:rPr lang="en-US" b="0" i="0" dirty="0">
                <a:solidFill>
                  <a:srgbClr val="3F3F3F"/>
                </a:solidFill>
                <a:effectLst/>
                <a:latin typeface="Lato"/>
              </a:rPr>
              <a:t>Hyperledger Fabric’s modular architecture processes a transaction in three phases. First, a transaction from DAPP (Distributed blockchain app) goes through “endorsing peers.” Then this module processes the read-only transactions, and builds datasets by executing custom business rules via smart contracts. These datasets are transformed into blocks by the ordering service. Finally, “committing peers” validate and commit the block to the ledger.</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14</a:t>
            </a:fld>
            <a:endParaRPr lang="en-US"/>
          </a:p>
        </p:txBody>
      </p:sp>
    </p:spTree>
    <p:extLst>
      <p:ext uri="{BB962C8B-B14F-4D97-AF65-F5344CB8AC3E}">
        <p14:creationId xmlns:p14="http://schemas.microsoft.com/office/powerpoint/2010/main" val="884706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consortium blockchain is a hybrid between the ‘low-trust’ offered by public blockchains and the ‘single highly-trusted entity’ model of private blockchains. </a:t>
            </a:r>
          </a:p>
          <a:p>
            <a:pPr fontAlgn="base"/>
            <a:r>
              <a:rPr lang="en-US" sz="1200" b="0" i="0" kern="1200" dirty="0">
                <a:solidFill>
                  <a:schemeClr val="tx1"/>
                </a:solidFill>
                <a:effectLst/>
                <a:latin typeface="+mn-lt"/>
                <a:ea typeface="+mn-ea"/>
                <a:cs typeface="+mn-cs"/>
              </a:rPr>
              <a:t>Its characteristics are the following:</a:t>
            </a:r>
          </a:p>
          <a:p>
            <a:pPr fontAlgn="base"/>
            <a:r>
              <a:rPr lang="en-US" sz="1200" b="0" i="0" kern="1200" dirty="0">
                <a:solidFill>
                  <a:schemeClr val="tx1"/>
                </a:solidFill>
                <a:effectLst/>
                <a:latin typeface="+mn-lt"/>
                <a:ea typeface="+mn-ea"/>
                <a:cs typeface="+mn-cs"/>
              </a:rPr>
              <a:t>the consortium is permissioned: it’s not for everyone, but for a predetermined group of enterprises; </a:t>
            </a:r>
          </a:p>
          <a:p>
            <a:pPr fontAlgn="base"/>
            <a:r>
              <a:rPr lang="en-US" sz="1200" b="0" i="0" kern="1200" dirty="0">
                <a:solidFill>
                  <a:schemeClr val="tx1"/>
                </a:solidFill>
                <a:effectLst/>
                <a:latin typeface="+mn-lt"/>
                <a:ea typeface="+mn-ea"/>
                <a:cs typeface="+mn-cs"/>
              </a:rPr>
              <a:t>it is semi-decentralized: under the supervision of members of the limited group; </a:t>
            </a:r>
          </a:p>
          <a:p>
            <a:pPr fontAlgn="base"/>
            <a:r>
              <a:rPr lang="en-US" sz="1200" b="0" i="0" kern="1200" dirty="0">
                <a:solidFill>
                  <a:schemeClr val="tx1"/>
                </a:solidFill>
                <a:effectLst/>
                <a:latin typeface="+mn-lt"/>
                <a:ea typeface="+mn-ea"/>
                <a:cs typeface="+mn-cs"/>
              </a:rPr>
              <a:t>it has a multi-party consensus: all operations are verified by special pre-approved nodes, not by the world community, like in bitcoin blockchain. </a:t>
            </a:r>
          </a:p>
          <a:p>
            <a:pPr fontAlgn="base"/>
            <a:r>
              <a:rPr lang="en-US" sz="1200" b="0" i="0" kern="1200" dirty="0">
                <a:solidFill>
                  <a:schemeClr val="tx1"/>
                </a:solidFill>
                <a:effectLst/>
                <a:latin typeface="+mn-lt"/>
                <a:ea typeface="+mn-ea"/>
                <a:cs typeface="+mn-cs"/>
              </a:rPr>
              <a:t>The governance roles and operating rules emergence in consortium blockchain are exhibited in the picture below.</a:t>
            </a:r>
          </a:p>
          <a:p>
            <a:br>
              <a:rPr lang="en-US" dirty="0"/>
            </a:br>
            <a:r>
              <a:rPr lang="en-US" b="0" i="0" dirty="0">
                <a:solidFill>
                  <a:srgbClr val="424242"/>
                </a:solidFill>
                <a:effectLst/>
                <a:latin typeface="proxima-nova"/>
              </a:rPr>
              <a:t>This slide shows how a consortium forms.  Someone (consortium promoter) decides that there is a reason for the consortium to form. Once this happens founding members and participation members join with different benefits or tiers of benefits based on the operating rules of the consortium agreement which are decided by a governance board.  These rules include such things as legal and structural decisions of the consortium as well as decisions which are to be implemented on the shared ledger based on a specific technology implemented by the consortium promoter with input from all of its members.  The smart contract system and the rules engine have ensure consistency between real world contracts and smart contracts and as is shown below this is done in both private and public models because "code is king" does not hold up.</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15</a:t>
            </a:fld>
            <a:endParaRPr lang="en-US"/>
          </a:p>
        </p:txBody>
      </p:sp>
    </p:spTree>
    <p:extLst>
      <p:ext uri="{BB962C8B-B14F-4D97-AF65-F5344CB8AC3E}">
        <p14:creationId xmlns:p14="http://schemas.microsoft.com/office/powerpoint/2010/main" val="1110727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Hybrid blockchain offers the benefits of both public blockchain and private blockchain.</a:t>
            </a:r>
          </a:p>
          <a:p>
            <a:r>
              <a:rPr lang="en-US" sz="1200" b="0" i="0" kern="1200" dirty="0">
                <a:solidFill>
                  <a:schemeClr val="tx1"/>
                </a:solidFill>
                <a:effectLst/>
                <a:latin typeface="+mn-lt"/>
                <a:ea typeface="+mn-ea"/>
                <a:cs typeface="+mn-cs"/>
              </a:rPr>
              <a:t>Firstly, hybrid blockchain consists of the public blockchain (that all participants are a part of) and a private network (also referred to as a permissioned network) that restricts participation to those invited by a </a:t>
            </a:r>
            <a:r>
              <a:rPr lang="en-US" sz="1200" b="0" i="0" kern="1200" dirty="0" err="1">
                <a:solidFill>
                  <a:schemeClr val="tx1"/>
                </a:solidFill>
                <a:effectLst/>
                <a:latin typeface="+mn-lt"/>
                <a:ea typeface="+mn-ea"/>
                <a:cs typeface="+mn-cs"/>
              </a:rPr>
              <a:t>centralised</a:t>
            </a:r>
            <a:r>
              <a:rPr lang="en-US" sz="1200" b="0" i="0" kern="1200" dirty="0">
                <a:solidFill>
                  <a:schemeClr val="tx1"/>
                </a:solidFill>
                <a:effectLst/>
                <a:latin typeface="+mn-lt"/>
                <a:ea typeface="+mn-ea"/>
                <a:cs typeface="+mn-cs"/>
              </a:rPr>
              <a:t> body.</a:t>
            </a:r>
          </a:p>
          <a:p>
            <a:r>
              <a:rPr lang="en-US" sz="1200" b="0" i="0" kern="1200" dirty="0">
                <a:solidFill>
                  <a:schemeClr val="tx1"/>
                </a:solidFill>
                <a:effectLst/>
                <a:latin typeface="+mn-lt"/>
                <a:ea typeface="+mn-ea"/>
                <a:cs typeface="+mn-cs"/>
              </a:rPr>
              <a:t>Secondly, this private network generates the record (hash) of transactions which is stored and verified on the public blockchain. The benefits of the private blockchain include faster transaction speeds, privacy of the data/ content and a </a:t>
            </a:r>
            <a:r>
              <a:rPr lang="en-US" sz="1200" b="0" i="0" kern="1200" dirty="0" err="1">
                <a:solidFill>
                  <a:schemeClr val="tx1"/>
                </a:solidFill>
                <a:effectLst/>
                <a:latin typeface="+mn-lt"/>
                <a:ea typeface="+mn-ea"/>
                <a:cs typeface="+mn-cs"/>
              </a:rPr>
              <a:t>centralised</a:t>
            </a:r>
            <a:r>
              <a:rPr lang="en-US" sz="1200" b="0" i="0" kern="1200" dirty="0">
                <a:solidFill>
                  <a:schemeClr val="tx1"/>
                </a:solidFill>
                <a:effectLst/>
                <a:latin typeface="+mn-lt"/>
                <a:ea typeface="+mn-ea"/>
                <a:cs typeface="+mn-cs"/>
              </a:rPr>
              <a:t> control over providing access to the blockchain.</a:t>
            </a:r>
          </a:p>
          <a:p>
            <a:r>
              <a:rPr lang="en-US" sz="1200" b="0" i="0" kern="1200" dirty="0">
                <a:solidFill>
                  <a:schemeClr val="tx1"/>
                </a:solidFill>
                <a:effectLst/>
                <a:latin typeface="+mn-lt"/>
                <a:ea typeface="+mn-ea"/>
                <a:cs typeface="+mn-cs"/>
              </a:rPr>
              <a:t>Hybrid provides an enterprise-ready blockchain solution that is much better suited to highly regulated enterprises and governments as it enables them to have the flexibility and control over what data is kept private versus shared on a public ledger. Coupled with the operational needs of faster transaction times, security and auditability features that are not suited to public blockchains.</a:t>
            </a:r>
          </a:p>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16</a:t>
            </a:fld>
            <a:endParaRPr lang="en-US"/>
          </a:p>
        </p:txBody>
      </p:sp>
    </p:spTree>
    <p:extLst>
      <p:ext uri="{BB962C8B-B14F-4D97-AF65-F5344CB8AC3E}">
        <p14:creationId xmlns:p14="http://schemas.microsoft.com/office/powerpoint/2010/main" val="1110308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4</a:t>
            </a:fld>
            <a:endParaRPr lang="en-US"/>
          </a:p>
        </p:txBody>
      </p:sp>
    </p:spTree>
    <p:extLst>
      <p:ext uri="{BB962C8B-B14F-4D97-AF65-F5344CB8AC3E}">
        <p14:creationId xmlns:p14="http://schemas.microsoft.com/office/powerpoint/2010/main" val="1736845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0"/>
              </a:spcBef>
              <a:spcAft>
                <a:spcPct val="0"/>
              </a:spcAft>
            </a:pPr>
            <a:r>
              <a:rPr lang="en-US" altLang="en-US" sz="1200" dirty="0">
                <a:latin typeface="Roboto"/>
              </a:rPr>
              <a:t>Public blockchains are </a:t>
            </a:r>
            <a:r>
              <a:rPr lang="en-US" altLang="en-US" sz="1200" dirty="0" err="1">
                <a:latin typeface="Roboto"/>
              </a:rPr>
              <a:t>permissionless</a:t>
            </a:r>
            <a:r>
              <a:rPr lang="en-US" altLang="en-US" sz="1200" dirty="0">
                <a:latin typeface="Roboto"/>
              </a:rPr>
              <a:t> blockchains where anyone can join the network and read and write to the ledger. Such blockchains allow users from anywhere in the world to interact with the blockchain and submit or read transactions as far as they are connected with the blockchain network. In a </a:t>
            </a:r>
            <a:r>
              <a:rPr lang="en-US" altLang="en-US" sz="1200" dirty="0" err="1">
                <a:latin typeface="Roboto"/>
              </a:rPr>
              <a:t>permissionless</a:t>
            </a:r>
            <a:r>
              <a:rPr lang="en-US" altLang="en-US" sz="1200" dirty="0">
                <a:latin typeface="Roboto"/>
              </a:rPr>
              <a:t> blockchain, any user can develop and add smart contracts to blockchain without any intervention forced by developers.</a:t>
            </a:r>
          </a:p>
          <a:p>
            <a:pPr lvl="0" eaLnBrk="0" fontAlgn="base" hangingPunct="0">
              <a:spcBef>
                <a:spcPct val="0"/>
              </a:spcBef>
              <a:spcAft>
                <a:spcPct val="0"/>
              </a:spcAft>
            </a:pPr>
            <a:r>
              <a:rPr lang="en-US" altLang="en-US" sz="1200" dirty="0" err="1">
                <a:latin typeface="Roboto"/>
              </a:rPr>
              <a:t>Permissionless</a:t>
            </a:r>
            <a:r>
              <a:rPr lang="en-US" altLang="en-US" sz="1200" dirty="0">
                <a:latin typeface="Roboto"/>
              </a:rPr>
              <a:t> blockchains bring </a:t>
            </a:r>
            <a:r>
              <a:rPr lang="en-US" altLang="en-US" sz="1200" b="1" dirty="0">
                <a:latin typeface="Roboto"/>
              </a:rPr>
              <a:t>complete decentralization </a:t>
            </a:r>
            <a:r>
              <a:rPr lang="en-US" altLang="en-US" sz="1200" dirty="0">
                <a:latin typeface="Roboto"/>
              </a:rPr>
              <a:t>, which means that there exists no central authority to edit the ledger state or make any kind of modifications to the network protocols. This makes the system robust against a single point of failure with distributed trust.</a:t>
            </a:r>
          </a:p>
          <a:p>
            <a:pPr lvl="0" eaLnBrk="0" fontAlgn="base" hangingPunct="0">
              <a:spcBef>
                <a:spcPct val="0"/>
              </a:spcBef>
              <a:spcAft>
                <a:spcPct val="0"/>
              </a:spcAft>
            </a:pPr>
            <a:endParaRPr lang="en-US" altLang="en-US" sz="1200" dirty="0">
              <a:latin typeface="Roboto"/>
            </a:endParaRPr>
          </a:p>
          <a:p>
            <a:pPr lvl="0" eaLnBrk="0" fontAlgn="base" hangingPunct="0">
              <a:spcBef>
                <a:spcPct val="0"/>
              </a:spcBef>
              <a:spcAft>
                <a:spcPct val="0"/>
              </a:spcAft>
            </a:pPr>
            <a:br>
              <a:rPr lang="en-US" altLang="en-US" sz="1200" dirty="0">
                <a:latin typeface="Roboto"/>
              </a:rPr>
            </a:br>
            <a:endParaRPr lang="en-US" altLang="en-US" sz="1200" dirty="0">
              <a:latin typeface="Roboto"/>
            </a:endParaRPr>
          </a:p>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5</a:t>
            </a:fld>
            <a:endParaRPr lang="en-US"/>
          </a:p>
        </p:txBody>
      </p:sp>
    </p:spTree>
    <p:extLst>
      <p:ext uri="{BB962C8B-B14F-4D97-AF65-F5344CB8AC3E}">
        <p14:creationId xmlns:p14="http://schemas.microsoft.com/office/powerpoint/2010/main" val="3493119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1" kern="1200" dirty="0">
                <a:solidFill>
                  <a:schemeClr val="tx1"/>
                </a:solidFill>
                <a:effectLst/>
                <a:latin typeface="+mn-lt"/>
                <a:ea typeface="+mn-ea"/>
                <a:cs typeface="+mn-cs"/>
              </a:rPr>
              <a:t>Blockchain</a:t>
            </a:r>
            <a:r>
              <a:rPr lang="en-US" sz="1200" b="0" i="0" kern="1200" dirty="0">
                <a:solidFill>
                  <a:schemeClr val="tx1"/>
                </a:solidFill>
                <a:effectLst/>
                <a:latin typeface="+mn-lt"/>
                <a:ea typeface="+mn-ea"/>
                <a:cs typeface="+mn-cs"/>
              </a:rPr>
              <a:t> has enabled a new wave of technological progress that can disrupt many industries and systems before us. The ability to seamlessly secure data in a fully transparent and verifiable way through a decentralized system has captured the attention of people and businesses alike, prompting many to jump on board the bandwagon in search for a better alternative.</a:t>
            </a:r>
          </a:p>
          <a:p>
            <a:pPr rtl="0"/>
            <a:r>
              <a:rPr lang="en-US" sz="1200" b="0" i="0" kern="1200" dirty="0">
                <a:solidFill>
                  <a:schemeClr val="tx1"/>
                </a:solidFill>
                <a:effectLst/>
                <a:latin typeface="+mn-lt"/>
                <a:ea typeface="+mn-ea"/>
                <a:cs typeface="+mn-cs"/>
              </a:rPr>
              <a:t>Transactions on a </a:t>
            </a:r>
            <a:r>
              <a:rPr lang="en-US" sz="1200" b="0" i="1" kern="1200" dirty="0">
                <a:solidFill>
                  <a:schemeClr val="tx1"/>
                </a:solidFill>
                <a:effectLst/>
                <a:latin typeface="+mn-lt"/>
                <a:ea typeface="+mn-ea"/>
                <a:cs typeface="+mn-cs"/>
              </a:rPr>
              <a:t>public blockchain</a:t>
            </a:r>
            <a:r>
              <a:rPr lang="en-US" sz="1200" b="0" i="0" kern="1200" dirty="0">
                <a:solidFill>
                  <a:schemeClr val="tx1"/>
                </a:solidFill>
                <a:effectLst/>
                <a:latin typeface="+mn-lt"/>
                <a:ea typeface="+mn-ea"/>
                <a:cs typeface="+mn-cs"/>
              </a:rPr>
              <a:t> are publicly transparent and immutable (data cannot be tampered with or altered in any way) but this could pose as a barrier for businesses that want to keep customers’ data confidential. On the other hand, </a:t>
            </a:r>
            <a:r>
              <a:rPr lang="en-US" sz="1200" b="0" i="1" kern="1200" dirty="0">
                <a:solidFill>
                  <a:schemeClr val="tx1"/>
                </a:solidFill>
                <a:effectLst/>
                <a:latin typeface="+mn-lt"/>
                <a:ea typeface="+mn-ea"/>
                <a:cs typeface="+mn-cs"/>
              </a:rPr>
              <a:t>private blockchains </a:t>
            </a:r>
            <a:r>
              <a:rPr lang="en-US" sz="1200" b="0" i="0" kern="1200" dirty="0">
                <a:solidFill>
                  <a:schemeClr val="tx1"/>
                </a:solidFill>
                <a:effectLst/>
                <a:latin typeface="+mn-lt"/>
                <a:ea typeface="+mn-ea"/>
                <a:cs typeface="+mn-cs"/>
              </a:rPr>
              <a:t>are much faster and scalable, but it is more centralized and could be prone to manipulation.</a:t>
            </a:r>
          </a:p>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6</a:t>
            </a:fld>
            <a:endParaRPr lang="en-US"/>
          </a:p>
        </p:txBody>
      </p:sp>
    </p:spTree>
    <p:extLst>
      <p:ext uri="{BB962C8B-B14F-4D97-AF65-F5344CB8AC3E}">
        <p14:creationId xmlns:p14="http://schemas.microsoft.com/office/powerpoint/2010/main" val="257761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0"/>
              </a:spcBef>
              <a:spcAft>
                <a:spcPct val="0"/>
              </a:spcAft>
            </a:pPr>
            <a:r>
              <a:rPr lang="en-US" b="0" i="0" dirty="0">
                <a:solidFill>
                  <a:srgbClr val="3F3F3F"/>
                </a:solidFill>
                <a:effectLst/>
                <a:latin typeface="Lato"/>
              </a:rPr>
              <a:t>Public blockchain networks like Bitcoin, Ethereum, </a:t>
            </a:r>
            <a:r>
              <a:rPr lang="en-US" b="0" i="0" dirty="0" err="1">
                <a:solidFill>
                  <a:srgbClr val="3F3F3F"/>
                </a:solidFill>
                <a:effectLst/>
                <a:latin typeface="Lato"/>
              </a:rPr>
              <a:t>LiteCoin</a:t>
            </a:r>
            <a:r>
              <a:rPr lang="en-US" b="0" i="0" dirty="0">
                <a:solidFill>
                  <a:srgbClr val="3F3F3F"/>
                </a:solidFill>
                <a:effectLst/>
                <a:latin typeface="Lato"/>
              </a:rPr>
              <a:t>, Ripple etc., are based on trustless peering. This means any system with public IP, beefy hardware and highspeed internet can join these networks and synchronize the entire blockchain history. Public blockchain reaps its benefits in the areas where network needs decentralization with anonymous access to ledgers. With the addition of each node, the complexity of cryptographic hashing increases and will lead to additional CPU usage, power, and transaction time, in order to arrive at a consensus.</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7</a:t>
            </a:fld>
            <a:endParaRPr lang="en-US"/>
          </a:p>
        </p:txBody>
      </p:sp>
    </p:spTree>
    <p:extLst>
      <p:ext uri="{BB962C8B-B14F-4D97-AF65-F5344CB8AC3E}">
        <p14:creationId xmlns:p14="http://schemas.microsoft.com/office/powerpoint/2010/main" val="3667691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0"/>
              </a:spcBef>
              <a:spcAft>
                <a:spcPct val="0"/>
              </a:spcAft>
            </a:pPr>
            <a:r>
              <a:rPr lang="en-US" b="0" i="0" dirty="0">
                <a:solidFill>
                  <a:srgbClr val="3F3F3F"/>
                </a:solidFill>
                <a:effectLst/>
                <a:latin typeface="Lato"/>
              </a:rPr>
              <a:t>Public blockchain networks like Bitcoin, Ethereum, </a:t>
            </a:r>
            <a:r>
              <a:rPr lang="en-US" b="0" i="0" dirty="0" err="1">
                <a:solidFill>
                  <a:srgbClr val="3F3F3F"/>
                </a:solidFill>
                <a:effectLst/>
                <a:latin typeface="Lato"/>
              </a:rPr>
              <a:t>LiteCoin</a:t>
            </a:r>
            <a:r>
              <a:rPr lang="en-US" b="0" i="0" dirty="0">
                <a:solidFill>
                  <a:srgbClr val="3F3F3F"/>
                </a:solidFill>
                <a:effectLst/>
                <a:latin typeface="Lato"/>
              </a:rPr>
              <a:t>, Ripple etc., are based on trustless peering. This means any system with public IP, beefy hardware and highspeed internet can join these networks and synchronize the entire blockchain history. Public blockchain reaps its benefits in the areas where network needs decentralization with anonymous access to ledgers. With the addition of each node, the complexity of cryptographic hashing increases and will lead to additional CPU usage, power, and transaction time, in order to arrive at a consensus.</a:t>
            </a:r>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8</a:t>
            </a:fld>
            <a:endParaRPr lang="en-US"/>
          </a:p>
        </p:txBody>
      </p:sp>
    </p:spTree>
    <p:extLst>
      <p:ext uri="{BB962C8B-B14F-4D97-AF65-F5344CB8AC3E}">
        <p14:creationId xmlns:p14="http://schemas.microsoft.com/office/powerpoint/2010/main" val="3053235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9</a:t>
            </a:fld>
            <a:endParaRPr lang="en-US"/>
          </a:p>
        </p:txBody>
      </p:sp>
    </p:spTree>
    <p:extLst>
      <p:ext uri="{BB962C8B-B14F-4D97-AF65-F5344CB8AC3E}">
        <p14:creationId xmlns:p14="http://schemas.microsoft.com/office/powerpoint/2010/main" val="56682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12</a:t>
            </a:fld>
            <a:endParaRPr lang="en-US"/>
          </a:p>
        </p:txBody>
      </p:sp>
    </p:spTree>
    <p:extLst>
      <p:ext uri="{BB962C8B-B14F-4D97-AF65-F5344CB8AC3E}">
        <p14:creationId xmlns:p14="http://schemas.microsoft.com/office/powerpoint/2010/main" val="1553021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64997-5B82-48AA-B863-B5828182F366}" type="slidenum">
              <a:rPr lang="en-US" smtClean="0"/>
              <a:t>13</a:t>
            </a:fld>
            <a:endParaRPr lang="en-US"/>
          </a:p>
        </p:txBody>
      </p:sp>
    </p:spTree>
    <p:extLst>
      <p:ext uri="{BB962C8B-B14F-4D97-AF65-F5344CB8AC3E}">
        <p14:creationId xmlns:p14="http://schemas.microsoft.com/office/powerpoint/2010/main" val="1799463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02-07-2020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02-07-2020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02-07-2020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02-07-2020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02-07-2020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02-07-2020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02-07-2020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02-07-2020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02-07-2020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02-07-2020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02-07-2020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02-07-2020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3522742" y="2163974"/>
            <a:ext cx="7497214" cy="646331"/>
          </a:xfrm>
          <a:prstGeom prst="rect">
            <a:avLst/>
          </a:prstGeom>
        </p:spPr>
        <p:txBody>
          <a:bodyPr wrap="square">
            <a:spAutoFit/>
          </a:bodyPr>
          <a:lstStyle/>
          <a:p>
            <a:r>
              <a:rPr lang="en-US" sz="3600" b="1" dirty="0">
                <a:solidFill>
                  <a:schemeClr val="accent2">
                    <a:lumMod val="75000"/>
                  </a:schemeClr>
                </a:solidFill>
              </a:rPr>
              <a:t>BLOCKCHAIN</a:t>
            </a:r>
          </a:p>
        </p:txBody>
      </p:sp>
      <p:sp>
        <p:nvSpPr>
          <p:cNvPr id="14" name="Rectangle 13">
            <a:extLst>
              <a:ext uri="{FF2B5EF4-FFF2-40B4-BE49-F238E27FC236}">
                <a16:creationId xmlns:a16="http://schemas.microsoft.com/office/drawing/2014/main" id="{585D8B7B-5B60-4808-A096-FB24198F96E9}"/>
              </a:ext>
            </a:extLst>
          </p:cNvPr>
          <p:cNvSpPr/>
          <p:nvPr/>
        </p:nvSpPr>
        <p:spPr>
          <a:xfrm>
            <a:off x="3522742" y="3429000"/>
            <a:ext cx="7497214" cy="461665"/>
          </a:xfrm>
          <a:prstGeom prst="rect">
            <a:avLst/>
          </a:prstGeom>
        </p:spPr>
        <p:txBody>
          <a:bodyPr wrap="square">
            <a:spAutoFit/>
          </a:bodyPr>
          <a:lstStyle/>
          <a:p>
            <a:r>
              <a:rPr lang="en-US" sz="2400" b="1" dirty="0"/>
              <a:t>Prof. 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3522742" y="4047696"/>
            <a:ext cx="7497214" cy="461665"/>
          </a:xfrm>
          <a:prstGeom prst="rect">
            <a:avLst/>
          </a:prstGeom>
        </p:spPr>
        <p:txBody>
          <a:bodyPr wrap="square">
            <a:spAutoFit/>
          </a:bodyPr>
          <a:lstStyle/>
          <a:p>
            <a:r>
              <a:rPr lang="en-US" sz="2400" dirty="0"/>
              <a:t>Department of Computer Science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3522742" y="2991098"/>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6469" y="1344223"/>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3522742" y="2163974"/>
            <a:ext cx="7497214" cy="646331"/>
          </a:xfrm>
          <a:prstGeom prst="rect">
            <a:avLst/>
          </a:prstGeom>
        </p:spPr>
        <p:txBody>
          <a:bodyPr wrap="square">
            <a:spAutoFit/>
          </a:bodyPr>
          <a:lstStyle/>
          <a:p>
            <a:r>
              <a:rPr lang="en-US" sz="3600" b="1" dirty="0">
                <a:solidFill>
                  <a:schemeClr val="accent2">
                    <a:lumMod val="75000"/>
                  </a:schemeClr>
                </a:solidFill>
              </a:rPr>
              <a:t>BLOCKCHAIN</a:t>
            </a:r>
          </a:p>
        </p:txBody>
      </p:sp>
      <p:sp>
        <p:nvSpPr>
          <p:cNvPr id="14" name="Rectangle 13">
            <a:extLst>
              <a:ext uri="{FF2B5EF4-FFF2-40B4-BE49-F238E27FC236}">
                <a16:creationId xmlns:a16="http://schemas.microsoft.com/office/drawing/2014/main" id="{585D8B7B-5B60-4808-A096-FB24198F96E9}"/>
              </a:ext>
            </a:extLst>
          </p:cNvPr>
          <p:cNvSpPr/>
          <p:nvPr/>
        </p:nvSpPr>
        <p:spPr>
          <a:xfrm>
            <a:off x="3522742" y="3429000"/>
            <a:ext cx="7497214" cy="461665"/>
          </a:xfrm>
          <a:prstGeom prst="rect">
            <a:avLst/>
          </a:prstGeom>
        </p:spPr>
        <p:txBody>
          <a:bodyPr wrap="square">
            <a:spAutoFit/>
          </a:bodyPr>
          <a:lstStyle/>
          <a:p>
            <a:r>
              <a:rPr lang="en-US" sz="2400" b="1" dirty="0"/>
              <a:t>Prof. 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3522742" y="4047696"/>
            <a:ext cx="7497214" cy="461665"/>
          </a:xfrm>
          <a:prstGeom prst="rect">
            <a:avLst/>
          </a:prstGeom>
        </p:spPr>
        <p:txBody>
          <a:bodyPr wrap="square">
            <a:spAutoFit/>
          </a:bodyPr>
          <a:lstStyle/>
          <a:p>
            <a:r>
              <a:rPr lang="en-US" sz="2400" dirty="0"/>
              <a:t>Department of Computer Science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3522742" y="2991098"/>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6469" y="1344223"/>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259240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849772"/>
            <a:ext cx="7497214" cy="646331"/>
          </a:xfrm>
          <a:prstGeom prst="rect">
            <a:avLst/>
          </a:prstGeom>
        </p:spPr>
        <p:txBody>
          <a:bodyPr wrap="square">
            <a:spAutoFit/>
          </a:bodyPr>
          <a:lstStyle/>
          <a:p>
            <a:r>
              <a:rPr lang="en-US" sz="3600" b="1" cap="all" dirty="0"/>
              <a:t>BLOCKCHAIN</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Types of Blockchain</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Prof. 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3290012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 Private Blockchain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8270D233-B4CF-42DA-B5BE-551A6968D13E}"/>
              </a:ext>
            </a:extLst>
          </p:cNvPr>
          <p:cNvSpPr/>
          <p:nvPr/>
        </p:nvSpPr>
        <p:spPr>
          <a:xfrm>
            <a:off x="415854" y="1868853"/>
            <a:ext cx="7633863" cy="3046988"/>
          </a:xfrm>
          <a:prstGeom prst="rect">
            <a:avLst/>
          </a:prstGeom>
        </p:spPr>
        <p:txBody>
          <a:bodyPr wrap="square">
            <a:spAutoFit/>
          </a:bodyPr>
          <a:lstStyle/>
          <a:p>
            <a:pPr marL="342900" lvl="0" indent="-342900" eaLnBrk="0" fontAlgn="base" hangingPunct="0">
              <a:spcBef>
                <a:spcPct val="0"/>
              </a:spcBef>
              <a:spcAft>
                <a:spcPct val="0"/>
              </a:spcAft>
              <a:buFont typeface="Arial" panose="020B0604020202020204" pitchFamily="34" charset="0"/>
              <a:buChar char="•"/>
            </a:pPr>
            <a:r>
              <a:rPr lang="en-US" altLang="en-US" sz="2400" dirty="0">
                <a:latin typeface="Roboto"/>
              </a:rPr>
              <a:t>Do not allow any user to freely join the network and read or write to the ledger. </a:t>
            </a:r>
          </a:p>
          <a:p>
            <a:pPr marL="342900" lvl="0" indent="-342900" eaLnBrk="0" fontAlgn="base" hangingPunct="0">
              <a:spcBef>
                <a:spcPct val="0"/>
              </a:spcBef>
              <a:spcAft>
                <a:spcPct val="0"/>
              </a:spcAft>
              <a:buFont typeface="Arial" panose="020B0604020202020204" pitchFamily="34" charset="0"/>
              <a:buChar char="•"/>
            </a:pPr>
            <a:endParaRPr lang="en-US" altLang="en-US" sz="2400" dirty="0">
              <a:latin typeface="Roboto"/>
            </a:endParaRPr>
          </a:p>
          <a:p>
            <a:pPr marL="342900" lvl="0" indent="-342900" eaLnBrk="0" fontAlgn="base" hangingPunct="0">
              <a:spcBef>
                <a:spcPct val="0"/>
              </a:spcBef>
              <a:spcAft>
                <a:spcPct val="0"/>
              </a:spcAft>
              <a:buFont typeface="Arial" panose="020B0604020202020204" pitchFamily="34" charset="0"/>
              <a:buChar char="•"/>
            </a:pPr>
            <a:r>
              <a:rPr lang="en-US" altLang="en-US" sz="2400" dirty="0">
                <a:latin typeface="Roboto"/>
              </a:rPr>
              <a:t>It maintains an access control mechanism</a:t>
            </a:r>
          </a:p>
          <a:p>
            <a:pPr marL="342900" lvl="0" indent="-342900" eaLnBrk="0" fontAlgn="base" hangingPunct="0">
              <a:spcBef>
                <a:spcPct val="0"/>
              </a:spcBef>
              <a:spcAft>
                <a:spcPct val="0"/>
              </a:spcAft>
              <a:buFont typeface="Arial" panose="020B0604020202020204" pitchFamily="34" charset="0"/>
              <a:buChar char="•"/>
            </a:pPr>
            <a:endParaRPr lang="en-US" altLang="en-US" sz="2400" dirty="0">
              <a:latin typeface="Roboto"/>
            </a:endParaRPr>
          </a:p>
          <a:p>
            <a:pPr marL="342900" lvl="0" indent="-342900" eaLnBrk="0" fontAlgn="base" hangingPunct="0">
              <a:spcBef>
                <a:spcPct val="0"/>
              </a:spcBef>
              <a:spcAft>
                <a:spcPct val="0"/>
              </a:spcAft>
              <a:buFont typeface="Arial" panose="020B0604020202020204" pitchFamily="34" charset="0"/>
              <a:buChar char="•"/>
            </a:pPr>
            <a:r>
              <a:rPr lang="en-US" altLang="en-US" sz="2400" dirty="0">
                <a:latin typeface="Roboto"/>
              </a:rPr>
              <a:t>Users identity is known to everyone, but transactions are only visible to those who have appropriate permission. </a:t>
            </a:r>
          </a:p>
        </p:txBody>
      </p:sp>
    </p:spTree>
    <p:extLst>
      <p:ext uri="{BB962C8B-B14F-4D97-AF65-F5344CB8AC3E}">
        <p14:creationId xmlns:p14="http://schemas.microsoft.com/office/powerpoint/2010/main" val="3026734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 Private Blockchain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4214" y="-3727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2050" name="Picture 2">
            <a:extLst>
              <a:ext uri="{FF2B5EF4-FFF2-40B4-BE49-F238E27FC236}">
                <a16:creationId xmlns:a16="http://schemas.microsoft.com/office/drawing/2014/main" id="{97939346-B5F9-4BC5-BEA2-EE2082C890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17363"/>
            <a:ext cx="9623685" cy="535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13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 Hyperledger Private Blockchain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4214" y="-3727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3074" name="Picture 2" descr="Transaction lifecycle in v1.0 of Hyperledger Fabric">
            <a:extLst>
              <a:ext uri="{FF2B5EF4-FFF2-40B4-BE49-F238E27FC236}">
                <a16:creationId xmlns:a16="http://schemas.microsoft.com/office/drawing/2014/main" id="{D9DEA001-B54D-48FF-9C34-6F4536861C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 y="1410791"/>
            <a:ext cx="8300052" cy="538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60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 Consortium Blockchain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3074" name="Picture 2" descr="Consortium Blockchain Strategy">
            <a:extLst>
              <a:ext uri="{FF2B5EF4-FFF2-40B4-BE49-F238E27FC236}">
                <a16:creationId xmlns:a16="http://schemas.microsoft.com/office/drawing/2014/main" id="{5C78F980-142B-4F0C-A278-DAB4368B34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883" y="1868853"/>
            <a:ext cx="7291442" cy="491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111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 Hybrid Blockchain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pic>
        <p:nvPicPr>
          <p:cNvPr id="4098" name="Picture 2" descr="null">
            <a:extLst>
              <a:ext uri="{FF2B5EF4-FFF2-40B4-BE49-F238E27FC236}">
                <a16:creationId xmlns:a16="http://schemas.microsoft.com/office/drawing/2014/main" id="{D1DE086C-93C3-4AB3-9CF0-CD83707A9C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86" y="1705273"/>
            <a:ext cx="8300052" cy="4521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056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a:t>sunithar@pes.edu</a:t>
            </a:r>
            <a:endParaRPr lang="en-IN" sz="2400" b="1" dirty="0"/>
          </a:p>
        </p:txBody>
      </p:sp>
      <p:sp>
        <p:nvSpPr>
          <p:cNvPr id="12" name="Rectangle 11">
            <a:extLst>
              <a:ext uri="{FF2B5EF4-FFF2-40B4-BE49-F238E27FC236}">
                <a16:creationId xmlns:a16="http://schemas.microsoft.com/office/drawing/2014/main" id="{A9F03FCF-7A6F-4612-88F7-18437FC4F2ED}"/>
              </a:ext>
            </a:extLst>
          </p:cNvPr>
          <p:cNvSpPr/>
          <p:nvPr/>
        </p:nvSpPr>
        <p:spPr>
          <a:xfrm>
            <a:off x="5460537" y="4573019"/>
            <a:ext cx="6557292" cy="461665"/>
          </a:xfrm>
          <a:prstGeom prst="rect">
            <a:avLst/>
          </a:prstGeom>
        </p:spPr>
        <p:txBody>
          <a:bodyPr wrap="square">
            <a:spAutoFit/>
          </a:bodyPr>
          <a:lstStyle/>
          <a:p>
            <a:r>
              <a:rPr lang="en-US" sz="2400" dirty="0"/>
              <a:t>+91 80 6666 3333 Extn 721</a:t>
            </a:r>
            <a:endParaRPr lang="en-IN" sz="2400" dirty="0"/>
          </a:p>
        </p:txBody>
      </p:sp>
      <p:grpSp>
        <p:nvGrpSpPr>
          <p:cNvPr id="13"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US" sz="2400" b="1" dirty="0"/>
              <a:t>Sunitha R</a:t>
            </a:r>
            <a:endParaRPr lang="en-IN" sz="2400" b="1" dirty="0"/>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849772"/>
            <a:ext cx="7497214" cy="646331"/>
          </a:xfrm>
          <a:prstGeom prst="rect">
            <a:avLst/>
          </a:prstGeom>
        </p:spPr>
        <p:txBody>
          <a:bodyPr wrap="square">
            <a:spAutoFit/>
          </a:bodyPr>
          <a:lstStyle/>
          <a:p>
            <a:r>
              <a:rPr lang="en-US" sz="3600" b="1" cap="all" dirty="0"/>
              <a:t>BLOCKCHAIN</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Types of Blockchain</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a:t>Prof. Sunitha R</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Learning Content</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F050A307-6EE1-4CB8-957E-0838774AC717}"/>
              </a:ext>
            </a:extLst>
          </p:cNvPr>
          <p:cNvSpPr/>
          <p:nvPr/>
        </p:nvSpPr>
        <p:spPr>
          <a:xfrm>
            <a:off x="371879" y="2910963"/>
            <a:ext cx="7919865" cy="830997"/>
          </a:xfrm>
          <a:prstGeom prst="rect">
            <a:avLst/>
          </a:prstGeom>
        </p:spPr>
        <p:txBody>
          <a:bodyPr wrap="square">
            <a:spAutoFit/>
          </a:bodyPr>
          <a:lstStyle/>
          <a:p>
            <a:r>
              <a:rPr lang="en-US" sz="2400" dirty="0">
                <a:latin typeface="Arial" panose="020B0604020202020204" pitchFamily="34" charset="0"/>
                <a:ea typeface="Calibri" panose="020F0502020204030204" pitchFamily="34" charset="0"/>
              </a:rPr>
              <a:t>Discuss about the various types of blockchain network and how each suitable for particular real time application.</a:t>
            </a:r>
            <a:endParaRPr lang="en-US" sz="2400" dirty="0"/>
          </a:p>
        </p:txBody>
      </p:sp>
    </p:spTree>
    <p:extLst>
      <p:ext uri="{BB962C8B-B14F-4D97-AF65-F5344CB8AC3E}">
        <p14:creationId xmlns:p14="http://schemas.microsoft.com/office/powerpoint/2010/main" val="3782780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Types of Blockchain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7" name="Rectangle: Rounded Corners 6">
            <a:extLst>
              <a:ext uri="{FF2B5EF4-FFF2-40B4-BE49-F238E27FC236}">
                <a16:creationId xmlns:a16="http://schemas.microsoft.com/office/drawing/2014/main" id="{3F3F9436-64C1-4020-8116-F4F372ECF21B}"/>
              </a:ext>
            </a:extLst>
          </p:cNvPr>
          <p:cNvSpPr/>
          <p:nvPr/>
        </p:nvSpPr>
        <p:spPr>
          <a:xfrm>
            <a:off x="2708224" y="3447730"/>
            <a:ext cx="1918741" cy="13491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solidFill>
                  <a:schemeClr val="accent2">
                    <a:lumMod val="50000"/>
                  </a:schemeClr>
                </a:solidFill>
              </a:rPr>
              <a:t>Public</a:t>
            </a:r>
          </a:p>
        </p:txBody>
      </p:sp>
      <p:sp>
        <p:nvSpPr>
          <p:cNvPr id="11" name="Rectangle: Rounded Corners 10">
            <a:extLst>
              <a:ext uri="{FF2B5EF4-FFF2-40B4-BE49-F238E27FC236}">
                <a16:creationId xmlns:a16="http://schemas.microsoft.com/office/drawing/2014/main" id="{26CAE9CD-134E-42E5-8D0B-C95DF7D8E518}"/>
              </a:ext>
            </a:extLst>
          </p:cNvPr>
          <p:cNvSpPr/>
          <p:nvPr/>
        </p:nvSpPr>
        <p:spPr>
          <a:xfrm>
            <a:off x="4628214" y="1724076"/>
            <a:ext cx="1918741" cy="13491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solidFill>
                  <a:schemeClr val="accent1">
                    <a:lumMod val="75000"/>
                  </a:schemeClr>
                </a:solidFill>
              </a:rPr>
              <a:t>Private</a:t>
            </a:r>
          </a:p>
        </p:txBody>
      </p:sp>
      <p:sp>
        <p:nvSpPr>
          <p:cNvPr id="12" name="Rectangle: Rounded Corners 11">
            <a:extLst>
              <a:ext uri="{FF2B5EF4-FFF2-40B4-BE49-F238E27FC236}">
                <a16:creationId xmlns:a16="http://schemas.microsoft.com/office/drawing/2014/main" id="{0B7802A3-F24F-438E-B5DB-B302DBAE1078}"/>
              </a:ext>
            </a:extLst>
          </p:cNvPr>
          <p:cNvSpPr/>
          <p:nvPr/>
        </p:nvSpPr>
        <p:spPr>
          <a:xfrm>
            <a:off x="4600515" y="5346766"/>
            <a:ext cx="2136099" cy="13491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solidFill>
                  <a:srgbClr val="00B0F0"/>
                </a:solidFill>
              </a:rPr>
              <a:t>Consortium</a:t>
            </a:r>
          </a:p>
        </p:txBody>
      </p:sp>
      <p:sp>
        <p:nvSpPr>
          <p:cNvPr id="13" name="Rectangle: Rounded Corners 12">
            <a:extLst>
              <a:ext uri="{FF2B5EF4-FFF2-40B4-BE49-F238E27FC236}">
                <a16:creationId xmlns:a16="http://schemas.microsoft.com/office/drawing/2014/main" id="{CAF34811-239E-4CC1-991E-36B4721C42ED}"/>
              </a:ext>
            </a:extLst>
          </p:cNvPr>
          <p:cNvSpPr/>
          <p:nvPr/>
        </p:nvSpPr>
        <p:spPr>
          <a:xfrm>
            <a:off x="6960096" y="3447729"/>
            <a:ext cx="1918741" cy="13491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solidFill>
                  <a:srgbClr val="FF0000"/>
                </a:solidFill>
              </a:rPr>
              <a:t>Hybrid</a:t>
            </a:r>
          </a:p>
        </p:txBody>
      </p:sp>
    </p:spTree>
    <p:extLst>
      <p:ext uri="{BB962C8B-B14F-4D97-AF65-F5344CB8AC3E}">
        <p14:creationId xmlns:p14="http://schemas.microsoft.com/office/powerpoint/2010/main" val="146569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 Public Blockchain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42096" y="2143597"/>
            <a:ext cx="8249648" cy="4714403"/>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lvl="0" indent="-342900" eaLnBrk="0" fontAlgn="base" hangingPunct="0">
              <a:spcBef>
                <a:spcPct val="0"/>
              </a:spcBef>
              <a:spcAft>
                <a:spcPct val="0"/>
              </a:spcAft>
              <a:buFont typeface="Arial" panose="020B0604020202020204" pitchFamily="34" charset="0"/>
              <a:buChar char="•"/>
            </a:pPr>
            <a:r>
              <a:rPr lang="en-US" altLang="en-US" sz="2400" dirty="0">
                <a:latin typeface="Roboto"/>
              </a:rPr>
              <a:t>Public blockchains are </a:t>
            </a:r>
            <a:r>
              <a:rPr lang="en-US" altLang="en-US" sz="2400" dirty="0" err="1">
                <a:latin typeface="Roboto"/>
              </a:rPr>
              <a:t>permissionless</a:t>
            </a:r>
            <a:r>
              <a:rPr lang="en-US" altLang="en-US" sz="2400" dirty="0">
                <a:latin typeface="Roboto"/>
              </a:rPr>
              <a:t> blockchains where anyone can join the network and read and write to the ledger. </a:t>
            </a:r>
          </a:p>
          <a:p>
            <a:pPr marL="342900" lvl="0" indent="-342900" eaLnBrk="0" fontAlgn="base" hangingPunct="0">
              <a:spcBef>
                <a:spcPct val="0"/>
              </a:spcBef>
              <a:spcAft>
                <a:spcPct val="0"/>
              </a:spcAft>
              <a:buFont typeface="Arial" panose="020B0604020202020204" pitchFamily="34" charset="0"/>
              <a:buChar char="•"/>
            </a:pPr>
            <a:endParaRPr lang="en-US" altLang="en-US" sz="2400" dirty="0">
              <a:latin typeface="Roboto"/>
            </a:endParaRPr>
          </a:p>
          <a:p>
            <a:pPr marL="342900" lvl="0" indent="-342900" eaLnBrk="0" fontAlgn="base" hangingPunct="0">
              <a:spcBef>
                <a:spcPct val="0"/>
              </a:spcBef>
              <a:spcAft>
                <a:spcPct val="0"/>
              </a:spcAft>
              <a:buFont typeface="Arial" panose="020B0604020202020204" pitchFamily="34" charset="0"/>
              <a:buChar char="•"/>
            </a:pPr>
            <a:r>
              <a:rPr lang="en-US" altLang="en-US" sz="2400" dirty="0">
                <a:latin typeface="Roboto"/>
              </a:rPr>
              <a:t>Any user can develop and add smart contracts to blockchain without any intervention forced by developers.</a:t>
            </a:r>
          </a:p>
          <a:p>
            <a:pPr marL="342900" lvl="0" indent="-342900" eaLnBrk="0" fontAlgn="base" hangingPunct="0">
              <a:spcBef>
                <a:spcPct val="0"/>
              </a:spcBef>
              <a:spcAft>
                <a:spcPct val="0"/>
              </a:spcAft>
              <a:buFont typeface="Arial" panose="020B0604020202020204" pitchFamily="34" charset="0"/>
              <a:buChar char="•"/>
            </a:pPr>
            <a:endParaRPr lang="en-US" altLang="en-US" sz="2400" dirty="0">
              <a:latin typeface="Roboto"/>
            </a:endParaRPr>
          </a:p>
          <a:p>
            <a:pPr marL="342900" lvl="0" indent="-342900" eaLnBrk="0" fontAlgn="base" hangingPunct="0">
              <a:spcBef>
                <a:spcPct val="0"/>
              </a:spcBef>
              <a:spcAft>
                <a:spcPct val="0"/>
              </a:spcAft>
              <a:buFont typeface="Arial" panose="020B0604020202020204" pitchFamily="34" charset="0"/>
              <a:buChar char="•"/>
            </a:pPr>
            <a:r>
              <a:rPr lang="en-US" altLang="en-US" sz="2400" dirty="0">
                <a:latin typeface="Roboto"/>
              </a:rPr>
              <a:t>It bring </a:t>
            </a:r>
            <a:r>
              <a:rPr lang="en-US" altLang="en-US" sz="2400" b="1" dirty="0">
                <a:latin typeface="Roboto"/>
              </a:rPr>
              <a:t>complete decentralization.</a:t>
            </a:r>
            <a:endParaRPr lang="en-US" altLang="en-US" sz="2400" dirty="0">
              <a:latin typeface="Roboto"/>
            </a:endParaRPr>
          </a:p>
          <a:p>
            <a:pPr lvl="0" eaLnBrk="0" fontAlgn="base" hangingPunct="0">
              <a:spcBef>
                <a:spcPct val="0"/>
              </a:spcBef>
              <a:spcAft>
                <a:spcPct val="0"/>
              </a:spcAft>
            </a:pPr>
            <a:br>
              <a:rPr lang="en-US" altLang="en-US" sz="2400" dirty="0">
                <a:latin typeface="Roboto"/>
              </a:rPr>
            </a:br>
            <a:endParaRPr lang="en-US" altLang="en-US" sz="2400" dirty="0">
              <a:latin typeface="Roboto"/>
            </a:endParaRPr>
          </a:p>
        </p:txBody>
      </p:sp>
      <p:sp>
        <p:nvSpPr>
          <p:cNvPr id="2" name="Rectangle 1">
            <a:extLst>
              <a:ext uri="{FF2B5EF4-FFF2-40B4-BE49-F238E27FC236}">
                <a16:creationId xmlns:a16="http://schemas.microsoft.com/office/drawing/2014/main" id="{91CCD1D9-A350-4D58-AA7E-9CBBE3817FF0}"/>
              </a:ext>
            </a:extLst>
          </p:cNvPr>
          <p:cNvSpPr>
            <a:spLocks noChangeArrowheads="1"/>
          </p:cNvSpPr>
          <p:nvPr/>
        </p:nvSpPr>
        <p:spPr bwMode="auto">
          <a:xfrm>
            <a:off x="393111" y="3290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6979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 Public Blockchain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8402" y="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2" name="Rectangle 1">
            <a:extLst>
              <a:ext uri="{FF2B5EF4-FFF2-40B4-BE49-F238E27FC236}">
                <a16:creationId xmlns:a16="http://schemas.microsoft.com/office/drawing/2014/main" id="{91CCD1D9-A350-4D58-AA7E-9CBBE3817FF0}"/>
              </a:ext>
            </a:extLst>
          </p:cNvPr>
          <p:cNvSpPr>
            <a:spLocks noChangeArrowheads="1"/>
          </p:cNvSpPr>
          <p:nvPr/>
        </p:nvSpPr>
        <p:spPr bwMode="auto">
          <a:xfrm>
            <a:off x="393111" y="3290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36DFD046-EA71-451E-8190-BBA6DF9B9A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8" y="1612100"/>
            <a:ext cx="12200308" cy="524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972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 Public Blockchain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4253" y="14423"/>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2" name="Rectangle 1">
            <a:extLst>
              <a:ext uri="{FF2B5EF4-FFF2-40B4-BE49-F238E27FC236}">
                <a16:creationId xmlns:a16="http://schemas.microsoft.com/office/drawing/2014/main" id="{91CCD1D9-A350-4D58-AA7E-9CBBE3817FF0}"/>
              </a:ext>
            </a:extLst>
          </p:cNvPr>
          <p:cNvSpPr>
            <a:spLocks noChangeArrowheads="1"/>
          </p:cNvSpPr>
          <p:nvPr/>
        </p:nvSpPr>
        <p:spPr bwMode="auto">
          <a:xfrm>
            <a:off x="393111" y="3290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descr="Public Blockchain">
            <a:extLst>
              <a:ext uri="{FF2B5EF4-FFF2-40B4-BE49-F238E27FC236}">
                <a16:creationId xmlns:a16="http://schemas.microsoft.com/office/drawing/2014/main" id="{84ACBC2F-7B06-4A6F-8D64-B5BD1F7D1C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94286"/>
            <a:ext cx="12192000" cy="5163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612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 Bitcoin Public Blockchain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64253" y="14423"/>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2" name="Rectangle 1">
            <a:extLst>
              <a:ext uri="{FF2B5EF4-FFF2-40B4-BE49-F238E27FC236}">
                <a16:creationId xmlns:a16="http://schemas.microsoft.com/office/drawing/2014/main" id="{91CCD1D9-A350-4D58-AA7E-9CBBE3817FF0}"/>
              </a:ext>
            </a:extLst>
          </p:cNvPr>
          <p:cNvSpPr>
            <a:spLocks noChangeArrowheads="1"/>
          </p:cNvSpPr>
          <p:nvPr/>
        </p:nvSpPr>
        <p:spPr bwMode="auto">
          <a:xfrm>
            <a:off x="393111" y="3290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100" name="Picture 4">
            <a:extLst>
              <a:ext uri="{FF2B5EF4-FFF2-40B4-BE49-F238E27FC236}">
                <a16:creationId xmlns:a16="http://schemas.microsoft.com/office/drawing/2014/main" id="{0B2453BB-258C-478A-9301-FFFDC7C4F6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19249"/>
            <a:ext cx="12192000" cy="5224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660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Learning Content</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BLOCKCHAIN</a:t>
            </a:r>
          </a:p>
        </p:txBody>
      </p:sp>
      <p:sp>
        <p:nvSpPr>
          <p:cNvPr id="9" name="Content Placeholder 2">
            <a:extLst>
              <a:ext uri="{FF2B5EF4-FFF2-40B4-BE49-F238E27FC236}">
                <a16:creationId xmlns:a16="http://schemas.microsoft.com/office/drawing/2014/main" id="{BAE29F7C-2FFF-4631-BFF0-3E327FB4AA2E}"/>
              </a:ext>
            </a:extLst>
          </p:cNvPr>
          <p:cNvSpPr txBox="1">
            <a:spLocks/>
          </p:cNvSpPr>
          <p:nvPr/>
        </p:nvSpPr>
        <p:spPr>
          <a:xfrm>
            <a:off x="533400" y="1513221"/>
            <a:ext cx="6247410" cy="516133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Font typeface="Arial" panose="020B0604020202020204" pitchFamily="34" charset="0"/>
              <a:buChar char="•"/>
            </a:pPr>
            <a:endParaRPr lang="en-US" sz="2400" dirty="0"/>
          </a:p>
        </p:txBody>
      </p:sp>
      <p:sp>
        <p:nvSpPr>
          <p:cNvPr id="2" name="Rectangle 1">
            <a:extLst>
              <a:ext uri="{FF2B5EF4-FFF2-40B4-BE49-F238E27FC236}">
                <a16:creationId xmlns:a16="http://schemas.microsoft.com/office/drawing/2014/main" id="{F050A307-6EE1-4CB8-957E-0838774AC717}"/>
              </a:ext>
            </a:extLst>
          </p:cNvPr>
          <p:cNvSpPr/>
          <p:nvPr/>
        </p:nvSpPr>
        <p:spPr>
          <a:xfrm>
            <a:off x="371879" y="2910963"/>
            <a:ext cx="7919865" cy="830997"/>
          </a:xfrm>
          <a:prstGeom prst="rect">
            <a:avLst/>
          </a:prstGeom>
        </p:spPr>
        <p:txBody>
          <a:bodyPr wrap="square">
            <a:spAutoFit/>
          </a:bodyPr>
          <a:lstStyle/>
          <a:p>
            <a:r>
              <a:rPr lang="en-US" sz="2400" dirty="0">
                <a:latin typeface="Arial" panose="020B0604020202020204" pitchFamily="34" charset="0"/>
                <a:ea typeface="Calibri" panose="020F0502020204030204" pitchFamily="34" charset="0"/>
              </a:rPr>
              <a:t>Discuss about the various types of blockchain network and how each suitable for particular real time application.</a:t>
            </a:r>
            <a:endParaRPr lang="en-US" sz="2400" dirty="0"/>
          </a:p>
        </p:txBody>
      </p:sp>
    </p:spTree>
    <p:extLst>
      <p:ext uri="{BB962C8B-B14F-4D97-AF65-F5344CB8AC3E}">
        <p14:creationId xmlns:p14="http://schemas.microsoft.com/office/powerpoint/2010/main" val="2721274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1220</TotalTime>
  <Words>1233</Words>
  <Application>Microsoft Office PowerPoint</Application>
  <PresentationFormat>Widescreen</PresentationFormat>
  <Paragraphs>93</Paragraphs>
  <Slides>17</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Lato</vt:lpstr>
      <vt:lpstr>proxima-nova</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Sunitha R</cp:lastModifiedBy>
  <cp:revision>64</cp:revision>
  <dcterms:created xsi:type="dcterms:W3CDTF">2020-06-03T14:19:11Z</dcterms:created>
  <dcterms:modified xsi:type="dcterms:W3CDTF">2020-07-02T06:39:06Z</dcterms:modified>
</cp:coreProperties>
</file>