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57" r:id="rId2"/>
    <p:sldId id="358" r:id="rId3"/>
    <p:sldId id="406" r:id="rId4"/>
    <p:sldId id="412" r:id="rId5"/>
    <p:sldId id="407" r:id="rId6"/>
    <p:sldId id="408" r:id="rId7"/>
    <p:sldId id="409" r:id="rId8"/>
    <p:sldId id="411" r:id="rId9"/>
    <p:sldId id="410"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04-Jul-20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henextweb.com/hardfork/2018/11/05/permissioned-permissionless-blockchai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tent.hsm.utimaco.com/blog/secure-transactions-with-eida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38725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170429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ff2"/>
              </a:rPr>
              <a:t>In light of this, a new permissioned Blockchain, Hyper-</a:t>
            </a:r>
          </a:p>
          <a:p>
            <a:pPr algn="l"/>
            <a:r>
              <a:rPr lang="en-US" b="0" i="0" dirty="0">
                <a:solidFill>
                  <a:srgbClr val="000000"/>
                </a:solidFill>
                <a:effectLst/>
                <a:latin typeface="ff2"/>
              </a:rPr>
              <a:t>ledger has been developed for a variety of networks. Hyper-</a:t>
            </a:r>
          </a:p>
          <a:p>
            <a:pPr algn="l"/>
            <a:r>
              <a:rPr lang="en-US" b="0" i="0" dirty="0">
                <a:solidFill>
                  <a:srgbClr val="000000"/>
                </a:solidFill>
                <a:effectLst/>
                <a:latin typeface="ff2"/>
              </a:rPr>
              <a:t>ledger [10] introduces six business frameworks: Fabric [11],</a:t>
            </a:r>
          </a:p>
          <a:p>
            <a:pPr algn="l"/>
            <a:r>
              <a:rPr lang="en-US" b="0" i="0" dirty="0">
                <a:solidFill>
                  <a:srgbClr val="000000"/>
                </a:solidFill>
                <a:effectLst/>
                <a:latin typeface="ff2"/>
              </a:rPr>
              <a:t>Burrow, </a:t>
            </a:r>
            <a:r>
              <a:rPr lang="en-US" b="0" i="0" dirty="0" err="1">
                <a:solidFill>
                  <a:srgbClr val="000000"/>
                </a:solidFill>
                <a:effectLst/>
                <a:latin typeface="ff2"/>
              </a:rPr>
              <a:t>Iroha</a:t>
            </a:r>
            <a:r>
              <a:rPr lang="en-US" b="0" i="0" dirty="0">
                <a:solidFill>
                  <a:srgbClr val="000000"/>
                </a:solidFill>
                <a:effectLst/>
                <a:latin typeface="ff2"/>
              </a:rPr>
              <a:t>, Sawtooth, Indy, and Quilt. Depending on tech-</a:t>
            </a:r>
          </a:p>
          <a:p>
            <a:pPr algn="l"/>
            <a:r>
              <a:rPr lang="en-US" b="0" i="0" dirty="0" err="1">
                <a:solidFill>
                  <a:srgbClr val="000000"/>
                </a:solidFill>
                <a:effectLst/>
                <a:latin typeface="ff2"/>
              </a:rPr>
              <a:t>nological</a:t>
            </a:r>
            <a:r>
              <a:rPr lang="en-US" b="0" i="0" dirty="0">
                <a:solidFill>
                  <a:srgbClr val="000000"/>
                </a:solidFill>
                <a:effectLst/>
                <a:latin typeface="ff2"/>
              </a:rPr>
              <a:t> requirements and wide variety of consensus algo-</a:t>
            </a:r>
          </a:p>
          <a:p>
            <a:pPr algn="l"/>
            <a:r>
              <a:rPr lang="en-US" b="0" i="0" dirty="0" err="1">
                <a:solidFill>
                  <a:srgbClr val="000000"/>
                </a:solidFill>
                <a:effectLst/>
                <a:latin typeface="ff2"/>
              </a:rPr>
              <a:t>rithm</a:t>
            </a:r>
            <a:r>
              <a:rPr lang="en-US" b="0" i="0" dirty="0">
                <a:solidFill>
                  <a:srgbClr val="000000"/>
                </a:solidFill>
                <a:effectLst/>
                <a:latin typeface="ff2"/>
              </a:rPr>
              <a:t> [12], different frameworks can be utilized. Hyperledger</a:t>
            </a:r>
          </a:p>
          <a:p>
            <a:pPr algn="l"/>
            <a:r>
              <a:rPr lang="en-US" b="0" i="0" dirty="0">
                <a:solidFill>
                  <a:srgbClr val="000000"/>
                </a:solidFill>
                <a:effectLst/>
                <a:latin typeface="ff3"/>
              </a:rPr>
              <a:t>Fabric </a:t>
            </a:r>
            <a:r>
              <a:rPr lang="en-US" b="0" i="0" dirty="0">
                <a:solidFill>
                  <a:srgbClr val="000000"/>
                </a:solidFill>
                <a:effectLst/>
                <a:latin typeface="ff2"/>
              </a:rPr>
              <a:t>can be used as a foundation for developing Blockchain</a:t>
            </a:r>
            <a:endParaRPr lang="en-US" b="0" i="0" dirty="0">
              <a:solidFill>
                <a:srgbClr val="000000"/>
              </a:solidFill>
              <a:effectLst/>
              <a:latin typeface="ff3"/>
            </a:endParaRPr>
          </a:p>
          <a:p>
            <a:pPr algn="l"/>
            <a:r>
              <a:rPr lang="en-US" b="0" i="0" dirty="0">
                <a:solidFill>
                  <a:srgbClr val="000000"/>
                </a:solidFill>
                <a:effectLst/>
                <a:latin typeface="ff2"/>
              </a:rPr>
              <a:t>solutions targeted for IoT network. The basic components of</a:t>
            </a:r>
          </a:p>
          <a:p>
            <a:pPr algn="l"/>
            <a:r>
              <a:rPr lang="en-US" b="0" i="0" dirty="0">
                <a:solidFill>
                  <a:srgbClr val="000000"/>
                </a:solidFill>
                <a:effectLst/>
                <a:latin typeface="ff2"/>
              </a:rPr>
              <a:t>a permissioned Blockchain architecture has been shown in</a:t>
            </a:r>
          </a:p>
          <a:p>
            <a:pPr algn="l"/>
            <a:r>
              <a:rPr lang="en-US" b="0" i="0" dirty="0">
                <a:solidFill>
                  <a:srgbClr val="000000"/>
                </a:solidFill>
                <a:effectLst/>
                <a:latin typeface="ff2"/>
              </a:rPr>
              <a:t>Fig. 1. BC network is formed through interconnection of peers,</a:t>
            </a:r>
          </a:p>
          <a:p>
            <a:pPr algn="l"/>
            <a:r>
              <a:rPr lang="en-US" b="0" i="0" dirty="0">
                <a:solidFill>
                  <a:srgbClr val="000000"/>
                </a:solidFill>
                <a:effectLst/>
                <a:latin typeface="ff2"/>
              </a:rPr>
              <a:t>where peers are independent servers. They are responsible</a:t>
            </a:r>
          </a:p>
          <a:p>
            <a:pPr algn="l"/>
            <a:r>
              <a:rPr lang="en-US" b="0" i="0" dirty="0">
                <a:solidFill>
                  <a:srgbClr val="000000"/>
                </a:solidFill>
                <a:effectLst/>
                <a:latin typeface="ff2"/>
              </a:rPr>
              <a:t>for validation and endorsement of transactions, and maintain</a:t>
            </a:r>
          </a:p>
          <a:p>
            <a:pPr algn="l"/>
            <a:r>
              <a:rPr lang="en-US" b="0" i="0" dirty="0">
                <a:solidFill>
                  <a:srgbClr val="000000"/>
                </a:solidFill>
                <a:effectLst/>
                <a:latin typeface="ff2"/>
              </a:rPr>
              <a:t>the distributed ledger. Validation and endorsement process are</a:t>
            </a:r>
          </a:p>
          <a:p>
            <a:pPr algn="l"/>
            <a:r>
              <a:rPr lang="en-US" b="0" i="0" dirty="0">
                <a:solidFill>
                  <a:srgbClr val="000000"/>
                </a:solidFill>
                <a:effectLst/>
                <a:latin typeface="ff2"/>
              </a:rPr>
              <a:t>mostly dependent on smart contract (</a:t>
            </a:r>
            <a:r>
              <a:rPr lang="en-US" b="0" i="0" dirty="0" err="1">
                <a:solidFill>
                  <a:srgbClr val="000000"/>
                </a:solidFill>
                <a:effectLst/>
                <a:latin typeface="ff2"/>
              </a:rPr>
              <a:t>chaincode</a:t>
            </a:r>
            <a:r>
              <a:rPr lang="en-US" b="0" i="0" dirty="0">
                <a:solidFill>
                  <a:srgbClr val="000000"/>
                </a:solidFill>
                <a:effectLst/>
                <a:latin typeface="ff2"/>
              </a:rPr>
              <a:t>) which must</a:t>
            </a:r>
          </a:p>
          <a:p>
            <a:pPr algn="l"/>
            <a:r>
              <a:rPr lang="en-US" b="0" i="0" dirty="0">
                <a:solidFill>
                  <a:srgbClr val="000000"/>
                </a:solidFill>
                <a:effectLst/>
                <a:latin typeface="ff2"/>
              </a:rPr>
              <a:t>be installed on every endorsing peer. Basically, smart contract</a:t>
            </a:r>
          </a:p>
          <a:p>
            <a:pPr algn="l"/>
            <a:r>
              <a:rPr lang="en-US" b="0" i="0" dirty="0">
                <a:solidFill>
                  <a:srgbClr val="000000"/>
                </a:solidFill>
                <a:effectLst/>
                <a:latin typeface="ff2"/>
              </a:rPr>
              <a:t>is a programmatic code to deﬁne the transaction rule or</a:t>
            </a:r>
          </a:p>
          <a:p>
            <a:pPr algn="l"/>
            <a:r>
              <a:rPr lang="en-US" b="0" i="0" dirty="0">
                <a:solidFill>
                  <a:srgbClr val="000000"/>
                </a:solidFill>
                <a:effectLst/>
                <a:latin typeface="ff2"/>
              </a:rPr>
              <a:t>policy in between sender and receiver. Successfully endorsed</a:t>
            </a:r>
          </a:p>
          <a:p>
            <a:pPr algn="l"/>
            <a:r>
              <a:rPr lang="en-US" b="0" i="0" dirty="0">
                <a:solidFill>
                  <a:srgbClr val="000000"/>
                </a:solidFill>
                <a:effectLst/>
                <a:latin typeface="ff2"/>
              </a:rPr>
              <a:t>transactions are stored as a block into a common ledger which</a:t>
            </a:r>
          </a:p>
          <a:p>
            <a:pPr algn="l"/>
            <a:r>
              <a:rPr lang="en-US" b="0" i="0" dirty="0">
                <a:solidFill>
                  <a:srgbClr val="000000"/>
                </a:solidFill>
                <a:effectLst/>
                <a:latin typeface="ff2"/>
              </a:rPr>
              <a:t>is integrated with peers. Many transactions may ﬁt into a single</a:t>
            </a:r>
          </a:p>
          <a:p>
            <a:pPr algn="l"/>
            <a:r>
              <a:rPr lang="en-US" b="0" i="0" dirty="0">
                <a:solidFill>
                  <a:srgbClr val="000000"/>
                </a:solidFill>
                <a:effectLst/>
                <a:latin typeface="ff2"/>
              </a:rPr>
              <a:t>block which must be linked with the last block of the ledger by</a:t>
            </a:r>
          </a:p>
          <a:p>
            <a:pPr algn="l"/>
            <a:r>
              <a:rPr lang="en-US" b="0" i="0" dirty="0">
                <a:solidFill>
                  <a:srgbClr val="000000"/>
                </a:solidFill>
                <a:effectLst/>
                <a:latin typeface="ff2"/>
              </a:rPr>
              <a:t>hash value, which makes a chain of blocks</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3571080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While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 are increasingly gaining acclaim in the world of business, many firms are now beginning to take cognizance of the many upsides to adopt blockchains to augment their systems. They do this to instill trust, transparency, and, in the case of B2B exchanges, efficiency. For example, the Hyperledger Foundation is the pioneering open-source initiative for B2B blockchains.</a:t>
            </a:r>
          </a:p>
          <a:p>
            <a:pPr rtl="0" fontAlgn="base"/>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In a permissioned blockchain, the showrunners are members of a consortium, and stakeholders opt-in to create a network. Pre-approved entities are the only ones who can run the node which validates transaction blocks and execute blockchain-based smart contracts. With permissioned blockchains, it is easy to share trusted information in a secure context. This is done with the confidentiality that businesses require to operate at top effort.</a:t>
            </a:r>
          </a:p>
          <a:p>
            <a:pPr rtl="0" fontAlgn="base"/>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A permission blockchain is designed to make use of computationally inexpensive consensus algorithms. Compared to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relatives such as the proof-of-work, this blockchain sits on substantially better scalability and performance. Blockchains such as the Hyperledger Fabric have additional innovations in the offing with respect to the roles of the nodes. Generally, they do not use crypto-economic models or monetary tokens because of the nature of the business networks.</a:t>
            </a:r>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126422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kern="1200" dirty="0">
                <a:solidFill>
                  <a:schemeClr val="tx1"/>
                </a:solidFill>
                <a:effectLst/>
                <a:latin typeface="+mn-lt"/>
                <a:ea typeface="+mn-ea"/>
                <a:cs typeface="+mn-cs"/>
              </a:rPr>
              <a:t>Governance And Transparency</a:t>
            </a:r>
            <a:endParaRPr lang="en-US" sz="1200" b="0" i="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The semantics of management are very different when it comes to the </a:t>
            </a:r>
            <a:r>
              <a:rPr lang="en-US" sz="1200" u="sng" strike="noStrike" kern="1200" dirty="0">
                <a:solidFill>
                  <a:schemeClr val="tx1"/>
                </a:solidFill>
                <a:effectLst/>
                <a:latin typeface="+mn-lt"/>
                <a:ea typeface="+mn-ea"/>
                <a:cs typeface="+mn-cs"/>
                <a:hlinkClick r:id="rId3"/>
              </a:rPr>
              <a:t>permissioned and </a:t>
            </a:r>
            <a:r>
              <a:rPr lang="en-US" sz="1200" u="sng" strike="noStrike" kern="1200" dirty="0" err="1">
                <a:solidFill>
                  <a:schemeClr val="tx1"/>
                </a:solidFill>
                <a:effectLst/>
                <a:latin typeface="+mn-lt"/>
                <a:ea typeface="+mn-ea"/>
                <a:cs typeface="+mn-cs"/>
                <a:hlinkClick r:id="rId3"/>
              </a:rPr>
              <a:t>permissionless</a:t>
            </a:r>
            <a:r>
              <a:rPr lang="en-US" sz="1200" u="sng" strike="noStrike" kern="1200" dirty="0">
                <a:solidFill>
                  <a:schemeClr val="tx1"/>
                </a:solidFill>
                <a:effectLst/>
                <a:latin typeface="+mn-lt"/>
                <a:ea typeface="+mn-ea"/>
                <a:cs typeface="+mn-cs"/>
                <a:hlinkClick r:id="rId3"/>
              </a:rPr>
              <a:t> blockchains</a:t>
            </a:r>
            <a:r>
              <a:rPr lang="en-US" sz="1200" kern="1200" dirty="0">
                <a:solidFill>
                  <a:schemeClr val="tx1"/>
                </a:solidFill>
                <a:effectLst/>
                <a:latin typeface="+mn-lt"/>
                <a:ea typeface="+mn-ea"/>
                <a:cs typeface="+mn-cs"/>
              </a:rPr>
              <a:t>. In the former, governance is determined and consented by the members of the blockchain business network. Among peers, code quality, code changes economic incentives, and power allocation are dependent on the dynamics of the business. These parameters are also based on the collective motive for which the network was formed and designed. This way, companies will be able to do things quickly in ways suitable for their models.</a:t>
            </a:r>
          </a:p>
          <a:p>
            <a:pPr rtl="0" fontAlgn="base"/>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For permissioned blockchains, having transparency into the work carried out by each node may not be as essential as it is to the network members in the </a:t>
            </a:r>
            <a:r>
              <a:rPr lang="en-US" sz="1200" kern="1200" dirty="0" err="1">
                <a:solidFill>
                  <a:schemeClr val="tx1"/>
                </a:solidFill>
                <a:effectLst/>
                <a:latin typeface="+mn-lt"/>
                <a:ea typeface="+mn-ea"/>
                <a:cs typeface="+mn-cs"/>
              </a:rPr>
              <a:t>permissionless</a:t>
            </a:r>
            <a:r>
              <a:rPr lang="en-US" sz="1200" kern="1200" dirty="0">
                <a:solidFill>
                  <a:schemeClr val="tx1"/>
                </a:solidFill>
                <a:effectLst/>
                <a:latin typeface="+mn-lt"/>
                <a:ea typeface="+mn-ea"/>
                <a:cs typeface="+mn-cs"/>
              </a:rPr>
              <a:t> sect. Everything is contingent on the way the business relationships are established as well as how the blockchain is configured. Being that a good number of permissioned blockchain networks do not have crypto-economic incentives built into them, the major incentives of the participants is minimizing cost, time, and the ease of sharing information across the platform.</a:t>
            </a:r>
          </a:p>
          <a:p>
            <a:pPr rtl="0" fontAlgn="base"/>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rtl="0" fontAlgn="base"/>
            <a:r>
              <a:rPr lang="en-US" sz="1200" b="1" i="0" kern="1200" dirty="0">
                <a:solidFill>
                  <a:schemeClr val="tx1"/>
                </a:solidFill>
                <a:effectLst/>
                <a:latin typeface="+mn-lt"/>
                <a:ea typeface="+mn-ea"/>
                <a:cs typeface="+mn-cs"/>
              </a:rPr>
              <a:t>Decentralization</a:t>
            </a:r>
            <a:endParaRPr lang="en-US" sz="1200" b="0" i="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For a permissioned blockchain, the degree of decentralization is dependent on how the members of the network agree to structure their business relationships. The ‘no central control’ concept is relevant in this case, given that the consortiums are managed entities. In the same way, the degree and quality of decentralization on the network rests on the number of peers, the anticipated number of bad nodes in the network, and the caliber of consensus the members decide to use.</a:t>
            </a:r>
          </a:p>
          <a:p>
            <a:pPr rtl="0" fontAlgn="base"/>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rtl="0" fontAlgn="base"/>
            <a:r>
              <a:rPr lang="en-US" sz="1200" kern="1200" dirty="0">
                <a:solidFill>
                  <a:schemeClr val="tx1"/>
                </a:solidFill>
                <a:effectLst/>
                <a:latin typeface="+mn-lt"/>
                <a:ea typeface="+mn-ea"/>
                <a:cs typeface="+mn-cs"/>
              </a:rPr>
              <a:t>Algorithms such as Byzantine Fault Tolerance - which is different from the conventional proof-of-work algorithm used in </a:t>
            </a:r>
            <a:r>
              <a:rPr lang="en-US" sz="1200" kern="1200" dirty="0" err="1">
                <a:solidFill>
                  <a:schemeClr val="tx1"/>
                </a:solidFill>
                <a:effectLst/>
                <a:latin typeface="+mn-lt"/>
                <a:ea typeface="+mn-ea"/>
                <a:cs typeface="+mn-cs"/>
              </a:rPr>
              <a:t>permissionless</a:t>
            </a:r>
            <a:r>
              <a:rPr lang="en-US" sz="1200" kern="1200" dirty="0">
                <a:solidFill>
                  <a:schemeClr val="tx1"/>
                </a:solidFill>
                <a:effectLst/>
                <a:latin typeface="+mn-lt"/>
                <a:ea typeface="+mn-ea"/>
                <a:cs typeface="+mn-cs"/>
              </a:rPr>
              <a:t> blockchains - seem to be the go-to for permissioned networks. Hyperledger Fabric supports almost a dozen consensus algorithms via its plug-in architecture. Decentralization is a given in the design of the blockchain, but having the right governance model is more important. It is more important because power and control structures may not be evenly distributed.</a:t>
            </a:r>
          </a:p>
          <a:p>
            <a:br>
              <a:rPr lang="en-US" sz="120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4054861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1134090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Blockchain concept works by creating a unique chain of blocks, with each one being “glued” to the next one by a digital signature system. In the context of the banking industry, this may allow checking the history of a digital value and its associated transaction records. </a:t>
            </a:r>
          </a:p>
          <a:p>
            <a:r>
              <a:rPr lang="en-US" sz="1200" b="0" i="0" kern="1200" dirty="0">
                <a:solidFill>
                  <a:schemeClr val="tx1"/>
                </a:solidFill>
                <a:effectLst/>
                <a:latin typeface="+mn-lt"/>
                <a:ea typeface="+mn-ea"/>
                <a:cs typeface="+mn-cs"/>
              </a:rPr>
              <a:t>Blockchains prevent actively counterfeited transactions, fraud, and collusion between rogue actors and allow a better, faster, and more efficient Know-Your-Customer (</a:t>
            </a:r>
            <a:r>
              <a:rPr lang="en-US" sz="1200" b="0" i="0" u="none" strike="noStrike" kern="1200" dirty="0">
                <a:solidFill>
                  <a:schemeClr val="tx1"/>
                </a:solidFill>
                <a:effectLst/>
                <a:latin typeface="+mn-lt"/>
                <a:ea typeface="+mn-ea"/>
                <a:cs typeface="+mn-cs"/>
                <a:hlinkClick r:id="rId3"/>
              </a:rPr>
              <a:t>KYC</a:t>
            </a:r>
            <a:r>
              <a:rPr lang="en-US" sz="1200" b="0" i="0" kern="1200" dirty="0">
                <a:solidFill>
                  <a:schemeClr val="tx1"/>
                </a:solidFill>
                <a:effectLst/>
                <a:latin typeface="+mn-lt"/>
                <a:ea typeface="+mn-ea"/>
                <a:cs typeface="+mn-cs"/>
              </a:rPr>
              <a:t>) process. For instance, such technology may also allow interaction with other blockchains like identity blockchains provided by the public sector.</a:t>
            </a:r>
          </a:p>
          <a:p>
            <a:r>
              <a:rPr lang="en-US" sz="1200" b="0" i="0" kern="1200" dirty="0">
                <a:solidFill>
                  <a:schemeClr val="tx1"/>
                </a:solidFill>
                <a:effectLst/>
                <a:latin typeface="+mn-lt"/>
                <a:ea typeface="+mn-ea"/>
                <a:cs typeface="+mn-cs"/>
              </a:rPr>
              <a:t>Here is the main lifecycle of a transaction in a permissioned blockchain system:</a:t>
            </a:r>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10048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04-07-2020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04-07-2020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2851808"/>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3249413"/>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2548741"/>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97256" y="4694128"/>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Permissioned Blockchain</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17CC7423-5482-498B-99C8-ED14725ABA0B}"/>
              </a:ext>
            </a:extLst>
          </p:cNvPr>
          <p:cNvSpPr txBox="1"/>
          <p:nvPr/>
        </p:nvSpPr>
        <p:spPr>
          <a:xfrm>
            <a:off x="202366" y="2782669"/>
            <a:ext cx="8300051" cy="954107"/>
          </a:xfrm>
          <a:prstGeom prst="rect">
            <a:avLst/>
          </a:prstGeom>
          <a:noFill/>
        </p:spPr>
        <p:txBody>
          <a:bodyPr wrap="square">
            <a:spAutoFit/>
          </a:bodyPr>
          <a:lstStyle/>
          <a:p>
            <a:pPr marL="342900" indent="-342900" algn="just">
              <a:buFont typeface="Arial" panose="020B0604020202020204" pitchFamily="34" charset="0"/>
              <a:buChar char="•"/>
            </a:pPr>
            <a:r>
              <a:rPr lang="en-US" sz="2800" dirty="0"/>
              <a:t>Learn the permissioned blockchain structure, Working Procedure and construction.</a:t>
            </a:r>
          </a:p>
        </p:txBody>
      </p:sp>
    </p:spTree>
    <p:extLst>
      <p:ext uri="{BB962C8B-B14F-4D97-AF65-F5344CB8AC3E}">
        <p14:creationId xmlns:p14="http://schemas.microsoft.com/office/powerpoint/2010/main" val="378278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Permissioned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8E3E14A4-8C9C-4F33-99C7-121242F505D6}"/>
              </a:ext>
            </a:extLst>
          </p:cNvPr>
          <p:cNvSpPr txBox="1"/>
          <p:nvPr/>
        </p:nvSpPr>
        <p:spPr>
          <a:xfrm>
            <a:off x="393111" y="1868853"/>
            <a:ext cx="7497214" cy="3970318"/>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solidFill>
                  <a:srgbClr val="333333"/>
                </a:solidFill>
                <a:effectLst/>
              </a:rPr>
              <a:t>It is a closed ecosystems that can only be accessed by those who are allowed access.</a:t>
            </a:r>
          </a:p>
          <a:p>
            <a:pPr algn="just"/>
            <a:endParaRPr lang="en-US" sz="2800" b="0" i="0" dirty="0">
              <a:solidFill>
                <a:srgbClr val="333333"/>
              </a:solidFill>
              <a:effectLst/>
            </a:endParaRPr>
          </a:p>
          <a:p>
            <a:pPr marL="285750" indent="-285750" algn="just">
              <a:buFont typeface="Arial" panose="020B0604020202020204" pitchFamily="34" charset="0"/>
              <a:buChar char="•"/>
            </a:pPr>
            <a:r>
              <a:rPr lang="en-US" sz="2800" b="0" i="0" dirty="0">
                <a:solidFill>
                  <a:srgbClr val="333333"/>
                </a:solidFill>
                <a:effectLst/>
              </a:rPr>
              <a:t>Anyone who is interested in validating transactions or viewing data on the network needs to get approval from a central authority.</a:t>
            </a:r>
          </a:p>
          <a:p>
            <a:pPr algn="just"/>
            <a:endParaRPr lang="en-US" sz="2800" dirty="0">
              <a:solidFill>
                <a:srgbClr val="333333"/>
              </a:solidFill>
            </a:endParaRPr>
          </a:p>
          <a:p>
            <a:pPr marL="285750" indent="-285750" algn="just">
              <a:buFont typeface="Arial" panose="020B0604020202020204" pitchFamily="34" charset="0"/>
              <a:buChar char="•"/>
            </a:pPr>
            <a:r>
              <a:rPr lang="en-US" sz="2800" b="0" i="0" dirty="0">
                <a:solidFill>
                  <a:srgbClr val="333333"/>
                </a:solidFill>
                <a:effectLst/>
              </a:rPr>
              <a:t>Ripple, Hyperledger , </a:t>
            </a:r>
            <a:r>
              <a:rPr lang="en-US" sz="2800" b="0" i="0" dirty="0" err="1">
                <a:solidFill>
                  <a:srgbClr val="333333"/>
                </a:solidFill>
                <a:effectLst/>
              </a:rPr>
              <a:t>Quoruma</a:t>
            </a:r>
            <a:r>
              <a:rPr lang="en-US" sz="2800" b="0" i="0" dirty="0">
                <a:solidFill>
                  <a:srgbClr val="333333"/>
                </a:solidFill>
                <a:effectLst/>
              </a:rPr>
              <a:t> are the perfect examples of a permissioned blockchain.</a:t>
            </a:r>
            <a:endParaRPr lang="en-US" sz="2800" dirty="0"/>
          </a:p>
        </p:txBody>
      </p:sp>
    </p:spTree>
    <p:extLst>
      <p:ext uri="{BB962C8B-B14F-4D97-AF65-F5344CB8AC3E}">
        <p14:creationId xmlns:p14="http://schemas.microsoft.com/office/powerpoint/2010/main" val="313570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Permissioned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descr="Permissioned Blockchain: Component interaction.">
            <a:extLst>
              <a:ext uri="{FF2B5EF4-FFF2-40B4-BE49-F238E27FC236}">
                <a16:creationId xmlns:a16="http://schemas.microsoft.com/office/drawing/2014/main" id="{E96FDFE0-8A25-46FF-968F-68BC82DD6F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42" y="1665013"/>
            <a:ext cx="715196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26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How it works?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711177A-1535-41F0-9B82-AB4754C3F9E7}"/>
              </a:ext>
            </a:extLst>
          </p:cNvPr>
          <p:cNvPicPr>
            <a:picLocks noChangeAspect="1"/>
          </p:cNvPicPr>
          <p:nvPr/>
        </p:nvPicPr>
        <p:blipFill>
          <a:blip r:embed="rId4"/>
          <a:stretch>
            <a:fillRect/>
          </a:stretch>
        </p:blipFill>
        <p:spPr>
          <a:xfrm>
            <a:off x="370626" y="1909935"/>
            <a:ext cx="7634122" cy="4695825"/>
          </a:xfrm>
          <a:prstGeom prst="rect">
            <a:avLst/>
          </a:prstGeom>
        </p:spPr>
      </p:pic>
    </p:spTree>
    <p:extLst>
      <p:ext uri="{BB962C8B-B14F-4D97-AF65-F5344CB8AC3E}">
        <p14:creationId xmlns:p14="http://schemas.microsoft.com/office/powerpoint/2010/main" val="320320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Features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A059C40-3F34-4A80-9627-932A699CEB1D}"/>
              </a:ext>
            </a:extLst>
          </p:cNvPr>
          <p:cNvPicPr>
            <a:picLocks noChangeAspect="1"/>
          </p:cNvPicPr>
          <p:nvPr/>
        </p:nvPicPr>
        <p:blipFill>
          <a:blip r:embed="rId4"/>
          <a:stretch>
            <a:fillRect/>
          </a:stretch>
        </p:blipFill>
        <p:spPr>
          <a:xfrm>
            <a:off x="393111" y="1745975"/>
            <a:ext cx="7048500" cy="4695825"/>
          </a:xfrm>
          <a:prstGeom prst="rect">
            <a:avLst/>
          </a:prstGeom>
        </p:spPr>
      </p:pic>
    </p:spTree>
    <p:extLst>
      <p:ext uri="{BB962C8B-B14F-4D97-AF65-F5344CB8AC3E}">
        <p14:creationId xmlns:p14="http://schemas.microsoft.com/office/powerpoint/2010/main" val="57830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Permissioned Blockchain Architecture Overview">
            <a:extLst>
              <a:ext uri="{FF2B5EF4-FFF2-40B4-BE49-F238E27FC236}">
                <a16:creationId xmlns:a16="http://schemas.microsoft.com/office/drawing/2014/main" id="{4EB18325-9F93-46BB-8490-39CC64DCE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388" y="1709737"/>
            <a:ext cx="8096250" cy="516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02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Banking </a:t>
            </a:r>
            <a:r>
              <a:rPr lang="en-IN" sz="2400" b="1" dirty="0" err="1">
                <a:solidFill>
                  <a:schemeClr val="accent2">
                    <a:lumMod val="75000"/>
                  </a:schemeClr>
                </a:solidFill>
              </a:rPr>
              <a:t>Usecase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AutoShape 2" descr="Permissioned Blockchain">
            <a:extLst>
              <a:ext uri="{FF2B5EF4-FFF2-40B4-BE49-F238E27FC236}">
                <a16:creationId xmlns:a16="http://schemas.microsoft.com/office/drawing/2014/main" id="{996C4E3C-CF64-4325-AF70-590660D40E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blockchain-architectures-and-collective-control">
            <a:extLst>
              <a:ext uri="{FF2B5EF4-FFF2-40B4-BE49-F238E27FC236}">
                <a16:creationId xmlns:a16="http://schemas.microsoft.com/office/drawing/2014/main" id="{F84CB5FC-9A57-48F8-9850-E2F61D927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 y="1466850"/>
            <a:ext cx="8507731"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365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1050</Words>
  <Application>Microsoft Office PowerPoint</Application>
  <PresentationFormat>Widescreen</PresentationFormat>
  <Paragraphs>78</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ff2</vt:lpstr>
      <vt:lpstr>ff3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58</cp:revision>
  <dcterms:created xsi:type="dcterms:W3CDTF">2020-06-03T14:19:11Z</dcterms:created>
  <dcterms:modified xsi:type="dcterms:W3CDTF">2020-07-04T06:57:40Z</dcterms:modified>
</cp:coreProperties>
</file>