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57" r:id="rId2"/>
    <p:sldId id="358" r:id="rId3"/>
    <p:sldId id="326" r:id="rId4"/>
    <p:sldId id="414" r:id="rId5"/>
    <p:sldId id="393" r:id="rId6"/>
    <p:sldId id="41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5" r:id="rId27"/>
    <p:sldId id="34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4BE8F-510B-4565-892C-D83A479A79F7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9A1CA-1CF4-4337-B32F-FE4CBF52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3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bitcoin.it/wik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bitcoin.it/wik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bitcoin.it/wiki/" TargetMode="External"/><Relationship Id="rId7" Type="http://schemas.openxmlformats.org/officeDocument/2006/relationships/hyperlink" Target="https://ieeexplore.ieee.org/document/875645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8946183" TargetMode="External"/><Relationship Id="rId5" Type="http://schemas.openxmlformats.org/officeDocument/2006/relationships/hyperlink" Target="https://ieeexplore.ieee.org/courses/details/EDP520" TargetMode="External"/><Relationship Id="rId4" Type="http://schemas.openxmlformats.org/officeDocument/2006/relationships/hyperlink" Target="https://bitcoin.org/en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90150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425383" y="28508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Prof. 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24850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425383" y="2547832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Bitcoin Basics – Sending Payments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59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5A88D8B-5AC7-4BDB-A4DA-7014BB040470}"/>
              </a:ext>
            </a:extLst>
          </p:cNvPr>
          <p:cNvSpPr txBox="1"/>
          <p:nvPr/>
        </p:nvSpPr>
        <p:spPr>
          <a:xfrm>
            <a:off x="153518" y="1879386"/>
            <a:ext cx="7358630" cy="4054956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91054" indent="-457189">
              <a:spcBef>
                <a:spcPts val="900"/>
              </a:spcBef>
              <a:buFont typeface="Arial"/>
              <a:buChar char="•"/>
              <a:tabLst>
                <a:tab pos="490208" algn="l"/>
                <a:tab pos="491054" algn="l"/>
              </a:tabLst>
            </a:pPr>
            <a:r>
              <a:rPr sz="2400" spc="-7" dirty="0">
                <a:cs typeface="Liberation Sans Narrow"/>
              </a:rPr>
              <a:t>Alice wish to transfer some bitcoin to</a:t>
            </a:r>
            <a:r>
              <a:rPr sz="2400" spc="187" dirty="0">
                <a:cs typeface="Liberation Sans Narrow"/>
              </a:rPr>
              <a:t> </a:t>
            </a:r>
            <a:r>
              <a:rPr sz="2400" spc="-7" dirty="0">
                <a:cs typeface="Liberation Sans Narrow"/>
              </a:rPr>
              <a:t>Bob.</a:t>
            </a:r>
            <a:endParaRPr sz="2400" dirty="0">
              <a:cs typeface="Liberation Sans Narrow"/>
            </a:endParaRPr>
          </a:p>
          <a:p>
            <a:pPr marL="1025288" lvl="1" indent="-383530">
              <a:spcBef>
                <a:spcPts val="767"/>
              </a:spcBef>
              <a:buFont typeface="Arial"/>
              <a:buChar char="–"/>
              <a:tabLst>
                <a:tab pos="1026134" algn="l"/>
              </a:tabLst>
            </a:pPr>
            <a:r>
              <a:rPr sz="2400" spc="-7" dirty="0">
                <a:cs typeface="Liberation Sans Narrow"/>
              </a:rPr>
              <a:t>Alice can sign a transaction with her private</a:t>
            </a:r>
            <a:r>
              <a:rPr sz="2400" spc="233" dirty="0">
                <a:cs typeface="Liberation Sans Narrow"/>
              </a:rPr>
              <a:t> </a:t>
            </a:r>
            <a:r>
              <a:rPr sz="2400" spc="-7" dirty="0">
                <a:cs typeface="Liberation Sans Narrow"/>
              </a:rPr>
              <a:t>key</a:t>
            </a:r>
            <a:endParaRPr sz="2400" dirty="0">
              <a:cs typeface="Liberation Sans Narrow"/>
            </a:endParaRPr>
          </a:p>
          <a:p>
            <a:pPr marL="1025288" lvl="1" indent="-383530">
              <a:spcBef>
                <a:spcPts val="767"/>
              </a:spcBef>
              <a:buFont typeface="Arial"/>
              <a:buChar char="–"/>
              <a:tabLst>
                <a:tab pos="1026134" algn="l"/>
              </a:tabLst>
            </a:pPr>
            <a:r>
              <a:rPr sz="2400" spc="-7" dirty="0">
                <a:cs typeface="Liberation Sans Narrow"/>
              </a:rPr>
              <a:t>Anyone can validate the transaction with </a:t>
            </a:r>
            <a:r>
              <a:rPr sz="2400" spc="-13" dirty="0">
                <a:cs typeface="Liberation Sans Narrow"/>
              </a:rPr>
              <a:t>Alice’s </a:t>
            </a:r>
            <a:r>
              <a:rPr sz="2400" spc="-7" dirty="0">
                <a:cs typeface="Liberation Sans Narrow"/>
              </a:rPr>
              <a:t>public</a:t>
            </a:r>
            <a:r>
              <a:rPr sz="2400" spc="220" dirty="0">
                <a:cs typeface="Liberation Sans Narrow"/>
              </a:rPr>
              <a:t> </a:t>
            </a:r>
            <a:r>
              <a:rPr sz="2400" spc="-7" dirty="0">
                <a:cs typeface="Liberation Sans Narrow"/>
              </a:rPr>
              <a:t>ke</a:t>
            </a:r>
            <a:r>
              <a:rPr lang="en-US" sz="2400" spc="-7" dirty="0">
                <a:cs typeface="Liberation Sans Narrow"/>
              </a:rPr>
              <a:t>y</a:t>
            </a:r>
          </a:p>
          <a:p>
            <a:pPr marL="641758" lvl="1">
              <a:spcBef>
                <a:spcPts val="767"/>
              </a:spcBef>
              <a:tabLst>
                <a:tab pos="1026134" algn="l"/>
              </a:tabLst>
            </a:pPr>
            <a:endParaRPr lang="en-US" sz="2400" b="1" i="1" spc="-7" baseline="13888" dirty="0">
              <a:cs typeface="Carlito"/>
            </a:endParaRPr>
          </a:p>
          <a:p>
            <a:pPr marL="641758" lvl="1">
              <a:spcBef>
                <a:spcPts val="767"/>
              </a:spcBef>
              <a:tabLst>
                <a:tab pos="1026134" algn="l"/>
              </a:tabLst>
            </a:pPr>
            <a:endParaRPr lang="en-US" sz="2400" b="1" i="1" spc="-7" baseline="13888" dirty="0">
              <a:cs typeface="Carlito"/>
            </a:endParaRPr>
          </a:p>
          <a:p>
            <a:pPr marL="641758" lvl="1">
              <a:spcBef>
                <a:spcPts val="767"/>
              </a:spcBef>
              <a:tabLst>
                <a:tab pos="1026134" algn="l"/>
              </a:tabLst>
            </a:pPr>
            <a:endParaRPr lang="en-US" sz="2400" b="1" i="1" spc="-7" baseline="13888" dirty="0">
              <a:cs typeface="Carlito"/>
            </a:endParaRPr>
          </a:p>
          <a:p>
            <a:pPr marL="641758" lvl="1">
              <a:spcBef>
                <a:spcPts val="767"/>
              </a:spcBef>
              <a:tabLst>
                <a:tab pos="1026134" algn="l"/>
              </a:tabLst>
            </a:pPr>
            <a:endParaRPr lang="en-US" sz="2400" b="1" i="1" spc="-7" baseline="13888" dirty="0">
              <a:cs typeface="Carlito"/>
            </a:endParaRPr>
          </a:p>
          <a:p>
            <a:pPr marL="641758" lvl="1">
              <a:spcBef>
                <a:spcPts val="767"/>
              </a:spcBef>
              <a:tabLst>
                <a:tab pos="1026134" algn="l"/>
              </a:tabLst>
            </a:pPr>
            <a:endParaRPr lang="en-US" sz="2400" b="1" i="1" spc="-7" baseline="13888" dirty="0">
              <a:cs typeface="Carlito"/>
            </a:endParaRPr>
          </a:p>
          <a:p>
            <a:pPr marL="641758" lvl="1">
              <a:spcBef>
                <a:spcPts val="767"/>
              </a:spcBef>
              <a:tabLst>
                <a:tab pos="1026134" algn="l"/>
              </a:tabLst>
            </a:pPr>
            <a:r>
              <a:rPr lang="en-US" sz="2400" b="1" i="1" spc="-7" baseline="13888" dirty="0">
                <a:cs typeface="Carlito"/>
              </a:rPr>
              <a:t>			</a:t>
            </a:r>
            <a:r>
              <a:rPr sz="4000" b="1" i="1" spc="-9" baseline="13888" dirty="0">
                <a:cs typeface="Carlito"/>
              </a:rPr>
              <a:t>T</a:t>
            </a:r>
            <a:r>
              <a:rPr b="1" i="1" spc="-7" dirty="0">
                <a:cs typeface="Carlito"/>
              </a:rPr>
              <a:t>(A-&gt;B)</a:t>
            </a:r>
            <a:r>
              <a:rPr sz="4000" b="1" i="1" spc="-9" baseline="13888" dirty="0">
                <a:cs typeface="Carlito"/>
              </a:rPr>
              <a:t>,</a:t>
            </a:r>
            <a:r>
              <a:rPr sz="4000" b="1" i="1" spc="40" baseline="13888" dirty="0">
                <a:cs typeface="Carlito"/>
              </a:rPr>
              <a:t> </a:t>
            </a:r>
            <a:r>
              <a:rPr sz="4000" b="1" i="1" spc="-20" baseline="13888" dirty="0">
                <a:cs typeface="Carlito"/>
              </a:rPr>
              <a:t>S</a:t>
            </a:r>
            <a:r>
              <a:rPr b="1" i="1" spc="-13" dirty="0">
                <a:cs typeface="Carlito"/>
              </a:rPr>
              <a:t>A</a:t>
            </a:r>
            <a:r>
              <a:rPr sz="4000" b="1" i="1" spc="-20" baseline="13888" dirty="0">
                <a:cs typeface="Carlito"/>
              </a:rPr>
              <a:t>(T</a:t>
            </a:r>
            <a:r>
              <a:rPr b="1" i="1" spc="-13" dirty="0">
                <a:cs typeface="Carlito"/>
              </a:rPr>
              <a:t>(A-&gt;B)</a:t>
            </a:r>
            <a:r>
              <a:rPr sz="4000" b="1" i="1" spc="-20" baseline="13888" dirty="0">
                <a:cs typeface="Carlito"/>
              </a:rPr>
              <a:t>)</a:t>
            </a:r>
            <a:endParaRPr sz="4000" baseline="13888" dirty="0">
              <a:cs typeface="Carlito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C1DFA34D-BF0A-4FBD-BFB3-C719827A1B17}"/>
              </a:ext>
            </a:extLst>
          </p:cNvPr>
          <p:cNvGrpSpPr/>
          <p:nvPr/>
        </p:nvGrpSpPr>
        <p:grpSpPr>
          <a:xfrm>
            <a:off x="693743" y="4423246"/>
            <a:ext cx="5733627" cy="1652869"/>
            <a:chOff x="1885086" y="2269274"/>
            <a:chExt cx="4300220" cy="1768475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AB87E517-478B-42E5-81B5-F5411AEE4E74}"/>
                </a:ext>
              </a:extLst>
            </p:cNvPr>
            <p:cNvSpPr/>
            <p:nvPr/>
          </p:nvSpPr>
          <p:spPr>
            <a:xfrm>
              <a:off x="1885086" y="2269274"/>
              <a:ext cx="1155669" cy="17679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92AA7E98-4541-4FD8-8AA8-D67089146097}"/>
                </a:ext>
              </a:extLst>
            </p:cNvPr>
            <p:cNvSpPr/>
            <p:nvPr/>
          </p:nvSpPr>
          <p:spPr>
            <a:xfrm>
              <a:off x="2971800" y="2952750"/>
              <a:ext cx="3200400" cy="473709"/>
            </a:xfrm>
            <a:custGeom>
              <a:avLst/>
              <a:gdLst/>
              <a:ahLst/>
              <a:cxnLst/>
              <a:rect l="l" t="t" r="r" b="b"/>
              <a:pathLst>
                <a:path w="3200400" h="473710">
                  <a:moveTo>
                    <a:pt x="14808" y="118414"/>
                  </a:moveTo>
                  <a:lnTo>
                    <a:pt x="0" y="118414"/>
                  </a:lnTo>
                  <a:lnTo>
                    <a:pt x="0" y="355244"/>
                  </a:lnTo>
                  <a:lnTo>
                    <a:pt x="14808" y="355244"/>
                  </a:lnTo>
                  <a:lnTo>
                    <a:pt x="14808" y="118414"/>
                  </a:lnTo>
                  <a:close/>
                </a:path>
                <a:path w="3200400" h="473710">
                  <a:moveTo>
                    <a:pt x="59207" y="118414"/>
                  </a:moveTo>
                  <a:lnTo>
                    <a:pt x="29603" y="118414"/>
                  </a:lnTo>
                  <a:lnTo>
                    <a:pt x="29603" y="355244"/>
                  </a:lnTo>
                  <a:lnTo>
                    <a:pt x="59207" y="355244"/>
                  </a:lnTo>
                  <a:lnTo>
                    <a:pt x="59207" y="118414"/>
                  </a:lnTo>
                  <a:close/>
                </a:path>
                <a:path w="3200400" h="473710">
                  <a:moveTo>
                    <a:pt x="2963570" y="0"/>
                  </a:moveTo>
                  <a:lnTo>
                    <a:pt x="2963570" y="118414"/>
                  </a:lnTo>
                  <a:lnTo>
                    <a:pt x="74002" y="118414"/>
                  </a:lnTo>
                  <a:lnTo>
                    <a:pt x="74002" y="355244"/>
                  </a:lnTo>
                  <a:lnTo>
                    <a:pt x="2963570" y="355244"/>
                  </a:lnTo>
                  <a:lnTo>
                    <a:pt x="2963570" y="473659"/>
                  </a:lnTo>
                  <a:lnTo>
                    <a:pt x="3200400" y="236829"/>
                  </a:lnTo>
                  <a:lnTo>
                    <a:pt x="29635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AD367670-6B57-48FE-BE55-4F5E2D603B4C}"/>
                </a:ext>
              </a:extLst>
            </p:cNvPr>
            <p:cNvSpPr/>
            <p:nvPr/>
          </p:nvSpPr>
          <p:spPr>
            <a:xfrm>
              <a:off x="2971800" y="2952750"/>
              <a:ext cx="3200400" cy="473709"/>
            </a:xfrm>
            <a:custGeom>
              <a:avLst/>
              <a:gdLst/>
              <a:ahLst/>
              <a:cxnLst/>
              <a:rect l="l" t="t" r="r" b="b"/>
              <a:pathLst>
                <a:path w="3200400" h="473710">
                  <a:moveTo>
                    <a:pt x="0" y="118414"/>
                  </a:moveTo>
                  <a:lnTo>
                    <a:pt x="14808" y="118414"/>
                  </a:lnTo>
                  <a:lnTo>
                    <a:pt x="14808" y="355244"/>
                  </a:lnTo>
                  <a:lnTo>
                    <a:pt x="0" y="355244"/>
                  </a:lnTo>
                  <a:lnTo>
                    <a:pt x="0" y="118414"/>
                  </a:lnTo>
                  <a:close/>
                </a:path>
                <a:path w="3200400" h="473710">
                  <a:moveTo>
                    <a:pt x="29603" y="118414"/>
                  </a:moveTo>
                  <a:lnTo>
                    <a:pt x="59207" y="118414"/>
                  </a:lnTo>
                  <a:lnTo>
                    <a:pt x="59207" y="355244"/>
                  </a:lnTo>
                  <a:lnTo>
                    <a:pt x="29603" y="355244"/>
                  </a:lnTo>
                  <a:lnTo>
                    <a:pt x="29603" y="118414"/>
                  </a:lnTo>
                  <a:close/>
                </a:path>
                <a:path w="3200400" h="473710">
                  <a:moveTo>
                    <a:pt x="74002" y="118414"/>
                  </a:moveTo>
                  <a:lnTo>
                    <a:pt x="2963570" y="118414"/>
                  </a:lnTo>
                  <a:lnTo>
                    <a:pt x="2963570" y="0"/>
                  </a:lnTo>
                  <a:lnTo>
                    <a:pt x="3200400" y="236829"/>
                  </a:lnTo>
                  <a:lnTo>
                    <a:pt x="2963570" y="473659"/>
                  </a:lnTo>
                  <a:lnTo>
                    <a:pt x="2963570" y="355244"/>
                  </a:lnTo>
                  <a:lnTo>
                    <a:pt x="74002" y="355244"/>
                  </a:lnTo>
                  <a:lnTo>
                    <a:pt x="74002" y="11841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8">
            <a:extLst>
              <a:ext uri="{FF2B5EF4-FFF2-40B4-BE49-F238E27FC236}">
                <a16:creationId xmlns:a16="http://schemas.microsoft.com/office/drawing/2014/main" id="{201D62E9-5A85-45AE-9B79-6192FDA69CD6}"/>
              </a:ext>
            </a:extLst>
          </p:cNvPr>
          <p:cNvSpPr/>
          <p:nvPr/>
        </p:nvSpPr>
        <p:spPr>
          <a:xfrm>
            <a:off x="5521155" y="4057016"/>
            <a:ext cx="2879733" cy="201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3307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Bitcoin Basics – Sending Payments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59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178B0A-4333-4079-BDED-665F46586CE0}"/>
              </a:ext>
            </a:extLst>
          </p:cNvPr>
          <p:cNvSpPr/>
          <p:nvPr/>
        </p:nvSpPr>
        <p:spPr>
          <a:xfrm>
            <a:off x="163621" y="1868853"/>
            <a:ext cx="8772120" cy="4024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marR="46566" lvl="2">
              <a:spcBef>
                <a:spcPts val="767"/>
              </a:spcBef>
              <a:tabLst>
                <a:tab pos="288925" algn="l"/>
                <a:tab pos="409575" algn="l"/>
              </a:tabLst>
            </a:pPr>
            <a:r>
              <a:rPr lang="en-US" sz="2400" spc="-7" dirty="0">
                <a:cs typeface="Liberation Sans Narrow"/>
              </a:rPr>
              <a:t>Alice wants to send bitcoin to Bob</a:t>
            </a:r>
          </a:p>
          <a:p>
            <a:pPr marL="1465555" marR="46566" lvl="2" indent="-382684">
              <a:spcBef>
                <a:spcPts val="767"/>
              </a:spcBef>
              <a:buFont typeface="Arial"/>
              <a:buChar char="–"/>
              <a:tabLst>
                <a:tab pos="1009201" algn="l"/>
              </a:tabLst>
            </a:pPr>
            <a:r>
              <a:rPr lang="en-US" sz="2400" spc="-7" dirty="0">
                <a:cs typeface="Liberation Sans Narrow"/>
              </a:rPr>
              <a:t>Bob sends his address </a:t>
            </a:r>
            <a:r>
              <a:rPr lang="en-US" sz="2400" dirty="0">
                <a:cs typeface="Liberation Sans Narrow"/>
              </a:rPr>
              <a:t>to </a:t>
            </a:r>
            <a:r>
              <a:rPr lang="en-US" sz="2400" spc="-7" dirty="0">
                <a:cs typeface="Liberation Sans Narrow"/>
              </a:rPr>
              <a:t>Alice.</a:t>
            </a:r>
          </a:p>
          <a:p>
            <a:pPr marL="1465555" marR="46566" lvl="2" indent="-382684">
              <a:spcBef>
                <a:spcPts val="767"/>
              </a:spcBef>
              <a:buFont typeface="Arial"/>
              <a:buChar char="–"/>
              <a:tabLst>
                <a:tab pos="1009201" algn="l"/>
              </a:tabLst>
            </a:pPr>
            <a:r>
              <a:rPr lang="en-US" sz="2400" spc="-7" dirty="0">
                <a:cs typeface="Liberation Sans Narrow"/>
              </a:rPr>
              <a:t>Alice adds </a:t>
            </a:r>
            <a:r>
              <a:rPr lang="en-US" sz="2400" spc="-20" dirty="0">
                <a:cs typeface="Liberation Sans Narrow"/>
              </a:rPr>
              <a:t>Bob’s </a:t>
            </a:r>
            <a:r>
              <a:rPr lang="en-US" sz="2400" spc="-7" dirty="0">
                <a:cs typeface="Liberation Sans Narrow"/>
              </a:rPr>
              <a:t>address and the amount of bitcoins to transfer in a  “transaction”</a:t>
            </a:r>
            <a:r>
              <a:rPr lang="en-US" sz="2400" spc="20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message.</a:t>
            </a:r>
            <a:endParaRPr lang="en-US" sz="2400" dirty="0">
              <a:cs typeface="Liberation Sans Narrow"/>
            </a:endParaRPr>
          </a:p>
          <a:p>
            <a:pPr marL="1465555" marR="157476" lvl="2" indent="-382684">
              <a:spcBef>
                <a:spcPts val="767"/>
              </a:spcBef>
              <a:buFont typeface="Arial"/>
              <a:buChar char="–"/>
              <a:tabLst>
                <a:tab pos="1009201" algn="l"/>
              </a:tabLst>
            </a:pPr>
            <a:r>
              <a:rPr lang="en-US" sz="2400" spc="-7" dirty="0">
                <a:cs typeface="Liberation Sans Narrow"/>
              </a:rPr>
              <a:t>Alice signs the transaction with her private </a:t>
            </a:r>
            <a:r>
              <a:rPr lang="en-US" sz="2400" spc="-53" dirty="0">
                <a:cs typeface="Liberation Sans Narrow"/>
              </a:rPr>
              <a:t>key, </a:t>
            </a:r>
            <a:r>
              <a:rPr lang="en-US" sz="2400" spc="-7" dirty="0">
                <a:cs typeface="Liberation Sans Narrow"/>
              </a:rPr>
              <a:t>and announces her  public key for signature</a:t>
            </a:r>
            <a:r>
              <a:rPr lang="en-US" sz="2400" spc="140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verification.</a:t>
            </a:r>
            <a:endParaRPr lang="en-US" sz="2400" dirty="0">
              <a:cs typeface="Liberation Sans Narrow"/>
            </a:endParaRPr>
          </a:p>
          <a:p>
            <a:pPr marL="1465555" lvl="2" indent="-382684">
              <a:spcBef>
                <a:spcPts val="773"/>
              </a:spcBef>
              <a:buFont typeface="Arial"/>
              <a:buChar char="–"/>
              <a:tabLst>
                <a:tab pos="1009201" algn="l"/>
              </a:tabLst>
            </a:pPr>
            <a:r>
              <a:rPr lang="en-US" sz="2400" spc="-7" dirty="0">
                <a:cs typeface="Liberation Sans Narrow"/>
              </a:rPr>
              <a:t>Alice broadcasts the transaction on the Bitcoin network for all to</a:t>
            </a:r>
            <a:r>
              <a:rPr lang="en-US" sz="2400" spc="400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see.</a:t>
            </a:r>
            <a:endParaRPr lang="en-US" sz="2400" dirty="0">
              <a:cs typeface="Liberation Sans Narrow"/>
            </a:endParaRPr>
          </a:p>
          <a:p>
            <a:pPr>
              <a:spcBef>
                <a:spcPts val="53"/>
              </a:spcBef>
            </a:pPr>
            <a:endParaRPr lang="en-US" sz="3600" dirty="0"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144728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Double Spending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59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933E31-6BF9-4D63-998B-8FF01C8741EA}"/>
              </a:ext>
            </a:extLst>
          </p:cNvPr>
          <p:cNvSpPr/>
          <p:nvPr/>
        </p:nvSpPr>
        <p:spPr>
          <a:xfrm>
            <a:off x="393110" y="1552885"/>
            <a:ext cx="78986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Same bitcoin is used for more than one</a:t>
            </a:r>
            <a:r>
              <a:rPr lang="en-US" sz="2400" spc="187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transactions</a:t>
            </a:r>
            <a:endParaRPr lang="en-US" sz="2400" dirty="0">
              <a:cs typeface="Liberation Sans Narrow"/>
            </a:endParaRPr>
          </a:p>
          <a:p>
            <a:pPr marL="463550" marR="6773" lvl="1" indent="-455613">
              <a:buFont typeface="Arial"/>
              <a:buChar char="•"/>
              <a:tabLst>
                <a:tab pos="6828196" algn="l"/>
                <a:tab pos="6829889" algn="l"/>
              </a:tabLst>
            </a:pPr>
            <a:r>
              <a:rPr lang="en-US" sz="2400" spc="-7" dirty="0">
                <a:cs typeface="Liberation Sans Narrow"/>
              </a:rPr>
              <a:t>In a centralized system, the  bank prevents double</a:t>
            </a:r>
            <a:r>
              <a:rPr lang="en-US" sz="2400" spc="53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spending</a:t>
            </a:r>
            <a:endParaRPr lang="en-US" sz="2400" dirty="0">
              <a:cs typeface="Liberation Sans Narrow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051AF82B-CF09-49E3-B9B4-7DF116447F96}"/>
              </a:ext>
            </a:extLst>
          </p:cNvPr>
          <p:cNvGrpSpPr/>
          <p:nvPr/>
        </p:nvGrpSpPr>
        <p:grpSpPr>
          <a:xfrm>
            <a:off x="393111" y="2131501"/>
            <a:ext cx="4752315" cy="2991573"/>
            <a:chOff x="187452" y="932014"/>
            <a:chExt cx="4906645" cy="3495675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9BF184CE-DCBE-40A1-B99B-A10FB08FF514}"/>
                </a:ext>
              </a:extLst>
            </p:cNvPr>
            <p:cNvSpPr/>
            <p:nvPr/>
          </p:nvSpPr>
          <p:spPr>
            <a:xfrm>
              <a:off x="187452" y="2145969"/>
              <a:ext cx="838200" cy="1282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5C0FF1B4-5F03-4EAA-9183-C919660F5238}"/>
                </a:ext>
              </a:extLst>
            </p:cNvPr>
            <p:cNvSpPr/>
            <p:nvPr/>
          </p:nvSpPr>
          <p:spPr>
            <a:xfrm>
              <a:off x="3646195" y="932014"/>
              <a:ext cx="1447800" cy="144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D22F4EB9-5D31-44D6-A43F-AB3AA580F753}"/>
                </a:ext>
              </a:extLst>
            </p:cNvPr>
            <p:cNvSpPr/>
            <p:nvPr/>
          </p:nvSpPr>
          <p:spPr>
            <a:xfrm>
              <a:off x="1020889" y="1733550"/>
              <a:ext cx="2837815" cy="1049020"/>
            </a:xfrm>
            <a:custGeom>
              <a:avLst/>
              <a:gdLst/>
              <a:ahLst/>
              <a:cxnLst/>
              <a:rect l="l" t="t" r="r" b="b"/>
              <a:pathLst>
                <a:path w="2837815" h="1049020">
                  <a:moveTo>
                    <a:pt x="0" y="1048816"/>
                  </a:moveTo>
                  <a:lnTo>
                    <a:pt x="2837789" y="0"/>
                  </a:lnTo>
                </a:path>
              </a:pathLst>
            </a:custGeom>
            <a:ln w="57149">
              <a:solidFill>
                <a:srgbClr val="050505"/>
              </a:solidFill>
            </a:ln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EE2F4441-5025-4AF5-8623-A0CE2F7B4A2A}"/>
                </a:ext>
              </a:extLst>
            </p:cNvPr>
            <p:cNvSpPr/>
            <p:nvPr/>
          </p:nvSpPr>
          <p:spPr>
            <a:xfrm>
              <a:off x="3802151" y="1663052"/>
              <a:ext cx="191135" cy="161290"/>
            </a:xfrm>
            <a:custGeom>
              <a:avLst/>
              <a:gdLst/>
              <a:ahLst/>
              <a:cxnLst/>
              <a:rect l="l" t="t" r="r" b="b"/>
              <a:pathLst>
                <a:path w="191135" h="161289">
                  <a:moveTo>
                    <a:pt x="0" y="0"/>
                  </a:moveTo>
                  <a:lnTo>
                    <a:pt x="59448" y="160820"/>
                  </a:lnTo>
                  <a:lnTo>
                    <a:pt x="190538" y="20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0505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1C1FEC91-4D9D-4BDD-8D72-44696FCD1E95}"/>
                </a:ext>
              </a:extLst>
            </p:cNvPr>
            <p:cNvSpPr/>
            <p:nvPr/>
          </p:nvSpPr>
          <p:spPr>
            <a:xfrm>
              <a:off x="1020889" y="2782366"/>
              <a:ext cx="2763520" cy="1111885"/>
            </a:xfrm>
            <a:custGeom>
              <a:avLst/>
              <a:gdLst/>
              <a:ahLst/>
              <a:cxnLst/>
              <a:rect l="l" t="t" r="r" b="b"/>
              <a:pathLst>
                <a:path w="2763520" h="1111885">
                  <a:moveTo>
                    <a:pt x="0" y="0"/>
                  </a:moveTo>
                  <a:lnTo>
                    <a:pt x="2763050" y="1111694"/>
                  </a:lnTo>
                </a:path>
              </a:pathLst>
            </a:custGeom>
            <a:ln w="57150">
              <a:solidFill>
                <a:srgbClr val="05050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984A2F83-CD48-4EC9-B161-2AC54833037D}"/>
                </a:ext>
              </a:extLst>
            </p:cNvPr>
            <p:cNvSpPr/>
            <p:nvPr/>
          </p:nvSpPr>
          <p:spPr>
            <a:xfrm>
              <a:off x="3921264" y="3043504"/>
              <a:ext cx="1002220" cy="13839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5DE3982C-DE8D-47CA-98E5-AC0BCBF719D4}"/>
                </a:ext>
              </a:extLst>
            </p:cNvPr>
            <p:cNvSpPr/>
            <p:nvPr/>
          </p:nvSpPr>
          <p:spPr>
            <a:xfrm>
              <a:off x="3725430" y="3803865"/>
              <a:ext cx="191135" cy="159385"/>
            </a:xfrm>
            <a:custGeom>
              <a:avLst/>
              <a:gdLst/>
              <a:ahLst/>
              <a:cxnLst/>
              <a:rect l="l" t="t" r="r" b="b"/>
              <a:pathLst>
                <a:path w="191135" h="159385">
                  <a:moveTo>
                    <a:pt x="64008" y="0"/>
                  </a:moveTo>
                  <a:lnTo>
                    <a:pt x="0" y="159054"/>
                  </a:lnTo>
                  <a:lnTo>
                    <a:pt x="191058" y="143535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50505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45786101-ECC2-4BD6-A9AB-3653DA842394}"/>
                </a:ext>
              </a:extLst>
            </p:cNvPr>
            <p:cNvSpPr/>
            <p:nvPr/>
          </p:nvSpPr>
          <p:spPr>
            <a:xfrm>
              <a:off x="1876066" y="2142997"/>
              <a:ext cx="231714" cy="2161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382607C6-3653-458D-B1C2-E6F09F5EA4D8}"/>
                </a:ext>
              </a:extLst>
            </p:cNvPr>
            <p:cNvSpPr/>
            <p:nvPr/>
          </p:nvSpPr>
          <p:spPr>
            <a:xfrm>
              <a:off x="2101596" y="1874621"/>
              <a:ext cx="684530" cy="379730"/>
            </a:xfrm>
            <a:custGeom>
              <a:avLst/>
              <a:gdLst/>
              <a:ahLst/>
              <a:cxnLst/>
              <a:rect l="l" t="t" r="r" b="b"/>
              <a:pathLst>
                <a:path w="684530" h="379730">
                  <a:moveTo>
                    <a:pt x="4419" y="239115"/>
                  </a:moveTo>
                  <a:lnTo>
                    <a:pt x="0" y="243878"/>
                  </a:lnTo>
                  <a:lnTo>
                    <a:pt x="876" y="247980"/>
                  </a:lnTo>
                  <a:lnTo>
                    <a:pt x="16446" y="271754"/>
                  </a:lnTo>
                  <a:lnTo>
                    <a:pt x="108635" y="281368"/>
                  </a:lnTo>
                  <a:lnTo>
                    <a:pt x="40576" y="347179"/>
                  </a:lnTo>
                  <a:lnTo>
                    <a:pt x="39611" y="348030"/>
                  </a:lnTo>
                  <a:lnTo>
                    <a:pt x="38900" y="348881"/>
                  </a:lnTo>
                  <a:lnTo>
                    <a:pt x="38011" y="350545"/>
                  </a:lnTo>
                  <a:lnTo>
                    <a:pt x="37820" y="351688"/>
                  </a:lnTo>
                  <a:lnTo>
                    <a:pt x="37973" y="354571"/>
                  </a:lnTo>
                  <a:lnTo>
                    <a:pt x="49199" y="379514"/>
                  </a:lnTo>
                  <a:lnTo>
                    <a:pt x="51142" y="379069"/>
                  </a:lnTo>
                  <a:lnTo>
                    <a:pt x="52171" y="378396"/>
                  </a:lnTo>
                  <a:lnTo>
                    <a:pt x="142900" y="286765"/>
                  </a:lnTo>
                  <a:lnTo>
                    <a:pt x="143459" y="286270"/>
                  </a:lnTo>
                  <a:lnTo>
                    <a:pt x="143878" y="285572"/>
                  </a:lnTo>
                  <a:lnTo>
                    <a:pt x="144424" y="283806"/>
                  </a:lnTo>
                  <a:lnTo>
                    <a:pt x="144298" y="279806"/>
                  </a:lnTo>
                  <a:lnTo>
                    <a:pt x="132562" y="256171"/>
                  </a:lnTo>
                  <a:lnTo>
                    <a:pt x="4419" y="239115"/>
                  </a:lnTo>
                  <a:close/>
                </a:path>
                <a:path w="684530" h="379730">
                  <a:moveTo>
                    <a:pt x="231787" y="131432"/>
                  </a:moveTo>
                  <a:lnTo>
                    <a:pt x="194068" y="139115"/>
                  </a:lnTo>
                  <a:lnTo>
                    <a:pt x="145224" y="155867"/>
                  </a:lnTo>
                  <a:lnTo>
                    <a:pt x="139928" y="166115"/>
                  </a:lnTo>
                  <a:lnTo>
                    <a:pt x="197205" y="333184"/>
                  </a:lnTo>
                  <a:lnTo>
                    <a:pt x="199275" y="335800"/>
                  </a:lnTo>
                  <a:lnTo>
                    <a:pt x="204762" y="338010"/>
                  </a:lnTo>
                  <a:lnTo>
                    <a:pt x="207670" y="338035"/>
                  </a:lnTo>
                  <a:lnTo>
                    <a:pt x="266522" y="317868"/>
                  </a:lnTo>
                  <a:lnTo>
                    <a:pt x="273011" y="315137"/>
                  </a:lnTo>
                  <a:lnTo>
                    <a:pt x="284314" y="309270"/>
                  </a:lnTo>
                  <a:lnTo>
                    <a:pt x="289445" y="305968"/>
                  </a:lnTo>
                  <a:lnTo>
                    <a:pt x="296943" y="299986"/>
                  </a:lnTo>
                  <a:lnTo>
                    <a:pt x="226415" y="299986"/>
                  </a:lnTo>
                  <a:lnTo>
                    <a:pt x="208648" y="248183"/>
                  </a:lnTo>
                  <a:lnTo>
                    <a:pt x="237375" y="238340"/>
                  </a:lnTo>
                  <a:lnTo>
                    <a:pt x="243065" y="237070"/>
                  </a:lnTo>
                  <a:lnTo>
                    <a:pt x="252349" y="236613"/>
                  </a:lnTo>
                  <a:lnTo>
                    <a:pt x="311514" y="236613"/>
                  </a:lnTo>
                  <a:lnTo>
                    <a:pt x="310857" y="234695"/>
                  </a:lnTo>
                  <a:lnTo>
                    <a:pt x="308000" y="229438"/>
                  </a:lnTo>
                  <a:lnTo>
                    <a:pt x="301152" y="221157"/>
                  </a:lnTo>
                  <a:lnTo>
                    <a:pt x="199390" y="221157"/>
                  </a:lnTo>
                  <a:lnTo>
                    <a:pt x="183172" y="173850"/>
                  </a:lnTo>
                  <a:lnTo>
                    <a:pt x="207619" y="165468"/>
                  </a:lnTo>
                  <a:lnTo>
                    <a:pt x="212369" y="164414"/>
                  </a:lnTo>
                  <a:lnTo>
                    <a:pt x="219925" y="164134"/>
                  </a:lnTo>
                  <a:lnTo>
                    <a:pt x="274551" y="164134"/>
                  </a:lnTo>
                  <a:lnTo>
                    <a:pt x="271589" y="155498"/>
                  </a:lnTo>
                  <a:lnTo>
                    <a:pt x="267830" y="149123"/>
                  </a:lnTo>
                  <a:lnTo>
                    <a:pt x="258216" y="139420"/>
                  </a:lnTo>
                  <a:lnTo>
                    <a:pt x="252501" y="136004"/>
                  </a:lnTo>
                  <a:lnTo>
                    <a:pt x="239293" y="132029"/>
                  </a:lnTo>
                  <a:lnTo>
                    <a:pt x="231787" y="131432"/>
                  </a:lnTo>
                  <a:close/>
                </a:path>
                <a:path w="684530" h="379730">
                  <a:moveTo>
                    <a:pt x="311514" y="236613"/>
                  </a:moveTo>
                  <a:lnTo>
                    <a:pt x="252349" y="236613"/>
                  </a:lnTo>
                  <a:lnTo>
                    <a:pt x="256425" y="237159"/>
                  </a:lnTo>
                  <a:lnTo>
                    <a:pt x="263410" y="239788"/>
                  </a:lnTo>
                  <a:lnTo>
                    <a:pt x="276872" y="263207"/>
                  </a:lnTo>
                  <a:lnTo>
                    <a:pt x="276145" y="270167"/>
                  </a:lnTo>
                  <a:lnTo>
                    <a:pt x="226415" y="299986"/>
                  </a:lnTo>
                  <a:lnTo>
                    <a:pt x="296943" y="299986"/>
                  </a:lnTo>
                  <a:lnTo>
                    <a:pt x="316279" y="265760"/>
                  </a:lnTo>
                  <a:lnTo>
                    <a:pt x="316318" y="253542"/>
                  </a:lnTo>
                  <a:lnTo>
                    <a:pt x="315201" y="247370"/>
                  </a:lnTo>
                  <a:lnTo>
                    <a:pt x="311514" y="236613"/>
                  </a:lnTo>
                  <a:close/>
                </a:path>
                <a:path w="684530" h="379730">
                  <a:moveTo>
                    <a:pt x="274551" y="164134"/>
                  </a:moveTo>
                  <a:lnTo>
                    <a:pt x="219925" y="164134"/>
                  </a:lnTo>
                  <a:lnTo>
                    <a:pt x="223278" y="164630"/>
                  </a:lnTo>
                  <a:lnTo>
                    <a:pt x="229095" y="166941"/>
                  </a:lnTo>
                  <a:lnTo>
                    <a:pt x="240487" y="187159"/>
                  </a:lnTo>
                  <a:lnTo>
                    <a:pt x="240449" y="193776"/>
                  </a:lnTo>
                  <a:lnTo>
                    <a:pt x="199390" y="221157"/>
                  </a:lnTo>
                  <a:lnTo>
                    <a:pt x="301152" y="221157"/>
                  </a:lnTo>
                  <a:lnTo>
                    <a:pt x="277607" y="209511"/>
                  </a:lnTo>
                  <a:lnTo>
                    <a:pt x="261785" y="209511"/>
                  </a:lnTo>
                  <a:lnTo>
                    <a:pt x="265303" y="206628"/>
                  </a:lnTo>
                  <a:lnTo>
                    <a:pt x="277075" y="180695"/>
                  </a:lnTo>
                  <a:lnTo>
                    <a:pt x="276669" y="172135"/>
                  </a:lnTo>
                  <a:lnTo>
                    <a:pt x="275805" y="167792"/>
                  </a:lnTo>
                  <a:lnTo>
                    <a:pt x="274551" y="164134"/>
                  </a:lnTo>
                  <a:close/>
                </a:path>
                <a:path w="684530" h="379730">
                  <a:moveTo>
                    <a:pt x="272592" y="208686"/>
                  </a:moveTo>
                  <a:lnTo>
                    <a:pt x="267271" y="208686"/>
                  </a:lnTo>
                  <a:lnTo>
                    <a:pt x="261785" y="209511"/>
                  </a:lnTo>
                  <a:lnTo>
                    <a:pt x="277607" y="209511"/>
                  </a:lnTo>
                  <a:lnTo>
                    <a:pt x="272592" y="208686"/>
                  </a:lnTo>
                  <a:close/>
                </a:path>
                <a:path w="684530" h="379730">
                  <a:moveTo>
                    <a:pt x="350875" y="142684"/>
                  </a:moveTo>
                  <a:lnTo>
                    <a:pt x="322795" y="159905"/>
                  </a:lnTo>
                  <a:lnTo>
                    <a:pt x="323545" y="165734"/>
                  </a:lnTo>
                  <a:lnTo>
                    <a:pt x="339991" y="189864"/>
                  </a:lnTo>
                  <a:lnTo>
                    <a:pt x="345541" y="189534"/>
                  </a:lnTo>
                  <a:lnTo>
                    <a:pt x="368134" y="172681"/>
                  </a:lnTo>
                  <a:lnTo>
                    <a:pt x="367652" y="166979"/>
                  </a:lnTo>
                  <a:lnTo>
                    <a:pt x="350875" y="142684"/>
                  </a:lnTo>
                  <a:close/>
                </a:path>
                <a:path w="684530" h="379730">
                  <a:moveTo>
                    <a:pt x="382397" y="234949"/>
                  </a:moveTo>
                  <a:lnTo>
                    <a:pt x="376847" y="236219"/>
                  </a:lnTo>
                  <a:lnTo>
                    <a:pt x="373532" y="236219"/>
                  </a:lnTo>
                  <a:lnTo>
                    <a:pt x="365836" y="238759"/>
                  </a:lnTo>
                  <a:lnTo>
                    <a:pt x="362775" y="240029"/>
                  </a:lnTo>
                  <a:lnTo>
                    <a:pt x="358190" y="243839"/>
                  </a:lnTo>
                  <a:lnTo>
                    <a:pt x="356552" y="245109"/>
                  </a:lnTo>
                  <a:lnTo>
                    <a:pt x="354622" y="250189"/>
                  </a:lnTo>
                  <a:lnTo>
                    <a:pt x="354330" y="252729"/>
                  </a:lnTo>
                  <a:lnTo>
                    <a:pt x="355092" y="257809"/>
                  </a:lnTo>
                  <a:lnTo>
                    <a:pt x="369100" y="281939"/>
                  </a:lnTo>
                  <a:lnTo>
                    <a:pt x="380415" y="281939"/>
                  </a:lnTo>
                  <a:lnTo>
                    <a:pt x="388112" y="279399"/>
                  </a:lnTo>
                  <a:lnTo>
                    <a:pt x="391185" y="276859"/>
                  </a:lnTo>
                  <a:lnTo>
                    <a:pt x="395770" y="274320"/>
                  </a:lnTo>
                  <a:lnTo>
                    <a:pt x="397395" y="271779"/>
                  </a:lnTo>
                  <a:lnTo>
                    <a:pt x="399338" y="267969"/>
                  </a:lnTo>
                  <a:lnTo>
                    <a:pt x="399694" y="265429"/>
                  </a:lnTo>
                  <a:lnTo>
                    <a:pt x="399173" y="259079"/>
                  </a:lnTo>
                  <a:lnTo>
                    <a:pt x="398373" y="256539"/>
                  </a:lnTo>
                  <a:lnTo>
                    <a:pt x="397014" y="252729"/>
                  </a:lnTo>
                  <a:lnTo>
                    <a:pt x="395668" y="247649"/>
                  </a:lnTo>
                  <a:lnTo>
                    <a:pt x="394182" y="245109"/>
                  </a:lnTo>
                  <a:lnTo>
                    <a:pt x="390969" y="240029"/>
                  </a:lnTo>
                  <a:lnTo>
                    <a:pt x="389102" y="237489"/>
                  </a:lnTo>
                  <a:lnTo>
                    <a:pt x="384848" y="236219"/>
                  </a:lnTo>
                  <a:lnTo>
                    <a:pt x="382397" y="234949"/>
                  </a:lnTo>
                  <a:close/>
                </a:path>
                <a:path w="684530" h="379730">
                  <a:moveTo>
                    <a:pt x="532039" y="157479"/>
                  </a:moveTo>
                  <a:lnTo>
                    <a:pt x="475246" y="157479"/>
                  </a:lnTo>
                  <a:lnTo>
                    <a:pt x="482930" y="161289"/>
                  </a:lnTo>
                  <a:lnTo>
                    <a:pt x="486156" y="162559"/>
                  </a:lnTo>
                  <a:lnTo>
                    <a:pt x="491388" y="168909"/>
                  </a:lnTo>
                  <a:lnTo>
                    <a:pt x="493471" y="172719"/>
                  </a:lnTo>
                  <a:lnTo>
                    <a:pt x="496811" y="182879"/>
                  </a:lnTo>
                  <a:lnTo>
                    <a:pt x="497509" y="186689"/>
                  </a:lnTo>
                  <a:lnTo>
                    <a:pt x="496709" y="195579"/>
                  </a:lnTo>
                  <a:lnTo>
                    <a:pt x="474827" y="217169"/>
                  </a:lnTo>
                  <a:lnTo>
                    <a:pt x="463105" y="222249"/>
                  </a:lnTo>
                  <a:lnTo>
                    <a:pt x="457517" y="223519"/>
                  </a:lnTo>
                  <a:lnTo>
                    <a:pt x="424929" y="223519"/>
                  </a:lnTo>
                  <a:lnTo>
                    <a:pt x="424129" y="224789"/>
                  </a:lnTo>
                  <a:lnTo>
                    <a:pt x="423900" y="226059"/>
                  </a:lnTo>
                  <a:lnTo>
                    <a:pt x="423837" y="228599"/>
                  </a:lnTo>
                  <a:lnTo>
                    <a:pt x="424040" y="229869"/>
                  </a:lnTo>
                  <a:lnTo>
                    <a:pt x="424916" y="233679"/>
                  </a:lnTo>
                  <a:lnTo>
                    <a:pt x="425589" y="236219"/>
                  </a:lnTo>
                  <a:lnTo>
                    <a:pt x="427316" y="241299"/>
                  </a:lnTo>
                  <a:lnTo>
                    <a:pt x="428091" y="242569"/>
                  </a:lnTo>
                  <a:lnTo>
                    <a:pt x="429501" y="246379"/>
                  </a:lnTo>
                  <a:lnTo>
                    <a:pt x="430174" y="247649"/>
                  </a:lnTo>
                  <a:lnTo>
                    <a:pt x="431444" y="250189"/>
                  </a:lnTo>
                  <a:lnTo>
                    <a:pt x="432104" y="251459"/>
                  </a:lnTo>
                  <a:lnTo>
                    <a:pt x="433425" y="252729"/>
                  </a:lnTo>
                  <a:lnTo>
                    <a:pt x="434276" y="252729"/>
                  </a:lnTo>
                  <a:lnTo>
                    <a:pt x="436359" y="253999"/>
                  </a:lnTo>
                  <a:lnTo>
                    <a:pt x="456742" y="253999"/>
                  </a:lnTo>
                  <a:lnTo>
                    <a:pt x="461606" y="252729"/>
                  </a:lnTo>
                  <a:lnTo>
                    <a:pt x="472224" y="251459"/>
                  </a:lnTo>
                  <a:lnTo>
                    <a:pt x="477697" y="250189"/>
                  </a:lnTo>
                  <a:lnTo>
                    <a:pt x="483323" y="247649"/>
                  </a:lnTo>
                  <a:lnTo>
                    <a:pt x="491080" y="245109"/>
                  </a:lnTo>
                  <a:lnTo>
                    <a:pt x="498290" y="241299"/>
                  </a:lnTo>
                  <a:lnTo>
                    <a:pt x="504958" y="237489"/>
                  </a:lnTo>
                  <a:lnTo>
                    <a:pt x="511086" y="233679"/>
                  </a:lnTo>
                  <a:lnTo>
                    <a:pt x="516627" y="228599"/>
                  </a:lnTo>
                  <a:lnTo>
                    <a:pt x="521533" y="224789"/>
                  </a:lnTo>
                  <a:lnTo>
                    <a:pt x="525804" y="219709"/>
                  </a:lnTo>
                  <a:lnTo>
                    <a:pt x="529437" y="213359"/>
                  </a:lnTo>
                  <a:lnTo>
                    <a:pt x="532416" y="208279"/>
                  </a:lnTo>
                  <a:lnTo>
                    <a:pt x="537327" y="181609"/>
                  </a:lnTo>
                  <a:lnTo>
                    <a:pt x="536836" y="175259"/>
                  </a:lnTo>
                  <a:lnTo>
                    <a:pt x="535469" y="167639"/>
                  </a:lnTo>
                  <a:lnTo>
                    <a:pt x="532039" y="157479"/>
                  </a:lnTo>
                  <a:close/>
                </a:path>
                <a:path w="684530" h="379730">
                  <a:moveTo>
                    <a:pt x="428815" y="222249"/>
                  </a:moveTo>
                  <a:lnTo>
                    <a:pt x="427202" y="222249"/>
                  </a:lnTo>
                  <a:lnTo>
                    <a:pt x="425500" y="223519"/>
                  </a:lnTo>
                  <a:lnTo>
                    <a:pt x="433400" y="223519"/>
                  </a:lnTo>
                  <a:lnTo>
                    <a:pt x="428815" y="222249"/>
                  </a:lnTo>
                  <a:close/>
                </a:path>
                <a:path w="684530" h="379730">
                  <a:moveTo>
                    <a:pt x="610870" y="0"/>
                  </a:moveTo>
                  <a:lnTo>
                    <a:pt x="595304" y="0"/>
                  </a:lnTo>
                  <a:lnTo>
                    <a:pt x="586733" y="2539"/>
                  </a:lnTo>
                  <a:lnTo>
                    <a:pt x="577634" y="5079"/>
                  </a:lnTo>
                  <a:lnTo>
                    <a:pt x="568970" y="7619"/>
                  </a:lnTo>
                  <a:lnTo>
                    <a:pt x="561287" y="12699"/>
                  </a:lnTo>
                  <a:lnTo>
                    <a:pt x="554583" y="16509"/>
                  </a:lnTo>
                  <a:lnTo>
                    <a:pt x="533213" y="55879"/>
                  </a:lnTo>
                  <a:lnTo>
                    <a:pt x="532593" y="72389"/>
                  </a:lnTo>
                  <a:lnTo>
                    <a:pt x="533438" y="82549"/>
                  </a:lnTo>
                  <a:lnTo>
                    <a:pt x="543344" y="123189"/>
                  </a:lnTo>
                  <a:lnTo>
                    <a:pt x="559714" y="161289"/>
                  </a:lnTo>
                  <a:lnTo>
                    <a:pt x="585715" y="191769"/>
                  </a:lnTo>
                  <a:lnTo>
                    <a:pt x="613106" y="199389"/>
                  </a:lnTo>
                  <a:lnTo>
                    <a:pt x="621131" y="199389"/>
                  </a:lnTo>
                  <a:lnTo>
                    <a:pt x="629690" y="196849"/>
                  </a:lnTo>
                  <a:lnTo>
                    <a:pt x="638784" y="194309"/>
                  </a:lnTo>
                  <a:lnTo>
                    <a:pt x="672517" y="171449"/>
                  </a:lnTo>
                  <a:lnTo>
                    <a:pt x="675692" y="166369"/>
                  </a:lnTo>
                  <a:lnTo>
                    <a:pt x="620699" y="166369"/>
                  </a:lnTo>
                  <a:lnTo>
                    <a:pt x="612381" y="165099"/>
                  </a:lnTo>
                  <a:lnTo>
                    <a:pt x="589587" y="133349"/>
                  </a:lnTo>
                  <a:lnTo>
                    <a:pt x="583300" y="116839"/>
                  </a:lnTo>
                  <a:lnTo>
                    <a:pt x="580021" y="107949"/>
                  </a:lnTo>
                  <a:lnTo>
                    <a:pt x="577454" y="100329"/>
                  </a:lnTo>
                  <a:lnTo>
                    <a:pt x="575217" y="92709"/>
                  </a:lnTo>
                  <a:lnTo>
                    <a:pt x="573310" y="86359"/>
                  </a:lnTo>
                  <a:lnTo>
                    <a:pt x="571728" y="80009"/>
                  </a:lnTo>
                  <a:lnTo>
                    <a:pt x="569836" y="71119"/>
                  </a:lnTo>
                  <a:lnTo>
                    <a:pt x="569036" y="64769"/>
                  </a:lnTo>
                  <a:lnTo>
                    <a:pt x="569582" y="52069"/>
                  </a:lnTo>
                  <a:lnTo>
                    <a:pt x="571080" y="46989"/>
                  </a:lnTo>
                  <a:lnTo>
                    <a:pt x="576465" y="39369"/>
                  </a:lnTo>
                  <a:lnTo>
                    <a:pt x="580580" y="36829"/>
                  </a:lnTo>
                  <a:lnTo>
                    <a:pt x="589318" y="33019"/>
                  </a:lnTo>
                  <a:lnTo>
                    <a:pt x="653748" y="33019"/>
                  </a:lnTo>
                  <a:lnTo>
                    <a:pt x="652232" y="30479"/>
                  </a:lnTo>
                  <a:lnTo>
                    <a:pt x="624584" y="3809"/>
                  </a:lnTo>
                  <a:lnTo>
                    <a:pt x="617927" y="2539"/>
                  </a:lnTo>
                  <a:lnTo>
                    <a:pt x="610870" y="0"/>
                  </a:lnTo>
                  <a:close/>
                </a:path>
                <a:path w="684530" h="379730">
                  <a:moveTo>
                    <a:pt x="476123" y="43179"/>
                  </a:moveTo>
                  <a:lnTo>
                    <a:pt x="475234" y="43179"/>
                  </a:lnTo>
                  <a:lnTo>
                    <a:pt x="384898" y="74929"/>
                  </a:lnTo>
                  <a:lnTo>
                    <a:pt x="382854" y="76199"/>
                  </a:lnTo>
                  <a:lnTo>
                    <a:pt x="381076" y="80009"/>
                  </a:lnTo>
                  <a:lnTo>
                    <a:pt x="381266" y="82549"/>
                  </a:lnTo>
                  <a:lnTo>
                    <a:pt x="410933" y="170179"/>
                  </a:lnTo>
                  <a:lnTo>
                    <a:pt x="412381" y="171449"/>
                  </a:lnTo>
                  <a:lnTo>
                    <a:pt x="415658" y="173989"/>
                  </a:lnTo>
                  <a:lnTo>
                    <a:pt x="417842" y="173989"/>
                  </a:lnTo>
                  <a:lnTo>
                    <a:pt x="424510" y="171449"/>
                  </a:lnTo>
                  <a:lnTo>
                    <a:pt x="428612" y="170179"/>
                  </a:lnTo>
                  <a:lnTo>
                    <a:pt x="437134" y="166369"/>
                  </a:lnTo>
                  <a:lnTo>
                    <a:pt x="441998" y="163829"/>
                  </a:lnTo>
                  <a:lnTo>
                    <a:pt x="454291" y="160019"/>
                  </a:lnTo>
                  <a:lnTo>
                    <a:pt x="460311" y="158749"/>
                  </a:lnTo>
                  <a:lnTo>
                    <a:pt x="470725" y="157479"/>
                  </a:lnTo>
                  <a:lnTo>
                    <a:pt x="532039" y="157479"/>
                  </a:lnTo>
                  <a:lnTo>
                    <a:pt x="530326" y="152399"/>
                  </a:lnTo>
                  <a:lnTo>
                    <a:pt x="526338" y="144779"/>
                  </a:lnTo>
                  <a:lnTo>
                    <a:pt x="518574" y="135889"/>
                  </a:lnTo>
                  <a:lnTo>
                    <a:pt x="433857" y="135889"/>
                  </a:lnTo>
                  <a:lnTo>
                    <a:pt x="420484" y="97789"/>
                  </a:lnTo>
                  <a:lnTo>
                    <a:pt x="487121" y="74929"/>
                  </a:lnTo>
                  <a:lnTo>
                    <a:pt x="488124" y="72389"/>
                  </a:lnTo>
                  <a:lnTo>
                    <a:pt x="488353" y="67309"/>
                  </a:lnTo>
                  <a:lnTo>
                    <a:pt x="487451" y="63499"/>
                  </a:lnTo>
                  <a:lnTo>
                    <a:pt x="484555" y="54609"/>
                  </a:lnTo>
                  <a:lnTo>
                    <a:pt x="483603" y="52069"/>
                  </a:lnTo>
                  <a:lnTo>
                    <a:pt x="481749" y="48259"/>
                  </a:lnTo>
                  <a:lnTo>
                    <a:pt x="478955" y="44449"/>
                  </a:lnTo>
                  <a:lnTo>
                    <a:pt x="478015" y="44449"/>
                  </a:lnTo>
                  <a:lnTo>
                    <a:pt x="476123" y="43179"/>
                  </a:lnTo>
                  <a:close/>
                </a:path>
                <a:path w="684530" h="379730">
                  <a:moveTo>
                    <a:pt x="653748" y="33019"/>
                  </a:moveTo>
                  <a:lnTo>
                    <a:pt x="601040" y="33019"/>
                  </a:lnTo>
                  <a:lnTo>
                    <a:pt x="606552" y="35559"/>
                  </a:lnTo>
                  <a:lnTo>
                    <a:pt x="609244" y="38099"/>
                  </a:lnTo>
                  <a:lnTo>
                    <a:pt x="614464" y="43179"/>
                  </a:lnTo>
                  <a:lnTo>
                    <a:pt x="617105" y="46989"/>
                  </a:lnTo>
                  <a:lnTo>
                    <a:pt x="622414" y="57149"/>
                  </a:lnTo>
                  <a:lnTo>
                    <a:pt x="625119" y="62229"/>
                  </a:lnTo>
                  <a:lnTo>
                    <a:pt x="630593" y="74929"/>
                  </a:lnTo>
                  <a:lnTo>
                    <a:pt x="633437" y="82549"/>
                  </a:lnTo>
                  <a:lnTo>
                    <a:pt x="636397" y="91439"/>
                  </a:lnTo>
                  <a:lnTo>
                    <a:pt x="638848" y="97789"/>
                  </a:lnTo>
                  <a:lnTo>
                    <a:pt x="640918" y="105409"/>
                  </a:lnTo>
                  <a:lnTo>
                    <a:pt x="644309" y="116839"/>
                  </a:lnTo>
                  <a:lnTo>
                    <a:pt x="645528" y="121919"/>
                  </a:lnTo>
                  <a:lnTo>
                    <a:pt x="646963" y="132079"/>
                  </a:lnTo>
                  <a:lnTo>
                    <a:pt x="647026" y="133349"/>
                  </a:lnTo>
                  <a:lnTo>
                    <a:pt x="647094" y="139699"/>
                  </a:lnTo>
                  <a:lnTo>
                    <a:pt x="646849" y="144779"/>
                  </a:lnTo>
                  <a:lnTo>
                    <a:pt x="646112" y="148589"/>
                  </a:lnTo>
                  <a:lnTo>
                    <a:pt x="643496" y="154939"/>
                  </a:lnTo>
                  <a:lnTo>
                    <a:pt x="641629" y="157479"/>
                  </a:lnTo>
                  <a:lnTo>
                    <a:pt x="636803" y="161289"/>
                  </a:lnTo>
                  <a:lnTo>
                    <a:pt x="633768" y="163829"/>
                  </a:lnTo>
                  <a:lnTo>
                    <a:pt x="625221" y="166369"/>
                  </a:lnTo>
                  <a:lnTo>
                    <a:pt x="675692" y="166369"/>
                  </a:lnTo>
                  <a:lnTo>
                    <a:pt x="683933" y="135889"/>
                  </a:lnTo>
                  <a:lnTo>
                    <a:pt x="683814" y="124459"/>
                  </a:lnTo>
                  <a:lnTo>
                    <a:pt x="673087" y="76199"/>
                  </a:lnTo>
                  <a:lnTo>
                    <a:pt x="656780" y="38099"/>
                  </a:lnTo>
                  <a:lnTo>
                    <a:pt x="653748" y="33019"/>
                  </a:lnTo>
                  <a:close/>
                </a:path>
                <a:path w="684530" h="379730">
                  <a:moveTo>
                    <a:pt x="489432" y="123189"/>
                  </a:moveTo>
                  <a:lnTo>
                    <a:pt x="474534" y="123189"/>
                  </a:lnTo>
                  <a:lnTo>
                    <a:pt x="467806" y="124459"/>
                  </a:lnTo>
                  <a:lnTo>
                    <a:pt x="460813" y="126999"/>
                  </a:lnTo>
                  <a:lnTo>
                    <a:pt x="453555" y="128269"/>
                  </a:lnTo>
                  <a:lnTo>
                    <a:pt x="449986" y="129539"/>
                  </a:lnTo>
                  <a:lnTo>
                    <a:pt x="446608" y="130809"/>
                  </a:lnTo>
                  <a:lnTo>
                    <a:pt x="433857" y="135889"/>
                  </a:lnTo>
                  <a:lnTo>
                    <a:pt x="518574" y="135889"/>
                  </a:lnTo>
                  <a:lnTo>
                    <a:pt x="516356" y="133349"/>
                  </a:lnTo>
                  <a:lnTo>
                    <a:pt x="510489" y="129539"/>
                  </a:lnTo>
                  <a:lnTo>
                    <a:pt x="497014" y="124459"/>
                  </a:lnTo>
                  <a:lnTo>
                    <a:pt x="489432" y="1231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13">
              <a:extLst>
                <a:ext uri="{FF2B5EF4-FFF2-40B4-BE49-F238E27FC236}">
                  <a16:creationId xmlns:a16="http://schemas.microsoft.com/office/drawing/2014/main" id="{CC0DA13F-A82F-47AA-93C3-9C9AC34CA2B6}"/>
                </a:ext>
              </a:extLst>
            </p:cNvPr>
            <p:cNvSpPr/>
            <p:nvPr/>
          </p:nvSpPr>
          <p:spPr>
            <a:xfrm>
              <a:off x="2015159" y="2932480"/>
              <a:ext cx="176479" cy="2184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6D05C690-5F36-4C6E-9735-06E3637943C8}"/>
                </a:ext>
              </a:extLst>
            </p:cNvPr>
            <p:cNvSpPr/>
            <p:nvPr/>
          </p:nvSpPr>
          <p:spPr>
            <a:xfrm>
              <a:off x="2214372" y="3048291"/>
              <a:ext cx="750570" cy="391160"/>
            </a:xfrm>
            <a:custGeom>
              <a:avLst/>
              <a:gdLst/>
              <a:ahLst/>
              <a:cxnLst/>
              <a:rect l="l" t="t" r="r" b="b"/>
              <a:pathLst>
                <a:path w="750569" h="391160">
                  <a:moveTo>
                    <a:pt x="76314" y="58153"/>
                  </a:moveTo>
                  <a:lnTo>
                    <a:pt x="13182" y="27139"/>
                  </a:lnTo>
                  <a:lnTo>
                    <a:pt x="11087" y="27508"/>
                  </a:lnTo>
                  <a:lnTo>
                    <a:pt x="7327" y="30886"/>
                  </a:lnTo>
                  <a:lnTo>
                    <a:pt x="5321" y="34290"/>
                  </a:lnTo>
                  <a:lnTo>
                    <a:pt x="1028" y="44653"/>
                  </a:lnTo>
                  <a:lnTo>
                    <a:pt x="0" y="48552"/>
                  </a:lnTo>
                  <a:lnTo>
                    <a:pt x="228" y="53695"/>
                  </a:lnTo>
                  <a:lnTo>
                    <a:pt x="1435" y="55448"/>
                  </a:lnTo>
                  <a:lnTo>
                    <a:pt x="63106" y="81038"/>
                  </a:lnTo>
                  <a:lnTo>
                    <a:pt x="65151" y="80645"/>
                  </a:lnTo>
                  <a:lnTo>
                    <a:pt x="68910" y="77266"/>
                  </a:lnTo>
                  <a:lnTo>
                    <a:pt x="70954" y="73774"/>
                  </a:lnTo>
                  <a:lnTo>
                    <a:pt x="75031" y="63639"/>
                  </a:lnTo>
                  <a:lnTo>
                    <a:pt x="76314" y="58153"/>
                  </a:lnTo>
                  <a:close/>
                </a:path>
                <a:path w="750569" h="391160">
                  <a:moveTo>
                    <a:pt x="219316" y="102285"/>
                  </a:moveTo>
                  <a:lnTo>
                    <a:pt x="218986" y="100431"/>
                  </a:lnTo>
                  <a:lnTo>
                    <a:pt x="218020" y="99377"/>
                  </a:lnTo>
                  <a:lnTo>
                    <a:pt x="133273" y="1765"/>
                  </a:lnTo>
                  <a:lnTo>
                    <a:pt x="132321" y="939"/>
                  </a:lnTo>
                  <a:lnTo>
                    <a:pt x="130568" y="0"/>
                  </a:lnTo>
                  <a:lnTo>
                    <a:pt x="129667" y="50"/>
                  </a:lnTo>
                  <a:lnTo>
                    <a:pt x="117119" y="28549"/>
                  </a:lnTo>
                  <a:lnTo>
                    <a:pt x="117373" y="29806"/>
                  </a:lnTo>
                  <a:lnTo>
                    <a:pt x="118579" y="31813"/>
                  </a:lnTo>
                  <a:lnTo>
                    <a:pt x="119481" y="32931"/>
                  </a:lnTo>
                  <a:lnTo>
                    <a:pt x="120688" y="34188"/>
                  </a:lnTo>
                  <a:lnTo>
                    <a:pt x="183413" y="102425"/>
                  </a:lnTo>
                  <a:lnTo>
                    <a:pt x="88836" y="106692"/>
                  </a:lnTo>
                  <a:lnTo>
                    <a:pt x="87541" y="106692"/>
                  </a:lnTo>
                  <a:lnTo>
                    <a:pt x="86448" y="106857"/>
                  </a:lnTo>
                  <a:lnTo>
                    <a:pt x="72910" y="133489"/>
                  </a:lnTo>
                  <a:lnTo>
                    <a:pt x="73342" y="135826"/>
                  </a:lnTo>
                  <a:lnTo>
                    <a:pt x="73888" y="136639"/>
                  </a:lnTo>
                  <a:lnTo>
                    <a:pt x="75641" y="137579"/>
                  </a:lnTo>
                  <a:lnTo>
                    <a:pt x="76860" y="137756"/>
                  </a:lnTo>
                  <a:lnTo>
                    <a:pt x="205511" y="129159"/>
                  </a:lnTo>
                  <a:lnTo>
                    <a:pt x="206273" y="129146"/>
                  </a:lnTo>
                  <a:lnTo>
                    <a:pt x="218719" y="107619"/>
                  </a:lnTo>
                  <a:lnTo>
                    <a:pt x="219316" y="102285"/>
                  </a:lnTo>
                  <a:close/>
                </a:path>
                <a:path w="750569" h="391160">
                  <a:moveTo>
                    <a:pt x="401193" y="94665"/>
                  </a:moveTo>
                  <a:lnTo>
                    <a:pt x="400532" y="90855"/>
                  </a:lnTo>
                  <a:lnTo>
                    <a:pt x="399084" y="88315"/>
                  </a:lnTo>
                  <a:lnTo>
                    <a:pt x="397535" y="85775"/>
                  </a:lnTo>
                  <a:lnTo>
                    <a:pt x="396570" y="84505"/>
                  </a:lnTo>
                  <a:lnTo>
                    <a:pt x="392747" y="79425"/>
                  </a:lnTo>
                  <a:lnTo>
                    <a:pt x="389877" y="76885"/>
                  </a:lnTo>
                  <a:lnTo>
                    <a:pt x="383184" y="70535"/>
                  </a:lnTo>
                  <a:lnTo>
                    <a:pt x="379399" y="67995"/>
                  </a:lnTo>
                  <a:lnTo>
                    <a:pt x="370916" y="61645"/>
                  </a:lnTo>
                  <a:lnTo>
                    <a:pt x="366318" y="60375"/>
                  </a:lnTo>
                  <a:lnTo>
                    <a:pt x="361378" y="57835"/>
                  </a:lnTo>
                  <a:lnTo>
                    <a:pt x="352259" y="54025"/>
                  </a:lnTo>
                  <a:lnTo>
                    <a:pt x="343217" y="51485"/>
                  </a:lnTo>
                  <a:lnTo>
                    <a:pt x="334238" y="50215"/>
                  </a:lnTo>
                  <a:lnTo>
                    <a:pt x="316572" y="50215"/>
                  </a:lnTo>
                  <a:lnTo>
                    <a:pt x="276542" y="66725"/>
                  </a:lnTo>
                  <a:lnTo>
                    <a:pt x="250215" y="97205"/>
                  </a:lnTo>
                  <a:lnTo>
                    <a:pt x="232524" y="139115"/>
                  </a:lnTo>
                  <a:lnTo>
                    <a:pt x="228930" y="169595"/>
                  </a:lnTo>
                  <a:lnTo>
                    <a:pt x="229450" y="177215"/>
                  </a:lnTo>
                  <a:lnTo>
                    <a:pt x="245592" y="215315"/>
                  </a:lnTo>
                  <a:lnTo>
                    <a:pt x="251371" y="220395"/>
                  </a:lnTo>
                  <a:lnTo>
                    <a:pt x="257911" y="226745"/>
                  </a:lnTo>
                  <a:lnTo>
                    <a:pt x="265214" y="231825"/>
                  </a:lnTo>
                  <a:lnTo>
                    <a:pt x="273240" y="235635"/>
                  </a:lnTo>
                  <a:lnTo>
                    <a:pt x="282016" y="240715"/>
                  </a:lnTo>
                  <a:lnTo>
                    <a:pt x="288251" y="243255"/>
                  </a:lnTo>
                  <a:lnTo>
                    <a:pt x="305816" y="247065"/>
                  </a:lnTo>
                  <a:lnTo>
                    <a:pt x="311111" y="248335"/>
                  </a:lnTo>
                  <a:lnTo>
                    <a:pt x="324891" y="248335"/>
                  </a:lnTo>
                  <a:lnTo>
                    <a:pt x="332028" y="247065"/>
                  </a:lnTo>
                  <a:lnTo>
                    <a:pt x="334530" y="247065"/>
                  </a:lnTo>
                  <a:lnTo>
                    <a:pt x="337426" y="245795"/>
                  </a:lnTo>
                  <a:lnTo>
                    <a:pt x="338543" y="244525"/>
                  </a:lnTo>
                  <a:lnTo>
                    <a:pt x="340144" y="243255"/>
                  </a:lnTo>
                  <a:lnTo>
                    <a:pt x="340931" y="243255"/>
                  </a:lnTo>
                  <a:lnTo>
                    <a:pt x="342430" y="240715"/>
                  </a:lnTo>
                  <a:lnTo>
                    <a:pt x="343204" y="239445"/>
                  </a:lnTo>
                  <a:lnTo>
                    <a:pt x="344805" y="235635"/>
                  </a:lnTo>
                  <a:lnTo>
                    <a:pt x="345681" y="234365"/>
                  </a:lnTo>
                  <a:lnTo>
                    <a:pt x="346633" y="231825"/>
                  </a:lnTo>
                  <a:lnTo>
                    <a:pt x="348005" y="229285"/>
                  </a:lnTo>
                  <a:lnTo>
                    <a:pt x="349008" y="225475"/>
                  </a:lnTo>
                  <a:lnTo>
                    <a:pt x="350278" y="221665"/>
                  </a:lnTo>
                  <a:lnTo>
                    <a:pt x="350634" y="220395"/>
                  </a:lnTo>
                  <a:lnTo>
                    <a:pt x="350812" y="217855"/>
                  </a:lnTo>
                  <a:lnTo>
                    <a:pt x="350659" y="216585"/>
                  </a:lnTo>
                  <a:lnTo>
                    <a:pt x="349859" y="215315"/>
                  </a:lnTo>
                  <a:lnTo>
                    <a:pt x="349211" y="215315"/>
                  </a:lnTo>
                  <a:lnTo>
                    <a:pt x="347103" y="214045"/>
                  </a:lnTo>
                  <a:lnTo>
                    <a:pt x="345122" y="214045"/>
                  </a:lnTo>
                  <a:lnTo>
                    <a:pt x="339598" y="215315"/>
                  </a:lnTo>
                  <a:lnTo>
                    <a:pt x="336169" y="216585"/>
                  </a:lnTo>
                  <a:lnTo>
                    <a:pt x="312648" y="216585"/>
                  </a:lnTo>
                  <a:lnTo>
                    <a:pt x="306793" y="214045"/>
                  </a:lnTo>
                  <a:lnTo>
                    <a:pt x="293319" y="208965"/>
                  </a:lnTo>
                  <a:lnTo>
                    <a:pt x="287477" y="205155"/>
                  </a:lnTo>
                  <a:lnTo>
                    <a:pt x="278218" y="194995"/>
                  </a:lnTo>
                  <a:lnTo>
                    <a:pt x="274942" y="189915"/>
                  </a:lnTo>
                  <a:lnTo>
                    <a:pt x="271068" y="177215"/>
                  </a:lnTo>
                  <a:lnTo>
                    <a:pt x="270611" y="169595"/>
                  </a:lnTo>
                  <a:lnTo>
                    <a:pt x="271640" y="160705"/>
                  </a:lnTo>
                  <a:lnTo>
                    <a:pt x="286054" y="118795"/>
                  </a:lnTo>
                  <a:lnTo>
                    <a:pt x="316407" y="88315"/>
                  </a:lnTo>
                  <a:lnTo>
                    <a:pt x="336321" y="84505"/>
                  </a:lnTo>
                  <a:lnTo>
                    <a:pt x="343230" y="85775"/>
                  </a:lnTo>
                  <a:lnTo>
                    <a:pt x="378117" y="111175"/>
                  </a:lnTo>
                  <a:lnTo>
                    <a:pt x="380098" y="114985"/>
                  </a:lnTo>
                  <a:lnTo>
                    <a:pt x="382981" y="120065"/>
                  </a:lnTo>
                  <a:lnTo>
                    <a:pt x="384390" y="121335"/>
                  </a:lnTo>
                  <a:lnTo>
                    <a:pt x="386588" y="122605"/>
                  </a:lnTo>
                  <a:lnTo>
                    <a:pt x="387438" y="122605"/>
                  </a:lnTo>
                  <a:lnTo>
                    <a:pt x="389178" y="121335"/>
                  </a:lnTo>
                  <a:lnTo>
                    <a:pt x="390093" y="121335"/>
                  </a:lnTo>
                  <a:lnTo>
                    <a:pt x="392963" y="117525"/>
                  </a:lnTo>
                  <a:lnTo>
                    <a:pt x="394919" y="113715"/>
                  </a:lnTo>
                  <a:lnTo>
                    <a:pt x="395986" y="111175"/>
                  </a:lnTo>
                  <a:lnTo>
                    <a:pt x="398195" y="106095"/>
                  </a:lnTo>
                  <a:lnTo>
                    <a:pt x="399008" y="103555"/>
                  </a:lnTo>
                  <a:lnTo>
                    <a:pt x="400189" y="101015"/>
                  </a:lnTo>
                  <a:lnTo>
                    <a:pt x="400608" y="98475"/>
                  </a:lnTo>
                  <a:lnTo>
                    <a:pt x="401116" y="95935"/>
                  </a:lnTo>
                  <a:lnTo>
                    <a:pt x="401193" y="94665"/>
                  </a:lnTo>
                  <a:close/>
                </a:path>
                <a:path w="750569" h="391160">
                  <a:moveTo>
                    <a:pt x="414426" y="254685"/>
                  </a:moveTo>
                  <a:lnTo>
                    <a:pt x="396214" y="238175"/>
                  </a:lnTo>
                  <a:lnTo>
                    <a:pt x="392963" y="236905"/>
                  </a:lnTo>
                  <a:lnTo>
                    <a:pt x="387438" y="235635"/>
                  </a:lnTo>
                  <a:lnTo>
                    <a:pt x="384962" y="236905"/>
                  </a:lnTo>
                  <a:lnTo>
                    <a:pt x="380568" y="238175"/>
                  </a:lnTo>
                  <a:lnTo>
                    <a:pt x="378637" y="240715"/>
                  </a:lnTo>
                  <a:lnTo>
                    <a:pt x="375297" y="244525"/>
                  </a:lnTo>
                  <a:lnTo>
                    <a:pt x="373659" y="248335"/>
                  </a:lnTo>
                  <a:lnTo>
                    <a:pt x="370459" y="255955"/>
                  </a:lnTo>
                  <a:lnTo>
                    <a:pt x="369404" y="259765"/>
                  </a:lnTo>
                  <a:lnTo>
                    <a:pt x="368338" y="264845"/>
                  </a:lnTo>
                  <a:lnTo>
                    <a:pt x="368477" y="267385"/>
                  </a:lnTo>
                  <a:lnTo>
                    <a:pt x="370128" y="272465"/>
                  </a:lnTo>
                  <a:lnTo>
                    <a:pt x="371640" y="273735"/>
                  </a:lnTo>
                  <a:lnTo>
                    <a:pt x="376021" y="277545"/>
                  </a:lnTo>
                  <a:lnTo>
                    <a:pt x="378993" y="278815"/>
                  </a:lnTo>
                  <a:lnTo>
                    <a:pt x="386511" y="282625"/>
                  </a:lnTo>
                  <a:lnTo>
                    <a:pt x="389763" y="282625"/>
                  </a:lnTo>
                  <a:lnTo>
                    <a:pt x="395287" y="283895"/>
                  </a:lnTo>
                  <a:lnTo>
                    <a:pt x="397764" y="283895"/>
                  </a:lnTo>
                  <a:lnTo>
                    <a:pt x="413461" y="261035"/>
                  </a:lnTo>
                  <a:lnTo>
                    <a:pt x="414426" y="254685"/>
                  </a:lnTo>
                  <a:close/>
                </a:path>
                <a:path w="750569" h="391160">
                  <a:moveTo>
                    <a:pt x="451675" y="165785"/>
                  </a:moveTo>
                  <a:lnTo>
                    <a:pt x="451485" y="161975"/>
                  </a:lnTo>
                  <a:lnTo>
                    <a:pt x="449834" y="158165"/>
                  </a:lnTo>
                  <a:lnTo>
                    <a:pt x="448335" y="155625"/>
                  </a:lnTo>
                  <a:lnTo>
                    <a:pt x="443992" y="153085"/>
                  </a:lnTo>
                  <a:lnTo>
                    <a:pt x="441032" y="150545"/>
                  </a:lnTo>
                  <a:lnTo>
                    <a:pt x="433514" y="148005"/>
                  </a:lnTo>
                  <a:lnTo>
                    <a:pt x="430250" y="146735"/>
                  </a:lnTo>
                  <a:lnTo>
                    <a:pt x="422198" y="146735"/>
                  </a:lnTo>
                  <a:lnTo>
                    <a:pt x="405625" y="174675"/>
                  </a:lnTo>
                  <a:lnTo>
                    <a:pt x="405777" y="177215"/>
                  </a:lnTo>
                  <a:lnTo>
                    <a:pt x="407428" y="182295"/>
                  </a:lnTo>
                  <a:lnTo>
                    <a:pt x="408940" y="183565"/>
                  </a:lnTo>
                  <a:lnTo>
                    <a:pt x="413321" y="187375"/>
                  </a:lnTo>
                  <a:lnTo>
                    <a:pt x="416293" y="188645"/>
                  </a:lnTo>
                  <a:lnTo>
                    <a:pt x="423811" y="192455"/>
                  </a:lnTo>
                  <a:lnTo>
                    <a:pt x="427062" y="193725"/>
                  </a:lnTo>
                  <a:lnTo>
                    <a:pt x="435063" y="193725"/>
                  </a:lnTo>
                  <a:lnTo>
                    <a:pt x="439458" y="191185"/>
                  </a:lnTo>
                  <a:lnTo>
                    <a:pt x="441401" y="189915"/>
                  </a:lnTo>
                  <a:lnTo>
                    <a:pt x="444817" y="184835"/>
                  </a:lnTo>
                  <a:lnTo>
                    <a:pt x="446468" y="182295"/>
                  </a:lnTo>
                  <a:lnTo>
                    <a:pt x="448068" y="178485"/>
                  </a:lnTo>
                  <a:lnTo>
                    <a:pt x="449707" y="174675"/>
                  </a:lnTo>
                  <a:lnTo>
                    <a:pt x="450748" y="170865"/>
                  </a:lnTo>
                  <a:lnTo>
                    <a:pt x="451675" y="165785"/>
                  </a:lnTo>
                  <a:close/>
                </a:path>
                <a:path w="750569" h="391160">
                  <a:moveTo>
                    <a:pt x="609663" y="169595"/>
                  </a:moveTo>
                  <a:lnTo>
                    <a:pt x="609650" y="168325"/>
                  </a:lnTo>
                  <a:lnTo>
                    <a:pt x="609638" y="167055"/>
                  </a:lnTo>
                  <a:lnTo>
                    <a:pt x="609384" y="165785"/>
                  </a:lnTo>
                  <a:lnTo>
                    <a:pt x="608368" y="164515"/>
                  </a:lnTo>
                  <a:lnTo>
                    <a:pt x="607707" y="163245"/>
                  </a:lnTo>
                  <a:lnTo>
                    <a:pt x="519493" y="126415"/>
                  </a:lnTo>
                  <a:lnTo>
                    <a:pt x="516902" y="126415"/>
                  </a:lnTo>
                  <a:lnTo>
                    <a:pt x="512724" y="128955"/>
                  </a:lnTo>
                  <a:lnTo>
                    <a:pt x="510921" y="131495"/>
                  </a:lnTo>
                  <a:lnTo>
                    <a:pt x="475869" y="215315"/>
                  </a:lnTo>
                  <a:lnTo>
                    <a:pt x="475424" y="217855"/>
                  </a:lnTo>
                  <a:lnTo>
                    <a:pt x="476618" y="221665"/>
                  </a:lnTo>
                  <a:lnTo>
                    <a:pt x="478243" y="222935"/>
                  </a:lnTo>
                  <a:lnTo>
                    <a:pt x="484746" y="225475"/>
                  </a:lnTo>
                  <a:lnTo>
                    <a:pt x="488962" y="228015"/>
                  </a:lnTo>
                  <a:lnTo>
                    <a:pt x="498119" y="229285"/>
                  </a:lnTo>
                  <a:lnTo>
                    <a:pt x="503072" y="231825"/>
                  </a:lnTo>
                  <a:lnTo>
                    <a:pt x="515073" y="236905"/>
                  </a:lnTo>
                  <a:lnTo>
                    <a:pt x="536765" y="259765"/>
                  </a:lnTo>
                  <a:lnTo>
                    <a:pt x="536663" y="268655"/>
                  </a:lnTo>
                  <a:lnTo>
                    <a:pt x="511124" y="296595"/>
                  </a:lnTo>
                  <a:lnTo>
                    <a:pt x="506704" y="296595"/>
                  </a:lnTo>
                  <a:lnTo>
                    <a:pt x="467588" y="280085"/>
                  </a:lnTo>
                  <a:lnTo>
                    <a:pt x="464337" y="277545"/>
                  </a:lnTo>
                  <a:lnTo>
                    <a:pt x="459257" y="272465"/>
                  </a:lnTo>
                  <a:lnTo>
                    <a:pt x="457276" y="269925"/>
                  </a:lnTo>
                  <a:lnTo>
                    <a:pt x="454393" y="267385"/>
                  </a:lnTo>
                  <a:lnTo>
                    <a:pt x="453212" y="266115"/>
                  </a:lnTo>
                  <a:lnTo>
                    <a:pt x="451561" y="264845"/>
                  </a:lnTo>
                  <a:lnTo>
                    <a:pt x="450824" y="264845"/>
                  </a:lnTo>
                  <a:lnTo>
                    <a:pt x="449338" y="266115"/>
                  </a:lnTo>
                  <a:lnTo>
                    <a:pt x="448538" y="266115"/>
                  </a:lnTo>
                  <a:lnTo>
                    <a:pt x="446798" y="267385"/>
                  </a:lnTo>
                  <a:lnTo>
                    <a:pt x="445909" y="268655"/>
                  </a:lnTo>
                  <a:lnTo>
                    <a:pt x="444055" y="272465"/>
                  </a:lnTo>
                  <a:lnTo>
                    <a:pt x="443064" y="275005"/>
                  </a:lnTo>
                  <a:lnTo>
                    <a:pt x="441007" y="280085"/>
                  </a:lnTo>
                  <a:lnTo>
                    <a:pt x="440194" y="281355"/>
                  </a:lnTo>
                  <a:lnTo>
                    <a:pt x="438505" y="286435"/>
                  </a:lnTo>
                  <a:lnTo>
                    <a:pt x="438010" y="288975"/>
                  </a:lnTo>
                  <a:lnTo>
                    <a:pt x="437946" y="292785"/>
                  </a:lnTo>
                  <a:lnTo>
                    <a:pt x="438200" y="294055"/>
                  </a:lnTo>
                  <a:lnTo>
                    <a:pt x="439191" y="295325"/>
                  </a:lnTo>
                  <a:lnTo>
                    <a:pt x="440486" y="296595"/>
                  </a:lnTo>
                  <a:lnTo>
                    <a:pt x="444652" y="301675"/>
                  </a:lnTo>
                  <a:lnTo>
                    <a:pt x="478434" y="321995"/>
                  </a:lnTo>
                  <a:lnTo>
                    <a:pt x="508673" y="329615"/>
                  </a:lnTo>
                  <a:lnTo>
                    <a:pt x="522681" y="329615"/>
                  </a:lnTo>
                  <a:lnTo>
                    <a:pt x="557682" y="313105"/>
                  </a:lnTo>
                  <a:lnTo>
                    <a:pt x="562305" y="309295"/>
                  </a:lnTo>
                  <a:lnTo>
                    <a:pt x="578713" y="273735"/>
                  </a:lnTo>
                  <a:lnTo>
                    <a:pt x="578764" y="258495"/>
                  </a:lnTo>
                  <a:lnTo>
                    <a:pt x="577126" y="250875"/>
                  </a:lnTo>
                  <a:lnTo>
                    <a:pt x="548157" y="219125"/>
                  </a:lnTo>
                  <a:lnTo>
                    <a:pt x="541807" y="216585"/>
                  </a:lnTo>
                  <a:lnTo>
                    <a:pt x="534885" y="212775"/>
                  </a:lnTo>
                  <a:lnTo>
                    <a:pt x="531393" y="211505"/>
                  </a:lnTo>
                  <a:lnTo>
                    <a:pt x="528053" y="210235"/>
                  </a:lnTo>
                  <a:lnTo>
                    <a:pt x="518375" y="206425"/>
                  </a:lnTo>
                  <a:lnTo>
                    <a:pt x="515023" y="206425"/>
                  </a:lnTo>
                  <a:lnTo>
                    <a:pt x="530809" y="168325"/>
                  </a:lnTo>
                  <a:lnTo>
                    <a:pt x="595884" y="194995"/>
                  </a:lnTo>
                  <a:lnTo>
                    <a:pt x="597789" y="193725"/>
                  </a:lnTo>
                  <a:lnTo>
                    <a:pt x="601776" y="189915"/>
                  </a:lnTo>
                  <a:lnTo>
                    <a:pt x="603910" y="186105"/>
                  </a:lnTo>
                  <a:lnTo>
                    <a:pt x="607326" y="178485"/>
                  </a:lnTo>
                  <a:lnTo>
                    <a:pt x="608190" y="175945"/>
                  </a:lnTo>
                  <a:lnTo>
                    <a:pt x="609663" y="169595"/>
                  </a:lnTo>
                  <a:close/>
                </a:path>
                <a:path w="750569" h="391160">
                  <a:moveTo>
                    <a:pt x="750036" y="254685"/>
                  </a:moveTo>
                  <a:lnTo>
                    <a:pt x="732536" y="215315"/>
                  </a:lnTo>
                  <a:lnTo>
                    <a:pt x="711682" y="203365"/>
                  </a:lnTo>
                  <a:lnTo>
                    <a:pt x="711682" y="248335"/>
                  </a:lnTo>
                  <a:lnTo>
                    <a:pt x="711657" y="257225"/>
                  </a:lnTo>
                  <a:lnTo>
                    <a:pt x="700354" y="297865"/>
                  </a:lnTo>
                  <a:lnTo>
                    <a:pt x="696861" y="305485"/>
                  </a:lnTo>
                  <a:lnTo>
                    <a:pt x="693966" y="313105"/>
                  </a:lnTo>
                  <a:lnTo>
                    <a:pt x="674649" y="347395"/>
                  </a:lnTo>
                  <a:lnTo>
                    <a:pt x="666102" y="355015"/>
                  </a:lnTo>
                  <a:lnTo>
                    <a:pt x="660069" y="358825"/>
                  </a:lnTo>
                  <a:lnTo>
                    <a:pt x="647103" y="358825"/>
                  </a:lnTo>
                  <a:lnTo>
                    <a:pt x="638759" y="355015"/>
                  </a:lnTo>
                  <a:lnTo>
                    <a:pt x="635088" y="352475"/>
                  </a:lnTo>
                  <a:lnTo>
                    <a:pt x="629945" y="344855"/>
                  </a:lnTo>
                  <a:lnTo>
                    <a:pt x="628599" y="341045"/>
                  </a:lnTo>
                  <a:lnTo>
                    <a:pt x="628357" y="329615"/>
                  </a:lnTo>
                  <a:lnTo>
                    <a:pt x="629513" y="321995"/>
                  </a:lnTo>
                  <a:lnTo>
                    <a:pt x="643470" y="281355"/>
                  </a:lnTo>
                  <a:lnTo>
                    <a:pt x="646658" y="273735"/>
                  </a:lnTo>
                  <a:lnTo>
                    <a:pt x="649820" y="266115"/>
                  </a:lnTo>
                  <a:lnTo>
                    <a:pt x="652919" y="259765"/>
                  </a:lnTo>
                  <a:lnTo>
                    <a:pt x="655993" y="254685"/>
                  </a:lnTo>
                  <a:lnTo>
                    <a:pt x="660057" y="247065"/>
                  </a:lnTo>
                  <a:lnTo>
                    <a:pt x="664197" y="240715"/>
                  </a:lnTo>
                  <a:lnTo>
                    <a:pt x="672655" y="231825"/>
                  </a:lnTo>
                  <a:lnTo>
                    <a:pt x="677075" y="229285"/>
                  </a:lnTo>
                  <a:lnTo>
                    <a:pt x="686295" y="226745"/>
                  </a:lnTo>
                  <a:lnTo>
                    <a:pt x="691311" y="228015"/>
                  </a:lnTo>
                  <a:lnTo>
                    <a:pt x="711682" y="248335"/>
                  </a:lnTo>
                  <a:lnTo>
                    <a:pt x="711682" y="203365"/>
                  </a:lnTo>
                  <a:lnTo>
                    <a:pt x="701332" y="198805"/>
                  </a:lnTo>
                  <a:lnTo>
                    <a:pt x="684834" y="196265"/>
                  </a:lnTo>
                  <a:lnTo>
                    <a:pt x="677100" y="196265"/>
                  </a:lnTo>
                  <a:lnTo>
                    <a:pt x="636930" y="216585"/>
                  </a:lnTo>
                  <a:lnTo>
                    <a:pt x="615543" y="248335"/>
                  </a:lnTo>
                  <a:lnTo>
                    <a:pt x="598563" y="288975"/>
                  </a:lnTo>
                  <a:lnTo>
                    <a:pt x="590410" y="332155"/>
                  </a:lnTo>
                  <a:lnTo>
                    <a:pt x="591083" y="339775"/>
                  </a:lnTo>
                  <a:lnTo>
                    <a:pt x="614172" y="376605"/>
                  </a:lnTo>
                  <a:lnTo>
                    <a:pt x="621639" y="380415"/>
                  </a:lnTo>
                  <a:lnTo>
                    <a:pt x="630237" y="385495"/>
                  </a:lnTo>
                  <a:lnTo>
                    <a:pt x="639051" y="388035"/>
                  </a:lnTo>
                  <a:lnTo>
                    <a:pt x="647522" y="390575"/>
                  </a:lnTo>
                  <a:lnTo>
                    <a:pt x="670775" y="390575"/>
                  </a:lnTo>
                  <a:lnTo>
                    <a:pt x="677900" y="388035"/>
                  </a:lnTo>
                  <a:lnTo>
                    <a:pt x="684733" y="385495"/>
                  </a:lnTo>
                  <a:lnTo>
                    <a:pt x="691273" y="380415"/>
                  </a:lnTo>
                  <a:lnTo>
                    <a:pt x="697522" y="376605"/>
                  </a:lnTo>
                  <a:lnTo>
                    <a:pt x="703503" y="370255"/>
                  </a:lnTo>
                  <a:lnTo>
                    <a:pt x="709193" y="363905"/>
                  </a:lnTo>
                  <a:lnTo>
                    <a:pt x="712812" y="358825"/>
                  </a:lnTo>
                  <a:lnTo>
                    <a:pt x="714629" y="356285"/>
                  </a:lnTo>
                  <a:lnTo>
                    <a:pt x="734021" y="319455"/>
                  </a:lnTo>
                  <a:lnTo>
                    <a:pt x="747217" y="280085"/>
                  </a:lnTo>
                  <a:lnTo>
                    <a:pt x="749896" y="262305"/>
                  </a:lnTo>
                  <a:lnTo>
                    <a:pt x="750036" y="2546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3" name="object 17">
            <a:extLst>
              <a:ext uri="{FF2B5EF4-FFF2-40B4-BE49-F238E27FC236}">
                <a16:creationId xmlns:a16="http://schemas.microsoft.com/office/drawing/2014/main" id="{7D8E3957-EF2B-4913-BF2D-F247ADF529D7}"/>
              </a:ext>
            </a:extLst>
          </p:cNvPr>
          <p:cNvSpPr txBox="1"/>
          <p:nvPr/>
        </p:nvSpPr>
        <p:spPr>
          <a:xfrm>
            <a:off x="122518" y="5773547"/>
            <a:ext cx="8660425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marR="6773" indent="-457189" algn="just">
              <a:spcBef>
                <a:spcPts val="133"/>
              </a:spcBef>
              <a:buFont typeface="Arial"/>
              <a:buChar char="•"/>
              <a:tabLst>
                <a:tab pos="474121" algn="l"/>
              </a:tabLst>
            </a:pPr>
            <a:r>
              <a:rPr sz="2400" b="1" spc="-7" dirty="0">
                <a:cs typeface="Liberation Sans Narrow"/>
              </a:rPr>
              <a:t>How can we prevent double  spending </a:t>
            </a:r>
            <a:r>
              <a:rPr sz="2400" b="1" dirty="0">
                <a:cs typeface="Liberation Sans Narrow"/>
              </a:rPr>
              <a:t>in a </a:t>
            </a:r>
            <a:r>
              <a:rPr sz="2400" b="1" spc="-7" dirty="0">
                <a:cs typeface="Liberation Sans Narrow"/>
              </a:rPr>
              <a:t>decentralized  network?</a:t>
            </a:r>
            <a:endParaRPr sz="2400" dirty="0"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3180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Handle Double Spending using Blockchain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59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961ECB-8EED-4884-BF88-C1075CDDDC7C}"/>
              </a:ext>
            </a:extLst>
          </p:cNvPr>
          <p:cNvSpPr/>
          <p:nvPr/>
        </p:nvSpPr>
        <p:spPr>
          <a:xfrm>
            <a:off x="-8309" y="1709882"/>
            <a:ext cx="7898633" cy="365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 algn="just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Details about the transaction are sent and forwarded to all or as many  other computers as</a:t>
            </a:r>
            <a:r>
              <a:rPr lang="en-US" sz="2400" spc="73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possible.</a:t>
            </a:r>
            <a:endParaRPr lang="en-US" sz="2400" dirty="0">
              <a:cs typeface="Liberation Sans Narrow"/>
            </a:endParaRPr>
          </a:p>
          <a:p>
            <a:pPr algn="just">
              <a:spcBef>
                <a:spcPts val="20"/>
              </a:spcBef>
              <a:buFont typeface="Arial"/>
              <a:buChar char="•"/>
            </a:pPr>
            <a:endParaRPr lang="en-US" sz="2400" dirty="0">
              <a:cs typeface="Liberation Sans Narrow"/>
            </a:endParaRPr>
          </a:p>
          <a:p>
            <a:pPr marL="474121" marR="22013" indent="-457189" algn="just">
              <a:lnSpc>
                <a:spcPts val="3827"/>
              </a:lnSpc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Use </a:t>
            </a:r>
            <a:r>
              <a:rPr lang="en-US" sz="2400" b="1" spc="-7" dirty="0">
                <a:cs typeface="Liberation Sans Narrow"/>
              </a:rPr>
              <a:t>Blockchain </a:t>
            </a:r>
            <a:r>
              <a:rPr lang="en-US" sz="2400" spc="-7" dirty="0">
                <a:cs typeface="Liberation Sans Narrow"/>
              </a:rPr>
              <a:t>– a constantly growing chain of blocks that contain a  record of all</a:t>
            </a:r>
            <a:r>
              <a:rPr lang="en-US" sz="2400" spc="47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transactions</a:t>
            </a:r>
            <a:endParaRPr lang="en-US" sz="2400" dirty="0">
              <a:cs typeface="Liberation Sans Narrow"/>
            </a:endParaRPr>
          </a:p>
          <a:p>
            <a:pPr algn="just">
              <a:spcBef>
                <a:spcPts val="47"/>
              </a:spcBef>
              <a:buFont typeface="Arial"/>
              <a:buChar char="•"/>
            </a:pPr>
            <a:endParaRPr lang="en-US" sz="2400" dirty="0">
              <a:cs typeface="Liberation Sans Narrow"/>
            </a:endParaRPr>
          </a:p>
          <a:p>
            <a:pPr marL="473275" marR="656150" indent="-457189" algn="just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The blockchain is maintained by all peers in the Bitcoin network –  everyone has a copy of the</a:t>
            </a:r>
            <a:r>
              <a:rPr lang="en-US" sz="2400" spc="160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blockchain</a:t>
            </a:r>
            <a:endParaRPr lang="en-US" sz="2400" dirty="0"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141179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Handle Double Spending using Blockchain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59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9B20528-912A-42C7-8350-ED57BCF3F3C6}"/>
              </a:ext>
            </a:extLst>
          </p:cNvPr>
          <p:cNvSpPr txBox="1"/>
          <p:nvPr/>
        </p:nvSpPr>
        <p:spPr>
          <a:xfrm>
            <a:off x="295354" y="2323567"/>
            <a:ext cx="7692727" cy="2602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marR="185415" indent="-457189" algn="just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spc="-152" dirty="0">
                <a:cs typeface="Liberation Sans Narrow"/>
              </a:rPr>
              <a:t>To </a:t>
            </a:r>
            <a:r>
              <a:rPr sz="2400" spc="-7" dirty="0">
                <a:cs typeface="Liberation Sans Narrow"/>
              </a:rPr>
              <a:t>be accepted in the chain, transaction blocks must be valid and must  include </a:t>
            </a:r>
            <a:r>
              <a:rPr sz="2400" b="1" spc="-7" dirty="0">
                <a:cs typeface="Liberation Sans Narrow"/>
              </a:rPr>
              <a:t>proof of work </a:t>
            </a:r>
            <a:r>
              <a:rPr sz="2400" spc="-7" dirty="0">
                <a:cs typeface="Liberation Sans Narrow"/>
              </a:rPr>
              <a:t>– a computationally </a:t>
            </a:r>
            <a:r>
              <a:rPr sz="2400" spc="-13" dirty="0">
                <a:cs typeface="Liberation Sans Narrow"/>
              </a:rPr>
              <a:t>difficult </a:t>
            </a:r>
            <a:r>
              <a:rPr sz="2400" spc="-7" dirty="0">
                <a:cs typeface="Liberation Sans Narrow"/>
              </a:rPr>
              <a:t>hash generated by the mining</a:t>
            </a:r>
            <a:r>
              <a:rPr sz="2400" spc="27" dirty="0">
                <a:cs typeface="Liberation Sans Narrow"/>
              </a:rPr>
              <a:t> </a:t>
            </a:r>
            <a:r>
              <a:rPr sz="2400" spc="-7" dirty="0">
                <a:cs typeface="Liberation Sans Narrow"/>
              </a:rPr>
              <a:t>procedure</a:t>
            </a:r>
            <a:r>
              <a:rPr lang="en-US" sz="2400" spc="-7" dirty="0">
                <a:cs typeface="Liberation Sans Narrow"/>
              </a:rPr>
              <a:t>.</a:t>
            </a:r>
            <a:endParaRPr sz="2400" dirty="0">
              <a:cs typeface="Liberation Sans Narrow"/>
            </a:endParaRPr>
          </a:p>
          <a:p>
            <a:pPr algn="just">
              <a:spcBef>
                <a:spcPts val="20"/>
              </a:spcBef>
              <a:buFont typeface="Arial"/>
              <a:buChar char="•"/>
            </a:pPr>
            <a:endParaRPr sz="2400" dirty="0">
              <a:cs typeface="Liberation Sans Narrow"/>
            </a:endParaRPr>
          </a:p>
          <a:p>
            <a:pPr marL="474121" marR="6773" indent="-457189" algn="just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spc="-7" dirty="0">
                <a:cs typeface="Liberation Sans Narrow"/>
              </a:rPr>
              <a:t>Blockchain ensures that, if any of the block is modified, all following blocks  will have to be</a:t>
            </a:r>
            <a:r>
              <a:rPr sz="2400" spc="107" dirty="0">
                <a:cs typeface="Liberation Sans Narrow"/>
              </a:rPr>
              <a:t> </a:t>
            </a:r>
            <a:r>
              <a:rPr sz="2400" spc="-7" dirty="0">
                <a:cs typeface="Liberation Sans Narrow"/>
              </a:rPr>
              <a:t>recomputed</a:t>
            </a:r>
            <a:r>
              <a:rPr lang="en-US" sz="2400" spc="-7" dirty="0">
                <a:cs typeface="Liberation Sans Narrow"/>
              </a:rPr>
              <a:t>.</a:t>
            </a:r>
            <a:endParaRPr sz="2400" dirty="0"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225705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Handle Double Spending using Blockchain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59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9385DD-96E0-4DC2-9FFD-9FFBE42FB196}"/>
              </a:ext>
            </a:extLst>
          </p:cNvPr>
          <p:cNvSpPr/>
          <p:nvPr/>
        </p:nvSpPr>
        <p:spPr>
          <a:xfrm>
            <a:off x="0" y="1591753"/>
            <a:ext cx="83000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 algn="just">
              <a:lnSpc>
                <a:spcPct val="100400"/>
              </a:lnSpc>
              <a:spcBef>
                <a:spcPts val="11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When multiple valid continuation to this chain </a:t>
            </a:r>
            <a:r>
              <a:rPr lang="en-US" sz="2400" spc="-27" dirty="0">
                <a:cs typeface="Liberation Sans Narrow"/>
              </a:rPr>
              <a:t>appear, </a:t>
            </a:r>
            <a:r>
              <a:rPr lang="en-US" sz="2400" spc="-7" dirty="0">
                <a:cs typeface="Liberation Sans Narrow"/>
              </a:rPr>
              <a:t>only the longest  such branch is accepted, and it is then extended further </a:t>
            </a:r>
            <a:r>
              <a:rPr lang="en-US" sz="2400" b="1" spc="-7" dirty="0">
                <a:cs typeface="Liberation Sans Narrow"/>
              </a:rPr>
              <a:t>(longest</a:t>
            </a:r>
            <a:r>
              <a:rPr lang="en-US" sz="2400" b="1" spc="373" dirty="0">
                <a:cs typeface="Liberation Sans Narrow"/>
              </a:rPr>
              <a:t> </a:t>
            </a:r>
            <a:r>
              <a:rPr lang="en-US" sz="2400" b="1" spc="-7" dirty="0">
                <a:cs typeface="Liberation Sans Narrow"/>
              </a:rPr>
              <a:t>chain).</a:t>
            </a:r>
            <a:endParaRPr lang="en-US" sz="2400" dirty="0">
              <a:cs typeface="Liberation Sans Narrow"/>
            </a:endParaRPr>
          </a:p>
          <a:p>
            <a:pPr algn="just">
              <a:spcBef>
                <a:spcPts val="7"/>
              </a:spcBef>
            </a:pPr>
            <a:endParaRPr lang="en-US" sz="2400" dirty="0">
              <a:cs typeface="Liberation Sans Narrow"/>
            </a:endParaRPr>
          </a:p>
          <a:p>
            <a:pPr marL="474121" marR="45719" indent="-457189" algn="just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Once a transaction is committed in the blockchain, everyone in the  network can validate all the transactions by using </a:t>
            </a:r>
            <a:r>
              <a:rPr lang="en-US" sz="2400" spc="-13" dirty="0">
                <a:cs typeface="Liberation Sans Narrow"/>
              </a:rPr>
              <a:t>Alice’s </a:t>
            </a:r>
            <a:r>
              <a:rPr lang="en-US" sz="2400" spc="-7" dirty="0">
                <a:cs typeface="Liberation Sans Narrow"/>
              </a:rPr>
              <a:t>public</a:t>
            </a:r>
            <a:r>
              <a:rPr lang="en-US" sz="2400" spc="305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address.</a:t>
            </a:r>
            <a:endParaRPr lang="en-US" sz="2400" dirty="0">
              <a:cs typeface="Liberation Sans Narrow"/>
            </a:endParaRPr>
          </a:p>
          <a:p>
            <a:pPr algn="just">
              <a:spcBef>
                <a:spcPts val="20"/>
              </a:spcBef>
            </a:pPr>
            <a:endParaRPr lang="en-US" sz="2400" dirty="0">
              <a:cs typeface="Liberation Sans Narrow"/>
            </a:endParaRPr>
          </a:p>
          <a:p>
            <a:pPr marL="474121" indent="-457189" algn="just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The validation prevents double spending in</a:t>
            </a:r>
            <a:r>
              <a:rPr lang="en-US" sz="2400" spc="300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bitcoin.</a:t>
            </a:r>
            <a:endParaRPr lang="en-US" sz="2400" dirty="0">
              <a:cs typeface="Liberation Sans Narrow"/>
            </a:endParaRPr>
          </a:p>
          <a:p>
            <a:pPr marL="16932" algn="just">
              <a:tabLst>
                <a:tab pos="473275" algn="l"/>
                <a:tab pos="474121" algn="l"/>
              </a:tabLst>
            </a:pPr>
            <a:endParaRPr lang="en-US" sz="2400" b="1" spc="-13" dirty="0">
              <a:cs typeface="Carlito"/>
            </a:endParaRPr>
          </a:p>
          <a:p>
            <a:pPr marL="16932" algn="just">
              <a:tabLst>
                <a:tab pos="473275" algn="l"/>
                <a:tab pos="474121" algn="l"/>
              </a:tabLst>
            </a:pPr>
            <a:endParaRPr lang="en-US" sz="2400" b="1" spc="-13" dirty="0"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56969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Bitcoin Anonymity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59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9385DD-96E0-4DC2-9FFD-9FFBE42FB196}"/>
              </a:ext>
            </a:extLst>
          </p:cNvPr>
          <p:cNvSpPr/>
          <p:nvPr/>
        </p:nvSpPr>
        <p:spPr>
          <a:xfrm>
            <a:off x="0" y="1591753"/>
            <a:ext cx="80326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0112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Bitcoin is permission-less, you do not need to setup any “account”, or  required any e-mail address, user name or password to login </a:t>
            </a:r>
            <a:r>
              <a:rPr lang="en-US" sz="2400" dirty="0">
                <a:cs typeface="Liberation Sans Narrow"/>
              </a:rPr>
              <a:t>to </a:t>
            </a:r>
            <a:r>
              <a:rPr lang="en-US" sz="2400" spc="-7" dirty="0">
                <a:cs typeface="Liberation Sans Narrow"/>
              </a:rPr>
              <a:t>the</a:t>
            </a:r>
            <a:r>
              <a:rPr lang="en-US" sz="2400" spc="393" dirty="0">
                <a:cs typeface="Liberation Sans Narrow"/>
              </a:rPr>
              <a:t> </a:t>
            </a:r>
            <a:r>
              <a:rPr lang="en-US" sz="2400" spc="-13" dirty="0">
                <a:cs typeface="Liberation Sans Narrow"/>
              </a:rPr>
              <a:t>wallet.</a:t>
            </a:r>
            <a:endParaRPr lang="en-US" sz="2400" dirty="0">
              <a:cs typeface="Liberation Sans Narrow"/>
            </a:endParaRPr>
          </a:p>
          <a:p>
            <a:pPr>
              <a:spcBef>
                <a:spcPts val="20"/>
              </a:spcBef>
              <a:buFont typeface="Arial"/>
              <a:buChar char="•"/>
            </a:pPr>
            <a:endParaRPr lang="en-US" sz="4000" dirty="0">
              <a:cs typeface="Liberation Sans Narrow"/>
            </a:endParaRPr>
          </a:p>
          <a:p>
            <a:pPr marL="474121" marR="421629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The public and the private keys do not need </a:t>
            </a:r>
            <a:r>
              <a:rPr lang="en-US" sz="2400" dirty="0">
                <a:cs typeface="Liberation Sans Narrow"/>
              </a:rPr>
              <a:t>to </a:t>
            </a:r>
            <a:r>
              <a:rPr lang="en-US" sz="2400" spc="-7" dirty="0">
                <a:cs typeface="Liberation Sans Narrow"/>
              </a:rPr>
              <a:t>be registered, the </a:t>
            </a:r>
            <a:r>
              <a:rPr lang="en-US" sz="2400" spc="-13" dirty="0">
                <a:cs typeface="Liberation Sans Narrow"/>
              </a:rPr>
              <a:t>wallet  </a:t>
            </a:r>
            <a:r>
              <a:rPr lang="en-US" sz="2400" spc="-7" dirty="0">
                <a:cs typeface="Liberation Sans Narrow"/>
              </a:rPr>
              <a:t>can generate them for the</a:t>
            </a:r>
            <a:r>
              <a:rPr lang="en-US" sz="2400" spc="113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users.</a:t>
            </a:r>
            <a:endParaRPr lang="en-US" sz="2400" dirty="0">
              <a:cs typeface="Liberation Sans Narrow"/>
            </a:endParaRPr>
          </a:p>
          <a:p>
            <a:pPr>
              <a:spcBef>
                <a:spcPts val="33"/>
              </a:spcBef>
              <a:buFont typeface="Arial"/>
              <a:buChar char="•"/>
            </a:pPr>
            <a:endParaRPr lang="en-US" sz="4000" dirty="0">
              <a:cs typeface="Liberation Sans Narrow"/>
            </a:endParaRPr>
          </a:p>
          <a:p>
            <a:pPr marL="474121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The </a:t>
            </a:r>
            <a:r>
              <a:rPr lang="en-US" sz="2400" b="1" spc="-7" dirty="0">
                <a:cs typeface="Liberation Sans Narrow"/>
              </a:rPr>
              <a:t>bitcoin address </a:t>
            </a:r>
            <a:r>
              <a:rPr lang="en-US" sz="2400" spc="-7" dirty="0">
                <a:cs typeface="Liberation Sans Narrow"/>
              </a:rPr>
              <a:t>is used for transaction, not the user name or</a:t>
            </a:r>
            <a:r>
              <a:rPr lang="en-US" sz="2400" spc="339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identity.</a:t>
            </a:r>
            <a:endParaRPr lang="en-US" sz="2400" dirty="0">
              <a:cs typeface="Liberation Sans Narrow"/>
            </a:endParaRPr>
          </a:p>
          <a:p>
            <a:pPr>
              <a:spcBef>
                <a:spcPts val="40"/>
              </a:spcBef>
            </a:pPr>
            <a:endParaRPr lang="en-US" sz="3600" dirty="0">
              <a:cs typeface="Liberation Sans Narrow"/>
            </a:endParaRPr>
          </a:p>
          <a:p>
            <a:pPr marL="4893611"/>
            <a:r>
              <a:rPr lang="en-US" b="1" spc="-13" dirty="0">
                <a:cs typeface="Carlito"/>
              </a:rPr>
              <a:t>Information Source:</a:t>
            </a:r>
            <a:r>
              <a:rPr lang="en-US" b="1" spc="-33" dirty="0">
                <a:cs typeface="Carlito"/>
              </a:rPr>
              <a:t> </a:t>
            </a:r>
            <a:r>
              <a:rPr lang="en-US" b="1" u="heavy" spc="-13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Carlito"/>
                <a:hlinkClick r:id="rId3"/>
              </a:rPr>
              <a:t>https://en.bitcoin.it/wiki/</a:t>
            </a:r>
            <a:endParaRPr lang="en-US" dirty="0"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4490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Bitcoin Anonymity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59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9385DD-96E0-4DC2-9FFD-9FFBE42FB196}"/>
              </a:ext>
            </a:extLst>
          </p:cNvPr>
          <p:cNvSpPr/>
          <p:nvPr/>
        </p:nvSpPr>
        <p:spPr>
          <a:xfrm>
            <a:off x="0" y="1591753"/>
            <a:ext cx="8032652" cy="5363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>
              <a:lnSpc>
                <a:spcPts val="3827"/>
              </a:lnSpc>
              <a:spcBef>
                <a:spcPts val="272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dirty="0">
                <a:cs typeface="Liberation Sans Narrow"/>
              </a:rPr>
              <a:t>A </a:t>
            </a:r>
            <a:r>
              <a:rPr lang="en-US" sz="2400" b="1" spc="-7" dirty="0">
                <a:cs typeface="Liberation Sans Narrow"/>
              </a:rPr>
              <a:t>bitcoin address </a:t>
            </a:r>
            <a:r>
              <a:rPr lang="en-US" sz="2400" spc="-7" dirty="0">
                <a:cs typeface="Liberation Sans Narrow"/>
              </a:rPr>
              <a:t>mathematically corresponds to a public key based </a:t>
            </a:r>
            <a:r>
              <a:rPr lang="en-US" sz="2400" spc="-13" dirty="0">
                <a:cs typeface="Liberation Sans Narrow"/>
              </a:rPr>
              <a:t>on  </a:t>
            </a:r>
            <a:r>
              <a:rPr lang="en-US" sz="2400" spc="-7" dirty="0">
                <a:cs typeface="Liberation Sans Narrow"/>
              </a:rPr>
              <a:t>ECDSA – the digital signature algorithm used in</a:t>
            </a:r>
            <a:r>
              <a:rPr lang="en-US" sz="2400" spc="133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bitcoin</a:t>
            </a:r>
            <a:endParaRPr lang="en-US" sz="2400" dirty="0">
              <a:cs typeface="Liberation Sans Narrow"/>
            </a:endParaRPr>
          </a:p>
          <a:p>
            <a:pPr marL="474121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dirty="0">
                <a:cs typeface="Liberation Sans Narrow"/>
              </a:rPr>
              <a:t>A </a:t>
            </a:r>
            <a:r>
              <a:rPr lang="en-US" sz="2400" spc="-7" dirty="0">
                <a:cs typeface="Liberation Sans Narrow"/>
              </a:rPr>
              <a:t>sample bitcoin address:</a:t>
            </a:r>
            <a:r>
              <a:rPr lang="en-US" sz="2400" spc="47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1PHYrmdJ22MKbJevpb3MBNpVckjZHt89hz</a:t>
            </a:r>
            <a:endParaRPr lang="en-US" sz="2400" dirty="0">
              <a:cs typeface="Liberation Sans Narrow"/>
            </a:endParaRPr>
          </a:p>
          <a:p>
            <a:pPr>
              <a:spcBef>
                <a:spcPts val="20"/>
              </a:spcBef>
              <a:buFont typeface="Arial"/>
              <a:buChar char="•"/>
            </a:pPr>
            <a:endParaRPr lang="en-US" sz="2400" dirty="0">
              <a:cs typeface="Liberation Sans Narrow"/>
            </a:endParaRPr>
          </a:p>
          <a:p>
            <a:pPr marL="474121" indent="-457189">
              <a:spcBef>
                <a:spcPts val="7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Each person can have many such addresses, each with its own</a:t>
            </a:r>
            <a:r>
              <a:rPr lang="en-US" sz="2400" spc="427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balance</a:t>
            </a:r>
            <a:endParaRPr lang="en-US" sz="2400" dirty="0">
              <a:cs typeface="Liberation Sans Narrow"/>
            </a:endParaRPr>
          </a:p>
          <a:p>
            <a:pPr marL="626518">
              <a:spcBef>
                <a:spcPts val="767"/>
              </a:spcBef>
            </a:pPr>
            <a:r>
              <a:rPr lang="en-US" sz="2400" spc="-7" dirty="0">
                <a:cs typeface="Arial"/>
              </a:rPr>
              <a:t>– </a:t>
            </a:r>
            <a:r>
              <a:rPr lang="en-US" sz="2400" spc="-13" dirty="0">
                <a:cs typeface="Liberation Sans Narrow"/>
              </a:rPr>
              <a:t>Difficult </a:t>
            </a:r>
            <a:r>
              <a:rPr lang="en-US" sz="2400" spc="-7" dirty="0">
                <a:cs typeface="Liberation Sans Narrow"/>
              </a:rPr>
              <a:t>to know which person owns what</a:t>
            </a:r>
            <a:r>
              <a:rPr lang="en-US" sz="2400" spc="-260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amount</a:t>
            </a:r>
            <a:endParaRPr lang="en-US" sz="2400" dirty="0">
              <a:cs typeface="Liberation Sans Narrow"/>
            </a:endParaRPr>
          </a:p>
          <a:p>
            <a:pPr>
              <a:spcBef>
                <a:spcPts val="53"/>
              </a:spcBef>
            </a:pPr>
            <a:endParaRPr lang="en-US" sz="2400" dirty="0">
              <a:cs typeface="Liberation Sans Narrow"/>
            </a:endParaRPr>
          </a:p>
          <a:p>
            <a:pPr marL="4893611"/>
            <a:r>
              <a:rPr lang="en-US" sz="2400" b="1" spc="-13" dirty="0">
                <a:cs typeface="Carlito"/>
              </a:rPr>
              <a:t>Information Source:</a:t>
            </a:r>
            <a:r>
              <a:rPr lang="en-US" sz="2400" b="1" spc="-33" dirty="0">
                <a:cs typeface="Carlito"/>
              </a:rPr>
              <a:t> </a:t>
            </a:r>
            <a:r>
              <a:rPr lang="en-US" sz="2400" b="1" u="heavy" spc="-13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Carlito"/>
                <a:hlinkClick r:id="rId3"/>
              </a:rPr>
              <a:t>https://en.bitcoin.it/wiki/</a:t>
            </a:r>
            <a:endParaRPr lang="en-US" sz="2400" dirty="0"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60302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Bitcoin P2P Network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59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9385DD-96E0-4DC2-9FFD-9FFBE42FB196}"/>
              </a:ext>
            </a:extLst>
          </p:cNvPr>
          <p:cNvSpPr/>
          <p:nvPr/>
        </p:nvSpPr>
        <p:spPr>
          <a:xfrm>
            <a:off x="0" y="1591753"/>
            <a:ext cx="80326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339505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An ad-hoc network with random </a:t>
            </a:r>
            <a:r>
              <a:rPr lang="en-US" sz="2400" spc="-27" dirty="0">
                <a:cs typeface="Liberation Sans Narrow"/>
              </a:rPr>
              <a:t>topology, </a:t>
            </a:r>
            <a:r>
              <a:rPr lang="en-US" sz="2400" spc="-7" dirty="0">
                <a:cs typeface="Liberation Sans Narrow"/>
              </a:rPr>
              <a:t>Bitcoin protocol runs on TCP  port</a:t>
            </a:r>
            <a:r>
              <a:rPr lang="en-US" sz="2400" dirty="0">
                <a:cs typeface="Liberation Sans Narrow"/>
              </a:rPr>
              <a:t> </a:t>
            </a:r>
            <a:r>
              <a:rPr lang="en-US" sz="2400" spc="-13" dirty="0">
                <a:cs typeface="Liberation Sans Narrow"/>
              </a:rPr>
              <a:t>8333.</a:t>
            </a:r>
            <a:endParaRPr lang="en-US" sz="2400" dirty="0">
              <a:cs typeface="Liberation Sans Narrow"/>
            </a:endParaRPr>
          </a:p>
          <a:p>
            <a:pPr>
              <a:spcBef>
                <a:spcPts val="20"/>
              </a:spcBef>
              <a:buFont typeface="Arial"/>
              <a:buChar char="•"/>
            </a:pPr>
            <a:endParaRPr lang="en-US" sz="2400" dirty="0">
              <a:cs typeface="Liberation Sans Narrow"/>
            </a:endParaRPr>
          </a:p>
          <a:p>
            <a:pPr marL="474121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All nodes (users) in the bitcoin network are treated</a:t>
            </a:r>
            <a:r>
              <a:rPr lang="en-US" sz="2400" spc="253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equally.</a:t>
            </a:r>
            <a:endParaRPr lang="en-US" sz="2400" dirty="0">
              <a:cs typeface="Liberation Sans Narrow"/>
            </a:endParaRPr>
          </a:p>
          <a:p>
            <a:pPr>
              <a:spcBef>
                <a:spcPts val="20"/>
              </a:spcBef>
              <a:buFont typeface="Arial"/>
              <a:buChar char="•"/>
            </a:pPr>
            <a:endParaRPr lang="en-US" sz="2400" dirty="0">
              <a:cs typeface="Liberation Sans Narrow"/>
            </a:endParaRPr>
          </a:p>
          <a:p>
            <a:pPr marL="474121" marR="6773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New nodes can join any time, non-responding nodes are removed after 3  hours.</a:t>
            </a:r>
            <a:endParaRPr lang="en-US" sz="2400" dirty="0"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61985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Joining in a Bitcoin P2P Network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59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5A8AA8EB-B583-4117-9674-1E8A25DE0E7E}"/>
              </a:ext>
            </a:extLst>
          </p:cNvPr>
          <p:cNvGrpSpPr/>
          <p:nvPr/>
        </p:nvGrpSpPr>
        <p:grpSpPr>
          <a:xfrm>
            <a:off x="262452" y="1803435"/>
            <a:ext cx="7756133" cy="4402667"/>
            <a:chOff x="292100" y="806450"/>
            <a:chExt cx="7797800" cy="3302000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90BF1462-D098-4B24-B872-DC6C26178F09}"/>
                </a:ext>
              </a:extLst>
            </p:cNvPr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1CEE4963-6479-4733-8EC9-802DCED74DB0}"/>
                </a:ext>
              </a:extLst>
            </p:cNvPr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FB1A0E02-2929-4450-B152-8DB0F30B81D5}"/>
                </a:ext>
              </a:extLst>
            </p:cNvPr>
            <p:cNvSpPr/>
            <p:nvPr/>
          </p:nvSpPr>
          <p:spPr>
            <a:xfrm>
              <a:off x="304800" y="25226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CAAA67A6-47DC-4B4A-8BFE-F3C8F4820149}"/>
                </a:ext>
              </a:extLst>
            </p:cNvPr>
            <p:cNvSpPr/>
            <p:nvPr/>
          </p:nvSpPr>
          <p:spPr>
            <a:xfrm>
              <a:off x="304800" y="25226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53E4CDB9-E9BA-4206-BDB8-0314032A7DFD}"/>
                </a:ext>
              </a:extLst>
            </p:cNvPr>
            <p:cNvSpPr/>
            <p:nvPr/>
          </p:nvSpPr>
          <p:spPr>
            <a:xfrm>
              <a:off x="890167" y="1633118"/>
              <a:ext cx="506095" cy="989965"/>
            </a:xfrm>
            <a:custGeom>
              <a:avLst/>
              <a:gdLst/>
              <a:ahLst/>
              <a:cxnLst/>
              <a:rect l="l" t="t" r="r" b="b"/>
              <a:pathLst>
                <a:path w="506094" h="989964">
                  <a:moveTo>
                    <a:pt x="0" y="989914"/>
                  </a:moveTo>
                  <a:lnTo>
                    <a:pt x="50566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88522A73-7F59-441E-B784-67673BAE78DB}"/>
                </a:ext>
              </a:extLst>
            </p:cNvPr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EA0F2E55-CA6D-458B-8765-84924ACEC215}"/>
                </a:ext>
              </a:extLst>
            </p:cNvPr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556D5386-63D9-495C-811A-D0018AD0B1CF}"/>
                </a:ext>
              </a:extLst>
            </p:cNvPr>
            <p:cNvSpPr/>
            <p:nvPr/>
          </p:nvSpPr>
          <p:spPr>
            <a:xfrm>
              <a:off x="890167" y="3107969"/>
              <a:ext cx="1091565" cy="111760"/>
            </a:xfrm>
            <a:custGeom>
              <a:avLst/>
              <a:gdLst/>
              <a:ahLst/>
              <a:cxnLst/>
              <a:rect l="l" t="t" r="r" b="b"/>
              <a:pathLst>
                <a:path w="1091564" h="111760">
                  <a:moveTo>
                    <a:pt x="0" y="0"/>
                  </a:moveTo>
                  <a:lnTo>
                    <a:pt x="1091031" y="11148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215007E0-1429-4C9E-B5D6-AAE5AF9CCBBB}"/>
                </a:ext>
              </a:extLst>
            </p:cNvPr>
            <p:cNvSpPr/>
            <p:nvPr/>
          </p:nvSpPr>
          <p:spPr>
            <a:xfrm>
              <a:off x="1638300" y="1733550"/>
              <a:ext cx="443865" cy="1243965"/>
            </a:xfrm>
            <a:custGeom>
              <a:avLst/>
              <a:gdLst/>
              <a:ahLst/>
              <a:cxnLst/>
              <a:rect l="l" t="t" r="r" b="b"/>
              <a:pathLst>
                <a:path w="443864" h="1243964">
                  <a:moveTo>
                    <a:pt x="0" y="0"/>
                  </a:moveTo>
                  <a:lnTo>
                    <a:pt x="443331" y="124343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7CAAAEBF-24B2-46F9-BE7E-58FFBB61E3EE}"/>
                </a:ext>
              </a:extLst>
            </p:cNvPr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865F4433-2B42-48E7-BAA2-6C6459356ACF}"/>
                </a:ext>
              </a:extLst>
            </p:cNvPr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1AB914B3-8932-4AB3-89A2-129D00E152C8}"/>
                </a:ext>
              </a:extLst>
            </p:cNvPr>
            <p:cNvSpPr/>
            <p:nvPr/>
          </p:nvSpPr>
          <p:spPr>
            <a:xfrm>
              <a:off x="1981200" y="1162050"/>
              <a:ext cx="1676400" cy="228600"/>
            </a:xfrm>
            <a:custGeom>
              <a:avLst/>
              <a:gdLst/>
              <a:ahLst/>
              <a:cxnLst/>
              <a:rect l="l" t="t" r="r" b="b"/>
              <a:pathLst>
                <a:path w="1676400" h="228600">
                  <a:moveTo>
                    <a:pt x="0" y="228600"/>
                  </a:moveTo>
                  <a:lnTo>
                    <a:pt x="1676400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16">
              <a:extLst>
                <a:ext uri="{FF2B5EF4-FFF2-40B4-BE49-F238E27FC236}">
                  <a16:creationId xmlns:a16="http://schemas.microsoft.com/office/drawing/2014/main" id="{2F4B3C4B-6865-4D71-A23F-F99547DDD689}"/>
                </a:ext>
              </a:extLst>
            </p:cNvPr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06CD7F62-F072-4A0E-8E33-D8359166FCE1}"/>
                </a:ext>
              </a:extLst>
            </p:cNvPr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11A456AA-B036-4753-A67C-A16D8F0FE81A}"/>
                </a:ext>
              </a:extLst>
            </p:cNvPr>
            <p:cNvSpPr/>
            <p:nvPr/>
          </p:nvSpPr>
          <p:spPr>
            <a:xfrm>
              <a:off x="2566568" y="3461918"/>
              <a:ext cx="1415415" cy="291465"/>
            </a:xfrm>
            <a:custGeom>
              <a:avLst/>
              <a:gdLst/>
              <a:ahLst/>
              <a:cxnLst/>
              <a:rect l="l" t="t" r="r" b="b"/>
              <a:pathLst>
                <a:path w="1415414" h="291464">
                  <a:moveTo>
                    <a:pt x="0" y="0"/>
                  </a:moveTo>
                  <a:lnTo>
                    <a:pt x="1414881" y="290931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4B8962BE-D552-4205-885A-2C8253C17D36}"/>
                </a:ext>
              </a:extLst>
            </p:cNvPr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461DA6D1-1D4B-4506-A429-37CC856ADAF6}"/>
                </a:ext>
              </a:extLst>
            </p:cNvPr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C332AD4B-5AEA-490D-8A4E-9E56F40DA745}"/>
                </a:ext>
              </a:extLst>
            </p:cNvPr>
            <p:cNvSpPr/>
            <p:nvPr/>
          </p:nvSpPr>
          <p:spPr>
            <a:xfrm>
              <a:off x="4566818" y="2623718"/>
              <a:ext cx="715645" cy="887094"/>
            </a:xfrm>
            <a:custGeom>
              <a:avLst/>
              <a:gdLst/>
              <a:ahLst/>
              <a:cxnLst/>
              <a:rect l="l" t="t" r="r" b="b"/>
              <a:pathLst>
                <a:path w="715645" h="887095">
                  <a:moveTo>
                    <a:pt x="0" y="886663"/>
                  </a:moveTo>
                  <a:lnTo>
                    <a:pt x="7152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9F9B5BB6-953A-4AD1-83FA-B04298CC5C45}"/>
                </a:ext>
              </a:extLst>
            </p:cNvPr>
            <p:cNvSpPr/>
            <p:nvPr/>
          </p:nvSpPr>
          <p:spPr>
            <a:xfrm>
              <a:off x="4242968" y="1404518"/>
              <a:ext cx="1039494" cy="734695"/>
            </a:xfrm>
            <a:custGeom>
              <a:avLst/>
              <a:gdLst/>
              <a:ahLst/>
              <a:cxnLst/>
              <a:rect l="l" t="t" r="r" b="b"/>
              <a:pathLst>
                <a:path w="1039495" h="734694">
                  <a:moveTo>
                    <a:pt x="0" y="0"/>
                  </a:moveTo>
                  <a:lnTo>
                    <a:pt x="1039063" y="734263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4B0D1C17-43CF-40D3-A434-EB801DBECF1B}"/>
                </a:ext>
              </a:extLst>
            </p:cNvPr>
            <p:cNvSpPr/>
            <p:nvPr/>
          </p:nvSpPr>
          <p:spPr>
            <a:xfrm>
              <a:off x="6858000" y="8978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6674C080-C23D-4A13-94EA-59D8DCC33E79}"/>
                </a:ext>
              </a:extLst>
            </p:cNvPr>
            <p:cNvSpPr/>
            <p:nvPr/>
          </p:nvSpPr>
          <p:spPr>
            <a:xfrm>
              <a:off x="6858000" y="8978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6EF6213E-EDDF-4B30-9E07-BB232E651DE4}"/>
                </a:ext>
              </a:extLst>
            </p:cNvPr>
            <p:cNvSpPr/>
            <p:nvPr/>
          </p:nvSpPr>
          <p:spPr>
            <a:xfrm>
              <a:off x="5766968" y="1483194"/>
              <a:ext cx="1191895" cy="655955"/>
            </a:xfrm>
            <a:custGeom>
              <a:avLst/>
              <a:gdLst/>
              <a:ahLst/>
              <a:cxnLst/>
              <a:rect l="l" t="t" r="r" b="b"/>
              <a:pathLst>
                <a:path w="1191895" h="655955">
                  <a:moveTo>
                    <a:pt x="0" y="655586"/>
                  </a:moveTo>
                  <a:lnTo>
                    <a:pt x="1191463" y="0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3525B512-B20E-41DE-904F-8BA87DF7F09F}"/>
                </a:ext>
              </a:extLst>
            </p:cNvPr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4FCA2210-80CB-49EA-95FF-5017F3662143}"/>
                </a:ext>
              </a:extLst>
            </p:cNvPr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28">
              <a:extLst>
                <a:ext uri="{FF2B5EF4-FFF2-40B4-BE49-F238E27FC236}">
                  <a16:creationId xmlns:a16="http://schemas.microsoft.com/office/drawing/2014/main" id="{3CDFC555-04B8-4209-8737-87B65D397C37}"/>
                </a:ext>
              </a:extLst>
            </p:cNvPr>
            <p:cNvSpPr/>
            <p:nvPr/>
          </p:nvSpPr>
          <p:spPr>
            <a:xfrm>
              <a:off x="5766968" y="2623718"/>
              <a:ext cx="1624965" cy="782955"/>
            </a:xfrm>
            <a:custGeom>
              <a:avLst/>
              <a:gdLst/>
              <a:ahLst/>
              <a:cxnLst/>
              <a:rect l="l" t="t" r="r" b="b"/>
              <a:pathLst>
                <a:path w="1624965" h="782954">
                  <a:moveTo>
                    <a:pt x="0" y="0"/>
                  </a:moveTo>
                  <a:lnTo>
                    <a:pt x="1624431" y="78242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D682BC7B-B6CC-43EB-BCEB-E7775D752FA3}"/>
                </a:ext>
              </a:extLst>
            </p:cNvPr>
            <p:cNvSpPr/>
            <p:nvPr/>
          </p:nvSpPr>
          <p:spPr>
            <a:xfrm>
              <a:off x="7200900" y="1583626"/>
              <a:ext cx="291465" cy="1580515"/>
            </a:xfrm>
            <a:custGeom>
              <a:avLst/>
              <a:gdLst/>
              <a:ahLst/>
              <a:cxnLst/>
              <a:rect l="l" t="t" r="r" b="b"/>
              <a:pathLst>
                <a:path w="291465" h="1580514">
                  <a:moveTo>
                    <a:pt x="0" y="0"/>
                  </a:moveTo>
                  <a:lnTo>
                    <a:pt x="290931" y="1580045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765CE528-2412-41A0-BB6C-DA807020014A}"/>
                </a:ext>
              </a:extLst>
            </p:cNvPr>
            <p:cNvSpPr/>
            <p:nvPr/>
          </p:nvSpPr>
          <p:spPr>
            <a:xfrm>
              <a:off x="4566818" y="3648607"/>
              <a:ext cx="2925445" cy="346710"/>
            </a:xfrm>
            <a:custGeom>
              <a:avLst/>
              <a:gdLst/>
              <a:ahLst/>
              <a:cxnLst/>
              <a:rect l="l" t="t" r="r" b="b"/>
              <a:pathLst>
                <a:path w="2925445" h="346710">
                  <a:moveTo>
                    <a:pt x="0" y="346709"/>
                  </a:moveTo>
                  <a:lnTo>
                    <a:pt x="29250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981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01921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Bitcoin Blockchain Network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Prof. 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Joining in a Bitcoin P2P Network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59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38" name="object 3">
            <a:extLst>
              <a:ext uri="{FF2B5EF4-FFF2-40B4-BE49-F238E27FC236}">
                <a16:creationId xmlns:a16="http://schemas.microsoft.com/office/drawing/2014/main" id="{B0AE2889-111B-45EE-9FD0-C70285CC6711}"/>
              </a:ext>
            </a:extLst>
          </p:cNvPr>
          <p:cNvGrpSpPr/>
          <p:nvPr/>
        </p:nvGrpSpPr>
        <p:grpSpPr>
          <a:xfrm>
            <a:off x="275971" y="1820368"/>
            <a:ext cx="8273016" cy="4368800"/>
            <a:chOff x="304800" y="819150"/>
            <a:chExt cx="7772400" cy="3276600"/>
          </a:xfrm>
        </p:grpSpPr>
        <p:sp>
          <p:nvSpPr>
            <p:cNvPr id="39" name="object 4">
              <a:extLst>
                <a:ext uri="{FF2B5EF4-FFF2-40B4-BE49-F238E27FC236}">
                  <a16:creationId xmlns:a16="http://schemas.microsoft.com/office/drawing/2014/main" id="{EF18AC65-D36A-4176-9DF8-A24C044509B9}"/>
                </a:ext>
              </a:extLst>
            </p:cNvPr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5">
              <a:extLst>
                <a:ext uri="{FF2B5EF4-FFF2-40B4-BE49-F238E27FC236}">
                  <a16:creationId xmlns:a16="http://schemas.microsoft.com/office/drawing/2014/main" id="{F3C50E0E-0A51-45DA-BEEC-179E71A4EC37}"/>
                </a:ext>
              </a:extLst>
            </p:cNvPr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6">
              <a:extLst>
                <a:ext uri="{FF2B5EF4-FFF2-40B4-BE49-F238E27FC236}">
                  <a16:creationId xmlns:a16="http://schemas.microsoft.com/office/drawing/2014/main" id="{C8AD149E-4FBC-4491-8674-DB842991EDAE}"/>
                </a:ext>
              </a:extLst>
            </p:cNvPr>
            <p:cNvSpPr/>
            <p:nvPr/>
          </p:nvSpPr>
          <p:spPr>
            <a:xfrm>
              <a:off x="304800" y="25226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7">
              <a:extLst>
                <a:ext uri="{FF2B5EF4-FFF2-40B4-BE49-F238E27FC236}">
                  <a16:creationId xmlns:a16="http://schemas.microsoft.com/office/drawing/2014/main" id="{8485B016-7F9E-4000-96B8-DB20C0E1EAC5}"/>
                </a:ext>
              </a:extLst>
            </p:cNvPr>
            <p:cNvSpPr/>
            <p:nvPr/>
          </p:nvSpPr>
          <p:spPr>
            <a:xfrm>
              <a:off x="304800" y="25226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8">
              <a:extLst>
                <a:ext uri="{FF2B5EF4-FFF2-40B4-BE49-F238E27FC236}">
                  <a16:creationId xmlns:a16="http://schemas.microsoft.com/office/drawing/2014/main" id="{03B62984-F738-4CE0-9595-D18E0DF9CF06}"/>
                </a:ext>
              </a:extLst>
            </p:cNvPr>
            <p:cNvSpPr/>
            <p:nvPr/>
          </p:nvSpPr>
          <p:spPr>
            <a:xfrm>
              <a:off x="890167" y="1633118"/>
              <a:ext cx="506095" cy="989965"/>
            </a:xfrm>
            <a:custGeom>
              <a:avLst/>
              <a:gdLst/>
              <a:ahLst/>
              <a:cxnLst/>
              <a:rect l="l" t="t" r="r" b="b"/>
              <a:pathLst>
                <a:path w="506094" h="989964">
                  <a:moveTo>
                    <a:pt x="0" y="989914"/>
                  </a:moveTo>
                  <a:lnTo>
                    <a:pt x="50566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9">
              <a:extLst>
                <a:ext uri="{FF2B5EF4-FFF2-40B4-BE49-F238E27FC236}">
                  <a16:creationId xmlns:a16="http://schemas.microsoft.com/office/drawing/2014/main" id="{C8406866-4511-4672-88F0-1FF5359D259C}"/>
                </a:ext>
              </a:extLst>
            </p:cNvPr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10">
              <a:extLst>
                <a:ext uri="{FF2B5EF4-FFF2-40B4-BE49-F238E27FC236}">
                  <a16:creationId xmlns:a16="http://schemas.microsoft.com/office/drawing/2014/main" id="{2851B42C-D1EB-46D7-8F75-9FCD1866F6A7}"/>
                </a:ext>
              </a:extLst>
            </p:cNvPr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11">
              <a:extLst>
                <a:ext uri="{FF2B5EF4-FFF2-40B4-BE49-F238E27FC236}">
                  <a16:creationId xmlns:a16="http://schemas.microsoft.com/office/drawing/2014/main" id="{F842F7FC-F38D-47F6-BE3E-37D6F8A7C7EE}"/>
                </a:ext>
              </a:extLst>
            </p:cNvPr>
            <p:cNvSpPr/>
            <p:nvPr/>
          </p:nvSpPr>
          <p:spPr>
            <a:xfrm>
              <a:off x="890167" y="3107969"/>
              <a:ext cx="1091565" cy="111760"/>
            </a:xfrm>
            <a:custGeom>
              <a:avLst/>
              <a:gdLst/>
              <a:ahLst/>
              <a:cxnLst/>
              <a:rect l="l" t="t" r="r" b="b"/>
              <a:pathLst>
                <a:path w="1091564" h="111760">
                  <a:moveTo>
                    <a:pt x="0" y="0"/>
                  </a:moveTo>
                  <a:lnTo>
                    <a:pt x="1091031" y="11148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12">
              <a:extLst>
                <a:ext uri="{FF2B5EF4-FFF2-40B4-BE49-F238E27FC236}">
                  <a16:creationId xmlns:a16="http://schemas.microsoft.com/office/drawing/2014/main" id="{6E64AE40-1D37-4E5E-8BC7-CC3947F61D00}"/>
                </a:ext>
              </a:extLst>
            </p:cNvPr>
            <p:cNvSpPr/>
            <p:nvPr/>
          </p:nvSpPr>
          <p:spPr>
            <a:xfrm>
              <a:off x="1638300" y="1733550"/>
              <a:ext cx="443865" cy="1243965"/>
            </a:xfrm>
            <a:custGeom>
              <a:avLst/>
              <a:gdLst/>
              <a:ahLst/>
              <a:cxnLst/>
              <a:rect l="l" t="t" r="r" b="b"/>
              <a:pathLst>
                <a:path w="443864" h="1243964">
                  <a:moveTo>
                    <a:pt x="0" y="0"/>
                  </a:moveTo>
                  <a:lnTo>
                    <a:pt x="443331" y="124343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13">
              <a:extLst>
                <a:ext uri="{FF2B5EF4-FFF2-40B4-BE49-F238E27FC236}">
                  <a16:creationId xmlns:a16="http://schemas.microsoft.com/office/drawing/2014/main" id="{6F09BA68-BB43-4FDD-BB80-A64F6DBF61FF}"/>
                </a:ext>
              </a:extLst>
            </p:cNvPr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14">
              <a:extLst>
                <a:ext uri="{FF2B5EF4-FFF2-40B4-BE49-F238E27FC236}">
                  <a16:creationId xmlns:a16="http://schemas.microsoft.com/office/drawing/2014/main" id="{E09EFD10-76D3-45F4-819B-0BB71BFB5482}"/>
                </a:ext>
              </a:extLst>
            </p:cNvPr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0" name="object 15">
              <a:extLst>
                <a:ext uri="{FF2B5EF4-FFF2-40B4-BE49-F238E27FC236}">
                  <a16:creationId xmlns:a16="http://schemas.microsoft.com/office/drawing/2014/main" id="{BB986C72-F5F4-4F7E-991E-9743BA84433C}"/>
                </a:ext>
              </a:extLst>
            </p:cNvPr>
            <p:cNvSpPr/>
            <p:nvPr/>
          </p:nvSpPr>
          <p:spPr>
            <a:xfrm>
              <a:off x="1981200" y="1162050"/>
              <a:ext cx="1676400" cy="228600"/>
            </a:xfrm>
            <a:custGeom>
              <a:avLst/>
              <a:gdLst/>
              <a:ahLst/>
              <a:cxnLst/>
              <a:rect l="l" t="t" r="r" b="b"/>
              <a:pathLst>
                <a:path w="1676400" h="228600">
                  <a:moveTo>
                    <a:pt x="0" y="228600"/>
                  </a:moveTo>
                  <a:lnTo>
                    <a:pt x="1676400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16">
              <a:extLst>
                <a:ext uri="{FF2B5EF4-FFF2-40B4-BE49-F238E27FC236}">
                  <a16:creationId xmlns:a16="http://schemas.microsoft.com/office/drawing/2014/main" id="{C15E865F-1D11-4779-A535-1E6654286FA7}"/>
                </a:ext>
              </a:extLst>
            </p:cNvPr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17">
              <a:extLst>
                <a:ext uri="{FF2B5EF4-FFF2-40B4-BE49-F238E27FC236}">
                  <a16:creationId xmlns:a16="http://schemas.microsoft.com/office/drawing/2014/main" id="{FA27D2CF-0D84-4E1F-807C-EDFC67076BFF}"/>
                </a:ext>
              </a:extLst>
            </p:cNvPr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18">
              <a:extLst>
                <a:ext uri="{FF2B5EF4-FFF2-40B4-BE49-F238E27FC236}">
                  <a16:creationId xmlns:a16="http://schemas.microsoft.com/office/drawing/2014/main" id="{71F152BF-1B6C-4F8B-A9A8-8013CE6F16DF}"/>
                </a:ext>
              </a:extLst>
            </p:cNvPr>
            <p:cNvSpPr/>
            <p:nvPr/>
          </p:nvSpPr>
          <p:spPr>
            <a:xfrm>
              <a:off x="2566568" y="3461918"/>
              <a:ext cx="1415415" cy="291465"/>
            </a:xfrm>
            <a:custGeom>
              <a:avLst/>
              <a:gdLst/>
              <a:ahLst/>
              <a:cxnLst/>
              <a:rect l="l" t="t" r="r" b="b"/>
              <a:pathLst>
                <a:path w="1415414" h="291464">
                  <a:moveTo>
                    <a:pt x="0" y="0"/>
                  </a:moveTo>
                  <a:lnTo>
                    <a:pt x="1414881" y="290931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4" name="object 19">
              <a:extLst>
                <a:ext uri="{FF2B5EF4-FFF2-40B4-BE49-F238E27FC236}">
                  <a16:creationId xmlns:a16="http://schemas.microsoft.com/office/drawing/2014/main" id="{B8D57D76-0082-41E6-B5C9-703B51B463A9}"/>
                </a:ext>
              </a:extLst>
            </p:cNvPr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5" name="object 20">
              <a:extLst>
                <a:ext uri="{FF2B5EF4-FFF2-40B4-BE49-F238E27FC236}">
                  <a16:creationId xmlns:a16="http://schemas.microsoft.com/office/drawing/2014/main" id="{029B2BB4-E7D4-421F-9EDA-9F7358E12F48}"/>
                </a:ext>
              </a:extLst>
            </p:cNvPr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21">
              <a:extLst>
                <a:ext uri="{FF2B5EF4-FFF2-40B4-BE49-F238E27FC236}">
                  <a16:creationId xmlns:a16="http://schemas.microsoft.com/office/drawing/2014/main" id="{83B3D92B-586C-47D5-B8E4-8E3854829F75}"/>
                </a:ext>
              </a:extLst>
            </p:cNvPr>
            <p:cNvSpPr/>
            <p:nvPr/>
          </p:nvSpPr>
          <p:spPr>
            <a:xfrm>
              <a:off x="4566818" y="2623718"/>
              <a:ext cx="715645" cy="887094"/>
            </a:xfrm>
            <a:custGeom>
              <a:avLst/>
              <a:gdLst/>
              <a:ahLst/>
              <a:cxnLst/>
              <a:rect l="l" t="t" r="r" b="b"/>
              <a:pathLst>
                <a:path w="715645" h="887095">
                  <a:moveTo>
                    <a:pt x="0" y="886663"/>
                  </a:moveTo>
                  <a:lnTo>
                    <a:pt x="7152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22">
              <a:extLst>
                <a:ext uri="{FF2B5EF4-FFF2-40B4-BE49-F238E27FC236}">
                  <a16:creationId xmlns:a16="http://schemas.microsoft.com/office/drawing/2014/main" id="{CCBEE60F-21FF-4AC2-AFBC-ACDE22DFD2E2}"/>
                </a:ext>
              </a:extLst>
            </p:cNvPr>
            <p:cNvSpPr/>
            <p:nvPr/>
          </p:nvSpPr>
          <p:spPr>
            <a:xfrm>
              <a:off x="4242968" y="1404518"/>
              <a:ext cx="1039494" cy="734695"/>
            </a:xfrm>
            <a:custGeom>
              <a:avLst/>
              <a:gdLst/>
              <a:ahLst/>
              <a:cxnLst/>
              <a:rect l="l" t="t" r="r" b="b"/>
              <a:pathLst>
                <a:path w="1039495" h="734694">
                  <a:moveTo>
                    <a:pt x="0" y="0"/>
                  </a:moveTo>
                  <a:lnTo>
                    <a:pt x="1039063" y="734263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8" name="object 23">
              <a:extLst>
                <a:ext uri="{FF2B5EF4-FFF2-40B4-BE49-F238E27FC236}">
                  <a16:creationId xmlns:a16="http://schemas.microsoft.com/office/drawing/2014/main" id="{649F159B-3F82-45A3-A61B-5BC291D31585}"/>
                </a:ext>
              </a:extLst>
            </p:cNvPr>
            <p:cNvSpPr/>
            <p:nvPr/>
          </p:nvSpPr>
          <p:spPr>
            <a:xfrm>
              <a:off x="6858000" y="8978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9" name="object 24">
              <a:extLst>
                <a:ext uri="{FF2B5EF4-FFF2-40B4-BE49-F238E27FC236}">
                  <a16:creationId xmlns:a16="http://schemas.microsoft.com/office/drawing/2014/main" id="{83496244-27B6-4472-AFEA-3913ED6DEA4C}"/>
                </a:ext>
              </a:extLst>
            </p:cNvPr>
            <p:cNvSpPr/>
            <p:nvPr/>
          </p:nvSpPr>
          <p:spPr>
            <a:xfrm>
              <a:off x="6858000" y="8978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0" name="object 25">
              <a:extLst>
                <a:ext uri="{FF2B5EF4-FFF2-40B4-BE49-F238E27FC236}">
                  <a16:creationId xmlns:a16="http://schemas.microsoft.com/office/drawing/2014/main" id="{1894C219-2012-44FF-9BA5-C3D9DC5200C1}"/>
                </a:ext>
              </a:extLst>
            </p:cNvPr>
            <p:cNvSpPr/>
            <p:nvPr/>
          </p:nvSpPr>
          <p:spPr>
            <a:xfrm>
              <a:off x="5766968" y="1483194"/>
              <a:ext cx="1191895" cy="655955"/>
            </a:xfrm>
            <a:custGeom>
              <a:avLst/>
              <a:gdLst/>
              <a:ahLst/>
              <a:cxnLst/>
              <a:rect l="l" t="t" r="r" b="b"/>
              <a:pathLst>
                <a:path w="1191895" h="655955">
                  <a:moveTo>
                    <a:pt x="0" y="655586"/>
                  </a:moveTo>
                  <a:lnTo>
                    <a:pt x="1191463" y="0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1" name="object 26">
              <a:extLst>
                <a:ext uri="{FF2B5EF4-FFF2-40B4-BE49-F238E27FC236}">
                  <a16:creationId xmlns:a16="http://schemas.microsoft.com/office/drawing/2014/main" id="{279A971D-7403-4F9F-B5D1-97700F06483B}"/>
                </a:ext>
              </a:extLst>
            </p:cNvPr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27">
              <a:extLst>
                <a:ext uri="{FF2B5EF4-FFF2-40B4-BE49-F238E27FC236}">
                  <a16:creationId xmlns:a16="http://schemas.microsoft.com/office/drawing/2014/main" id="{277215B4-63C1-4BE5-996D-50A68610B0ED}"/>
                </a:ext>
              </a:extLst>
            </p:cNvPr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3" name="object 28">
              <a:extLst>
                <a:ext uri="{FF2B5EF4-FFF2-40B4-BE49-F238E27FC236}">
                  <a16:creationId xmlns:a16="http://schemas.microsoft.com/office/drawing/2014/main" id="{0A9D2C8D-2764-46F2-ADA9-2870EA42676B}"/>
                </a:ext>
              </a:extLst>
            </p:cNvPr>
            <p:cNvSpPr/>
            <p:nvPr/>
          </p:nvSpPr>
          <p:spPr>
            <a:xfrm>
              <a:off x="5766968" y="2623718"/>
              <a:ext cx="1624965" cy="782955"/>
            </a:xfrm>
            <a:custGeom>
              <a:avLst/>
              <a:gdLst/>
              <a:ahLst/>
              <a:cxnLst/>
              <a:rect l="l" t="t" r="r" b="b"/>
              <a:pathLst>
                <a:path w="1624965" h="782954">
                  <a:moveTo>
                    <a:pt x="0" y="0"/>
                  </a:moveTo>
                  <a:lnTo>
                    <a:pt x="1624431" y="78242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4" name="object 29">
              <a:extLst>
                <a:ext uri="{FF2B5EF4-FFF2-40B4-BE49-F238E27FC236}">
                  <a16:creationId xmlns:a16="http://schemas.microsoft.com/office/drawing/2014/main" id="{4D992CFD-093B-4E59-9442-F975892D5B39}"/>
                </a:ext>
              </a:extLst>
            </p:cNvPr>
            <p:cNvSpPr/>
            <p:nvPr/>
          </p:nvSpPr>
          <p:spPr>
            <a:xfrm>
              <a:off x="7200900" y="1583626"/>
              <a:ext cx="291465" cy="1580515"/>
            </a:xfrm>
            <a:custGeom>
              <a:avLst/>
              <a:gdLst/>
              <a:ahLst/>
              <a:cxnLst/>
              <a:rect l="l" t="t" r="r" b="b"/>
              <a:pathLst>
                <a:path w="291465" h="1580514">
                  <a:moveTo>
                    <a:pt x="0" y="0"/>
                  </a:moveTo>
                  <a:lnTo>
                    <a:pt x="290931" y="1580045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5" name="object 30">
              <a:extLst>
                <a:ext uri="{FF2B5EF4-FFF2-40B4-BE49-F238E27FC236}">
                  <a16:creationId xmlns:a16="http://schemas.microsoft.com/office/drawing/2014/main" id="{E40BFBBA-8AC1-4DE4-B8B2-1C08975CC76B}"/>
                </a:ext>
              </a:extLst>
            </p:cNvPr>
            <p:cNvSpPr/>
            <p:nvPr/>
          </p:nvSpPr>
          <p:spPr>
            <a:xfrm>
              <a:off x="4566818" y="3648607"/>
              <a:ext cx="2925445" cy="346710"/>
            </a:xfrm>
            <a:custGeom>
              <a:avLst/>
              <a:gdLst/>
              <a:ahLst/>
              <a:cxnLst/>
              <a:rect l="l" t="t" r="r" b="b"/>
              <a:pathLst>
                <a:path w="2925445" h="346710">
                  <a:moveTo>
                    <a:pt x="0" y="346709"/>
                  </a:moveTo>
                  <a:lnTo>
                    <a:pt x="29250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6" name="object 32">
            <a:extLst>
              <a:ext uri="{FF2B5EF4-FFF2-40B4-BE49-F238E27FC236}">
                <a16:creationId xmlns:a16="http://schemas.microsoft.com/office/drawing/2014/main" id="{6428DEED-97D0-49E7-9C71-12E09D80676C}"/>
              </a:ext>
            </a:extLst>
          </p:cNvPr>
          <p:cNvSpPr/>
          <p:nvPr/>
        </p:nvSpPr>
        <p:spPr>
          <a:xfrm>
            <a:off x="3413390" y="3417661"/>
            <a:ext cx="729972" cy="9144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69"/>
                </a:lnTo>
                <a:lnTo>
                  <a:pt x="12248" y="251742"/>
                </a:lnTo>
                <a:lnTo>
                  <a:pt x="26946" y="209426"/>
                </a:lnTo>
                <a:lnTo>
                  <a:pt x="46815" y="169830"/>
                </a:lnTo>
                <a:lnTo>
                  <a:pt x="71446" y="133362"/>
                </a:lnTo>
                <a:lnTo>
                  <a:pt x="100431" y="100431"/>
                </a:lnTo>
                <a:lnTo>
                  <a:pt x="133362" y="71446"/>
                </a:lnTo>
                <a:lnTo>
                  <a:pt x="169830" y="46815"/>
                </a:lnTo>
                <a:lnTo>
                  <a:pt x="209426" y="26946"/>
                </a:lnTo>
                <a:lnTo>
                  <a:pt x="251742" y="12248"/>
                </a:lnTo>
                <a:lnTo>
                  <a:pt x="296369" y="3130"/>
                </a:lnTo>
                <a:lnTo>
                  <a:pt x="342900" y="0"/>
                </a:lnTo>
                <a:lnTo>
                  <a:pt x="389430" y="3130"/>
                </a:lnTo>
                <a:lnTo>
                  <a:pt x="434057" y="12248"/>
                </a:lnTo>
                <a:lnTo>
                  <a:pt x="476373" y="26946"/>
                </a:lnTo>
                <a:lnTo>
                  <a:pt x="515969" y="46815"/>
                </a:lnTo>
                <a:lnTo>
                  <a:pt x="552437" y="71446"/>
                </a:lnTo>
                <a:lnTo>
                  <a:pt x="585368" y="100431"/>
                </a:lnTo>
                <a:lnTo>
                  <a:pt x="614353" y="133362"/>
                </a:lnTo>
                <a:lnTo>
                  <a:pt x="638984" y="169830"/>
                </a:lnTo>
                <a:lnTo>
                  <a:pt x="658853" y="209426"/>
                </a:lnTo>
                <a:lnTo>
                  <a:pt x="673551" y="251742"/>
                </a:lnTo>
                <a:lnTo>
                  <a:pt x="682669" y="296369"/>
                </a:lnTo>
                <a:lnTo>
                  <a:pt x="685800" y="342900"/>
                </a:lnTo>
                <a:lnTo>
                  <a:pt x="682669" y="389430"/>
                </a:lnTo>
                <a:lnTo>
                  <a:pt x="673551" y="434057"/>
                </a:lnTo>
                <a:lnTo>
                  <a:pt x="658853" y="476373"/>
                </a:lnTo>
                <a:lnTo>
                  <a:pt x="638984" y="515969"/>
                </a:lnTo>
                <a:lnTo>
                  <a:pt x="614353" y="552437"/>
                </a:lnTo>
                <a:lnTo>
                  <a:pt x="585368" y="585368"/>
                </a:lnTo>
                <a:lnTo>
                  <a:pt x="552437" y="614353"/>
                </a:lnTo>
                <a:lnTo>
                  <a:pt x="515969" y="638984"/>
                </a:lnTo>
                <a:lnTo>
                  <a:pt x="476373" y="658853"/>
                </a:lnTo>
                <a:lnTo>
                  <a:pt x="434057" y="673551"/>
                </a:lnTo>
                <a:lnTo>
                  <a:pt x="389430" y="682669"/>
                </a:lnTo>
                <a:lnTo>
                  <a:pt x="342900" y="685800"/>
                </a:lnTo>
                <a:lnTo>
                  <a:pt x="296369" y="682669"/>
                </a:lnTo>
                <a:lnTo>
                  <a:pt x="251742" y="673551"/>
                </a:lnTo>
                <a:lnTo>
                  <a:pt x="209426" y="658853"/>
                </a:lnTo>
                <a:lnTo>
                  <a:pt x="169830" y="638984"/>
                </a:lnTo>
                <a:lnTo>
                  <a:pt x="133362" y="614353"/>
                </a:lnTo>
                <a:lnTo>
                  <a:pt x="100431" y="585368"/>
                </a:lnTo>
                <a:lnTo>
                  <a:pt x="71446" y="552437"/>
                </a:lnTo>
                <a:lnTo>
                  <a:pt x="46815" y="515969"/>
                </a:lnTo>
                <a:lnTo>
                  <a:pt x="26946" y="476373"/>
                </a:lnTo>
                <a:lnTo>
                  <a:pt x="12248" y="434057"/>
                </a:lnTo>
                <a:lnTo>
                  <a:pt x="3130" y="389430"/>
                </a:lnTo>
                <a:lnTo>
                  <a:pt x="0" y="3429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7164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Joining in a Bitcoin P2P Network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59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36" name="object 3">
            <a:extLst>
              <a:ext uri="{FF2B5EF4-FFF2-40B4-BE49-F238E27FC236}">
                <a16:creationId xmlns:a16="http://schemas.microsoft.com/office/drawing/2014/main" id="{17367A11-CEF4-4261-9AD9-2ED18FEA622B}"/>
              </a:ext>
            </a:extLst>
          </p:cNvPr>
          <p:cNvGrpSpPr/>
          <p:nvPr/>
        </p:nvGrpSpPr>
        <p:grpSpPr>
          <a:xfrm>
            <a:off x="-8308" y="1803435"/>
            <a:ext cx="7898633" cy="4402667"/>
            <a:chOff x="292100" y="806450"/>
            <a:chExt cx="7797800" cy="3302000"/>
          </a:xfrm>
        </p:grpSpPr>
        <p:sp>
          <p:nvSpPr>
            <p:cNvPr id="37" name="object 4">
              <a:extLst>
                <a:ext uri="{FF2B5EF4-FFF2-40B4-BE49-F238E27FC236}">
                  <a16:creationId xmlns:a16="http://schemas.microsoft.com/office/drawing/2014/main" id="{4AEE4B48-0BA6-45DF-AD08-1B546B26671C}"/>
                </a:ext>
              </a:extLst>
            </p:cNvPr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8" name="object 5">
              <a:extLst>
                <a:ext uri="{FF2B5EF4-FFF2-40B4-BE49-F238E27FC236}">
                  <a16:creationId xmlns:a16="http://schemas.microsoft.com/office/drawing/2014/main" id="{23678C58-C4B0-4670-A66B-47FBF2900221}"/>
                </a:ext>
              </a:extLst>
            </p:cNvPr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9" name="object 6">
              <a:extLst>
                <a:ext uri="{FF2B5EF4-FFF2-40B4-BE49-F238E27FC236}">
                  <a16:creationId xmlns:a16="http://schemas.microsoft.com/office/drawing/2014/main" id="{25477257-5B67-490D-A561-85DB0B4C707E}"/>
                </a:ext>
              </a:extLst>
            </p:cNvPr>
            <p:cNvSpPr/>
            <p:nvPr/>
          </p:nvSpPr>
          <p:spPr>
            <a:xfrm>
              <a:off x="304800" y="25226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0" name="object 7">
              <a:extLst>
                <a:ext uri="{FF2B5EF4-FFF2-40B4-BE49-F238E27FC236}">
                  <a16:creationId xmlns:a16="http://schemas.microsoft.com/office/drawing/2014/main" id="{5561B221-7F6A-4C86-A9BC-ACDDEB19DBD2}"/>
                </a:ext>
              </a:extLst>
            </p:cNvPr>
            <p:cNvSpPr/>
            <p:nvPr/>
          </p:nvSpPr>
          <p:spPr>
            <a:xfrm>
              <a:off x="304800" y="25226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1" name="object 8">
              <a:extLst>
                <a:ext uri="{FF2B5EF4-FFF2-40B4-BE49-F238E27FC236}">
                  <a16:creationId xmlns:a16="http://schemas.microsoft.com/office/drawing/2014/main" id="{FB0A8EE2-5ECA-4082-824D-CBACB83DB257}"/>
                </a:ext>
              </a:extLst>
            </p:cNvPr>
            <p:cNvSpPr/>
            <p:nvPr/>
          </p:nvSpPr>
          <p:spPr>
            <a:xfrm>
              <a:off x="890167" y="1633118"/>
              <a:ext cx="506095" cy="989965"/>
            </a:xfrm>
            <a:custGeom>
              <a:avLst/>
              <a:gdLst/>
              <a:ahLst/>
              <a:cxnLst/>
              <a:rect l="l" t="t" r="r" b="b"/>
              <a:pathLst>
                <a:path w="506094" h="989964">
                  <a:moveTo>
                    <a:pt x="0" y="989914"/>
                  </a:moveTo>
                  <a:lnTo>
                    <a:pt x="50566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2" name="object 9">
              <a:extLst>
                <a:ext uri="{FF2B5EF4-FFF2-40B4-BE49-F238E27FC236}">
                  <a16:creationId xmlns:a16="http://schemas.microsoft.com/office/drawing/2014/main" id="{87F049DB-A413-4BDD-A0A0-58E53AA59DDC}"/>
                </a:ext>
              </a:extLst>
            </p:cNvPr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3" name="object 10">
              <a:extLst>
                <a:ext uri="{FF2B5EF4-FFF2-40B4-BE49-F238E27FC236}">
                  <a16:creationId xmlns:a16="http://schemas.microsoft.com/office/drawing/2014/main" id="{E10824DA-122A-4A44-A1F3-1745AAFBB2BB}"/>
                </a:ext>
              </a:extLst>
            </p:cNvPr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4" name="object 11">
              <a:extLst>
                <a:ext uri="{FF2B5EF4-FFF2-40B4-BE49-F238E27FC236}">
                  <a16:creationId xmlns:a16="http://schemas.microsoft.com/office/drawing/2014/main" id="{B078698D-FE82-455B-B762-F0F060027283}"/>
                </a:ext>
              </a:extLst>
            </p:cNvPr>
            <p:cNvSpPr/>
            <p:nvPr/>
          </p:nvSpPr>
          <p:spPr>
            <a:xfrm>
              <a:off x="890167" y="3107969"/>
              <a:ext cx="1091565" cy="111760"/>
            </a:xfrm>
            <a:custGeom>
              <a:avLst/>
              <a:gdLst/>
              <a:ahLst/>
              <a:cxnLst/>
              <a:rect l="l" t="t" r="r" b="b"/>
              <a:pathLst>
                <a:path w="1091564" h="111760">
                  <a:moveTo>
                    <a:pt x="0" y="0"/>
                  </a:moveTo>
                  <a:lnTo>
                    <a:pt x="1091031" y="11148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5" name="object 12">
              <a:extLst>
                <a:ext uri="{FF2B5EF4-FFF2-40B4-BE49-F238E27FC236}">
                  <a16:creationId xmlns:a16="http://schemas.microsoft.com/office/drawing/2014/main" id="{28336EE6-CB4D-4945-AA79-DF64BD32EB42}"/>
                </a:ext>
              </a:extLst>
            </p:cNvPr>
            <p:cNvSpPr/>
            <p:nvPr/>
          </p:nvSpPr>
          <p:spPr>
            <a:xfrm>
              <a:off x="1638300" y="1733550"/>
              <a:ext cx="443865" cy="1243965"/>
            </a:xfrm>
            <a:custGeom>
              <a:avLst/>
              <a:gdLst/>
              <a:ahLst/>
              <a:cxnLst/>
              <a:rect l="l" t="t" r="r" b="b"/>
              <a:pathLst>
                <a:path w="443864" h="1243964">
                  <a:moveTo>
                    <a:pt x="0" y="0"/>
                  </a:moveTo>
                  <a:lnTo>
                    <a:pt x="443331" y="124343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6" name="object 13">
              <a:extLst>
                <a:ext uri="{FF2B5EF4-FFF2-40B4-BE49-F238E27FC236}">
                  <a16:creationId xmlns:a16="http://schemas.microsoft.com/office/drawing/2014/main" id="{04C29762-15AB-472A-8C6F-3656E4A15D20}"/>
                </a:ext>
              </a:extLst>
            </p:cNvPr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7" name="object 14">
              <a:extLst>
                <a:ext uri="{FF2B5EF4-FFF2-40B4-BE49-F238E27FC236}">
                  <a16:creationId xmlns:a16="http://schemas.microsoft.com/office/drawing/2014/main" id="{87B7B8C7-9726-411C-9914-E7A24F3BCB46}"/>
                </a:ext>
              </a:extLst>
            </p:cNvPr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8" name="object 15">
              <a:extLst>
                <a:ext uri="{FF2B5EF4-FFF2-40B4-BE49-F238E27FC236}">
                  <a16:creationId xmlns:a16="http://schemas.microsoft.com/office/drawing/2014/main" id="{9124B7B4-EFF4-4B4A-B399-66AD952DAA34}"/>
                </a:ext>
              </a:extLst>
            </p:cNvPr>
            <p:cNvSpPr/>
            <p:nvPr/>
          </p:nvSpPr>
          <p:spPr>
            <a:xfrm>
              <a:off x="1981200" y="1162050"/>
              <a:ext cx="1676400" cy="228600"/>
            </a:xfrm>
            <a:custGeom>
              <a:avLst/>
              <a:gdLst/>
              <a:ahLst/>
              <a:cxnLst/>
              <a:rect l="l" t="t" r="r" b="b"/>
              <a:pathLst>
                <a:path w="1676400" h="228600">
                  <a:moveTo>
                    <a:pt x="0" y="228600"/>
                  </a:moveTo>
                  <a:lnTo>
                    <a:pt x="1676400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9" name="object 16">
              <a:extLst>
                <a:ext uri="{FF2B5EF4-FFF2-40B4-BE49-F238E27FC236}">
                  <a16:creationId xmlns:a16="http://schemas.microsoft.com/office/drawing/2014/main" id="{C3A444D0-8A22-4A8E-88B7-921D6EBC03CF}"/>
                </a:ext>
              </a:extLst>
            </p:cNvPr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0" name="object 17">
              <a:extLst>
                <a:ext uri="{FF2B5EF4-FFF2-40B4-BE49-F238E27FC236}">
                  <a16:creationId xmlns:a16="http://schemas.microsoft.com/office/drawing/2014/main" id="{FAE68191-475A-413C-A6D9-D77436BE99AF}"/>
                </a:ext>
              </a:extLst>
            </p:cNvPr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1" name="object 18">
              <a:extLst>
                <a:ext uri="{FF2B5EF4-FFF2-40B4-BE49-F238E27FC236}">
                  <a16:creationId xmlns:a16="http://schemas.microsoft.com/office/drawing/2014/main" id="{C2D9BEB0-2CD4-444F-8E02-60382CC0BA77}"/>
                </a:ext>
              </a:extLst>
            </p:cNvPr>
            <p:cNvSpPr/>
            <p:nvPr/>
          </p:nvSpPr>
          <p:spPr>
            <a:xfrm>
              <a:off x="2566568" y="3461918"/>
              <a:ext cx="1415415" cy="291465"/>
            </a:xfrm>
            <a:custGeom>
              <a:avLst/>
              <a:gdLst/>
              <a:ahLst/>
              <a:cxnLst/>
              <a:rect l="l" t="t" r="r" b="b"/>
              <a:pathLst>
                <a:path w="1415414" h="291464">
                  <a:moveTo>
                    <a:pt x="0" y="0"/>
                  </a:moveTo>
                  <a:lnTo>
                    <a:pt x="1414881" y="290931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2" name="object 19">
              <a:extLst>
                <a:ext uri="{FF2B5EF4-FFF2-40B4-BE49-F238E27FC236}">
                  <a16:creationId xmlns:a16="http://schemas.microsoft.com/office/drawing/2014/main" id="{AE7843AA-73A8-4421-ABE9-24FA97438B30}"/>
                </a:ext>
              </a:extLst>
            </p:cNvPr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3" name="object 20">
              <a:extLst>
                <a:ext uri="{FF2B5EF4-FFF2-40B4-BE49-F238E27FC236}">
                  <a16:creationId xmlns:a16="http://schemas.microsoft.com/office/drawing/2014/main" id="{B95071C6-51C1-41E1-9196-EB4E5B0B49F3}"/>
                </a:ext>
              </a:extLst>
            </p:cNvPr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4" name="object 21">
              <a:extLst>
                <a:ext uri="{FF2B5EF4-FFF2-40B4-BE49-F238E27FC236}">
                  <a16:creationId xmlns:a16="http://schemas.microsoft.com/office/drawing/2014/main" id="{44ACBA2A-321A-4B86-A398-1EC745D4E852}"/>
                </a:ext>
              </a:extLst>
            </p:cNvPr>
            <p:cNvSpPr/>
            <p:nvPr/>
          </p:nvSpPr>
          <p:spPr>
            <a:xfrm>
              <a:off x="4566818" y="2623718"/>
              <a:ext cx="715645" cy="887094"/>
            </a:xfrm>
            <a:custGeom>
              <a:avLst/>
              <a:gdLst/>
              <a:ahLst/>
              <a:cxnLst/>
              <a:rect l="l" t="t" r="r" b="b"/>
              <a:pathLst>
                <a:path w="715645" h="887095">
                  <a:moveTo>
                    <a:pt x="0" y="886663"/>
                  </a:moveTo>
                  <a:lnTo>
                    <a:pt x="7152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5" name="object 22">
              <a:extLst>
                <a:ext uri="{FF2B5EF4-FFF2-40B4-BE49-F238E27FC236}">
                  <a16:creationId xmlns:a16="http://schemas.microsoft.com/office/drawing/2014/main" id="{12008F3C-36B0-481E-918D-3F0005F4D4DF}"/>
                </a:ext>
              </a:extLst>
            </p:cNvPr>
            <p:cNvSpPr/>
            <p:nvPr/>
          </p:nvSpPr>
          <p:spPr>
            <a:xfrm>
              <a:off x="4242968" y="1404518"/>
              <a:ext cx="1039494" cy="734695"/>
            </a:xfrm>
            <a:custGeom>
              <a:avLst/>
              <a:gdLst/>
              <a:ahLst/>
              <a:cxnLst/>
              <a:rect l="l" t="t" r="r" b="b"/>
              <a:pathLst>
                <a:path w="1039495" h="734694">
                  <a:moveTo>
                    <a:pt x="0" y="0"/>
                  </a:moveTo>
                  <a:lnTo>
                    <a:pt x="1039063" y="734263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6" name="object 23">
              <a:extLst>
                <a:ext uri="{FF2B5EF4-FFF2-40B4-BE49-F238E27FC236}">
                  <a16:creationId xmlns:a16="http://schemas.microsoft.com/office/drawing/2014/main" id="{01ADCA3C-712D-40A7-97AA-2BAB1967D61A}"/>
                </a:ext>
              </a:extLst>
            </p:cNvPr>
            <p:cNvSpPr/>
            <p:nvPr/>
          </p:nvSpPr>
          <p:spPr>
            <a:xfrm>
              <a:off x="6858000" y="8978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7" name="object 24">
              <a:extLst>
                <a:ext uri="{FF2B5EF4-FFF2-40B4-BE49-F238E27FC236}">
                  <a16:creationId xmlns:a16="http://schemas.microsoft.com/office/drawing/2014/main" id="{DBCFBB92-D987-4DE4-8F18-B59FA5D72C7C}"/>
                </a:ext>
              </a:extLst>
            </p:cNvPr>
            <p:cNvSpPr/>
            <p:nvPr/>
          </p:nvSpPr>
          <p:spPr>
            <a:xfrm>
              <a:off x="6858000" y="8978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8" name="object 25">
              <a:extLst>
                <a:ext uri="{FF2B5EF4-FFF2-40B4-BE49-F238E27FC236}">
                  <a16:creationId xmlns:a16="http://schemas.microsoft.com/office/drawing/2014/main" id="{28BA963C-8A53-42F5-AB1C-3BBF6F2C640F}"/>
                </a:ext>
              </a:extLst>
            </p:cNvPr>
            <p:cNvSpPr/>
            <p:nvPr/>
          </p:nvSpPr>
          <p:spPr>
            <a:xfrm>
              <a:off x="5766968" y="1483194"/>
              <a:ext cx="1191895" cy="655955"/>
            </a:xfrm>
            <a:custGeom>
              <a:avLst/>
              <a:gdLst/>
              <a:ahLst/>
              <a:cxnLst/>
              <a:rect l="l" t="t" r="r" b="b"/>
              <a:pathLst>
                <a:path w="1191895" h="655955">
                  <a:moveTo>
                    <a:pt x="0" y="655586"/>
                  </a:moveTo>
                  <a:lnTo>
                    <a:pt x="1191463" y="0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9" name="object 26">
              <a:extLst>
                <a:ext uri="{FF2B5EF4-FFF2-40B4-BE49-F238E27FC236}">
                  <a16:creationId xmlns:a16="http://schemas.microsoft.com/office/drawing/2014/main" id="{33E33AB4-69DB-4400-B192-B9BC20C709A7}"/>
                </a:ext>
              </a:extLst>
            </p:cNvPr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0" name="object 27">
              <a:extLst>
                <a:ext uri="{FF2B5EF4-FFF2-40B4-BE49-F238E27FC236}">
                  <a16:creationId xmlns:a16="http://schemas.microsoft.com/office/drawing/2014/main" id="{CAE2C646-EF94-45AF-A704-9EAA89F60799}"/>
                </a:ext>
              </a:extLst>
            </p:cNvPr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1" name="object 28">
              <a:extLst>
                <a:ext uri="{FF2B5EF4-FFF2-40B4-BE49-F238E27FC236}">
                  <a16:creationId xmlns:a16="http://schemas.microsoft.com/office/drawing/2014/main" id="{FAA1744E-A43C-4B21-9AF0-C14F686EC1E2}"/>
                </a:ext>
              </a:extLst>
            </p:cNvPr>
            <p:cNvSpPr/>
            <p:nvPr/>
          </p:nvSpPr>
          <p:spPr>
            <a:xfrm>
              <a:off x="5766968" y="2623718"/>
              <a:ext cx="1624965" cy="782955"/>
            </a:xfrm>
            <a:custGeom>
              <a:avLst/>
              <a:gdLst/>
              <a:ahLst/>
              <a:cxnLst/>
              <a:rect l="l" t="t" r="r" b="b"/>
              <a:pathLst>
                <a:path w="1624965" h="782954">
                  <a:moveTo>
                    <a:pt x="0" y="0"/>
                  </a:moveTo>
                  <a:lnTo>
                    <a:pt x="1624431" y="78242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2" name="object 29">
              <a:extLst>
                <a:ext uri="{FF2B5EF4-FFF2-40B4-BE49-F238E27FC236}">
                  <a16:creationId xmlns:a16="http://schemas.microsoft.com/office/drawing/2014/main" id="{67BA17A3-67E2-49E6-9F19-40C23CC73708}"/>
                </a:ext>
              </a:extLst>
            </p:cNvPr>
            <p:cNvSpPr/>
            <p:nvPr/>
          </p:nvSpPr>
          <p:spPr>
            <a:xfrm>
              <a:off x="7200900" y="1583626"/>
              <a:ext cx="291465" cy="1580515"/>
            </a:xfrm>
            <a:custGeom>
              <a:avLst/>
              <a:gdLst/>
              <a:ahLst/>
              <a:cxnLst/>
              <a:rect l="l" t="t" r="r" b="b"/>
              <a:pathLst>
                <a:path w="291465" h="1580514">
                  <a:moveTo>
                    <a:pt x="0" y="0"/>
                  </a:moveTo>
                  <a:lnTo>
                    <a:pt x="290931" y="1580045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3" name="object 30">
              <a:extLst>
                <a:ext uri="{FF2B5EF4-FFF2-40B4-BE49-F238E27FC236}">
                  <a16:creationId xmlns:a16="http://schemas.microsoft.com/office/drawing/2014/main" id="{C8B90031-9365-4FBB-92D7-A836508322D1}"/>
                </a:ext>
              </a:extLst>
            </p:cNvPr>
            <p:cNvSpPr/>
            <p:nvPr/>
          </p:nvSpPr>
          <p:spPr>
            <a:xfrm>
              <a:off x="4566818" y="3648607"/>
              <a:ext cx="2925445" cy="346710"/>
            </a:xfrm>
            <a:custGeom>
              <a:avLst/>
              <a:gdLst/>
              <a:ahLst/>
              <a:cxnLst/>
              <a:rect l="l" t="t" r="r" b="b"/>
              <a:pathLst>
                <a:path w="2925445" h="346710">
                  <a:moveTo>
                    <a:pt x="0" y="346709"/>
                  </a:moveTo>
                  <a:lnTo>
                    <a:pt x="29250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4" name="object 31">
              <a:extLst>
                <a:ext uri="{FF2B5EF4-FFF2-40B4-BE49-F238E27FC236}">
                  <a16:creationId xmlns:a16="http://schemas.microsoft.com/office/drawing/2014/main" id="{BD6FEDE9-8A2A-49E8-8A6E-3E0CB8CF6125}"/>
                </a:ext>
              </a:extLst>
            </p:cNvPr>
            <p:cNvSpPr/>
            <p:nvPr/>
          </p:nvSpPr>
          <p:spPr>
            <a:xfrm>
              <a:off x="3239719" y="21014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5" name="object 32">
              <a:extLst>
                <a:ext uri="{FF2B5EF4-FFF2-40B4-BE49-F238E27FC236}">
                  <a16:creationId xmlns:a16="http://schemas.microsoft.com/office/drawing/2014/main" id="{BFD0F57E-0C82-4CD2-A30F-283F2A0A4650}"/>
                </a:ext>
              </a:extLst>
            </p:cNvPr>
            <p:cNvSpPr/>
            <p:nvPr/>
          </p:nvSpPr>
          <p:spPr>
            <a:xfrm>
              <a:off x="3239719" y="21014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6" name="object 33">
              <a:extLst>
                <a:ext uri="{FF2B5EF4-FFF2-40B4-BE49-F238E27FC236}">
                  <a16:creationId xmlns:a16="http://schemas.microsoft.com/office/drawing/2014/main" id="{1A72885E-87A6-436B-B2BE-D11755DA0D87}"/>
                </a:ext>
              </a:extLst>
            </p:cNvPr>
            <p:cNvSpPr/>
            <p:nvPr/>
          </p:nvSpPr>
          <p:spPr>
            <a:xfrm>
              <a:off x="3582619" y="1638452"/>
              <a:ext cx="176530" cy="463550"/>
            </a:xfrm>
            <a:custGeom>
              <a:avLst/>
              <a:gdLst/>
              <a:ahLst/>
              <a:cxnLst/>
              <a:rect l="l" t="t" r="r" b="b"/>
              <a:pathLst>
                <a:path w="176529" h="463550">
                  <a:moveTo>
                    <a:pt x="0" y="462953"/>
                  </a:moveTo>
                  <a:lnTo>
                    <a:pt x="176491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7" name="object 34">
              <a:extLst>
                <a:ext uri="{FF2B5EF4-FFF2-40B4-BE49-F238E27FC236}">
                  <a16:creationId xmlns:a16="http://schemas.microsoft.com/office/drawing/2014/main" id="{D46E9EBB-514A-4943-8162-59ED5605E941}"/>
                </a:ext>
              </a:extLst>
            </p:cNvPr>
            <p:cNvSpPr/>
            <p:nvPr/>
          </p:nvSpPr>
          <p:spPr>
            <a:xfrm>
              <a:off x="3668826" y="1504950"/>
              <a:ext cx="160655" cy="191135"/>
            </a:xfrm>
            <a:custGeom>
              <a:avLst/>
              <a:gdLst/>
              <a:ahLst/>
              <a:cxnLst/>
              <a:rect l="l" t="t" r="r" b="b"/>
              <a:pathLst>
                <a:path w="160654" h="191135">
                  <a:moveTo>
                    <a:pt x="141173" y="0"/>
                  </a:moveTo>
                  <a:lnTo>
                    <a:pt x="0" y="129679"/>
                  </a:lnTo>
                  <a:lnTo>
                    <a:pt x="160210" y="190741"/>
                  </a:lnTo>
                  <a:lnTo>
                    <a:pt x="1411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</p:grpSp>
      <p:sp>
        <p:nvSpPr>
          <p:cNvPr id="98" name="object 35">
            <a:extLst>
              <a:ext uri="{FF2B5EF4-FFF2-40B4-BE49-F238E27FC236}">
                <a16:creationId xmlns:a16="http://schemas.microsoft.com/office/drawing/2014/main" id="{72E6F192-9BD0-4C99-8BCD-89A1088A15AF}"/>
              </a:ext>
            </a:extLst>
          </p:cNvPr>
          <p:cNvSpPr txBox="1"/>
          <p:nvPr/>
        </p:nvSpPr>
        <p:spPr>
          <a:xfrm>
            <a:off x="1692788" y="2636084"/>
            <a:ext cx="1507913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400" b="1" spc="-7" dirty="0">
                <a:latin typeface="Carlito"/>
                <a:cs typeface="Carlito"/>
              </a:rPr>
              <a:t>Give me  </a:t>
            </a:r>
            <a:r>
              <a:rPr sz="2400" b="1" dirty="0">
                <a:latin typeface="Carlito"/>
                <a:cs typeface="Carlito"/>
              </a:rPr>
              <a:t>the</a:t>
            </a:r>
            <a:r>
              <a:rPr sz="2400" b="1" spc="-107" dirty="0">
                <a:latin typeface="Carlito"/>
                <a:cs typeface="Carlito"/>
              </a:rPr>
              <a:t> </a:t>
            </a:r>
            <a:r>
              <a:rPr sz="2400" b="1" spc="-7" dirty="0">
                <a:latin typeface="Carlito"/>
                <a:cs typeface="Carlito"/>
              </a:rPr>
              <a:t>address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99" name="object 36">
            <a:extLst>
              <a:ext uri="{FF2B5EF4-FFF2-40B4-BE49-F238E27FC236}">
                <a16:creationId xmlns:a16="http://schemas.microsoft.com/office/drawing/2014/main" id="{1E5B9CFC-C142-43B4-89A5-389E8BB8ED93}"/>
              </a:ext>
            </a:extLst>
          </p:cNvPr>
          <p:cNvSpPr txBox="1"/>
          <p:nvPr/>
        </p:nvSpPr>
        <p:spPr>
          <a:xfrm>
            <a:off x="4240915" y="1946017"/>
            <a:ext cx="14003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dirty="0">
                <a:latin typeface="Carlito"/>
                <a:cs typeface="Carlito"/>
              </a:rPr>
              <a:t>Seed</a:t>
            </a:r>
            <a:r>
              <a:rPr sz="2400" b="1" spc="-127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Node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1459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Joining in a Bitcoin P2P Network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59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40" name="object 3">
            <a:extLst>
              <a:ext uri="{FF2B5EF4-FFF2-40B4-BE49-F238E27FC236}">
                <a16:creationId xmlns:a16="http://schemas.microsoft.com/office/drawing/2014/main" id="{3E1470ED-98F9-403E-954C-A98C1A857603}"/>
              </a:ext>
            </a:extLst>
          </p:cNvPr>
          <p:cNvGrpSpPr/>
          <p:nvPr/>
        </p:nvGrpSpPr>
        <p:grpSpPr>
          <a:xfrm>
            <a:off x="1" y="1868853"/>
            <a:ext cx="8291744" cy="4402667"/>
            <a:chOff x="292100" y="806450"/>
            <a:chExt cx="7797800" cy="3302000"/>
          </a:xfrm>
        </p:grpSpPr>
        <p:sp>
          <p:nvSpPr>
            <p:cNvPr id="41" name="object 4">
              <a:extLst>
                <a:ext uri="{FF2B5EF4-FFF2-40B4-BE49-F238E27FC236}">
                  <a16:creationId xmlns:a16="http://schemas.microsoft.com/office/drawing/2014/main" id="{CE965121-6336-455F-8EB6-140333054AC2}"/>
                </a:ext>
              </a:extLst>
            </p:cNvPr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86112F36-D770-4332-A939-F73E217C62D6}"/>
                </a:ext>
              </a:extLst>
            </p:cNvPr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F1EAFB60-5069-4AF9-9C18-32DB218F7BFB}"/>
                </a:ext>
              </a:extLst>
            </p:cNvPr>
            <p:cNvSpPr/>
            <p:nvPr/>
          </p:nvSpPr>
          <p:spPr>
            <a:xfrm>
              <a:off x="304800" y="25226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7">
              <a:extLst>
                <a:ext uri="{FF2B5EF4-FFF2-40B4-BE49-F238E27FC236}">
                  <a16:creationId xmlns:a16="http://schemas.microsoft.com/office/drawing/2014/main" id="{F14D25FD-F53E-4BBD-AB69-5C71578E26D0}"/>
                </a:ext>
              </a:extLst>
            </p:cNvPr>
            <p:cNvSpPr/>
            <p:nvPr/>
          </p:nvSpPr>
          <p:spPr>
            <a:xfrm>
              <a:off x="304800" y="25226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8">
              <a:extLst>
                <a:ext uri="{FF2B5EF4-FFF2-40B4-BE49-F238E27FC236}">
                  <a16:creationId xmlns:a16="http://schemas.microsoft.com/office/drawing/2014/main" id="{76C52AE7-BE8E-406F-A334-9A472B42808D}"/>
                </a:ext>
              </a:extLst>
            </p:cNvPr>
            <p:cNvSpPr/>
            <p:nvPr/>
          </p:nvSpPr>
          <p:spPr>
            <a:xfrm>
              <a:off x="890167" y="1633118"/>
              <a:ext cx="506095" cy="989965"/>
            </a:xfrm>
            <a:custGeom>
              <a:avLst/>
              <a:gdLst/>
              <a:ahLst/>
              <a:cxnLst/>
              <a:rect l="l" t="t" r="r" b="b"/>
              <a:pathLst>
                <a:path w="506094" h="989964">
                  <a:moveTo>
                    <a:pt x="0" y="989914"/>
                  </a:moveTo>
                  <a:lnTo>
                    <a:pt x="50566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B4A4429C-BB81-43C5-9318-DC13DFBC16F2}"/>
                </a:ext>
              </a:extLst>
            </p:cNvPr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10">
              <a:extLst>
                <a:ext uri="{FF2B5EF4-FFF2-40B4-BE49-F238E27FC236}">
                  <a16:creationId xmlns:a16="http://schemas.microsoft.com/office/drawing/2014/main" id="{F4625957-D0B9-4032-B62D-006FFA28D5BB}"/>
                </a:ext>
              </a:extLst>
            </p:cNvPr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11">
              <a:extLst>
                <a:ext uri="{FF2B5EF4-FFF2-40B4-BE49-F238E27FC236}">
                  <a16:creationId xmlns:a16="http://schemas.microsoft.com/office/drawing/2014/main" id="{48946D68-54E9-4304-B4B9-6F5C2C670E3C}"/>
                </a:ext>
              </a:extLst>
            </p:cNvPr>
            <p:cNvSpPr/>
            <p:nvPr/>
          </p:nvSpPr>
          <p:spPr>
            <a:xfrm>
              <a:off x="890167" y="3107969"/>
              <a:ext cx="1091565" cy="111760"/>
            </a:xfrm>
            <a:custGeom>
              <a:avLst/>
              <a:gdLst/>
              <a:ahLst/>
              <a:cxnLst/>
              <a:rect l="l" t="t" r="r" b="b"/>
              <a:pathLst>
                <a:path w="1091564" h="111760">
                  <a:moveTo>
                    <a:pt x="0" y="0"/>
                  </a:moveTo>
                  <a:lnTo>
                    <a:pt x="1091031" y="11148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12">
              <a:extLst>
                <a:ext uri="{FF2B5EF4-FFF2-40B4-BE49-F238E27FC236}">
                  <a16:creationId xmlns:a16="http://schemas.microsoft.com/office/drawing/2014/main" id="{AF1A9CE7-239B-4ECD-B5BF-A1039956FF21}"/>
                </a:ext>
              </a:extLst>
            </p:cNvPr>
            <p:cNvSpPr/>
            <p:nvPr/>
          </p:nvSpPr>
          <p:spPr>
            <a:xfrm>
              <a:off x="1638300" y="1733550"/>
              <a:ext cx="443865" cy="1243965"/>
            </a:xfrm>
            <a:custGeom>
              <a:avLst/>
              <a:gdLst/>
              <a:ahLst/>
              <a:cxnLst/>
              <a:rect l="l" t="t" r="r" b="b"/>
              <a:pathLst>
                <a:path w="443864" h="1243964">
                  <a:moveTo>
                    <a:pt x="0" y="0"/>
                  </a:moveTo>
                  <a:lnTo>
                    <a:pt x="443331" y="124343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0" name="object 13">
              <a:extLst>
                <a:ext uri="{FF2B5EF4-FFF2-40B4-BE49-F238E27FC236}">
                  <a16:creationId xmlns:a16="http://schemas.microsoft.com/office/drawing/2014/main" id="{E0C68E0D-D698-4993-856D-250F81B3BAAC}"/>
                </a:ext>
              </a:extLst>
            </p:cNvPr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14">
              <a:extLst>
                <a:ext uri="{FF2B5EF4-FFF2-40B4-BE49-F238E27FC236}">
                  <a16:creationId xmlns:a16="http://schemas.microsoft.com/office/drawing/2014/main" id="{F04A8CAB-FB2C-49D5-B933-5DB48FC56BCA}"/>
                </a:ext>
              </a:extLst>
            </p:cNvPr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15">
              <a:extLst>
                <a:ext uri="{FF2B5EF4-FFF2-40B4-BE49-F238E27FC236}">
                  <a16:creationId xmlns:a16="http://schemas.microsoft.com/office/drawing/2014/main" id="{2A88AEA6-E813-438F-A6BC-30FF76CBE12E}"/>
                </a:ext>
              </a:extLst>
            </p:cNvPr>
            <p:cNvSpPr/>
            <p:nvPr/>
          </p:nvSpPr>
          <p:spPr>
            <a:xfrm>
              <a:off x="1981200" y="1162050"/>
              <a:ext cx="1676400" cy="228600"/>
            </a:xfrm>
            <a:custGeom>
              <a:avLst/>
              <a:gdLst/>
              <a:ahLst/>
              <a:cxnLst/>
              <a:rect l="l" t="t" r="r" b="b"/>
              <a:pathLst>
                <a:path w="1676400" h="228600">
                  <a:moveTo>
                    <a:pt x="0" y="228600"/>
                  </a:moveTo>
                  <a:lnTo>
                    <a:pt x="1676400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16">
              <a:extLst>
                <a:ext uri="{FF2B5EF4-FFF2-40B4-BE49-F238E27FC236}">
                  <a16:creationId xmlns:a16="http://schemas.microsoft.com/office/drawing/2014/main" id="{3013E281-7056-4956-9F0C-2DDB8FFB5BB0}"/>
                </a:ext>
              </a:extLst>
            </p:cNvPr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4" name="object 17">
              <a:extLst>
                <a:ext uri="{FF2B5EF4-FFF2-40B4-BE49-F238E27FC236}">
                  <a16:creationId xmlns:a16="http://schemas.microsoft.com/office/drawing/2014/main" id="{3B1542BD-FF08-40E1-B449-BE0F50997FE0}"/>
                </a:ext>
              </a:extLst>
            </p:cNvPr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5" name="object 18">
              <a:extLst>
                <a:ext uri="{FF2B5EF4-FFF2-40B4-BE49-F238E27FC236}">
                  <a16:creationId xmlns:a16="http://schemas.microsoft.com/office/drawing/2014/main" id="{83A73B44-383B-4D7F-A10E-77AE345E64B5}"/>
                </a:ext>
              </a:extLst>
            </p:cNvPr>
            <p:cNvSpPr/>
            <p:nvPr/>
          </p:nvSpPr>
          <p:spPr>
            <a:xfrm>
              <a:off x="2566568" y="3461918"/>
              <a:ext cx="1415415" cy="291465"/>
            </a:xfrm>
            <a:custGeom>
              <a:avLst/>
              <a:gdLst/>
              <a:ahLst/>
              <a:cxnLst/>
              <a:rect l="l" t="t" r="r" b="b"/>
              <a:pathLst>
                <a:path w="1415414" h="291464">
                  <a:moveTo>
                    <a:pt x="0" y="0"/>
                  </a:moveTo>
                  <a:lnTo>
                    <a:pt x="1414881" y="290931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19">
              <a:extLst>
                <a:ext uri="{FF2B5EF4-FFF2-40B4-BE49-F238E27FC236}">
                  <a16:creationId xmlns:a16="http://schemas.microsoft.com/office/drawing/2014/main" id="{1453C794-E6B5-4C24-A1BC-B2944C93F229}"/>
                </a:ext>
              </a:extLst>
            </p:cNvPr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20">
              <a:extLst>
                <a:ext uri="{FF2B5EF4-FFF2-40B4-BE49-F238E27FC236}">
                  <a16:creationId xmlns:a16="http://schemas.microsoft.com/office/drawing/2014/main" id="{942658C4-1A9C-43BC-AEDE-FABA0BB12C5C}"/>
                </a:ext>
              </a:extLst>
            </p:cNvPr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8" name="object 21">
              <a:extLst>
                <a:ext uri="{FF2B5EF4-FFF2-40B4-BE49-F238E27FC236}">
                  <a16:creationId xmlns:a16="http://schemas.microsoft.com/office/drawing/2014/main" id="{E4A85A36-0D57-4DF0-9A59-686519A9806A}"/>
                </a:ext>
              </a:extLst>
            </p:cNvPr>
            <p:cNvSpPr/>
            <p:nvPr/>
          </p:nvSpPr>
          <p:spPr>
            <a:xfrm>
              <a:off x="4566818" y="2623718"/>
              <a:ext cx="715645" cy="887094"/>
            </a:xfrm>
            <a:custGeom>
              <a:avLst/>
              <a:gdLst/>
              <a:ahLst/>
              <a:cxnLst/>
              <a:rect l="l" t="t" r="r" b="b"/>
              <a:pathLst>
                <a:path w="715645" h="887095">
                  <a:moveTo>
                    <a:pt x="0" y="886663"/>
                  </a:moveTo>
                  <a:lnTo>
                    <a:pt x="7152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9" name="object 22">
              <a:extLst>
                <a:ext uri="{FF2B5EF4-FFF2-40B4-BE49-F238E27FC236}">
                  <a16:creationId xmlns:a16="http://schemas.microsoft.com/office/drawing/2014/main" id="{23D215B6-D17E-4FF6-84FC-0C21C3BC64EA}"/>
                </a:ext>
              </a:extLst>
            </p:cNvPr>
            <p:cNvSpPr/>
            <p:nvPr/>
          </p:nvSpPr>
          <p:spPr>
            <a:xfrm>
              <a:off x="4242968" y="1404518"/>
              <a:ext cx="1039494" cy="734695"/>
            </a:xfrm>
            <a:custGeom>
              <a:avLst/>
              <a:gdLst/>
              <a:ahLst/>
              <a:cxnLst/>
              <a:rect l="l" t="t" r="r" b="b"/>
              <a:pathLst>
                <a:path w="1039495" h="734694">
                  <a:moveTo>
                    <a:pt x="0" y="0"/>
                  </a:moveTo>
                  <a:lnTo>
                    <a:pt x="1039063" y="734263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0" name="object 23">
              <a:extLst>
                <a:ext uri="{FF2B5EF4-FFF2-40B4-BE49-F238E27FC236}">
                  <a16:creationId xmlns:a16="http://schemas.microsoft.com/office/drawing/2014/main" id="{9EE4826C-BF76-4BB9-8347-D1A3A1218BDB}"/>
                </a:ext>
              </a:extLst>
            </p:cNvPr>
            <p:cNvSpPr/>
            <p:nvPr/>
          </p:nvSpPr>
          <p:spPr>
            <a:xfrm>
              <a:off x="6858000" y="8978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1" name="object 24">
              <a:extLst>
                <a:ext uri="{FF2B5EF4-FFF2-40B4-BE49-F238E27FC236}">
                  <a16:creationId xmlns:a16="http://schemas.microsoft.com/office/drawing/2014/main" id="{4422E3FE-E79F-4ADA-A12D-797F8EE0DBBB}"/>
                </a:ext>
              </a:extLst>
            </p:cNvPr>
            <p:cNvSpPr/>
            <p:nvPr/>
          </p:nvSpPr>
          <p:spPr>
            <a:xfrm>
              <a:off x="6858000" y="8978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25">
              <a:extLst>
                <a:ext uri="{FF2B5EF4-FFF2-40B4-BE49-F238E27FC236}">
                  <a16:creationId xmlns:a16="http://schemas.microsoft.com/office/drawing/2014/main" id="{50149693-30BC-478D-AD28-736222467706}"/>
                </a:ext>
              </a:extLst>
            </p:cNvPr>
            <p:cNvSpPr/>
            <p:nvPr/>
          </p:nvSpPr>
          <p:spPr>
            <a:xfrm>
              <a:off x="5766968" y="1483194"/>
              <a:ext cx="1191895" cy="655955"/>
            </a:xfrm>
            <a:custGeom>
              <a:avLst/>
              <a:gdLst/>
              <a:ahLst/>
              <a:cxnLst/>
              <a:rect l="l" t="t" r="r" b="b"/>
              <a:pathLst>
                <a:path w="1191895" h="655955">
                  <a:moveTo>
                    <a:pt x="0" y="655586"/>
                  </a:moveTo>
                  <a:lnTo>
                    <a:pt x="1191463" y="0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A76ADC20-81F5-49C1-866C-D40716AD1ED0}"/>
                </a:ext>
              </a:extLst>
            </p:cNvPr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4" name="object 27">
              <a:extLst>
                <a:ext uri="{FF2B5EF4-FFF2-40B4-BE49-F238E27FC236}">
                  <a16:creationId xmlns:a16="http://schemas.microsoft.com/office/drawing/2014/main" id="{5026E687-55E0-44AA-B62A-0FA87A3D5817}"/>
                </a:ext>
              </a:extLst>
            </p:cNvPr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87E8482F-9068-4623-9CC2-7FC3648CCAE7}"/>
                </a:ext>
              </a:extLst>
            </p:cNvPr>
            <p:cNvSpPr/>
            <p:nvPr/>
          </p:nvSpPr>
          <p:spPr>
            <a:xfrm>
              <a:off x="5766968" y="2623718"/>
              <a:ext cx="1624965" cy="782955"/>
            </a:xfrm>
            <a:custGeom>
              <a:avLst/>
              <a:gdLst/>
              <a:ahLst/>
              <a:cxnLst/>
              <a:rect l="l" t="t" r="r" b="b"/>
              <a:pathLst>
                <a:path w="1624965" h="782954">
                  <a:moveTo>
                    <a:pt x="0" y="0"/>
                  </a:moveTo>
                  <a:lnTo>
                    <a:pt x="1624431" y="78242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3F974C9F-A710-41A9-ACFD-F7BFDEDDDF4E}"/>
                </a:ext>
              </a:extLst>
            </p:cNvPr>
            <p:cNvSpPr/>
            <p:nvPr/>
          </p:nvSpPr>
          <p:spPr>
            <a:xfrm>
              <a:off x="7200900" y="1583626"/>
              <a:ext cx="291465" cy="1580515"/>
            </a:xfrm>
            <a:custGeom>
              <a:avLst/>
              <a:gdLst/>
              <a:ahLst/>
              <a:cxnLst/>
              <a:rect l="l" t="t" r="r" b="b"/>
              <a:pathLst>
                <a:path w="291465" h="1580514">
                  <a:moveTo>
                    <a:pt x="0" y="0"/>
                  </a:moveTo>
                  <a:lnTo>
                    <a:pt x="290931" y="1580045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7" name="object 30">
              <a:extLst>
                <a:ext uri="{FF2B5EF4-FFF2-40B4-BE49-F238E27FC236}">
                  <a16:creationId xmlns:a16="http://schemas.microsoft.com/office/drawing/2014/main" id="{CA87A0C5-DA4B-4B52-9C98-79E814DC1181}"/>
                </a:ext>
              </a:extLst>
            </p:cNvPr>
            <p:cNvSpPr/>
            <p:nvPr/>
          </p:nvSpPr>
          <p:spPr>
            <a:xfrm>
              <a:off x="4566818" y="3648607"/>
              <a:ext cx="2925445" cy="346710"/>
            </a:xfrm>
            <a:custGeom>
              <a:avLst/>
              <a:gdLst/>
              <a:ahLst/>
              <a:cxnLst/>
              <a:rect l="l" t="t" r="r" b="b"/>
              <a:pathLst>
                <a:path w="2925445" h="346710">
                  <a:moveTo>
                    <a:pt x="0" y="346709"/>
                  </a:moveTo>
                  <a:lnTo>
                    <a:pt x="29250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0" name="object 31">
              <a:extLst>
                <a:ext uri="{FF2B5EF4-FFF2-40B4-BE49-F238E27FC236}">
                  <a16:creationId xmlns:a16="http://schemas.microsoft.com/office/drawing/2014/main" id="{6FC5D842-0E9B-4E28-8F9E-6913B66F702F}"/>
                </a:ext>
              </a:extLst>
            </p:cNvPr>
            <p:cNvSpPr/>
            <p:nvPr/>
          </p:nvSpPr>
          <p:spPr>
            <a:xfrm>
              <a:off x="3239719" y="21014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1" name="object 32">
              <a:extLst>
                <a:ext uri="{FF2B5EF4-FFF2-40B4-BE49-F238E27FC236}">
                  <a16:creationId xmlns:a16="http://schemas.microsoft.com/office/drawing/2014/main" id="{0704AF37-081D-4E9A-A782-EF16103891D7}"/>
                </a:ext>
              </a:extLst>
            </p:cNvPr>
            <p:cNvSpPr/>
            <p:nvPr/>
          </p:nvSpPr>
          <p:spPr>
            <a:xfrm>
              <a:off x="3239719" y="21014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2" name="object 33">
              <a:extLst>
                <a:ext uri="{FF2B5EF4-FFF2-40B4-BE49-F238E27FC236}">
                  <a16:creationId xmlns:a16="http://schemas.microsoft.com/office/drawing/2014/main" id="{77F13CD1-A3FC-42EE-92A2-F284DFB2489A}"/>
                </a:ext>
              </a:extLst>
            </p:cNvPr>
            <p:cNvSpPr/>
            <p:nvPr/>
          </p:nvSpPr>
          <p:spPr>
            <a:xfrm>
              <a:off x="3633508" y="1504950"/>
              <a:ext cx="176530" cy="463550"/>
            </a:xfrm>
            <a:custGeom>
              <a:avLst/>
              <a:gdLst/>
              <a:ahLst/>
              <a:cxnLst/>
              <a:rect l="l" t="t" r="r" b="b"/>
              <a:pathLst>
                <a:path w="176529" h="463550">
                  <a:moveTo>
                    <a:pt x="0" y="462953"/>
                  </a:moveTo>
                  <a:lnTo>
                    <a:pt x="176491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3" name="object 34">
              <a:extLst>
                <a:ext uri="{FF2B5EF4-FFF2-40B4-BE49-F238E27FC236}">
                  <a16:creationId xmlns:a16="http://schemas.microsoft.com/office/drawing/2014/main" id="{F6D1241C-A52A-46B4-A2F4-7B9CFF5E976A}"/>
                </a:ext>
              </a:extLst>
            </p:cNvPr>
            <p:cNvSpPr/>
            <p:nvPr/>
          </p:nvSpPr>
          <p:spPr>
            <a:xfrm>
              <a:off x="3563594" y="1910664"/>
              <a:ext cx="160655" cy="191135"/>
            </a:xfrm>
            <a:custGeom>
              <a:avLst/>
              <a:gdLst/>
              <a:ahLst/>
              <a:cxnLst/>
              <a:rect l="l" t="t" r="r" b="b"/>
              <a:pathLst>
                <a:path w="160654" h="191135">
                  <a:moveTo>
                    <a:pt x="0" y="0"/>
                  </a:moveTo>
                  <a:lnTo>
                    <a:pt x="19024" y="190741"/>
                  </a:lnTo>
                  <a:lnTo>
                    <a:pt x="160197" y="6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36" name="object 35">
            <a:extLst>
              <a:ext uri="{FF2B5EF4-FFF2-40B4-BE49-F238E27FC236}">
                <a16:creationId xmlns:a16="http://schemas.microsoft.com/office/drawing/2014/main" id="{99AF7F8D-918E-4B71-959F-41ABCBFED9FC}"/>
              </a:ext>
            </a:extLst>
          </p:cNvPr>
          <p:cNvSpPr txBox="1"/>
          <p:nvPr/>
        </p:nvSpPr>
        <p:spPr>
          <a:xfrm>
            <a:off x="1796095" y="1977439"/>
            <a:ext cx="4107180" cy="126865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723659">
              <a:spcBef>
                <a:spcPts val="133"/>
              </a:spcBef>
            </a:pPr>
            <a:r>
              <a:rPr sz="2400" b="1" dirty="0">
                <a:latin typeface="Carlito"/>
                <a:cs typeface="Carlito"/>
              </a:rPr>
              <a:t>Seed</a:t>
            </a:r>
            <a:r>
              <a:rPr sz="2400" b="1" spc="-127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Node</a:t>
            </a:r>
            <a:endParaRPr sz="2400" dirty="0">
              <a:latin typeface="Carlito"/>
              <a:cs typeface="Carlito"/>
            </a:endParaRPr>
          </a:p>
          <a:p>
            <a:pPr>
              <a:spcBef>
                <a:spcPts val="33"/>
              </a:spcBef>
            </a:pPr>
            <a:endParaRPr sz="3333" dirty="0">
              <a:latin typeface="Carlito"/>
              <a:cs typeface="Carlito"/>
            </a:endParaRPr>
          </a:p>
          <a:p>
            <a:pPr marL="16933">
              <a:spcBef>
                <a:spcPts val="7"/>
              </a:spcBef>
            </a:pPr>
            <a:r>
              <a:rPr sz="2400" b="1" spc="-7" dirty="0">
                <a:latin typeface="Carlito"/>
                <a:cs typeface="Carlito"/>
              </a:rPr>
              <a:t>&lt;address</a:t>
            </a:r>
            <a:r>
              <a:rPr sz="2400" b="1" spc="-53" dirty="0">
                <a:latin typeface="Carlito"/>
                <a:cs typeface="Carlito"/>
              </a:rPr>
              <a:t> </a:t>
            </a:r>
            <a:r>
              <a:rPr sz="2400" b="1" spc="-13" dirty="0">
                <a:latin typeface="Carlito"/>
                <a:cs typeface="Carlito"/>
              </a:rPr>
              <a:t>list&gt;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352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Joining in a Bitcoin P2P Network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59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39" name="object 3">
            <a:extLst>
              <a:ext uri="{FF2B5EF4-FFF2-40B4-BE49-F238E27FC236}">
                <a16:creationId xmlns:a16="http://schemas.microsoft.com/office/drawing/2014/main" id="{2866517A-F826-4AE8-BF85-1950DAFB4DD8}"/>
              </a:ext>
            </a:extLst>
          </p:cNvPr>
          <p:cNvGrpSpPr/>
          <p:nvPr/>
        </p:nvGrpSpPr>
        <p:grpSpPr>
          <a:xfrm>
            <a:off x="262453" y="1991522"/>
            <a:ext cx="7896810" cy="4402667"/>
            <a:chOff x="292100" y="806450"/>
            <a:chExt cx="7797800" cy="3302000"/>
          </a:xfrm>
        </p:grpSpPr>
        <p:sp>
          <p:nvSpPr>
            <p:cNvPr id="68" name="object 4">
              <a:extLst>
                <a:ext uri="{FF2B5EF4-FFF2-40B4-BE49-F238E27FC236}">
                  <a16:creationId xmlns:a16="http://schemas.microsoft.com/office/drawing/2014/main" id="{52AFFBD5-E929-4108-B2D6-ACA94B43A29D}"/>
                </a:ext>
              </a:extLst>
            </p:cNvPr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9" name="object 5">
              <a:extLst>
                <a:ext uri="{FF2B5EF4-FFF2-40B4-BE49-F238E27FC236}">
                  <a16:creationId xmlns:a16="http://schemas.microsoft.com/office/drawing/2014/main" id="{19A179F0-16C6-4413-896F-2463DFE49101}"/>
                </a:ext>
              </a:extLst>
            </p:cNvPr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0" name="object 6">
              <a:extLst>
                <a:ext uri="{FF2B5EF4-FFF2-40B4-BE49-F238E27FC236}">
                  <a16:creationId xmlns:a16="http://schemas.microsoft.com/office/drawing/2014/main" id="{EDC5DE83-3324-4D2A-AEAB-60A930723A89}"/>
                </a:ext>
              </a:extLst>
            </p:cNvPr>
            <p:cNvSpPr/>
            <p:nvPr/>
          </p:nvSpPr>
          <p:spPr>
            <a:xfrm>
              <a:off x="304800" y="25226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1" name="object 7">
              <a:extLst>
                <a:ext uri="{FF2B5EF4-FFF2-40B4-BE49-F238E27FC236}">
                  <a16:creationId xmlns:a16="http://schemas.microsoft.com/office/drawing/2014/main" id="{FC240CC5-5387-4BD3-84EB-D89A4743563A}"/>
                </a:ext>
              </a:extLst>
            </p:cNvPr>
            <p:cNvSpPr/>
            <p:nvPr/>
          </p:nvSpPr>
          <p:spPr>
            <a:xfrm>
              <a:off x="304800" y="25226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2" name="object 8">
              <a:extLst>
                <a:ext uri="{FF2B5EF4-FFF2-40B4-BE49-F238E27FC236}">
                  <a16:creationId xmlns:a16="http://schemas.microsoft.com/office/drawing/2014/main" id="{162CF7CC-8708-41BB-90C4-08246F12F38A}"/>
                </a:ext>
              </a:extLst>
            </p:cNvPr>
            <p:cNvSpPr/>
            <p:nvPr/>
          </p:nvSpPr>
          <p:spPr>
            <a:xfrm>
              <a:off x="890167" y="1633118"/>
              <a:ext cx="506095" cy="989965"/>
            </a:xfrm>
            <a:custGeom>
              <a:avLst/>
              <a:gdLst/>
              <a:ahLst/>
              <a:cxnLst/>
              <a:rect l="l" t="t" r="r" b="b"/>
              <a:pathLst>
                <a:path w="506094" h="989964">
                  <a:moveTo>
                    <a:pt x="0" y="989914"/>
                  </a:moveTo>
                  <a:lnTo>
                    <a:pt x="50566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3" name="object 9">
              <a:extLst>
                <a:ext uri="{FF2B5EF4-FFF2-40B4-BE49-F238E27FC236}">
                  <a16:creationId xmlns:a16="http://schemas.microsoft.com/office/drawing/2014/main" id="{659A4CE3-266C-4350-9057-E8D952C2DBC6}"/>
                </a:ext>
              </a:extLst>
            </p:cNvPr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4" name="object 10">
              <a:extLst>
                <a:ext uri="{FF2B5EF4-FFF2-40B4-BE49-F238E27FC236}">
                  <a16:creationId xmlns:a16="http://schemas.microsoft.com/office/drawing/2014/main" id="{272BE48C-6D1F-4119-9172-9252BF474516}"/>
                </a:ext>
              </a:extLst>
            </p:cNvPr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5" name="object 11">
              <a:extLst>
                <a:ext uri="{FF2B5EF4-FFF2-40B4-BE49-F238E27FC236}">
                  <a16:creationId xmlns:a16="http://schemas.microsoft.com/office/drawing/2014/main" id="{88F7A5AC-3829-4CC2-95B1-B98CA1E0A729}"/>
                </a:ext>
              </a:extLst>
            </p:cNvPr>
            <p:cNvSpPr/>
            <p:nvPr/>
          </p:nvSpPr>
          <p:spPr>
            <a:xfrm>
              <a:off x="890167" y="3107969"/>
              <a:ext cx="1091565" cy="111760"/>
            </a:xfrm>
            <a:custGeom>
              <a:avLst/>
              <a:gdLst/>
              <a:ahLst/>
              <a:cxnLst/>
              <a:rect l="l" t="t" r="r" b="b"/>
              <a:pathLst>
                <a:path w="1091564" h="111760">
                  <a:moveTo>
                    <a:pt x="0" y="0"/>
                  </a:moveTo>
                  <a:lnTo>
                    <a:pt x="1091031" y="11148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6" name="object 12">
              <a:extLst>
                <a:ext uri="{FF2B5EF4-FFF2-40B4-BE49-F238E27FC236}">
                  <a16:creationId xmlns:a16="http://schemas.microsoft.com/office/drawing/2014/main" id="{5F3EE56F-16E1-46BB-B3C6-536AA05C8EA5}"/>
                </a:ext>
              </a:extLst>
            </p:cNvPr>
            <p:cNvSpPr/>
            <p:nvPr/>
          </p:nvSpPr>
          <p:spPr>
            <a:xfrm>
              <a:off x="1638300" y="1733550"/>
              <a:ext cx="443865" cy="1243965"/>
            </a:xfrm>
            <a:custGeom>
              <a:avLst/>
              <a:gdLst/>
              <a:ahLst/>
              <a:cxnLst/>
              <a:rect l="l" t="t" r="r" b="b"/>
              <a:pathLst>
                <a:path w="443864" h="1243964">
                  <a:moveTo>
                    <a:pt x="0" y="0"/>
                  </a:moveTo>
                  <a:lnTo>
                    <a:pt x="443331" y="124343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7" name="object 13">
              <a:extLst>
                <a:ext uri="{FF2B5EF4-FFF2-40B4-BE49-F238E27FC236}">
                  <a16:creationId xmlns:a16="http://schemas.microsoft.com/office/drawing/2014/main" id="{CB2AE145-C62B-4C4C-8A4A-93A0E6DCD4CF}"/>
                </a:ext>
              </a:extLst>
            </p:cNvPr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8" name="object 14">
              <a:extLst>
                <a:ext uri="{FF2B5EF4-FFF2-40B4-BE49-F238E27FC236}">
                  <a16:creationId xmlns:a16="http://schemas.microsoft.com/office/drawing/2014/main" id="{6F4BCCCC-A5A6-4746-AD2D-5B3ECA7168AF}"/>
                </a:ext>
              </a:extLst>
            </p:cNvPr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9" name="object 15">
              <a:extLst>
                <a:ext uri="{FF2B5EF4-FFF2-40B4-BE49-F238E27FC236}">
                  <a16:creationId xmlns:a16="http://schemas.microsoft.com/office/drawing/2014/main" id="{79139892-E2AD-400F-9738-3E3C8F0F8315}"/>
                </a:ext>
              </a:extLst>
            </p:cNvPr>
            <p:cNvSpPr/>
            <p:nvPr/>
          </p:nvSpPr>
          <p:spPr>
            <a:xfrm>
              <a:off x="1981200" y="1162050"/>
              <a:ext cx="1676400" cy="228600"/>
            </a:xfrm>
            <a:custGeom>
              <a:avLst/>
              <a:gdLst/>
              <a:ahLst/>
              <a:cxnLst/>
              <a:rect l="l" t="t" r="r" b="b"/>
              <a:pathLst>
                <a:path w="1676400" h="228600">
                  <a:moveTo>
                    <a:pt x="0" y="228600"/>
                  </a:moveTo>
                  <a:lnTo>
                    <a:pt x="1676400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0" name="object 16">
              <a:extLst>
                <a:ext uri="{FF2B5EF4-FFF2-40B4-BE49-F238E27FC236}">
                  <a16:creationId xmlns:a16="http://schemas.microsoft.com/office/drawing/2014/main" id="{15664518-DE71-4A13-8E79-487C584BA10A}"/>
                </a:ext>
              </a:extLst>
            </p:cNvPr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1" name="object 17">
              <a:extLst>
                <a:ext uri="{FF2B5EF4-FFF2-40B4-BE49-F238E27FC236}">
                  <a16:creationId xmlns:a16="http://schemas.microsoft.com/office/drawing/2014/main" id="{EFE7BE34-81AC-44FF-9895-1DA151202E6C}"/>
                </a:ext>
              </a:extLst>
            </p:cNvPr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2" name="object 18">
              <a:extLst>
                <a:ext uri="{FF2B5EF4-FFF2-40B4-BE49-F238E27FC236}">
                  <a16:creationId xmlns:a16="http://schemas.microsoft.com/office/drawing/2014/main" id="{75911DCF-5F10-4799-94CC-578324C21351}"/>
                </a:ext>
              </a:extLst>
            </p:cNvPr>
            <p:cNvSpPr/>
            <p:nvPr/>
          </p:nvSpPr>
          <p:spPr>
            <a:xfrm>
              <a:off x="2566568" y="3461918"/>
              <a:ext cx="1415415" cy="291465"/>
            </a:xfrm>
            <a:custGeom>
              <a:avLst/>
              <a:gdLst/>
              <a:ahLst/>
              <a:cxnLst/>
              <a:rect l="l" t="t" r="r" b="b"/>
              <a:pathLst>
                <a:path w="1415414" h="291464">
                  <a:moveTo>
                    <a:pt x="0" y="0"/>
                  </a:moveTo>
                  <a:lnTo>
                    <a:pt x="1414881" y="290931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3" name="object 19">
              <a:extLst>
                <a:ext uri="{FF2B5EF4-FFF2-40B4-BE49-F238E27FC236}">
                  <a16:creationId xmlns:a16="http://schemas.microsoft.com/office/drawing/2014/main" id="{7C0ADDEA-B33A-4399-A41F-95E37A1CA93C}"/>
                </a:ext>
              </a:extLst>
            </p:cNvPr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4" name="object 20">
              <a:extLst>
                <a:ext uri="{FF2B5EF4-FFF2-40B4-BE49-F238E27FC236}">
                  <a16:creationId xmlns:a16="http://schemas.microsoft.com/office/drawing/2014/main" id="{FD02B7C1-6F8F-4647-877E-3D5154418984}"/>
                </a:ext>
              </a:extLst>
            </p:cNvPr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5" name="object 21">
              <a:extLst>
                <a:ext uri="{FF2B5EF4-FFF2-40B4-BE49-F238E27FC236}">
                  <a16:creationId xmlns:a16="http://schemas.microsoft.com/office/drawing/2014/main" id="{0F29AF34-0DF1-4B91-8B4B-88E20A02A1CE}"/>
                </a:ext>
              </a:extLst>
            </p:cNvPr>
            <p:cNvSpPr/>
            <p:nvPr/>
          </p:nvSpPr>
          <p:spPr>
            <a:xfrm>
              <a:off x="4566818" y="2623718"/>
              <a:ext cx="715645" cy="887094"/>
            </a:xfrm>
            <a:custGeom>
              <a:avLst/>
              <a:gdLst/>
              <a:ahLst/>
              <a:cxnLst/>
              <a:rect l="l" t="t" r="r" b="b"/>
              <a:pathLst>
                <a:path w="715645" h="887095">
                  <a:moveTo>
                    <a:pt x="0" y="886663"/>
                  </a:moveTo>
                  <a:lnTo>
                    <a:pt x="7152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6" name="object 22">
              <a:extLst>
                <a:ext uri="{FF2B5EF4-FFF2-40B4-BE49-F238E27FC236}">
                  <a16:creationId xmlns:a16="http://schemas.microsoft.com/office/drawing/2014/main" id="{D35215B1-CC33-47EF-9FD2-E24B175734E4}"/>
                </a:ext>
              </a:extLst>
            </p:cNvPr>
            <p:cNvSpPr/>
            <p:nvPr/>
          </p:nvSpPr>
          <p:spPr>
            <a:xfrm>
              <a:off x="4242968" y="1404518"/>
              <a:ext cx="1039494" cy="734695"/>
            </a:xfrm>
            <a:custGeom>
              <a:avLst/>
              <a:gdLst/>
              <a:ahLst/>
              <a:cxnLst/>
              <a:rect l="l" t="t" r="r" b="b"/>
              <a:pathLst>
                <a:path w="1039495" h="734694">
                  <a:moveTo>
                    <a:pt x="0" y="0"/>
                  </a:moveTo>
                  <a:lnTo>
                    <a:pt x="1039063" y="734263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7" name="object 23">
              <a:extLst>
                <a:ext uri="{FF2B5EF4-FFF2-40B4-BE49-F238E27FC236}">
                  <a16:creationId xmlns:a16="http://schemas.microsoft.com/office/drawing/2014/main" id="{77AE426C-F45C-4BF6-873E-97FA73896701}"/>
                </a:ext>
              </a:extLst>
            </p:cNvPr>
            <p:cNvSpPr/>
            <p:nvPr/>
          </p:nvSpPr>
          <p:spPr>
            <a:xfrm>
              <a:off x="6858000" y="8978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8" name="object 24">
              <a:extLst>
                <a:ext uri="{FF2B5EF4-FFF2-40B4-BE49-F238E27FC236}">
                  <a16:creationId xmlns:a16="http://schemas.microsoft.com/office/drawing/2014/main" id="{6EA38958-683E-43AA-9C58-0F543E8BE134}"/>
                </a:ext>
              </a:extLst>
            </p:cNvPr>
            <p:cNvSpPr/>
            <p:nvPr/>
          </p:nvSpPr>
          <p:spPr>
            <a:xfrm>
              <a:off x="6858000" y="8978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9" name="object 25">
              <a:extLst>
                <a:ext uri="{FF2B5EF4-FFF2-40B4-BE49-F238E27FC236}">
                  <a16:creationId xmlns:a16="http://schemas.microsoft.com/office/drawing/2014/main" id="{0BFC1050-E704-4B92-9D78-D2B2B99FF5E1}"/>
                </a:ext>
              </a:extLst>
            </p:cNvPr>
            <p:cNvSpPr/>
            <p:nvPr/>
          </p:nvSpPr>
          <p:spPr>
            <a:xfrm>
              <a:off x="5766968" y="1483194"/>
              <a:ext cx="1191895" cy="655955"/>
            </a:xfrm>
            <a:custGeom>
              <a:avLst/>
              <a:gdLst/>
              <a:ahLst/>
              <a:cxnLst/>
              <a:rect l="l" t="t" r="r" b="b"/>
              <a:pathLst>
                <a:path w="1191895" h="655955">
                  <a:moveTo>
                    <a:pt x="0" y="655586"/>
                  </a:moveTo>
                  <a:lnTo>
                    <a:pt x="1191463" y="0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0" name="object 26">
              <a:extLst>
                <a:ext uri="{FF2B5EF4-FFF2-40B4-BE49-F238E27FC236}">
                  <a16:creationId xmlns:a16="http://schemas.microsoft.com/office/drawing/2014/main" id="{610FA69B-7AF0-4CE2-8CFA-FFA7D7264BC2}"/>
                </a:ext>
              </a:extLst>
            </p:cNvPr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1" name="object 27">
              <a:extLst>
                <a:ext uri="{FF2B5EF4-FFF2-40B4-BE49-F238E27FC236}">
                  <a16:creationId xmlns:a16="http://schemas.microsoft.com/office/drawing/2014/main" id="{1ED01048-C57B-40B5-94A2-67E51DBDC76B}"/>
                </a:ext>
              </a:extLst>
            </p:cNvPr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2" name="object 28">
              <a:extLst>
                <a:ext uri="{FF2B5EF4-FFF2-40B4-BE49-F238E27FC236}">
                  <a16:creationId xmlns:a16="http://schemas.microsoft.com/office/drawing/2014/main" id="{84C0C74D-40A6-454B-B8EA-2CD26EA7CF1B}"/>
                </a:ext>
              </a:extLst>
            </p:cNvPr>
            <p:cNvSpPr/>
            <p:nvPr/>
          </p:nvSpPr>
          <p:spPr>
            <a:xfrm>
              <a:off x="5766968" y="2623718"/>
              <a:ext cx="1624965" cy="782955"/>
            </a:xfrm>
            <a:custGeom>
              <a:avLst/>
              <a:gdLst/>
              <a:ahLst/>
              <a:cxnLst/>
              <a:rect l="l" t="t" r="r" b="b"/>
              <a:pathLst>
                <a:path w="1624965" h="782954">
                  <a:moveTo>
                    <a:pt x="0" y="0"/>
                  </a:moveTo>
                  <a:lnTo>
                    <a:pt x="1624431" y="78242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3" name="object 29">
              <a:extLst>
                <a:ext uri="{FF2B5EF4-FFF2-40B4-BE49-F238E27FC236}">
                  <a16:creationId xmlns:a16="http://schemas.microsoft.com/office/drawing/2014/main" id="{548313F3-696A-477D-BF9C-ED2540E60205}"/>
                </a:ext>
              </a:extLst>
            </p:cNvPr>
            <p:cNvSpPr/>
            <p:nvPr/>
          </p:nvSpPr>
          <p:spPr>
            <a:xfrm>
              <a:off x="7200900" y="1583626"/>
              <a:ext cx="291465" cy="1580515"/>
            </a:xfrm>
            <a:custGeom>
              <a:avLst/>
              <a:gdLst/>
              <a:ahLst/>
              <a:cxnLst/>
              <a:rect l="l" t="t" r="r" b="b"/>
              <a:pathLst>
                <a:path w="291465" h="1580514">
                  <a:moveTo>
                    <a:pt x="0" y="0"/>
                  </a:moveTo>
                  <a:lnTo>
                    <a:pt x="290931" y="1580045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4" name="object 30">
              <a:extLst>
                <a:ext uri="{FF2B5EF4-FFF2-40B4-BE49-F238E27FC236}">
                  <a16:creationId xmlns:a16="http://schemas.microsoft.com/office/drawing/2014/main" id="{9F01DE6C-B078-4A16-BA4A-293C0A424DE9}"/>
                </a:ext>
              </a:extLst>
            </p:cNvPr>
            <p:cNvSpPr/>
            <p:nvPr/>
          </p:nvSpPr>
          <p:spPr>
            <a:xfrm>
              <a:off x="4566818" y="3648607"/>
              <a:ext cx="2925445" cy="346710"/>
            </a:xfrm>
            <a:custGeom>
              <a:avLst/>
              <a:gdLst/>
              <a:ahLst/>
              <a:cxnLst/>
              <a:rect l="l" t="t" r="r" b="b"/>
              <a:pathLst>
                <a:path w="2925445" h="346710">
                  <a:moveTo>
                    <a:pt x="0" y="346709"/>
                  </a:moveTo>
                  <a:lnTo>
                    <a:pt x="29250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5" name="object 31">
              <a:extLst>
                <a:ext uri="{FF2B5EF4-FFF2-40B4-BE49-F238E27FC236}">
                  <a16:creationId xmlns:a16="http://schemas.microsoft.com/office/drawing/2014/main" id="{E4180CB1-3AB8-4D3F-A38F-D95208AB3758}"/>
                </a:ext>
              </a:extLst>
            </p:cNvPr>
            <p:cNvSpPr/>
            <p:nvPr/>
          </p:nvSpPr>
          <p:spPr>
            <a:xfrm>
              <a:off x="3239719" y="21014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6" name="object 32">
              <a:extLst>
                <a:ext uri="{FF2B5EF4-FFF2-40B4-BE49-F238E27FC236}">
                  <a16:creationId xmlns:a16="http://schemas.microsoft.com/office/drawing/2014/main" id="{E07C8DAF-EA21-44D6-B842-3E2F9B4846CE}"/>
                </a:ext>
              </a:extLst>
            </p:cNvPr>
            <p:cNvSpPr/>
            <p:nvPr/>
          </p:nvSpPr>
          <p:spPr>
            <a:xfrm>
              <a:off x="3239719" y="21014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7" name="object 33">
              <a:extLst>
                <a:ext uri="{FF2B5EF4-FFF2-40B4-BE49-F238E27FC236}">
                  <a16:creationId xmlns:a16="http://schemas.microsoft.com/office/drawing/2014/main" id="{4C3A6328-65E4-49F0-891C-CA153C13E543}"/>
                </a:ext>
              </a:extLst>
            </p:cNvPr>
            <p:cNvSpPr/>
            <p:nvPr/>
          </p:nvSpPr>
          <p:spPr>
            <a:xfrm>
              <a:off x="3582619" y="1404518"/>
              <a:ext cx="175895" cy="697230"/>
            </a:xfrm>
            <a:custGeom>
              <a:avLst/>
              <a:gdLst/>
              <a:ahLst/>
              <a:cxnLst/>
              <a:rect l="l" t="t" r="r" b="b"/>
              <a:pathLst>
                <a:path w="175895" h="697230">
                  <a:moveTo>
                    <a:pt x="0" y="696887"/>
                  </a:moveTo>
                  <a:lnTo>
                    <a:pt x="175412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8" name="object 34">
              <a:extLst>
                <a:ext uri="{FF2B5EF4-FFF2-40B4-BE49-F238E27FC236}">
                  <a16:creationId xmlns:a16="http://schemas.microsoft.com/office/drawing/2014/main" id="{2F19D5E1-E854-4D08-A490-D246E7FDB9BE}"/>
                </a:ext>
              </a:extLst>
            </p:cNvPr>
            <p:cNvSpPr/>
            <p:nvPr/>
          </p:nvSpPr>
          <p:spPr>
            <a:xfrm>
              <a:off x="1880768" y="1633118"/>
              <a:ext cx="1359535" cy="811530"/>
            </a:xfrm>
            <a:custGeom>
              <a:avLst/>
              <a:gdLst/>
              <a:ahLst/>
              <a:cxnLst/>
              <a:rect l="l" t="t" r="r" b="b"/>
              <a:pathLst>
                <a:path w="1359535" h="811530">
                  <a:moveTo>
                    <a:pt x="1358950" y="811187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99" name="object 35">
              <a:extLst>
                <a:ext uri="{FF2B5EF4-FFF2-40B4-BE49-F238E27FC236}">
                  <a16:creationId xmlns:a16="http://schemas.microsoft.com/office/drawing/2014/main" id="{954599CF-CAED-413E-B940-525BB04A5EA3}"/>
                </a:ext>
              </a:extLst>
            </p:cNvPr>
            <p:cNvSpPr/>
            <p:nvPr/>
          </p:nvSpPr>
          <p:spPr>
            <a:xfrm>
              <a:off x="3925519" y="2381250"/>
              <a:ext cx="1256665" cy="63500"/>
            </a:xfrm>
            <a:custGeom>
              <a:avLst/>
              <a:gdLst/>
              <a:ahLst/>
              <a:cxnLst/>
              <a:rect l="l" t="t" r="r" b="b"/>
              <a:pathLst>
                <a:path w="1256664" h="63500">
                  <a:moveTo>
                    <a:pt x="1256080" y="0"/>
                  </a:moveTo>
                  <a:lnTo>
                    <a:pt x="0" y="63055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4" name="object 36">
            <a:extLst>
              <a:ext uri="{FF2B5EF4-FFF2-40B4-BE49-F238E27FC236}">
                <a16:creationId xmlns:a16="http://schemas.microsoft.com/office/drawing/2014/main" id="{753DD9A9-4CAF-4477-91ED-82315E33811A}"/>
              </a:ext>
            </a:extLst>
          </p:cNvPr>
          <p:cNvSpPr txBox="1"/>
          <p:nvPr/>
        </p:nvSpPr>
        <p:spPr>
          <a:xfrm>
            <a:off x="4503639" y="1961958"/>
            <a:ext cx="14003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dirty="0">
                <a:latin typeface="Carlito"/>
                <a:cs typeface="Carlito"/>
              </a:rPr>
              <a:t>Seed</a:t>
            </a:r>
            <a:r>
              <a:rPr sz="2400" b="1" spc="-127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Node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9273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Joining in a Bitcoin P2P Network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59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40" name="object 3">
            <a:extLst>
              <a:ext uri="{FF2B5EF4-FFF2-40B4-BE49-F238E27FC236}">
                <a16:creationId xmlns:a16="http://schemas.microsoft.com/office/drawing/2014/main" id="{6479670E-5EA4-496F-9729-14E0474D8723}"/>
              </a:ext>
            </a:extLst>
          </p:cNvPr>
          <p:cNvGrpSpPr/>
          <p:nvPr/>
        </p:nvGrpSpPr>
        <p:grpSpPr>
          <a:xfrm>
            <a:off x="1" y="2259364"/>
            <a:ext cx="8371638" cy="4402667"/>
            <a:chOff x="292100" y="806450"/>
            <a:chExt cx="7797800" cy="3302000"/>
          </a:xfrm>
        </p:grpSpPr>
        <p:sp>
          <p:nvSpPr>
            <p:cNvPr id="41" name="object 4">
              <a:extLst>
                <a:ext uri="{FF2B5EF4-FFF2-40B4-BE49-F238E27FC236}">
                  <a16:creationId xmlns:a16="http://schemas.microsoft.com/office/drawing/2014/main" id="{32DE96C7-71E8-47A8-A863-5A2AA4067FD8}"/>
                </a:ext>
              </a:extLst>
            </p:cNvPr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AFB032A8-4DF3-4777-8134-1B8836597DA1}"/>
                </a:ext>
              </a:extLst>
            </p:cNvPr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C4F181EE-7BD6-4E2F-8678-DCA80981FFBD}"/>
                </a:ext>
              </a:extLst>
            </p:cNvPr>
            <p:cNvSpPr/>
            <p:nvPr/>
          </p:nvSpPr>
          <p:spPr>
            <a:xfrm>
              <a:off x="304800" y="25226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7">
              <a:extLst>
                <a:ext uri="{FF2B5EF4-FFF2-40B4-BE49-F238E27FC236}">
                  <a16:creationId xmlns:a16="http://schemas.microsoft.com/office/drawing/2014/main" id="{A602F447-89F2-4879-AAF4-99BBBD5F8162}"/>
                </a:ext>
              </a:extLst>
            </p:cNvPr>
            <p:cNvSpPr/>
            <p:nvPr/>
          </p:nvSpPr>
          <p:spPr>
            <a:xfrm>
              <a:off x="304800" y="25226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8">
              <a:extLst>
                <a:ext uri="{FF2B5EF4-FFF2-40B4-BE49-F238E27FC236}">
                  <a16:creationId xmlns:a16="http://schemas.microsoft.com/office/drawing/2014/main" id="{BEF90AE4-C4F6-4E36-A177-9E66C9FF006E}"/>
                </a:ext>
              </a:extLst>
            </p:cNvPr>
            <p:cNvSpPr/>
            <p:nvPr/>
          </p:nvSpPr>
          <p:spPr>
            <a:xfrm>
              <a:off x="890167" y="1633118"/>
              <a:ext cx="506095" cy="989965"/>
            </a:xfrm>
            <a:custGeom>
              <a:avLst/>
              <a:gdLst/>
              <a:ahLst/>
              <a:cxnLst/>
              <a:rect l="l" t="t" r="r" b="b"/>
              <a:pathLst>
                <a:path w="506094" h="989964">
                  <a:moveTo>
                    <a:pt x="0" y="989914"/>
                  </a:moveTo>
                  <a:lnTo>
                    <a:pt x="50566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0173B66C-4BEC-4375-9AB0-0F5A831C5EA2}"/>
                </a:ext>
              </a:extLst>
            </p:cNvPr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10">
              <a:extLst>
                <a:ext uri="{FF2B5EF4-FFF2-40B4-BE49-F238E27FC236}">
                  <a16:creationId xmlns:a16="http://schemas.microsoft.com/office/drawing/2014/main" id="{C5E2D955-F0E6-413D-9C54-8E89F0EE49F4}"/>
                </a:ext>
              </a:extLst>
            </p:cNvPr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11">
              <a:extLst>
                <a:ext uri="{FF2B5EF4-FFF2-40B4-BE49-F238E27FC236}">
                  <a16:creationId xmlns:a16="http://schemas.microsoft.com/office/drawing/2014/main" id="{4A12B28E-F2FE-450B-8111-AAA96FEFF263}"/>
                </a:ext>
              </a:extLst>
            </p:cNvPr>
            <p:cNvSpPr/>
            <p:nvPr/>
          </p:nvSpPr>
          <p:spPr>
            <a:xfrm>
              <a:off x="890167" y="3107969"/>
              <a:ext cx="1091565" cy="111760"/>
            </a:xfrm>
            <a:custGeom>
              <a:avLst/>
              <a:gdLst/>
              <a:ahLst/>
              <a:cxnLst/>
              <a:rect l="l" t="t" r="r" b="b"/>
              <a:pathLst>
                <a:path w="1091564" h="111760">
                  <a:moveTo>
                    <a:pt x="0" y="0"/>
                  </a:moveTo>
                  <a:lnTo>
                    <a:pt x="1091031" y="11148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12">
              <a:extLst>
                <a:ext uri="{FF2B5EF4-FFF2-40B4-BE49-F238E27FC236}">
                  <a16:creationId xmlns:a16="http://schemas.microsoft.com/office/drawing/2014/main" id="{FB9275BF-E435-490C-BFEC-DEBAD1655578}"/>
                </a:ext>
              </a:extLst>
            </p:cNvPr>
            <p:cNvSpPr/>
            <p:nvPr/>
          </p:nvSpPr>
          <p:spPr>
            <a:xfrm>
              <a:off x="1638300" y="1733550"/>
              <a:ext cx="443865" cy="1243965"/>
            </a:xfrm>
            <a:custGeom>
              <a:avLst/>
              <a:gdLst/>
              <a:ahLst/>
              <a:cxnLst/>
              <a:rect l="l" t="t" r="r" b="b"/>
              <a:pathLst>
                <a:path w="443864" h="1243964">
                  <a:moveTo>
                    <a:pt x="0" y="0"/>
                  </a:moveTo>
                  <a:lnTo>
                    <a:pt x="443331" y="124343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0" name="object 13">
              <a:extLst>
                <a:ext uri="{FF2B5EF4-FFF2-40B4-BE49-F238E27FC236}">
                  <a16:creationId xmlns:a16="http://schemas.microsoft.com/office/drawing/2014/main" id="{760FC163-2F3E-4C45-B497-CB3C73EC7144}"/>
                </a:ext>
              </a:extLst>
            </p:cNvPr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14">
              <a:extLst>
                <a:ext uri="{FF2B5EF4-FFF2-40B4-BE49-F238E27FC236}">
                  <a16:creationId xmlns:a16="http://schemas.microsoft.com/office/drawing/2014/main" id="{CEB1CC4E-8D56-449C-8818-638099CA1B34}"/>
                </a:ext>
              </a:extLst>
            </p:cNvPr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15">
              <a:extLst>
                <a:ext uri="{FF2B5EF4-FFF2-40B4-BE49-F238E27FC236}">
                  <a16:creationId xmlns:a16="http://schemas.microsoft.com/office/drawing/2014/main" id="{F2196323-F69D-4118-B9FF-3778D7277291}"/>
                </a:ext>
              </a:extLst>
            </p:cNvPr>
            <p:cNvSpPr/>
            <p:nvPr/>
          </p:nvSpPr>
          <p:spPr>
            <a:xfrm>
              <a:off x="1981200" y="1162050"/>
              <a:ext cx="1676400" cy="228600"/>
            </a:xfrm>
            <a:custGeom>
              <a:avLst/>
              <a:gdLst/>
              <a:ahLst/>
              <a:cxnLst/>
              <a:rect l="l" t="t" r="r" b="b"/>
              <a:pathLst>
                <a:path w="1676400" h="228600">
                  <a:moveTo>
                    <a:pt x="0" y="228600"/>
                  </a:moveTo>
                  <a:lnTo>
                    <a:pt x="1676400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16">
              <a:extLst>
                <a:ext uri="{FF2B5EF4-FFF2-40B4-BE49-F238E27FC236}">
                  <a16:creationId xmlns:a16="http://schemas.microsoft.com/office/drawing/2014/main" id="{AD074460-AD11-44FC-BD1B-97237BB842A2}"/>
                </a:ext>
              </a:extLst>
            </p:cNvPr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4" name="object 17">
              <a:extLst>
                <a:ext uri="{FF2B5EF4-FFF2-40B4-BE49-F238E27FC236}">
                  <a16:creationId xmlns:a16="http://schemas.microsoft.com/office/drawing/2014/main" id="{B7AE55F9-E38A-488B-A885-509BA39F4FAB}"/>
                </a:ext>
              </a:extLst>
            </p:cNvPr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5" name="object 18">
              <a:extLst>
                <a:ext uri="{FF2B5EF4-FFF2-40B4-BE49-F238E27FC236}">
                  <a16:creationId xmlns:a16="http://schemas.microsoft.com/office/drawing/2014/main" id="{E87E8C8D-D369-4E8F-924E-C8A9E09C0BDD}"/>
                </a:ext>
              </a:extLst>
            </p:cNvPr>
            <p:cNvSpPr/>
            <p:nvPr/>
          </p:nvSpPr>
          <p:spPr>
            <a:xfrm>
              <a:off x="2566568" y="3461918"/>
              <a:ext cx="1415415" cy="291465"/>
            </a:xfrm>
            <a:custGeom>
              <a:avLst/>
              <a:gdLst/>
              <a:ahLst/>
              <a:cxnLst/>
              <a:rect l="l" t="t" r="r" b="b"/>
              <a:pathLst>
                <a:path w="1415414" h="291464">
                  <a:moveTo>
                    <a:pt x="0" y="0"/>
                  </a:moveTo>
                  <a:lnTo>
                    <a:pt x="1414881" y="290931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19">
              <a:extLst>
                <a:ext uri="{FF2B5EF4-FFF2-40B4-BE49-F238E27FC236}">
                  <a16:creationId xmlns:a16="http://schemas.microsoft.com/office/drawing/2014/main" id="{5F1F157D-4319-48EA-A8B9-5F5133A14065}"/>
                </a:ext>
              </a:extLst>
            </p:cNvPr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20">
              <a:extLst>
                <a:ext uri="{FF2B5EF4-FFF2-40B4-BE49-F238E27FC236}">
                  <a16:creationId xmlns:a16="http://schemas.microsoft.com/office/drawing/2014/main" id="{31F81242-96EB-4117-82DB-D6F29043F330}"/>
                </a:ext>
              </a:extLst>
            </p:cNvPr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8" name="object 21">
              <a:extLst>
                <a:ext uri="{FF2B5EF4-FFF2-40B4-BE49-F238E27FC236}">
                  <a16:creationId xmlns:a16="http://schemas.microsoft.com/office/drawing/2014/main" id="{1ED0FF33-6D24-4E7F-B46B-DD8FF10353F8}"/>
                </a:ext>
              </a:extLst>
            </p:cNvPr>
            <p:cNvSpPr/>
            <p:nvPr/>
          </p:nvSpPr>
          <p:spPr>
            <a:xfrm>
              <a:off x="4566818" y="2623718"/>
              <a:ext cx="715645" cy="887094"/>
            </a:xfrm>
            <a:custGeom>
              <a:avLst/>
              <a:gdLst/>
              <a:ahLst/>
              <a:cxnLst/>
              <a:rect l="l" t="t" r="r" b="b"/>
              <a:pathLst>
                <a:path w="715645" h="887095">
                  <a:moveTo>
                    <a:pt x="0" y="886663"/>
                  </a:moveTo>
                  <a:lnTo>
                    <a:pt x="7152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9" name="object 22">
              <a:extLst>
                <a:ext uri="{FF2B5EF4-FFF2-40B4-BE49-F238E27FC236}">
                  <a16:creationId xmlns:a16="http://schemas.microsoft.com/office/drawing/2014/main" id="{BB655060-141B-4F49-A15D-DC0F334156D3}"/>
                </a:ext>
              </a:extLst>
            </p:cNvPr>
            <p:cNvSpPr/>
            <p:nvPr/>
          </p:nvSpPr>
          <p:spPr>
            <a:xfrm>
              <a:off x="4242968" y="1404518"/>
              <a:ext cx="1039494" cy="734695"/>
            </a:xfrm>
            <a:custGeom>
              <a:avLst/>
              <a:gdLst/>
              <a:ahLst/>
              <a:cxnLst/>
              <a:rect l="l" t="t" r="r" b="b"/>
              <a:pathLst>
                <a:path w="1039495" h="734694">
                  <a:moveTo>
                    <a:pt x="0" y="0"/>
                  </a:moveTo>
                  <a:lnTo>
                    <a:pt x="1039063" y="734263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0" name="object 23">
              <a:extLst>
                <a:ext uri="{FF2B5EF4-FFF2-40B4-BE49-F238E27FC236}">
                  <a16:creationId xmlns:a16="http://schemas.microsoft.com/office/drawing/2014/main" id="{8EBF4F60-1A26-4702-86AE-F4F0D87BFA6C}"/>
                </a:ext>
              </a:extLst>
            </p:cNvPr>
            <p:cNvSpPr/>
            <p:nvPr/>
          </p:nvSpPr>
          <p:spPr>
            <a:xfrm>
              <a:off x="6858000" y="8978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1" name="object 24">
              <a:extLst>
                <a:ext uri="{FF2B5EF4-FFF2-40B4-BE49-F238E27FC236}">
                  <a16:creationId xmlns:a16="http://schemas.microsoft.com/office/drawing/2014/main" id="{E7B09973-2D7F-4391-9253-0AC8DC32F971}"/>
                </a:ext>
              </a:extLst>
            </p:cNvPr>
            <p:cNvSpPr/>
            <p:nvPr/>
          </p:nvSpPr>
          <p:spPr>
            <a:xfrm>
              <a:off x="6858000" y="8978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25">
              <a:extLst>
                <a:ext uri="{FF2B5EF4-FFF2-40B4-BE49-F238E27FC236}">
                  <a16:creationId xmlns:a16="http://schemas.microsoft.com/office/drawing/2014/main" id="{F9C2A63D-04CB-4A10-9715-5BDCFC421E87}"/>
                </a:ext>
              </a:extLst>
            </p:cNvPr>
            <p:cNvSpPr/>
            <p:nvPr/>
          </p:nvSpPr>
          <p:spPr>
            <a:xfrm>
              <a:off x="5766968" y="1483194"/>
              <a:ext cx="1191895" cy="655955"/>
            </a:xfrm>
            <a:custGeom>
              <a:avLst/>
              <a:gdLst/>
              <a:ahLst/>
              <a:cxnLst/>
              <a:rect l="l" t="t" r="r" b="b"/>
              <a:pathLst>
                <a:path w="1191895" h="655955">
                  <a:moveTo>
                    <a:pt x="0" y="655586"/>
                  </a:moveTo>
                  <a:lnTo>
                    <a:pt x="1191463" y="0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F60F9308-E874-4F35-ADA3-A494DEEE8C8C}"/>
                </a:ext>
              </a:extLst>
            </p:cNvPr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4" name="object 27">
              <a:extLst>
                <a:ext uri="{FF2B5EF4-FFF2-40B4-BE49-F238E27FC236}">
                  <a16:creationId xmlns:a16="http://schemas.microsoft.com/office/drawing/2014/main" id="{6C73DA5D-5324-4B3C-A2CB-86A2CBB744DE}"/>
                </a:ext>
              </a:extLst>
            </p:cNvPr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09AA4EFD-E55F-4C9F-AB9B-610FD9503A59}"/>
                </a:ext>
              </a:extLst>
            </p:cNvPr>
            <p:cNvSpPr/>
            <p:nvPr/>
          </p:nvSpPr>
          <p:spPr>
            <a:xfrm>
              <a:off x="5766968" y="2623718"/>
              <a:ext cx="1624965" cy="782955"/>
            </a:xfrm>
            <a:custGeom>
              <a:avLst/>
              <a:gdLst/>
              <a:ahLst/>
              <a:cxnLst/>
              <a:rect l="l" t="t" r="r" b="b"/>
              <a:pathLst>
                <a:path w="1624965" h="782954">
                  <a:moveTo>
                    <a:pt x="0" y="0"/>
                  </a:moveTo>
                  <a:lnTo>
                    <a:pt x="1624431" y="78242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BA876D5D-5418-4E07-BD46-4B826C78C9DD}"/>
                </a:ext>
              </a:extLst>
            </p:cNvPr>
            <p:cNvSpPr/>
            <p:nvPr/>
          </p:nvSpPr>
          <p:spPr>
            <a:xfrm>
              <a:off x="7200900" y="1583626"/>
              <a:ext cx="291465" cy="1580515"/>
            </a:xfrm>
            <a:custGeom>
              <a:avLst/>
              <a:gdLst/>
              <a:ahLst/>
              <a:cxnLst/>
              <a:rect l="l" t="t" r="r" b="b"/>
              <a:pathLst>
                <a:path w="291465" h="1580514">
                  <a:moveTo>
                    <a:pt x="0" y="0"/>
                  </a:moveTo>
                  <a:lnTo>
                    <a:pt x="290931" y="1580045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7" name="object 30">
              <a:extLst>
                <a:ext uri="{FF2B5EF4-FFF2-40B4-BE49-F238E27FC236}">
                  <a16:creationId xmlns:a16="http://schemas.microsoft.com/office/drawing/2014/main" id="{B1E5A7FC-A1AC-4C46-8DD6-C1F8107E0C25}"/>
                </a:ext>
              </a:extLst>
            </p:cNvPr>
            <p:cNvSpPr/>
            <p:nvPr/>
          </p:nvSpPr>
          <p:spPr>
            <a:xfrm>
              <a:off x="4566818" y="3648607"/>
              <a:ext cx="2925445" cy="346710"/>
            </a:xfrm>
            <a:custGeom>
              <a:avLst/>
              <a:gdLst/>
              <a:ahLst/>
              <a:cxnLst/>
              <a:rect l="l" t="t" r="r" b="b"/>
              <a:pathLst>
                <a:path w="2925445" h="346710">
                  <a:moveTo>
                    <a:pt x="0" y="346709"/>
                  </a:moveTo>
                  <a:lnTo>
                    <a:pt x="29250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0" name="object 31">
              <a:extLst>
                <a:ext uri="{FF2B5EF4-FFF2-40B4-BE49-F238E27FC236}">
                  <a16:creationId xmlns:a16="http://schemas.microsoft.com/office/drawing/2014/main" id="{86423846-1FFC-4134-9D7A-EF41F59F9074}"/>
                </a:ext>
              </a:extLst>
            </p:cNvPr>
            <p:cNvSpPr/>
            <p:nvPr/>
          </p:nvSpPr>
          <p:spPr>
            <a:xfrm>
              <a:off x="3239719" y="21014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1" name="object 32">
              <a:extLst>
                <a:ext uri="{FF2B5EF4-FFF2-40B4-BE49-F238E27FC236}">
                  <a16:creationId xmlns:a16="http://schemas.microsoft.com/office/drawing/2014/main" id="{BFFD4AA6-FF91-4511-84FD-67E0DA48D26F}"/>
                </a:ext>
              </a:extLst>
            </p:cNvPr>
            <p:cNvSpPr/>
            <p:nvPr/>
          </p:nvSpPr>
          <p:spPr>
            <a:xfrm>
              <a:off x="3239719" y="21014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2" name="object 33">
              <a:extLst>
                <a:ext uri="{FF2B5EF4-FFF2-40B4-BE49-F238E27FC236}">
                  <a16:creationId xmlns:a16="http://schemas.microsoft.com/office/drawing/2014/main" id="{4AC7F7BE-8FB4-48C7-A4F4-FB6BEF2ECCAE}"/>
                </a:ext>
              </a:extLst>
            </p:cNvPr>
            <p:cNvSpPr/>
            <p:nvPr/>
          </p:nvSpPr>
          <p:spPr>
            <a:xfrm>
              <a:off x="3582619" y="1404518"/>
              <a:ext cx="175895" cy="697230"/>
            </a:xfrm>
            <a:custGeom>
              <a:avLst/>
              <a:gdLst/>
              <a:ahLst/>
              <a:cxnLst/>
              <a:rect l="l" t="t" r="r" b="b"/>
              <a:pathLst>
                <a:path w="175895" h="697230">
                  <a:moveTo>
                    <a:pt x="0" y="696887"/>
                  </a:moveTo>
                  <a:lnTo>
                    <a:pt x="175412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3" name="object 34">
              <a:extLst>
                <a:ext uri="{FF2B5EF4-FFF2-40B4-BE49-F238E27FC236}">
                  <a16:creationId xmlns:a16="http://schemas.microsoft.com/office/drawing/2014/main" id="{A7D371E5-5732-4661-9777-6C7683EDA0CD}"/>
                </a:ext>
              </a:extLst>
            </p:cNvPr>
            <p:cNvSpPr/>
            <p:nvPr/>
          </p:nvSpPr>
          <p:spPr>
            <a:xfrm>
              <a:off x="1880768" y="1633118"/>
              <a:ext cx="1359535" cy="811530"/>
            </a:xfrm>
            <a:custGeom>
              <a:avLst/>
              <a:gdLst/>
              <a:ahLst/>
              <a:cxnLst/>
              <a:rect l="l" t="t" r="r" b="b"/>
              <a:pathLst>
                <a:path w="1359535" h="811530">
                  <a:moveTo>
                    <a:pt x="1358950" y="811187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5" name="object 35">
              <a:extLst>
                <a:ext uri="{FF2B5EF4-FFF2-40B4-BE49-F238E27FC236}">
                  <a16:creationId xmlns:a16="http://schemas.microsoft.com/office/drawing/2014/main" id="{F74F9ABD-3CEB-4719-A9F4-DE9B50591AA1}"/>
                </a:ext>
              </a:extLst>
            </p:cNvPr>
            <p:cNvSpPr/>
            <p:nvPr/>
          </p:nvSpPr>
          <p:spPr>
            <a:xfrm>
              <a:off x="3925519" y="2381250"/>
              <a:ext cx="1256665" cy="63500"/>
            </a:xfrm>
            <a:custGeom>
              <a:avLst/>
              <a:gdLst/>
              <a:ahLst/>
              <a:cxnLst/>
              <a:rect l="l" t="t" r="r" b="b"/>
              <a:pathLst>
                <a:path w="1256664" h="63500">
                  <a:moveTo>
                    <a:pt x="1256080" y="0"/>
                  </a:moveTo>
                  <a:lnTo>
                    <a:pt x="0" y="63055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6" name="object 36">
              <a:extLst>
                <a:ext uri="{FF2B5EF4-FFF2-40B4-BE49-F238E27FC236}">
                  <a16:creationId xmlns:a16="http://schemas.microsoft.com/office/drawing/2014/main" id="{49EF060E-F346-4648-B8DB-A8BE9192CE06}"/>
                </a:ext>
              </a:extLst>
            </p:cNvPr>
            <p:cNvSpPr/>
            <p:nvPr/>
          </p:nvSpPr>
          <p:spPr>
            <a:xfrm>
              <a:off x="3844213" y="1633118"/>
              <a:ext cx="81915" cy="330200"/>
            </a:xfrm>
            <a:custGeom>
              <a:avLst/>
              <a:gdLst/>
              <a:ahLst/>
              <a:cxnLst/>
              <a:rect l="l" t="t" r="r" b="b"/>
              <a:pathLst>
                <a:path w="81914" h="330200">
                  <a:moveTo>
                    <a:pt x="81305" y="0"/>
                  </a:moveTo>
                  <a:lnTo>
                    <a:pt x="0" y="329577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7" name="object 37">
              <a:extLst>
                <a:ext uri="{FF2B5EF4-FFF2-40B4-BE49-F238E27FC236}">
                  <a16:creationId xmlns:a16="http://schemas.microsoft.com/office/drawing/2014/main" id="{CCE64A9B-F072-4B36-AC98-2AB88998DFA7}"/>
                </a:ext>
              </a:extLst>
            </p:cNvPr>
            <p:cNvSpPr/>
            <p:nvPr/>
          </p:nvSpPr>
          <p:spPr>
            <a:xfrm>
              <a:off x="3767823" y="1914410"/>
              <a:ext cx="167005" cy="187325"/>
            </a:xfrm>
            <a:custGeom>
              <a:avLst/>
              <a:gdLst/>
              <a:ahLst/>
              <a:cxnLst/>
              <a:rect l="l" t="t" r="r" b="b"/>
              <a:pathLst>
                <a:path w="167004" h="187325">
                  <a:moveTo>
                    <a:pt x="0" y="0"/>
                  </a:moveTo>
                  <a:lnTo>
                    <a:pt x="42176" y="186994"/>
                  </a:lnTo>
                  <a:lnTo>
                    <a:pt x="166458" y="41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8" name="object 38">
              <a:extLst>
                <a:ext uri="{FF2B5EF4-FFF2-40B4-BE49-F238E27FC236}">
                  <a16:creationId xmlns:a16="http://schemas.microsoft.com/office/drawing/2014/main" id="{9F22A757-949D-466C-B426-47FEB77EC589}"/>
                </a:ext>
              </a:extLst>
            </p:cNvPr>
            <p:cNvSpPr/>
            <p:nvPr/>
          </p:nvSpPr>
          <p:spPr>
            <a:xfrm>
              <a:off x="4123753" y="2522601"/>
              <a:ext cx="981710" cy="88265"/>
            </a:xfrm>
            <a:custGeom>
              <a:avLst/>
              <a:gdLst/>
              <a:ahLst/>
              <a:cxnLst/>
              <a:rect l="l" t="t" r="r" b="b"/>
              <a:pathLst>
                <a:path w="981710" h="88264">
                  <a:moveTo>
                    <a:pt x="981646" y="0"/>
                  </a:moveTo>
                  <a:lnTo>
                    <a:pt x="0" y="87718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9" name="object 39">
              <a:extLst>
                <a:ext uri="{FF2B5EF4-FFF2-40B4-BE49-F238E27FC236}">
                  <a16:creationId xmlns:a16="http://schemas.microsoft.com/office/drawing/2014/main" id="{D19D1B95-5914-4BE1-97EE-9F62E24B1C1E}"/>
                </a:ext>
              </a:extLst>
            </p:cNvPr>
            <p:cNvSpPr/>
            <p:nvPr/>
          </p:nvSpPr>
          <p:spPr>
            <a:xfrm>
              <a:off x="3981450" y="2522385"/>
              <a:ext cx="178435" cy="170815"/>
            </a:xfrm>
            <a:custGeom>
              <a:avLst/>
              <a:gdLst/>
              <a:ahLst/>
              <a:cxnLst/>
              <a:rect l="l" t="t" r="r" b="b"/>
              <a:pathLst>
                <a:path w="178435" h="170814">
                  <a:moveTo>
                    <a:pt x="163131" y="0"/>
                  </a:moveTo>
                  <a:lnTo>
                    <a:pt x="0" y="100647"/>
                  </a:lnTo>
                  <a:lnTo>
                    <a:pt x="178396" y="170764"/>
                  </a:lnTo>
                  <a:lnTo>
                    <a:pt x="1631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0" name="object 40">
              <a:extLst>
                <a:ext uri="{FF2B5EF4-FFF2-40B4-BE49-F238E27FC236}">
                  <a16:creationId xmlns:a16="http://schemas.microsoft.com/office/drawing/2014/main" id="{AE388FB5-4E6D-4929-AF8B-17C3B9012CA8}"/>
                </a:ext>
              </a:extLst>
            </p:cNvPr>
            <p:cNvSpPr/>
            <p:nvPr/>
          </p:nvSpPr>
          <p:spPr>
            <a:xfrm>
              <a:off x="1981200" y="1504950"/>
              <a:ext cx="1136650" cy="688340"/>
            </a:xfrm>
            <a:custGeom>
              <a:avLst/>
              <a:gdLst/>
              <a:ahLst/>
              <a:cxnLst/>
              <a:rect l="l" t="t" r="r" b="b"/>
              <a:pathLst>
                <a:path w="1136650" h="688339">
                  <a:moveTo>
                    <a:pt x="0" y="0"/>
                  </a:moveTo>
                  <a:lnTo>
                    <a:pt x="1136294" y="687997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1" name="object 41">
              <a:extLst>
                <a:ext uri="{FF2B5EF4-FFF2-40B4-BE49-F238E27FC236}">
                  <a16:creationId xmlns:a16="http://schemas.microsoft.com/office/drawing/2014/main" id="{9B62948A-AEC7-4E8E-BCCA-0327B62C7451}"/>
                </a:ext>
              </a:extLst>
            </p:cNvPr>
            <p:cNvSpPr/>
            <p:nvPr/>
          </p:nvSpPr>
          <p:spPr>
            <a:xfrm>
              <a:off x="3048647" y="2104809"/>
              <a:ext cx="191135" cy="162560"/>
            </a:xfrm>
            <a:custGeom>
              <a:avLst/>
              <a:gdLst/>
              <a:ahLst/>
              <a:cxnLst/>
              <a:rect l="l" t="t" r="r" b="b"/>
              <a:pathLst>
                <a:path w="191135" h="162560">
                  <a:moveTo>
                    <a:pt x="88811" y="0"/>
                  </a:moveTo>
                  <a:lnTo>
                    <a:pt x="0" y="146659"/>
                  </a:lnTo>
                  <a:lnTo>
                    <a:pt x="191071" y="162140"/>
                  </a:lnTo>
                  <a:lnTo>
                    <a:pt x="88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2" name="object 42">
            <a:extLst>
              <a:ext uri="{FF2B5EF4-FFF2-40B4-BE49-F238E27FC236}">
                <a16:creationId xmlns:a16="http://schemas.microsoft.com/office/drawing/2014/main" id="{73EFA0F3-0A00-4F35-8637-7713548148FB}"/>
              </a:ext>
            </a:extLst>
          </p:cNvPr>
          <p:cNvSpPr txBox="1"/>
          <p:nvPr/>
        </p:nvSpPr>
        <p:spPr>
          <a:xfrm>
            <a:off x="2364592" y="4723633"/>
            <a:ext cx="2742352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3200" b="1" spc="-13" dirty="0">
                <a:latin typeface="Carlito"/>
                <a:cs typeface="Carlito"/>
              </a:rPr>
              <a:t>Get most</a:t>
            </a:r>
            <a:r>
              <a:rPr sz="3200" b="1" spc="-113" dirty="0">
                <a:latin typeface="Carlito"/>
                <a:cs typeface="Carlito"/>
              </a:rPr>
              <a:t> </a:t>
            </a:r>
            <a:r>
              <a:rPr sz="3200" b="1" spc="-13" dirty="0">
                <a:latin typeface="Carlito"/>
                <a:cs typeface="Carlito"/>
              </a:rPr>
              <a:t>recent  blockchain</a:t>
            </a:r>
            <a:endParaRPr sz="3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0702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Joining in a Bitcoin P2P Network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59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68" name="object 3">
            <a:extLst>
              <a:ext uri="{FF2B5EF4-FFF2-40B4-BE49-F238E27FC236}">
                <a16:creationId xmlns:a16="http://schemas.microsoft.com/office/drawing/2014/main" id="{57AA9044-61D9-4BCD-B11E-D4F1932A6354}"/>
              </a:ext>
            </a:extLst>
          </p:cNvPr>
          <p:cNvGrpSpPr/>
          <p:nvPr/>
        </p:nvGrpSpPr>
        <p:grpSpPr>
          <a:xfrm>
            <a:off x="1" y="2088140"/>
            <a:ext cx="8131126" cy="4402667"/>
            <a:chOff x="292100" y="806450"/>
            <a:chExt cx="7797800" cy="3302000"/>
          </a:xfrm>
        </p:grpSpPr>
        <p:sp>
          <p:nvSpPr>
            <p:cNvPr id="69" name="object 4">
              <a:extLst>
                <a:ext uri="{FF2B5EF4-FFF2-40B4-BE49-F238E27FC236}">
                  <a16:creationId xmlns:a16="http://schemas.microsoft.com/office/drawing/2014/main" id="{3159FEFB-0818-4216-BA5E-AE87BEFE0E59}"/>
                </a:ext>
              </a:extLst>
            </p:cNvPr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0" name="object 5">
              <a:extLst>
                <a:ext uri="{FF2B5EF4-FFF2-40B4-BE49-F238E27FC236}">
                  <a16:creationId xmlns:a16="http://schemas.microsoft.com/office/drawing/2014/main" id="{A38FB547-9FB4-48F8-BF2D-008A024BC964}"/>
                </a:ext>
              </a:extLst>
            </p:cNvPr>
            <p:cNvSpPr/>
            <p:nvPr/>
          </p:nvSpPr>
          <p:spPr>
            <a:xfrm>
              <a:off x="1295400" y="1047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1" name="object 6">
              <a:extLst>
                <a:ext uri="{FF2B5EF4-FFF2-40B4-BE49-F238E27FC236}">
                  <a16:creationId xmlns:a16="http://schemas.microsoft.com/office/drawing/2014/main" id="{BE430FDC-9232-4643-8699-F2AA72A1840E}"/>
                </a:ext>
              </a:extLst>
            </p:cNvPr>
            <p:cNvSpPr/>
            <p:nvPr/>
          </p:nvSpPr>
          <p:spPr>
            <a:xfrm>
              <a:off x="304800" y="25226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2" name="object 7">
              <a:extLst>
                <a:ext uri="{FF2B5EF4-FFF2-40B4-BE49-F238E27FC236}">
                  <a16:creationId xmlns:a16="http://schemas.microsoft.com/office/drawing/2014/main" id="{9BB195E9-A3C5-4E1B-9641-29A0CE2F1276}"/>
                </a:ext>
              </a:extLst>
            </p:cNvPr>
            <p:cNvSpPr/>
            <p:nvPr/>
          </p:nvSpPr>
          <p:spPr>
            <a:xfrm>
              <a:off x="304800" y="25226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3" name="object 8">
              <a:extLst>
                <a:ext uri="{FF2B5EF4-FFF2-40B4-BE49-F238E27FC236}">
                  <a16:creationId xmlns:a16="http://schemas.microsoft.com/office/drawing/2014/main" id="{59C92145-732C-4F57-9DA9-FEC07D60DF05}"/>
                </a:ext>
              </a:extLst>
            </p:cNvPr>
            <p:cNvSpPr/>
            <p:nvPr/>
          </p:nvSpPr>
          <p:spPr>
            <a:xfrm>
              <a:off x="890167" y="1633118"/>
              <a:ext cx="506095" cy="989965"/>
            </a:xfrm>
            <a:custGeom>
              <a:avLst/>
              <a:gdLst/>
              <a:ahLst/>
              <a:cxnLst/>
              <a:rect l="l" t="t" r="r" b="b"/>
              <a:pathLst>
                <a:path w="506094" h="989964">
                  <a:moveTo>
                    <a:pt x="0" y="989914"/>
                  </a:moveTo>
                  <a:lnTo>
                    <a:pt x="50566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4" name="object 9">
              <a:extLst>
                <a:ext uri="{FF2B5EF4-FFF2-40B4-BE49-F238E27FC236}">
                  <a16:creationId xmlns:a16="http://schemas.microsoft.com/office/drawing/2014/main" id="{AC6CD786-4B4E-4EC9-923D-5282AFEB58F9}"/>
                </a:ext>
              </a:extLst>
            </p:cNvPr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5" name="object 10">
              <a:extLst>
                <a:ext uri="{FF2B5EF4-FFF2-40B4-BE49-F238E27FC236}">
                  <a16:creationId xmlns:a16="http://schemas.microsoft.com/office/drawing/2014/main" id="{134EC305-98B1-43AC-8F7B-65379FED7B7A}"/>
                </a:ext>
              </a:extLst>
            </p:cNvPr>
            <p:cNvSpPr/>
            <p:nvPr/>
          </p:nvSpPr>
          <p:spPr>
            <a:xfrm>
              <a:off x="1981200" y="28765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6" name="object 11">
              <a:extLst>
                <a:ext uri="{FF2B5EF4-FFF2-40B4-BE49-F238E27FC236}">
                  <a16:creationId xmlns:a16="http://schemas.microsoft.com/office/drawing/2014/main" id="{F8C44A58-A404-4454-A017-1A0F65EF9EFA}"/>
                </a:ext>
              </a:extLst>
            </p:cNvPr>
            <p:cNvSpPr/>
            <p:nvPr/>
          </p:nvSpPr>
          <p:spPr>
            <a:xfrm>
              <a:off x="890167" y="3107969"/>
              <a:ext cx="1091565" cy="111760"/>
            </a:xfrm>
            <a:custGeom>
              <a:avLst/>
              <a:gdLst/>
              <a:ahLst/>
              <a:cxnLst/>
              <a:rect l="l" t="t" r="r" b="b"/>
              <a:pathLst>
                <a:path w="1091564" h="111760">
                  <a:moveTo>
                    <a:pt x="0" y="0"/>
                  </a:moveTo>
                  <a:lnTo>
                    <a:pt x="1091031" y="11148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7" name="object 12">
              <a:extLst>
                <a:ext uri="{FF2B5EF4-FFF2-40B4-BE49-F238E27FC236}">
                  <a16:creationId xmlns:a16="http://schemas.microsoft.com/office/drawing/2014/main" id="{8DC0050F-53D2-4657-98AB-ECE913F96408}"/>
                </a:ext>
              </a:extLst>
            </p:cNvPr>
            <p:cNvSpPr/>
            <p:nvPr/>
          </p:nvSpPr>
          <p:spPr>
            <a:xfrm>
              <a:off x="1638300" y="1733550"/>
              <a:ext cx="443865" cy="1243965"/>
            </a:xfrm>
            <a:custGeom>
              <a:avLst/>
              <a:gdLst/>
              <a:ahLst/>
              <a:cxnLst/>
              <a:rect l="l" t="t" r="r" b="b"/>
              <a:pathLst>
                <a:path w="443864" h="1243964">
                  <a:moveTo>
                    <a:pt x="0" y="0"/>
                  </a:moveTo>
                  <a:lnTo>
                    <a:pt x="443331" y="124343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8" name="object 13">
              <a:extLst>
                <a:ext uri="{FF2B5EF4-FFF2-40B4-BE49-F238E27FC236}">
                  <a16:creationId xmlns:a16="http://schemas.microsoft.com/office/drawing/2014/main" id="{A76A2490-A71A-4515-9BA4-BF13E06B19A4}"/>
                </a:ext>
              </a:extLst>
            </p:cNvPr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9" name="object 14">
              <a:extLst>
                <a:ext uri="{FF2B5EF4-FFF2-40B4-BE49-F238E27FC236}">
                  <a16:creationId xmlns:a16="http://schemas.microsoft.com/office/drawing/2014/main" id="{7D0545A2-4B8D-47F7-A5BF-BF2E07DC02DB}"/>
                </a:ext>
              </a:extLst>
            </p:cNvPr>
            <p:cNvSpPr/>
            <p:nvPr/>
          </p:nvSpPr>
          <p:spPr>
            <a:xfrm>
              <a:off x="3657600" y="8191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0" name="object 15">
              <a:extLst>
                <a:ext uri="{FF2B5EF4-FFF2-40B4-BE49-F238E27FC236}">
                  <a16:creationId xmlns:a16="http://schemas.microsoft.com/office/drawing/2014/main" id="{C4124ED3-C9A5-4893-B7EA-B19AE36E316B}"/>
                </a:ext>
              </a:extLst>
            </p:cNvPr>
            <p:cNvSpPr/>
            <p:nvPr/>
          </p:nvSpPr>
          <p:spPr>
            <a:xfrm>
              <a:off x="1981200" y="1162050"/>
              <a:ext cx="1676400" cy="228600"/>
            </a:xfrm>
            <a:custGeom>
              <a:avLst/>
              <a:gdLst/>
              <a:ahLst/>
              <a:cxnLst/>
              <a:rect l="l" t="t" r="r" b="b"/>
              <a:pathLst>
                <a:path w="1676400" h="228600">
                  <a:moveTo>
                    <a:pt x="0" y="228600"/>
                  </a:moveTo>
                  <a:lnTo>
                    <a:pt x="1676400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1" name="object 16">
              <a:extLst>
                <a:ext uri="{FF2B5EF4-FFF2-40B4-BE49-F238E27FC236}">
                  <a16:creationId xmlns:a16="http://schemas.microsoft.com/office/drawing/2014/main" id="{E6F50FF0-DFED-421F-BEEE-BDF8637C7C84}"/>
                </a:ext>
              </a:extLst>
            </p:cNvPr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2" name="object 17">
              <a:extLst>
                <a:ext uri="{FF2B5EF4-FFF2-40B4-BE49-F238E27FC236}">
                  <a16:creationId xmlns:a16="http://schemas.microsoft.com/office/drawing/2014/main" id="{A427D81A-B2C8-47E8-B612-7F8E1E59B708}"/>
                </a:ext>
              </a:extLst>
            </p:cNvPr>
            <p:cNvSpPr/>
            <p:nvPr/>
          </p:nvSpPr>
          <p:spPr>
            <a:xfrm>
              <a:off x="3981450" y="3409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3" name="object 18">
              <a:extLst>
                <a:ext uri="{FF2B5EF4-FFF2-40B4-BE49-F238E27FC236}">
                  <a16:creationId xmlns:a16="http://schemas.microsoft.com/office/drawing/2014/main" id="{A1E122C6-7FF5-4B8F-9AD6-4EE271B77793}"/>
                </a:ext>
              </a:extLst>
            </p:cNvPr>
            <p:cNvSpPr/>
            <p:nvPr/>
          </p:nvSpPr>
          <p:spPr>
            <a:xfrm>
              <a:off x="2566568" y="3461918"/>
              <a:ext cx="1415415" cy="291465"/>
            </a:xfrm>
            <a:custGeom>
              <a:avLst/>
              <a:gdLst/>
              <a:ahLst/>
              <a:cxnLst/>
              <a:rect l="l" t="t" r="r" b="b"/>
              <a:pathLst>
                <a:path w="1415414" h="291464">
                  <a:moveTo>
                    <a:pt x="0" y="0"/>
                  </a:moveTo>
                  <a:lnTo>
                    <a:pt x="1414881" y="290931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4" name="object 19">
              <a:extLst>
                <a:ext uri="{FF2B5EF4-FFF2-40B4-BE49-F238E27FC236}">
                  <a16:creationId xmlns:a16="http://schemas.microsoft.com/office/drawing/2014/main" id="{CE141351-1597-4052-ABBF-52804F98F295}"/>
                </a:ext>
              </a:extLst>
            </p:cNvPr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5" name="object 20">
              <a:extLst>
                <a:ext uri="{FF2B5EF4-FFF2-40B4-BE49-F238E27FC236}">
                  <a16:creationId xmlns:a16="http://schemas.microsoft.com/office/drawing/2014/main" id="{B8C5A941-DB12-474C-99E0-846CEDA55EAE}"/>
                </a:ext>
              </a:extLst>
            </p:cNvPr>
            <p:cNvSpPr/>
            <p:nvPr/>
          </p:nvSpPr>
          <p:spPr>
            <a:xfrm>
              <a:off x="5181600" y="20383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6" name="object 21">
              <a:extLst>
                <a:ext uri="{FF2B5EF4-FFF2-40B4-BE49-F238E27FC236}">
                  <a16:creationId xmlns:a16="http://schemas.microsoft.com/office/drawing/2014/main" id="{CEA33893-2A7E-474B-9B8A-38714CE347CA}"/>
                </a:ext>
              </a:extLst>
            </p:cNvPr>
            <p:cNvSpPr/>
            <p:nvPr/>
          </p:nvSpPr>
          <p:spPr>
            <a:xfrm>
              <a:off x="4566818" y="2623718"/>
              <a:ext cx="715645" cy="887094"/>
            </a:xfrm>
            <a:custGeom>
              <a:avLst/>
              <a:gdLst/>
              <a:ahLst/>
              <a:cxnLst/>
              <a:rect l="l" t="t" r="r" b="b"/>
              <a:pathLst>
                <a:path w="715645" h="887095">
                  <a:moveTo>
                    <a:pt x="0" y="886663"/>
                  </a:moveTo>
                  <a:lnTo>
                    <a:pt x="7152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7" name="object 22">
              <a:extLst>
                <a:ext uri="{FF2B5EF4-FFF2-40B4-BE49-F238E27FC236}">
                  <a16:creationId xmlns:a16="http://schemas.microsoft.com/office/drawing/2014/main" id="{088C8520-B561-43E5-A190-61B45F06D9A6}"/>
                </a:ext>
              </a:extLst>
            </p:cNvPr>
            <p:cNvSpPr/>
            <p:nvPr/>
          </p:nvSpPr>
          <p:spPr>
            <a:xfrm>
              <a:off x="4242968" y="1404518"/>
              <a:ext cx="1039494" cy="734695"/>
            </a:xfrm>
            <a:custGeom>
              <a:avLst/>
              <a:gdLst/>
              <a:ahLst/>
              <a:cxnLst/>
              <a:rect l="l" t="t" r="r" b="b"/>
              <a:pathLst>
                <a:path w="1039495" h="734694">
                  <a:moveTo>
                    <a:pt x="0" y="0"/>
                  </a:moveTo>
                  <a:lnTo>
                    <a:pt x="1039063" y="734263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8" name="object 23">
              <a:extLst>
                <a:ext uri="{FF2B5EF4-FFF2-40B4-BE49-F238E27FC236}">
                  <a16:creationId xmlns:a16="http://schemas.microsoft.com/office/drawing/2014/main" id="{5282B89F-6913-4A13-9EC6-178A06BCAB3F}"/>
                </a:ext>
              </a:extLst>
            </p:cNvPr>
            <p:cNvSpPr/>
            <p:nvPr/>
          </p:nvSpPr>
          <p:spPr>
            <a:xfrm>
              <a:off x="6858000" y="8978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9" name="object 24">
              <a:extLst>
                <a:ext uri="{FF2B5EF4-FFF2-40B4-BE49-F238E27FC236}">
                  <a16:creationId xmlns:a16="http://schemas.microsoft.com/office/drawing/2014/main" id="{E19083AB-BDF3-46BF-90BC-6AD524EE91BD}"/>
                </a:ext>
              </a:extLst>
            </p:cNvPr>
            <p:cNvSpPr/>
            <p:nvPr/>
          </p:nvSpPr>
          <p:spPr>
            <a:xfrm>
              <a:off x="6858000" y="8978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0" name="object 25">
              <a:extLst>
                <a:ext uri="{FF2B5EF4-FFF2-40B4-BE49-F238E27FC236}">
                  <a16:creationId xmlns:a16="http://schemas.microsoft.com/office/drawing/2014/main" id="{44B5F9CF-7BC7-4925-8B46-73F3AB76B09D}"/>
                </a:ext>
              </a:extLst>
            </p:cNvPr>
            <p:cNvSpPr/>
            <p:nvPr/>
          </p:nvSpPr>
          <p:spPr>
            <a:xfrm>
              <a:off x="5766968" y="1483194"/>
              <a:ext cx="1191895" cy="655955"/>
            </a:xfrm>
            <a:custGeom>
              <a:avLst/>
              <a:gdLst/>
              <a:ahLst/>
              <a:cxnLst/>
              <a:rect l="l" t="t" r="r" b="b"/>
              <a:pathLst>
                <a:path w="1191895" h="655955">
                  <a:moveTo>
                    <a:pt x="0" y="655586"/>
                  </a:moveTo>
                  <a:lnTo>
                    <a:pt x="1191463" y="0"/>
                  </a:lnTo>
                </a:path>
              </a:pathLst>
            </a:custGeom>
            <a:ln w="57149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1" name="object 26">
              <a:extLst>
                <a:ext uri="{FF2B5EF4-FFF2-40B4-BE49-F238E27FC236}">
                  <a16:creationId xmlns:a16="http://schemas.microsoft.com/office/drawing/2014/main" id="{37A4470D-A999-4C49-91A9-BF6E264CDF3F}"/>
                </a:ext>
              </a:extLst>
            </p:cNvPr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2" name="object 27">
              <a:extLst>
                <a:ext uri="{FF2B5EF4-FFF2-40B4-BE49-F238E27FC236}">
                  <a16:creationId xmlns:a16="http://schemas.microsoft.com/office/drawing/2014/main" id="{89D1FE17-4FAB-48C7-A9C8-67AA8EF39D5F}"/>
                </a:ext>
              </a:extLst>
            </p:cNvPr>
            <p:cNvSpPr/>
            <p:nvPr/>
          </p:nvSpPr>
          <p:spPr>
            <a:xfrm>
              <a:off x="7391400" y="306323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71893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3" name="object 28">
              <a:extLst>
                <a:ext uri="{FF2B5EF4-FFF2-40B4-BE49-F238E27FC236}">
                  <a16:creationId xmlns:a16="http://schemas.microsoft.com/office/drawing/2014/main" id="{AFA61B4C-5902-4A67-A498-5482B936DA22}"/>
                </a:ext>
              </a:extLst>
            </p:cNvPr>
            <p:cNvSpPr/>
            <p:nvPr/>
          </p:nvSpPr>
          <p:spPr>
            <a:xfrm>
              <a:off x="5766968" y="2623718"/>
              <a:ext cx="1624965" cy="782955"/>
            </a:xfrm>
            <a:custGeom>
              <a:avLst/>
              <a:gdLst/>
              <a:ahLst/>
              <a:cxnLst/>
              <a:rect l="l" t="t" r="r" b="b"/>
              <a:pathLst>
                <a:path w="1624965" h="782954">
                  <a:moveTo>
                    <a:pt x="0" y="0"/>
                  </a:moveTo>
                  <a:lnTo>
                    <a:pt x="1624431" y="782421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4" name="object 29">
              <a:extLst>
                <a:ext uri="{FF2B5EF4-FFF2-40B4-BE49-F238E27FC236}">
                  <a16:creationId xmlns:a16="http://schemas.microsoft.com/office/drawing/2014/main" id="{F8B34D31-C484-4EF9-A288-543A720AB1DD}"/>
                </a:ext>
              </a:extLst>
            </p:cNvPr>
            <p:cNvSpPr/>
            <p:nvPr/>
          </p:nvSpPr>
          <p:spPr>
            <a:xfrm>
              <a:off x="7200900" y="1583626"/>
              <a:ext cx="291465" cy="1580515"/>
            </a:xfrm>
            <a:custGeom>
              <a:avLst/>
              <a:gdLst/>
              <a:ahLst/>
              <a:cxnLst/>
              <a:rect l="l" t="t" r="r" b="b"/>
              <a:pathLst>
                <a:path w="291465" h="1580514">
                  <a:moveTo>
                    <a:pt x="0" y="0"/>
                  </a:moveTo>
                  <a:lnTo>
                    <a:pt x="290931" y="1580045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5" name="object 30">
              <a:extLst>
                <a:ext uri="{FF2B5EF4-FFF2-40B4-BE49-F238E27FC236}">
                  <a16:creationId xmlns:a16="http://schemas.microsoft.com/office/drawing/2014/main" id="{2B73F6BC-29E7-4568-8BCA-5344B340DF28}"/>
                </a:ext>
              </a:extLst>
            </p:cNvPr>
            <p:cNvSpPr/>
            <p:nvPr/>
          </p:nvSpPr>
          <p:spPr>
            <a:xfrm>
              <a:off x="4566818" y="3648607"/>
              <a:ext cx="2925445" cy="346710"/>
            </a:xfrm>
            <a:custGeom>
              <a:avLst/>
              <a:gdLst/>
              <a:ahLst/>
              <a:cxnLst/>
              <a:rect l="l" t="t" r="r" b="b"/>
              <a:pathLst>
                <a:path w="2925445" h="346710">
                  <a:moveTo>
                    <a:pt x="0" y="346709"/>
                  </a:moveTo>
                  <a:lnTo>
                    <a:pt x="2925013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6" name="object 31">
              <a:extLst>
                <a:ext uri="{FF2B5EF4-FFF2-40B4-BE49-F238E27FC236}">
                  <a16:creationId xmlns:a16="http://schemas.microsoft.com/office/drawing/2014/main" id="{EBCCC867-BB26-4214-8331-E5110179F458}"/>
                </a:ext>
              </a:extLst>
            </p:cNvPr>
            <p:cNvSpPr/>
            <p:nvPr/>
          </p:nvSpPr>
          <p:spPr>
            <a:xfrm>
              <a:off x="3239719" y="21014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7" name="object 32">
              <a:extLst>
                <a:ext uri="{FF2B5EF4-FFF2-40B4-BE49-F238E27FC236}">
                  <a16:creationId xmlns:a16="http://schemas.microsoft.com/office/drawing/2014/main" id="{BBD90614-9818-4F42-904F-603F2747DEB9}"/>
                </a:ext>
              </a:extLst>
            </p:cNvPr>
            <p:cNvSpPr/>
            <p:nvPr/>
          </p:nvSpPr>
          <p:spPr>
            <a:xfrm>
              <a:off x="3239719" y="21014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8" name="object 33">
              <a:extLst>
                <a:ext uri="{FF2B5EF4-FFF2-40B4-BE49-F238E27FC236}">
                  <a16:creationId xmlns:a16="http://schemas.microsoft.com/office/drawing/2014/main" id="{E892A89A-E448-409C-8CE3-AB5E907DEE5B}"/>
                </a:ext>
              </a:extLst>
            </p:cNvPr>
            <p:cNvSpPr/>
            <p:nvPr/>
          </p:nvSpPr>
          <p:spPr>
            <a:xfrm>
              <a:off x="3582619" y="1404518"/>
              <a:ext cx="175895" cy="697230"/>
            </a:xfrm>
            <a:custGeom>
              <a:avLst/>
              <a:gdLst/>
              <a:ahLst/>
              <a:cxnLst/>
              <a:rect l="l" t="t" r="r" b="b"/>
              <a:pathLst>
                <a:path w="175895" h="697230">
                  <a:moveTo>
                    <a:pt x="0" y="696887"/>
                  </a:moveTo>
                  <a:lnTo>
                    <a:pt x="175412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9" name="object 34">
              <a:extLst>
                <a:ext uri="{FF2B5EF4-FFF2-40B4-BE49-F238E27FC236}">
                  <a16:creationId xmlns:a16="http://schemas.microsoft.com/office/drawing/2014/main" id="{42115994-94B0-40E0-A9DD-ED6385A579D4}"/>
                </a:ext>
              </a:extLst>
            </p:cNvPr>
            <p:cNvSpPr/>
            <p:nvPr/>
          </p:nvSpPr>
          <p:spPr>
            <a:xfrm>
              <a:off x="1880768" y="1633118"/>
              <a:ext cx="1359535" cy="811530"/>
            </a:xfrm>
            <a:custGeom>
              <a:avLst/>
              <a:gdLst/>
              <a:ahLst/>
              <a:cxnLst/>
              <a:rect l="l" t="t" r="r" b="b"/>
              <a:pathLst>
                <a:path w="1359535" h="811530">
                  <a:moveTo>
                    <a:pt x="1358950" y="811187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4" name="object 35">
              <a:extLst>
                <a:ext uri="{FF2B5EF4-FFF2-40B4-BE49-F238E27FC236}">
                  <a16:creationId xmlns:a16="http://schemas.microsoft.com/office/drawing/2014/main" id="{C60325C8-4CDC-4EBD-871B-7D4EB7003FFD}"/>
                </a:ext>
              </a:extLst>
            </p:cNvPr>
            <p:cNvSpPr/>
            <p:nvPr/>
          </p:nvSpPr>
          <p:spPr>
            <a:xfrm>
              <a:off x="3925519" y="2381250"/>
              <a:ext cx="1256665" cy="63500"/>
            </a:xfrm>
            <a:custGeom>
              <a:avLst/>
              <a:gdLst/>
              <a:ahLst/>
              <a:cxnLst/>
              <a:rect l="l" t="t" r="r" b="b"/>
              <a:pathLst>
                <a:path w="1256664" h="63500">
                  <a:moveTo>
                    <a:pt x="1256080" y="0"/>
                  </a:moveTo>
                  <a:lnTo>
                    <a:pt x="0" y="63055"/>
                  </a:lnTo>
                </a:path>
              </a:pathLst>
            </a:custGeom>
            <a:ln w="5715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3" name="object 36">
            <a:extLst>
              <a:ext uri="{FF2B5EF4-FFF2-40B4-BE49-F238E27FC236}">
                <a16:creationId xmlns:a16="http://schemas.microsoft.com/office/drawing/2014/main" id="{9160A004-42E8-43C0-8860-2268EF119956}"/>
              </a:ext>
            </a:extLst>
          </p:cNvPr>
          <p:cNvSpPr txBox="1"/>
          <p:nvPr/>
        </p:nvSpPr>
        <p:spPr>
          <a:xfrm>
            <a:off x="2385214" y="4780549"/>
            <a:ext cx="284988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13" dirty="0">
                <a:latin typeface="Carlito"/>
                <a:cs typeface="Carlito"/>
              </a:rPr>
              <a:t>Start</a:t>
            </a:r>
            <a:r>
              <a:rPr sz="3200" b="1" spc="-33" dirty="0">
                <a:latin typeface="Carlito"/>
                <a:cs typeface="Carlito"/>
              </a:rPr>
              <a:t> </a:t>
            </a:r>
            <a:r>
              <a:rPr sz="3200" b="1" spc="-13" dirty="0">
                <a:latin typeface="Carlito"/>
                <a:cs typeface="Carlito"/>
              </a:rPr>
              <a:t>transaction</a:t>
            </a:r>
            <a:endParaRPr sz="3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62629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Supplementary readings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59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29734F-72F4-4E6E-B4BD-70B83F64DC6B}"/>
              </a:ext>
            </a:extLst>
          </p:cNvPr>
          <p:cNvSpPr txBox="1"/>
          <p:nvPr/>
        </p:nvSpPr>
        <p:spPr>
          <a:xfrm>
            <a:off x="598882" y="1868853"/>
            <a:ext cx="7999757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u="heavy" spc="-13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Carlito"/>
                <a:hlinkClick r:id="rId3"/>
              </a:rPr>
              <a:t>https://en.bitcoin.it/wiki/</a:t>
            </a:r>
            <a:endParaRPr lang="en-US" sz="2400" u="heavy" spc="-13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cs typeface="Carli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https://bitcoin.org/en/</a:t>
            </a:r>
            <a:endParaRPr lang="en-US" sz="24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https://ieeexplore.ieee.org/courses/details/EDP520</a:t>
            </a:r>
            <a:endParaRPr lang="en-US" sz="24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https://ieeexplore.ieee.org/document/8946183</a:t>
            </a:r>
            <a:endParaRPr lang="en-US" sz="24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</a:t>
            </a:r>
            <a:r>
              <a:rPr lang="en-US" sz="2400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</a:t>
            </a:r>
            <a:r>
              <a:rPr lang="en-US" sz="2400" dirty="0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.org/document/8756455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7279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sunithar@pes.edu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0860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Prof. Sunitha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Learning Content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9B4A3A-55E3-445D-BDE7-D3A8F60626CD}"/>
              </a:ext>
            </a:extLst>
          </p:cNvPr>
          <p:cNvSpPr/>
          <p:nvPr/>
        </p:nvSpPr>
        <p:spPr>
          <a:xfrm>
            <a:off x="0" y="2966309"/>
            <a:ext cx="7526215" cy="1361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 algn="just">
              <a:lnSpc>
                <a:spcPts val="3440"/>
              </a:lnSpc>
              <a:spcBef>
                <a:spcPts val="579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dirty="0">
                <a:latin typeface="Liberation Sans Narrow"/>
                <a:cs typeface="Liberation Sans Narrow"/>
              </a:rPr>
              <a:t>Learn about one open network public blockchain i.e. bitcoin, coin creation and spending in blockchain network.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Bitcoin – The Beginning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9B4A3A-55E3-445D-BDE7-D3A8F60626CD}"/>
              </a:ext>
            </a:extLst>
          </p:cNvPr>
          <p:cNvSpPr/>
          <p:nvPr/>
        </p:nvSpPr>
        <p:spPr>
          <a:xfrm>
            <a:off x="126610" y="1344840"/>
            <a:ext cx="8595360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 algn="just">
              <a:lnSpc>
                <a:spcPts val="3440"/>
              </a:lnSpc>
              <a:spcBef>
                <a:spcPts val="579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dirty="0">
                <a:cs typeface="Liberation Sans Narrow"/>
              </a:rPr>
              <a:t>“A </a:t>
            </a:r>
            <a:r>
              <a:rPr lang="en-US" sz="2400" b="1" spc="-7" dirty="0">
                <a:cs typeface="Liberation Sans Narrow"/>
              </a:rPr>
              <a:t>decentralized </a:t>
            </a:r>
            <a:r>
              <a:rPr lang="en-US" sz="2400" spc="-7" dirty="0">
                <a:cs typeface="Liberation Sans Narrow"/>
              </a:rPr>
              <a:t>digital currency enables instant payments to anyone,  anywhere in the world”.</a:t>
            </a:r>
          </a:p>
          <a:p>
            <a:pPr marL="16932" marR="6773" algn="just">
              <a:lnSpc>
                <a:spcPts val="3440"/>
              </a:lnSpc>
              <a:spcBef>
                <a:spcPts val="579"/>
              </a:spcBef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				–</a:t>
            </a:r>
            <a:r>
              <a:rPr lang="en-US" sz="2400" spc="133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en.bitcoin.it</a:t>
            </a:r>
            <a:endParaRPr lang="en-US" sz="2400" dirty="0">
              <a:cs typeface="Liberation Sans Narrow"/>
            </a:endParaRPr>
          </a:p>
          <a:p>
            <a:pPr algn="just">
              <a:spcBef>
                <a:spcPts val="47"/>
              </a:spcBef>
              <a:buFont typeface="Arial"/>
              <a:buChar char="•"/>
            </a:pPr>
            <a:endParaRPr lang="en-US" sz="2400" dirty="0">
              <a:cs typeface="Liberation Sans Narrow"/>
            </a:endParaRPr>
          </a:p>
          <a:p>
            <a:pPr marL="474121" indent="-457189" algn="just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No central </a:t>
            </a:r>
            <a:r>
              <a:rPr lang="en-US" sz="2400" spc="-27" dirty="0">
                <a:cs typeface="Liberation Sans Narrow"/>
              </a:rPr>
              <a:t>authority, </a:t>
            </a:r>
            <a:r>
              <a:rPr lang="en-US" sz="2400" spc="-7" dirty="0">
                <a:cs typeface="Liberation Sans Narrow"/>
              </a:rPr>
              <a:t>uses peer-to-peer</a:t>
            </a:r>
            <a:r>
              <a:rPr lang="en-US" sz="2400" spc="180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technology.</a:t>
            </a:r>
            <a:endParaRPr lang="en-US" sz="2400" dirty="0">
              <a:cs typeface="Liberation Sans Narrow"/>
            </a:endParaRPr>
          </a:p>
          <a:p>
            <a:pPr algn="just">
              <a:spcBef>
                <a:spcPts val="13"/>
              </a:spcBef>
              <a:buFont typeface="Arial"/>
              <a:buChar char="•"/>
            </a:pPr>
            <a:endParaRPr lang="en-US" sz="2400" dirty="0">
              <a:cs typeface="Liberation Sans Narrow"/>
            </a:endParaRPr>
          </a:p>
          <a:p>
            <a:pPr marL="474121" indent="-457189" algn="just">
              <a:spcBef>
                <a:spcPts val="7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53" dirty="0">
                <a:cs typeface="Liberation Sans Narrow"/>
              </a:rPr>
              <a:t>Two </a:t>
            </a:r>
            <a:r>
              <a:rPr lang="en-US" sz="2400" spc="-7" dirty="0">
                <a:cs typeface="Liberation Sans Narrow"/>
              </a:rPr>
              <a:t>broad</a:t>
            </a:r>
            <a:r>
              <a:rPr lang="en-US" sz="2400" spc="93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operations</a:t>
            </a:r>
            <a:endParaRPr lang="en-US" sz="2400" dirty="0">
              <a:cs typeface="Liberation Sans Narrow"/>
            </a:endParaRPr>
          </a:p>
          <a:p>
            <a:pPr marL="1008355" marR="254840" lvl="1" indent="-382684" algn="just">
              <a:lnSpc>
                <a:spcPts val="3453"/>
              </a:lnSpc>
              <a:spcBef>
                <a:spcPts val="833"/>
              </a:spcBef>
              <a:buFont typeface="Arial"/>
              <a:buChar char="–"/>
              <a:tabLst>
                <a:tab pos="1009201" algn="l"/>
              </a:tabLst>
            </a:pPr>
            <a:r>
              <a:rPr lang="en-US" sz="2400" b="1" spc="-20" dirty="0">
                <a:cs typeface="Liberation Sans Narrow"/>
              </a:rPr>
              <a:t>Transaction </a:t>
            </a:r>
            <a:r>
              <a:rPr lang="en-US" sz="2400" b="1" spc="-7" dirty="0">
                <a:cs typeface="Liberation Sans Narrow"/>
              </a:rPr>
              <a:t>Management </a:t>
            </a:r>
            <a:r>
              <a:rPr lang="en-US" sz="2400" dirty="0">
                <a:cs typeface="Liberation Sans Narrow"/>
              </a:rPr>
              <a:t>– </a:t>
            </a:r>
            <a:r>
              <a:rPr lang="en-US" sz="2400" spc="-7" dirty="0">
                <a:cs typeface="Liberation Sans Narrow"/>
              </a:rPr>
              <a:t>transfer of bitcoins from one user to another.</a:t>
            </a:r>
            <a:endParaRPr lang="en-US" sz="2400" dirty="0">
              <a:cs typeface="Liberation Sans Narrow"/>
            </a:endParaRPr>
          </a:p>
          <a:p>
            <a:pPr marL="1008355" lvl="1" indent="-382684" algn="just">
              <a:spcBef>
                <a:spcPts val="339"/>
              </a:spcBef>
              <a:buFont typeface="Arial"/>
              <a:buChar char="–"/>
              <a:tabLst>
                <a:tab pos="1009201" algn="l"/>
              </a:tabLst>
            </a:pPr>
            <a:r>
              <a:rPr lang="en-US" sz="2400" b="1" spc="-7" dirty="0">
                <a:cs typeface="Liberation Sans Narrow"/>
              </a:rPr>
              <a:t>Money Issuance </a:t>
            </a:r>
            <a:r>
              <a:rPr lang="en-US" sz="2400" dirty="0">
                <a:cs typeface="Liberation Sans Narrow"/>
              </a:rPr>
              <a:t>– </a:t>
            </a:r>
            <a:r>
              <a:rPr lang="en-US" sz="2400" spc="-7" dirty="0">
                <a:cs typeface="Liberation Sans Narrow"/>
              </a:rPr>
              <a:t>regulate the monetary</a:t>
            </a:r>
            <a:r>
              <a:rPr lang="en-US" sz="2400" spc="160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base.</a:t>
            </a:r>
            <a:endParaRPr lang="en-US" sz="2400" dirty="0"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275503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Bitcoin Overview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65F2B2-76AF-4FC9-96E9-95967D744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0" y="1513221"/>
            <a:ext cx="7868282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5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Bitcoin Overview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7E1CC-7AA8-4B80-85AA-831614D99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0" y="1730326"/>
            <a:ext cx="8154874" cy="497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Bitcoin Basics – Creation of Coins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9B4A3A-55E3-445D-BDE7-D3A8F60626CD}"/>
              </a:ext>
            </a:extLst>
          </p:cNvPr>
          <p:cNvSpPr/>
          <p:nvPr/>
        </p:nvSpPr>
        <p:spPr>
          <a:xfrm>
            <a:off x="196948" y="1521632"/>
            <a:ext cx="85953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46837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The number of bitcoins generated per block is set to decrease  </a:t>
            </a:r>
            <a:r>
              <a:rPr lang="en-US" sz="2400" b="1" spc="-7" dirty="0">
                <a:cs typeface="Liberation Sans Narrow"/>
              </a:rPr>
              <a:t>geometrically</a:t>
            </a:r>
            <a:r>
              <a:rPr lang="en-US" sz="2400" spc="-7" dirty="0">
                <a:cs typeface="Liberation Sans Narrow"/>
              </a:rPr>
              <a:t>, with a 50% reduction for every 210,000 blocks, or  approximately 4</a:t>
            </a:r>
            <a:r>
              <a:rPr lang="en-US" sz="2400" spc="67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years.</a:t>
            </a:r>
            <a:endParaRPr lang="en-US" sz="2400" dirty="0">
              <a:cs typeface="Liberation Sans Narrow"/>
            </a:endParaRPr>
          </a:p>
          <a:p>
            <a:pPr>
              <a:spcBef>
                <a:spcPts val="20"/>
              </a:spcBef>
              <a:buFont typeface="Arial"/>
              <a:buChar char="•"/>
            </a:pPr>
            <a:endParaRPr lang="en-US" sz="2400" dirty="0">
              <a:cs typeface="Liberation Sans Narrow"/>
            </a:endParaRPr>
          </a:p>
          <a:p>
            <a:pPr marL="474121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This reduces, with time, the amount of bitcoins generated per</a:t>
            </a:r>
            <a:r>
              <a:rPr lang="en-US" sz="2400" spc="360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block</a:t>
            </a:r>
            <a:endParaRPr lang="en-US" sz="2400" dirty="0">
              <a:cs typeface="Liberation Sans Narrow"/>
            </a:endParaRPr>
          </a:p>
          <a:p>
            <a:pPr marL="1008355" lvl="1" indent="-383530">
              <a:spcBef>
                <a:spcPts val="767"/>
              </a:spcBef>
              <a:buFont typeface="Arial"/>
              <a:buChar char="–"/>
              <a:tabLst>
                <a:tab pos="1009201" algn="l"/>
              </a:tabLst>
            </a:pPr>
            <a:r>
              <a:rPr lang="en-US" sz="2400" spc="-7" dirty="0">
                <a:cs typeface="Liberation Sans Narrow"/>
              </a:rPr>
              <a:t>Theoretical limit for total bitcoins: Slightly less than </a:t>
            </a:r>
            <a:r>
              <a:rPr lang="en-US" sz="2400" i="1" spc="-7" dirty="0">
                <a:cs typeface="Liberation Sans Narrow"/>
              </a:rPr>
              <a:t>21</a:t>
            </a:r>
            <a:r>
              <a:rPr lang="en-US" sz="2400" i="1" spc="327" dirty="0">
                <a:cs typeface="Liberation Sans Narrow"/>
              </a:rPr>
              <a:t> </a:t>
            </a:r>
            <a:r>
              <a:rPr lang="en-US" sz="2400" i="1" spc="-7" dirty="0">
                <a:cs typeface="Liberation Sans Narrow"/>
              </a:rPr>
              <a:t>million</a:t>
            </a:r>
            <a:endParaRPr lang="en-US" sz="2400" dirty="0">
              <a:cs typeface="Liberation Sans Narrow"/>
            </a:endParaRPr>
          </a:p>
          <a:p>
            <a:pPr marL="1008355" lvl="1" indent="-383530">
              <a:spcBef>
                <a:spcPts val="767"/>
              </a:spcBef>
              <a:buFont typeface="Arial"/>
              <a:buChar char="–"/>
              <a:tabLst>
                <a:tab pos="1009201" algn="l"/>
              </a:tabLst>
            </a:pPr>
            <a:r>
              <a:rPr lang="en-US" sz="2400" spc="-7" dirty="0">
                <a:cs typeface="Liberation Sans Narrow"/>
              </a:rPr>
              <a:t>Miners will get less reward as time</a:t>
            </a:r>
            <a:r>
              <a:rPr lang="en-US" sz="2400" spc="160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progresses</a:t>
            </a:r>
            <a:endParaRPr lang="en-US" sz="2400" dirty="0">
              <a:cs typeface="Liberation Sans Narrow"/>
            </a:endParaRPr>
          </a:p>
          <a:p>
            <a:pPr marL="1008355" lvl="1" indent="-382684">
              <a:spcBef>
                <a:spcPts val="767"/>
              </a:spcBef>
              <a:buFont typeface="Arial"/>
              <a:buChar char="–"/>
              <a:tabLst>
                <a:tab pos="1009201" algn="l"/>
              </a:tabLst>
            </a:pPr>
            <a:r>
              <a:rPr lang="en-US" sz="2400" spc="-7" dirty="0">
                <a:cs typeface="Liberation Sans Narrow"/>
              </a:rPr>
              <a:t>How to pay the mining fee – increase the transaction</a:t>
            </a:r>
            <a:r>
              <a:rPr lang="en-US" sz="2400" spc="293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fee</a:t>
            </a:r>
            <a:endParaRPr lang="en-US" sz="2400" dirty="0"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180757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Projected Bitcoin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59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25F6C19-62DA-4FEB-9599-3B0B09B43025}"/>
              </a:ext>
            </a:extLst>
          </p:cNvPr>
          <p:cNvSpPr/>
          <p:nvPr/>
        </p:nvSpPr>
        <p:spPr>
          <a:xfrm>
            <a:off x="87866" y="1519354"/>
            <a:ext cx="7802459" cy="4879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695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Bitcoin Basics – Sending Payments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59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4CDDDB-B9D6-4C02-AE7B-A60CE84AACB6}"/>
              </a:ext>
            </a:extLst>
          </p:cNvPr>
          <p:cNvSpPr/>
          <p:nvPr/>
        </p:nvSpPr>
        <p:spPr>
          <a:xfrm>
            <a:off x="-8309" y="1777541"/>
            <a:ext cx="7898634" cy="4144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1035447" indent="-457189" algn="just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Need to ensure that Eve cannot spend </a:t>
            </a:r>
            <a:r>
              <a:rPr lang="en-US" sz="2400" spc="-20" dirty="0">
                <a:cs typeface="Liberation Sans Narrow"/>
              </a:rPr>
              <a:t>Alice’s </a:t>
            </a:r>
            <a:r>
              <a:rPr lang="en-US" sz="2400" spc="-7" dirty="0">
                <a:cs typeface="Liberation Sans Narrow"/>
              </a:rPr>
              <a:t>bitcoins by creating  transactions in her</a:t>
            </a:r>
            <a:r>
              <a:rPr lang="en-US" sz="2400" spc="100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name.</a:t>
            </a:r>
            <a:endParaRPr lang="en-US" sz="2400" dirty="0">
              <a:cs typeface="Liberation Sans Narrow"/>
            </a:endParaRPr>
          </a:p>
          <a:p>
            <a:pPr algn="just">
              <a:spcBef>
                <a:spcPts val="20"/>
              </a:spcBef>
              <a:buFont typeface="Arial"/>
              <a:buChar char="•"/>
            </a:pPr>
            <a:endParaRPr lang="en-US" sz="4000" dirty="0">
              <a:cs typeface="Liberation Sans Narrow"/>
            </a:endParaRPr>
          </a:p>
          <a:p>
            <a:pPr marL="474121" marR="1193770" indent="-457189" algn="just">
              <a:lnSpc>
                <a:spcPts val="3827"/>
              </a:lnSpc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Bitcoin uses </a:t>
            </a:r>
            <a:r>
              <a:rPr lang="en-US" sz="2400" b="1" spc="-7" dirty="0">
                <a:cs typeface="Liberation Sans Narrow"/>
              </a:rPr>
              <a:t>public key cryptography </a:t>
            </a:r>
            <a:r>
              <a:rPr lang="en-US" sz="2400" dirty="0">
                <a:cs typeface="Liberation Sans Narrow"/>
              </a:rPr>
              <a:t>to </a:t>
            </a:r>
            <a:r>
              <a:rPr lang="en-US" sz="2400" spc="-7" dirty="0">
                <a:cs typeface="Liberation Sans Narrow"/>
              </a:rPr>
              <a:t>make and verify digital signatures.</a:t>
            </a:r>
            <a:endParaRPr lang="en-US" sz="2400" dirty="0">
              <a:cs typeface="Liberation Sans Narrow"/>
            </a:endParaRPr>
          </a:p>
          <a:p>
            <a:pPr algn="just">
              <a:spcBef>
                <a:spcPts val="47"/>
              </a:spcBef>
              <a:buFont typeface="Arial"/>
              <a:buChar char="•"/>
            </a:pPr>
            <a:endParaRPr lang="en-US" sz="4000" dirty="0">
              <a:cs typeface="Liberation Sans Narrow"/>
            </a:endParaRPr>
          </a:p>
          <a:p>
            <a:pPr marL="474121" marR="6773" indent="-457189" algn="just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Each person has one or more addresses each with an associated pair </a:t>
            </a:r>
            <a:r>
              <a:rPr lang="en-US" sz="2400" spc="-13" dirty="0">
                <a:cs typeface="Liberation Sans Narrow"/>
              </a:rPr>
              <a:t>of  </a:t>
            </a:r>
            <a:r>
              <a:rPr lang="en-US" sz="2400" spc="-7" dirty="0">
                <a:cs typeface="Liberation Sans Narrow"/>
              </a:rPr>
              <a:t>public and private keys (may hold in the bitcoin</a:t>
            </a:r>
            <a:r>
              <a:rPr lang="en-US" sz="2400" spc="272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wallet)</a:t>
            </a:r>
            <a:endParaRPr lang="en-US" sz="2400" dirty="0"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304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927</Words>
  <Application>Microsoft Office PowerPoint</Application>
  <PresentationFormat>Widescreen</PresentationFormat>
  <Paragraphs>141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Carlito</vt:lpstr>
      <vt:lpstr>Liberation Sans Narrow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264</cp:revision>
  <dcterms:created xsi:type="dcterms:W3CDTF">2020-06-03T14:19:11Z</dcterms:created>
  <dcterms:modified xsi:type="dcterms:W3CDTF">2020-08-04T10:00:14Z</dcterms:modified>
</cp:coreProperties>
</file>