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57" r:id="rId2"/>
    <p:sldId id="358" r:id="rId3"/>
    <p:sldId id="388" r:id="rId4"/>
    <p:sldId id="1175" r:id="rId5"/>
    <p:sldId id="1176" r:id="rId6"/>
    <p:sldId id="1168" r:id="rId7"/>
    <p:sldId id="1170" r:id="rId8"/>
    <p:sldId id="1173" r:id="rId9"/>
    <p:sldId id="1172" r:id="rId10"/>
    <p:sldId id="1171" r:id="rId11"/>
    <p:sldId id="1177" r:id="rId12"/>
    <p:sldId id="1174" r:id="rId13"/>
    <p:sldId id="1169" r:id="rId14"/>
    <p:sldId id="1178" r:id="rId15"/>
    <p:sldId id="1180" r:id="rId16"/>
    <p:sldId id="1179" r:id="rId17"/>
    <p:sldId id="1181" r:id="rId18"/>
    <p:sldId id="34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28-Aug-20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323301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153827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361396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785471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17</a:t>
            </a:fld>
            <a:endParaRPr lang="en-US"/>
          </a:p>
        </p:txBody>
      </p:sp>
    </p:spTree>
    <p:extLst>
      <p:ext uri="{BB962C8B-B14F-4D97-AF65-F5344CB8AC3E}">
        <p14:creationId xmlns:p14="http://schemas.microsoft.com/office/powerpoint/2010/main" val="387469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62488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369286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366119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155258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251112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1499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2116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28-08-2020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28-08-2020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ieeexplore.ieee.org/document/8918895" TargetMode="External"/><Relationship Id="rId5" Type="http://schemas.openxmlformats.org/officeDocument/2006/relationships/hyperlink" Target="https://ieeexplore.ieee.org/document/8890452" TargetMode="External"/><Relationship Id="rId4" Type="http://schemas.openxmlformats.org/officeDocument/2006/relationships/hyperlink" Target="https://ieeexplore.ieee.org/document/8643934"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634023" y="2569730"/>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296733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233826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Block Cipher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098" name="Picture 2" descr="Block cipher-aht is cryptography-edureka">
            <a:extLst>
              <a:ext uri="{FF2B5EF4-FFF2-40B4-BE49-F238E27FC236}">
                <a16:creationId xmlns:a16="http://schemas.microsoft.com/office/drawing/2014/main" id="{CE7567C2-AE0D-4851-94AD-FC6FEAD12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9334"/>
            <a:ext cx="10466363" cy="45560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FF7EE0-39DD-4DC8-958B-2F5F30EF27C4}"/>
              </a:ext>
            </a:extLst>
          </p:cNvPr>
          <p:cNvSpPr txBox="1"/>
          <p:nvPr/>
        </p:nvSpPr>
        <p:spPr>
          <a:xfrm>
            <a:off x="8187398" y="6305224"/>
            <a:ext cx="3235570" cy="461665"/>
          </a:xfrm>
          <a:prstGeom prst="rect">
            <a:avLst/>
          </a:prstGeom>
          <a:noFill/>
        </p:spPr>
        <p:txBody>
          <a:bodyPr wrap="square">
            <a:spAutoFit/>
          </a:bodyPr>
          <a:lstStyle/>
          <a:p>
            <a:r>
              <a:rPr lang="en-US" sz="2400" b="0" i="0" dirty="0">
                <a:solidFill>
                  <a:srgbClr val="222222"/>
                </a:solidFill>
                <a:effectLst/>
                <a:latin typeface="Verdana" panose="020B0604030504040204" pitchFamily="34" charset="0"/>
              </a:rPr>
              <a:t>Ex. Feistel Cipher</a:t>
            </a:r>
            <a:endParaRPr lang="en-US" sz="2400" dirty="0"/>
          </a:p>
        </p:txBody>
      </p:sp>
    </p:spTree>
    <p:extLst>
      <p:ext uri="{BB962C8B-B14F-4D97-AF65-F5344CB8AC3E}">
        <p14:creationId xmlns:p14="http://schemas.microsoft.com/office/powerpoint/2010/main" val="276107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Asymmetric Key Cryptography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4D18638A-F225-42A3-A477-F7E62F94E3B2}"/>
              </a:ext>
            </a:extLst>
          </p:cNvPr>
          <p:cNvPicPr>
            <a:picLocks noChangeAspect="1"/>
          </p:cNvPicPr>
          <p:nvPr/>
        </p:nvPicPr>
        <p:blipFill>
          <a:blip r:embed="rId4"/>
          <a:stretch>
            <a:fillRect/>
          </a:stretch>
        </p:blipFill>
        <p:spPr>
          <a:xfrm>
            <a:off x="143339" y="1409699"/>
            <a:ext cx="10349776" cy="5448300"/>
          </a:xfrm>
          <a:prstGeom prst="rect">
            <a:avLst/>
          </a:prstGeom>
        </p:spPr>
      </p:pic>
    </p:spTree>
    <p:extLst>
      <p:ext uri="{BB962C8B-B14F-4D97-AF65-F5344CB8AC3E}">
        <p14:creationId xmlns:p14="http://schemas.microsoft.com/office/powerpoint/2010/main" val="58689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Asymmetric Key Ciphers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10">
            <a:extLst>
              <a:ext uri="{FF2B5EF4-FFF2-40B4-BE49-F238E27FC236}">
                <a16:creationId xmlns:a16="http://schemas.microsoft.com/office/drawing/2014/main" id="{0A3CAAAF-156D-4938-AC1B-9857370E4704}"/>
              </a:ext>
            </a:extLst>
          </p:cNvPr>
          <p:cNvSpPr/>
          <p:nvPr/>
        </p:nvSpPr>
        <p:spPr>
          <a:xfrm>
            <a:off x="72046" y="2154896"/>
            <a:ext cx="8139344" cy="2062103"/>
          </a:xfrm>
          <a:prstGeom prst="rect">
            <a:avLst/>
          </a:prstGeom>
        </p:spPr>
        <p:txBody>
          <a:bodyPr wrap="square">
            <a:spAutoFit/>
          </a:bodyPr>
          <a:lstStyle/>
          <a:p>
            <a:pPr marL="342900" indent="-342900">
              <a:buFont typeface="Arial" panose="020B0604020202020204" pitchFamily="34" charset="0"/>
              <a:buChar char="•"/>
            </a:pPr>
            <a:r>
              <a:rPr lang="en-US" sz="3200" dirty="0"/>
              <a:t>RSA</a:t>
            </a:r>
          </a:p>
          <a:p>
            <a:endParaRPr lang="en-US" sz="3200" dirty="0"/>
          </a:p>
          <a:p>
            <a:pPr marL="342900" indent="-342900">
              <a:buFont typeface="Arial" panose="020B0604020202020204" pitchFamily="34" charset="0"/>
              <a:buChar char="•"/>
            </a:pPr>
            <a:r>
              <a:rPr lang="en-US" sz="3200" dirty="0"/>
              <a:t>Diffie Helman</a:t>
            </a:r>
          </a:p>
          <a:p>
            <a:endParaRPr lang="en-US" sz="3200" dirty="0"/>
          </a:p>
        </p:txBody>
      </p:sp>
    </p:spTree>
    <p:extLst>
      <p:ext uri="{BB962C8B-B14F-4D97-AF65-F5344CB8AC3E}">
        <p14:creationId xmlns:p14="http://schemas.microsoft.com/office/powerpoint/2010/main" val="265129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RSA</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descr="RSA encryption-what is cryptography-edureka">
            <a:extLst>
              <a:ext uri="{FF2B5EF4-FFF2-40B4-BE49-F238E27FC236}">
                <a16:creationId xmlns:a16="http://schemas.microsoft.com/office/drawing/2014/main" id="{CB55FE2D-BF41-43A8-8BA1-AF6DDA51D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9710"/>
            <a:ext cx="10185009" cy="459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31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2" name="AutoShape 7" descr="p">
            <a:extLst>
              <a:ext uri="{FF2B5EF4-FFF2-40B4-BE49-F238E27FC236}">
                <a16:creationId xmlns:a16="http://schemas.microsoft.com/office/drawing/2014/main" id="{2F37D257-094C-416B-9FFE-AEFAC8EB337C}"/>
              </a:ext>
            </a:extLst>
          </p:cNvPr>
          <p:cNvSpPr>
            <a:spLocks noChangeAspect="1" noChangeArrowheads="1"/>
          </p:cNvSpPr>
          <p:nvPr/>
        </p:nvSpPr>
        <p:spPr bwMode="auto">
          <a:xfrm>
            <a:off x="2742590" y="1471890"/>
            <a:ext cx="13335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q">
            <a:extLst>
              <a:ext uri="{FF2B5EF4-FFF2-40B4-BE49-F238E27FC236}">
                <a16:creationId xmlns:a16="http://schemas.microsoft.com/office/drawing/2014/main" id="{6E14CF82-F24C-42A8-B649-C5BB71F7716B}"/>
              </a:ext>
            </a:extLst>
          </p:cNvPr>
          <p:cNvSpPr>
            <a:spLocks noChangeAspect="1" noChangeArrowheads="1"/>
          </p:cNvSpPr>
          <p:nvPr/>
        </p:nvSpPr>
        <p:spPr bwMode="auto">
          <a:xfrm>
            <a:off x="3296627" y="1471890"/>
            <a:ext cx="1047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a:extLst>
              <a:ext uri="{FF2B5EF4-FFF2-40B4-BE49-F238E27FC236}">
                <a16:creationId xmlns:a16="http://schemas.microsoft.com/office/drawing/2014/main" id="{3E03D7B7-8411-4B01-BD03-93A8A349137E}"/>
              </a:ext>
            </a:extLst>
          </p:cNvPr>
          <p:cNvSpPr txBox="1"/>
          <p:nvPr/>
        </p:nvSpPr>
        <p:spPr>
          <a:xfrm>
            <a:off x="127942" y="1442757"/>
            <a:ext cx="8300051" cy="1938992"/>
          </a:xfrm>
          <a:prstGeom prst="rect">
            <a:avLst/>
          </a:prstGeom>
          <a:noFill/>
        </p:spPr>
        <p:txBody>
          <a:bodyPr wrap="square">
            <a:spAutoFit/>
          </a:bodyPr>
          <a:lstStyle/>
          <a:p>
            <a:pPr algn="just"/>
            <a:r>
              <a:rPr lang="en-US" sz="2400" dirty="0"/>
              <a:t>Suppose Alice wants her friends to encrypt email messages before sending them to her. Computers represent text as long numbers (01 for “A”, 02 for “B” and so on), so an email message is just a very big number. The RSA Encryption Scheme is often used to encrypt and then decrypt electronic communications.</a:t>
            </a:r>
          </a:p>
        </p:txBody>
      </p:sp>
      <p:pic>
        <p:nvPicPr>
          <p:cNvPr id="19" name="Picture 18">
            <a:extLst>
              <a:ext uri="{FF2B5EF4-FFF2-40B4-BE49-F238E27FC236}">
                <a16:creationId xmlns:a16="http://schemas.microsoft.com/office/drawing/2014/main" id="{0E610247-6F6D-4960-8D21-F5F55E7BDE82}"/>
              </a:ext>
            </a:extLst>
          </p:cNvPr>
          <p:cNvPicPr>
            <a:picLocks noChangeAspect="1"/>
          </p:cNvPicPr>
          <p:nvPr/>
        </p:nvPicPr>
        <p:blipFill>
          <a:blip r:embed="rId4"/>
          <a:stretch>
            <a:fillRect/>
          </a:stretch>
        </p:blipFill>
        <p:spPr>
          <a:xfrm>
            <a:off x="127942" y="3508047"/>
            <a:ext cx="1314450" cy="2800350"/>
          </a:xfrm>
          <a:prstGeom prst="rect">
            <a:avLst/>
          </a:prstGeom>
        </p:spPr>
      </p:pic>
      <p:sp>
        <p:nvSpPr>
          <p:cNvPr id="21" name="TextBox 20">
            <a:extLst>
              <a:ext uri="{FF2B5EF4-FFF2-40B4-BE49-F238E27FC236}">
                <a16:creationId xmlns:a16="http://schemas.microsoft.com/office/drawing/2014/main" id="{5383EC99-37B1-4CF0-85B4-C4ED7279BCB3}"/>
              </a:ext>
            </a:extLst>
          </p:cNvPr>
          <p:cNvSpPr txBox="1"/>
          <p:nvPr/>
        </p:nvSpPr>
        <p:spPr>
          <a:xfrm>
            <a:off x="371879" y="6457071"/>
            <a:ext cx="1963357" cy="369332"/>
          </a:xfrm>
          <a:prstGeom prst="rect">
            <a:avLst/>
          </a:prstGeom>
          <a:noFill/>
        </p:spPr>
        <p:txBody>
          <a:bodyPr wrap="square" rtlCol="0">
            <a:spAutoFit/>
          </a:bodyPr>
          <a:lstStyle/>
          <a:p>
            <a:r>
              <a:rPr lang="en-US" dirty="0"/>
              <a:t>Alice (</a:t>
            </a:r>
            <a:r>
              <a:rPr lang="en-US" dirty="0" err="1"/>
              <a:t>n,d</a:t>
            </a:r>
            <a:r>
              <a:rPr lang="en-US" dirty="0"/>
              <a:t>)</a:t>
            </a:r>
          </a:p>
        </p:txBody>
      </p:sp>
      <p:pic>
        <p:nvPicPr>
          <p:cNvPr id="26" name="Picture 25">
            <a:extLst>
              <a:ext uri="{FF2B5EF4-FFF2-40B4-BE49-F238E27FC236}">
                <a16:creationId xmlns:a16="http://schemas.microsoft.com/office/drawing/2014/main" id="{EC6E08BA-403B-429B-9FA8-0A7AB70918DE}"/>
              </a:ext>
            </a:extLst>
          </p:cNvPr>
          <p:cNvPicPr>
            <a:picLocks noChangeAspect="1"/>
          </p:cNvPicPr>
          <p:nvPr/>
        </p:nvPicPr>
        <p:blipFill>
          <a:blip r:embed="rId5"/>
          <a:stretch>
            <a:fillRect/>
          </a:stretch>
        </p:blipFill>
        <p:spPr>
          <a:xfrm>
            <a:off x="5982432" y="3524595"/>
            <a:ext cx="1352550" cy="2695575"/>
          </a:xfrm>
          <a:prstGeom prst="rect">
            <a:avLst/>
          </a:prstGeom>
        </p:spPr>
      </p:pic>
      <p:sp>
        <p:nvSpPr>
          <p:cNvPr id="28" name="TextBox 27">
            <a:extLst>
              <a:ext uri="{FF2B5EF4-FFF2-40B4-BE49-F238E27FC236}">
                <a16:creationId xmlns:a16="http://schemas.microsoft.com/office/drawing/2014/main" id="{0459432D-BA60-42E8-A57B-9317FE42E907}"/>
              </a:ext>
            </a:extLst>
          </p:cNvPr>
          <p:cNvSpPr txBox="1"/>
          <p:nvPr/>
        </p:nvSpPr>
        <p:spPr>
          <a:xfrm>
            <a:off x="6096000" y="6435162"/>
            <a:ext cx="1070512" cy="369332"/>
          </a:xfrm>
          <a:prstGeom prst="rect">
            <a:avLst/>
          </a:prstGeom>
          <a:noFill/>
        </p:spPr>
        <p:txBody>
          <a:bodyPr wrap="square" rtlCol="0">
            <a:spAutoFit/>
          </a:bodyPr>
          <a:lstStyle/>
          <a:p>
            <a:r>
              <a:rPr lang="en-US" dirty="0"/>
              <a:t>Bob (</a:t>
            </a:r>
            <a:r>
              <a:rPr lang="en-US" dirty="0" err="1"/>
              <a:t>n,e</a:t>
            </a:r>
            <a:r>
              <a:rPr lang="en-US" dirty="0"/>
              <a:t>)</a:t>
            </a:r>
          </a:p>
        </p:txBody>
      </p:sp>
      <p:sp>
        <p:nvSpPr>
          <p:cNvPr id="27" name="Arrow: Left-Right 26">
            <a:extLst>
              <a:ext uri="{FF2B5EF4-FFF2-40B4-BE49-F238E27FC236}">
                <a16:creationId xmlns:a16="http://schemas.microsoft.com/office/drawing/2014/main" id="{82AD531B-017E-48BF-B6B8-256C48393E46}"/>
              </a:ext>
            </a:extLst>
          </p:cNvPr>
          <p:cNvSpPr/>
          <p:nvPr/>
        </p:nvSpPr>
        <p:spPr>
          <a:xfrm>
            <a:off x="1847850" y="4783015"/>
            <a:ext cx="3877701" cy="5617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8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8"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2" name="AutoShape 7" descr="p">
            <a:extLst>
              <a:ext uri="{FF2B5EF4-FFF2-40B4-BE49-F238E27FC236}">
                <a16:creationId xmlns:a16="http://schemas.microsoft.com/office/drawing/2014/main" id="{2F37D257-094C-416B-9FFE-AEFAC8EB337C}"/>
              </a:ext>
            </a:extLst>
          </p:cNvPr>
          <p:cNvSpPr>
            <a:spLocks noChangeAspect="1" noChangeArrowheads="1"/>
          </p:cNvSpPr>
          <p:nvPr/>
        </p:nvSpPr>
        <p:spPr bwMode="auto">
          <a:xfrm>
            <a:off x="2742590" y="1471890"/>
            <a:ext cx="13335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q">
            <a:extLst>
              <a:ext uri="{FF2B5EF4-FFF2-40B4-BE49-F238E27FC236}">
                <a16:creationId xmlns:a16="http://schemas.microsoft.com/office/drawing/2014/main" id="{6E14CF82-F24C-42A8-B649-C5BB71F7716B}"/>
              </a:ext>
            </a:extLst>
          </p:cNvPr>
          <p:cNvSpPr>
            <a:spLocks noChangeAspect="1" noChangeArrowheads="1"/>
          </p:cNvSpPr>
          <p:nvPr/>
        </p:nvSpPr>
        <p:spPr bwMode="auto">
          <a:xfrm>
            <a:off x="3296627" y="1471890"/>
            <a:ext cx="1047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2A08BE32-A365-41D3-8148-76F9A46BB0E9}"/>
              </a:ext>
            </a:extLst>
          </p:cNvPr>
          <p:cNvSpPr>
            <a:spLocks noChangeArrowheads="1"/>
          </p:cNvSpPr>
          <p:nvPr/>
        </p:nvSpPr>
        <p:spPr bwMode="auto">
          <a:xfrm>
            <a:off x="184213" y="1737518"/>
            <a:ext cx="987699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chemeClr val="accent1"/>
                </a:solidFill>
                <a:latin typeface="+mn-lt"/>
              </a:rPr>
              <a:t>Alice’s Setup:</a:t>
            </a:r>
            <a:endParaRPr lang="en-US" altLang="en-US" sz="2400" b="1" dirty="0">
              <a:solidFill>
                <a:schemeClr val="accent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mn-lt"/>
              </a:rPr>
              <a:t>Choose two prime number</a:t>
            </a:r>
            <a:r>
              <a:rPr lang="en-US" altLang="en-US" sz="2400" dirty="0">
                <a:latin typeface="+mn-lt"/>
              </a:rPr>
              <a:t> p </a:t>
            </a:r>
            <a:r>
              <a:rPr kumimoji="0" lang="en-US" altLang="en-US" sz="2400" b="0" i="0" u="none" strike="noStrike" cap="none" normalizeH="0" baseline="0" dirty="0">
                <a:ln>
                  <a:noFill/>
                </a:ln>
                <a:solidFill>
                  <a:schemeClr val="tx1"/>
                </a:solidFill>
                <a:effectLst/>
                <a:latin typeface="+mn-lt"/>
              </a:rPr>
              <a:t>and q</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	Lets take p=</a:t>
            </a:r>
            <a:r>
              <a:rPr lang="en-US" altLang="en-US" sz="2400" dirty="0">
                <a:solidFill>
                  <a:srgbClr val="FF0000"/>
                </a:solidFill>
                <a:latin typeface="+mn-lt"/>
              </a:rPr>
              <a:t>11</a:t>
            </a:r>
            <a:r>
              <a:rPr lang="en-US" altLang="en-US" sz="2400" dirty="0">
                <a:latin typeface="+mn-lt"/>
              </a:rPr>
              <a:t> and q=</a:t>
            </a:r>
            <a:r>
              <a:rPr lang="en-US" altLang="en-US" sz="2400" dirty="0">
                <a:solidFill>
                  <a:srgbClr val="FF0000"/>
                </a:solidFill>
                <a:latin typeface="+mn-lt"/>
              </a:rPr>
              <a:t>3</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2400" dirty="0">
                <a:latin typeface="+mn-lt"/>
              </a:rPr>
              <a:t>n = pq = </a:t>
            </a:r>
            <a:r>
              <a:rPr lang="pt-BR" sz="2400" dirty="0">
                <a:solidFill>
                  <a:srgbClr val="FF0000"/>
                </a:solidFill>
                <a:latin typeface="+mn-lt"/>
              </a:rPr>
              <a:t>11 × 3 </a:t>
            </a:r>
            <a:r>
              <a:rPr lang="pt-BR" sz="2400" dirty="0">
                <a:latin typeface="+mn-lt"/>
              </a:rPr>
              <a:t>= </a:t>
            </a:r>
            <a:r>
              <a:rPr lang="pt-BR" sz="2400" dirty="0">
                <a:solidFill>
                  <a:srgbClr val="FF0000"/>
                </a:solidFill>
                <a:latin typeface="+mn-lt"/>
              </a:rPr>
              <a:t>33</a:t>
            </a:r>
            <a:r>
              <a:rPr kumimoji="0" lang="en-US" altLang="en-US" sz="2400" b="0" i="0" u="none" strike="noStrike" cap="none" normalizeH="0" baseline="0" dirty="0">
                <a:ln>
                  <a:noFill/>
                </a:ln>
                <a:solidFill>
                  <a:schemeClr val="tx1"/>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sz="2400" dirty="0">
                <a:latin typeface="+mn-lt"/>
              </a:rPr>
              <a:t>z</a:t>
            </a:r>
            <a:r>
              <a:rPr lang="fr-FR" sz="2400">
                <a:latin typeface="+mn-lt"/>
              </a:rPr>
              <a:t> </a:t>
            </a:r>
            <a:r>
              <a:rPr lang="fr-FR" sz="2400" dirty="0">
                <a:latin typeface="+mn-lt"/>
              </a:rPr>
              <a:t>= (p − 1)(q − 1) = </a:t>
            </a:r>
            <a:r>
              <a:rPr lang="fr-FR" sz="2400" dirty="0">
                <a:solidFill>
                  <a:srgbClr val="FF0000"/>
                </a:solidFill>
                <a:latin typeface="+mn-lt"/>
              </a:rPr>
              <a:t>10 × 2 </a:t>
            </a:r>
            <a:r>
              <a:rPr lang="fr-FR" sz="2400" dirty="0">
                <a:latin typeface="+mn-lt"/>
              </a:rPr>
              <a:t>= </a:t>
            </a:r>
            <a:r>
              <a:rPr lang="fr-FR" sz="2400" dirty="0">
                <a:solidFill>
                  <a:srgbClr val="FF0000"/>
                </a:solidFill>
                <a:latin typeface="+mn-lt"/>
              </a:rPr>
              <a:t>20.</a:t>
            </a:r>
            <a:endParaRPr lang="en-US" sz="2400" dirty="0">
              <a:solidFill>
                <a:srgbClr val="FF0000"/>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mn-lt"/>
              </a:rPr>
              <a:t>If </a:t>
            </a:r>
            <a:r>
              <a:rPr lang="en-US" sz="2400" dirty="0">
                <a:solidFill>
                  <a:srgbClr val="FF0000"/>
                </a:solidFill>
                <a:latin typeface="+mn-lt"/>
              </a:rPr>
              <a:t>e = 3 </a:t>
            </a:r>
            <a:r>
              <a:rPr lang="en-US" sz="2400" dirty="0">
                <a:latin typeface="+mn-lt"/>
              </a:rPr>
              <a:t>and </a:t>
            </a:r>
            <a:r>
              <a:rPr lang="en-US" sz="2400" dirty="0">
                <a:solidFill>
                  <a:srgbClr val="FF0000"/>
                </a:solidFill>
                <a:latin typeface="+mn-lt"/>
              </a:rPr>
              <a:t>d = 7</a:t>
            </a:r>
            <a:r>
              <a:rPr lang="en-US" sz="2400" dirty="0">
                <a:latin typeface="+mn-lt"/>
              </a:rPr>
              <a:t>, then </a:t>
            </a:r>
            <a:r>
              <a:rPr lang="en-US" sz="2400" dirty="0">
                <a:solidFill>
                  <a:srgbClr val="00B0F0"/>
                </a:solidFill>
                <a:latin typeface="+mn-lt"/>
              </a:rPr>
              <a:t>ed = 21 </a:t>
            </a:r>
            <a:r>
              <a:rPr lang="en-US" sz="2400" dirty="0">
                <a:latin typeface="+mn-lt"/>
              </a:rPr>
              <a:t>has a remainder of </a:t>
            </a:r>
            <a:r>
              <a:rPr lang="en-US" sz="2400" dirty="0">
                <a:solidFill>
                  <a:srgbClr val="00B0F0"/>
                </a:solidFill>
                <a:latin typeface="+mn-lt"/>
              </a:rPr>
              <a:t>1</a:t>
            </a:r>
            <a:r>
              <a:rPr lang="en-US" sz="2400" dirty="0">
                <a:latin typeface="+mn-lt"/>
              </a:rPr>
              <a:t> when divided by </a:t>
            </a:r>
            <a:r>
              <a:rPr lang="en-US" sz="2400" dirty="0">
                <a:solidFill>
                  <a:srgbClr val="00B0F0"/>
                </a:solidFill>
                <a:latin typeface="+mn-lt"/>
              </a:rPr>
              <a:t>m = 20</a:t>
            </a:r>
            <a:r>
              <a:rPr lang="en-US" sz="2400" dirty="0">
                <a:latin typeface="+mn-l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2400" dirty="0">
                <a:latin typeface="+mn-lt"/>
              </a:rPr>
              <a:t>Publish (n, e) = (</a:t>
            </a:r>
            <a:r>
              <a:rPr lang="pt-BR" sz="2400" dirty="0">
                <a:solidFill>
                  <a:srgbClr val="FF0000"/>
                </a:solidFill>
                <a:latin typeface="+mn-lt"/>
              </a:rPr>
              <a:t>33, 3</a:t>
            </a:r>
            <a:r>
              <a:rPr lang="pt-BR" sz="2400" dirty="0">
                <a:latin typeface="+mn-lt"/>
              </a:rPr>
              <a:t>).</a:t>
            </a:r>
            <a:r>
              <a:rPr kumimoji="0" lang="en-US" altLang="en-US" sz="2400" b="0" i="0" u="none" strike="noStrike" cap="none" normalizeH="0" baseline="0" dirty="0">
                <a:ln>
                  <a:noFill/>
                </a:ln>
                <a:solidFill>
                  <a:schemeClr val="tx1"/>
                </a:solidFill>
                <a:effectLst/>
                <a:latin typeface="+mn-lt"/>
              </a:rPr>
              <a:t> </a:t>
            </a:r>
          </a:p>
        </p:txBody>
      </p:sp>
      <p:pic>
        <p:nvPicPr>
          <p:cNvPr id="14" name="Picture 13">
            <a:extLst>
              <a:ext uri="{FF2B5EF4-FFF2-40B4-BE49-F238E27FC236}">
                <a16:creationId xmlns:a16="http://schemas.microsoft.com/office/drawing/2014/main" id="{B8AC1E9A-D121-4F28-8F3D-FC6101EDF474}"/>
              </a:ext>
            </a:extLst>
          </p:cNvPr>
          <p:cNvPicPr>
            <a:picLocks noChangeAspect="1"/>
          </p:cNvPicPr>
          <p:nvPr/>
        </p:nvPicPr>
        <p:blipFill>
          <a:blip r:embed="rId4"/>
          <a:stretch>
            <a:fillRect/>
          </a:stretch>
        </p:blipFill>
        <p:spPr>
          <a:xfrm>
            <a:off x="9893446" y="3069754"/>
            <a:ext cx="1314450" cy="2800350"/>
          </a:xfrm>
          <a:prstGeom prst="rect">
            <a:avLst/>
          </a:prstGeom>
        </p:spPr>
      </p:pic>
      <p:sp>
        <p:nvSpPr>
          <p:cNvPr id="15" name="TextBox 14">
            <a:extLst>
              <a:ext uri="{FF2B5EF4-FFF2-40B4-BE49-F238E27FC236}">
                <a16:creationId xmlns:a16="http://schemas.microsoft.com/office/drawing/2014/main" id="{F40D067B-3406-439C-A132-B15B76A55151}"/>
              </a:ext>
            </a:extLst>
          </p:cNvPr>
          <p:cNvSpPr txBox="1"/>
          <p:nvPr/>
        </p:nvSpPr>
        <p:spPr>
          <a:xfrm>
            <a:off x="10137383" y="6018778"/>
            <a:ext cx="1963357" cy="369332"/>
          </a:xfrm>
          <a:prstGeom prst="rect">
            <a:avLst/>
          </a:prstGeom>
          <a:noFill/>
        </p:spPr>
        <p:txBody>
          <a:bodyPr wrap="square" rtlCol="0">
            <a:spAutoFit/>
          </a:bodyPr>
          <a:lstStyle/>
          <a:p>
            <a:r>
              <a:rPr lang="en-US" dirty="0"/>
              <a:t>Alice (</a:t>
            </a:r>
            <a:r>
              <a:rPr lang="en-US" dirty="0" err="1"/>
              <a:t>n,d</a:t>
            </a:r>
            <a:r>
              <a:rPr lang="en-US" dirty="0"/>
              <a:t>)</a:t>
            </a:r>
          </a:p>
        </p:txBody>
      </p:sp>
    </p:spTree>
    <p:extLst>
      <p:ext uri="{BB962C8B-B14F-4D97-AF65-F5344CB8AC3E}">
        <p14:creationId xmlns:p14="http://schemas.microsoft.com/office/powerpoint/2010/main" val="1623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6">
            <a:extLst>
              <a:ext uri="{FF2B5EF4-FFF2-40B4-BE49-F238E27FC236}">
                <a16:creationId xmlns:a16="http://schemas.microsoft.com/office/drawing/2014/main" id="{98E6E5F6-19C9-465D-A033-C9E95CC758BC}"/>
              </a:ext>
            </a:extLst>
          </p:cNvPr>
          <p:cNvSpPr>
            <a:spLocks noChangeArrowheads="1"/>
          </p:cNvSpPr>
          <p:nvPr/>
        </p:nvSpPr>
        <p:spPr bwMode="auto">
          <a:xfrm>
            <a:off x="243938" y="1810331"/>
            <a:ext cx="744524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chemeClr val="accent1"/>
                </a:solidFill>
                <a:latin typeface="+mn-lt"/>
              </a:rPr>
              <a:t>Bob encrypts message </a:t>
            </a:r>
            <a:r>
              <a:rPr lang="en-US" sz="2400" dirty="0">
                <a:latin typeface="+mn-lt"/>
              </a:rPr>
              <a:t>M = 14 :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mn-lt"/>
              </a:rPr>
              <a:t>• (n, e) = (</a:t>
            </a:r>
            <a:r>
              <a:rPr lang="en-US" sz="2400" dirty="0">
                <a:solidFill>
                  <a:srgbClr val="FF0000"/>
                </a:solidFill>
                <a:latin typeface="+mn-lt"/>
              </a:rPr>
              <a:t>33, 3</a:t>
            </a:r>
            <a:r>
              <a:rPr lang="en-US" sz="2400" dirty="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mn-lt"/>
              </a:rPr>
              <a:t> • When </a:t>
            </a:r>
            <a:r>
              <a:rPr lang="en-US" sz="2400" dirty="0">
                <a:solidFill>
                  <a:srgbClr val="FF0000"/>
                </a:solidFill>
                <a:latin typeface="+mn-lt"/>
              </a:rPr>
              <a:t>14</a:t>
            </a:r>
            <a:r>
              <a:rPr lang="en-US" sz="2400" baseline="30000" dirty="0">
                <a:solidFill>
                  <a:srgbClr val="FF0000"/>
                </a:solidFill>
                <a:latin typeface="+mn-lt"/>
              </a:rPr>
              <a:t>3</a:t>
            </a:r>
            <a:r>
              <a:rPr lang="en-US" sz="2400" dirty="0">
                <a:solidFill>
                  <a:srgbClr val="FF0000"/>
                </a:solidFill>
                <a:latin typeface="+mn-lt"/>
              </a:rPr>
              <a:t> = 2744 </a:t>
            </a:r>
            <a:r>
              <a:rPr lang="en-US" sz="2400" dirty="0">
                <a:latin typeface="+mn-lt"/>
              </a:rPr>
              <a:t>is divided by </a:t>
            </a:r>
            <a:r>
              <a:rPr lang="en-US" sz="2400" dirty="0">
                <a:solidFill>
                  <a:srgbClr val="FF0000"/>
                </a:solidFill>
                <a:latin typeface="+mn-lt"/>
              </a:rPr>
              <a:t>33</a:t>
            </a:r>
            <a:r>
              <a:rPr lang="en-US" sz="2400" dirty="0">
                <a:latin typeface="+mn-lt"/>
              </a:rPr>
              <a:t>, the remainder is </a:t>
            </a:r>
            <a:r>
              <a:rPr lang="en-US" sz="2400" dirty="0">
                <a:solidFill>
                  <a:srgbClr val="FF0000"/>
                </a:solidFill>
                <a:latin typeface="+mn-lt"/>
              </a:rPr>
              <a:t>C = 5</a:t>
            </a:r>
            <a:r>
              <a:rPr lang="en-US" sz="2400" dirty="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mn-lt"/>
              </a:rPr>
              <a:t> • Sends ciphertext </a:t>
            </a:r>
            <a:r>
              <a:rPr lang="en-US" sz="2400" dirty="0">
                <a:solidFill>
                  <a:srgbClr val="FF0000"/>
                </a:solidFill>
                <a:latin typeface="+mn-lt"/>
              </a:rPr>
              <a:t>C = 5 </a:t>
            </a:r>
            <a:r>
              <a:rPr lang="en-US" sz="2400" dirty="0">
                <a:latin typeface="+mn-lt"/>
              </a:rPr>
              <a:t>to Alice. </a:t>
            </a:r>
            <a:endParaRPr kumimoji="0" lang="en-US" altLang="en-US" sz="3600" b="0" i="0" u="none" strike="noStrike" cap="none" normalizeH="0" baseline="0" dirty="0">
              <a:ln>
                <a:noFill/>
              </a:ln>
              <a:solidFill>
                <a:schemeClr val="tx1"/>
              </a:solidFill>
              <a:effectLst/>
              <a:latin typeface="+mn-lt"/>
            </a:endParaRPr>
          </a:p>
        </p:txBody>
      </p:sp>
      <p:sp>
        <p:nvSpPr>
          <p:cNvPr id="12" name="AutoShape 7" descr="p">
            <a:extLst>
              <a:ext uri="{FF2B5EF4-FFF2-40B4-BE49-F238E27FC236}">
                <a16:creationId xmlns:a16="http://schemas.microsoft.com/office/drawing/2014/main" id="{2F37D257-094C-416B-9FFE-AEFAC8EB337C}"/>
              </a:ext>
            </a:extLst>
          </p:cNvPr>
          <p:cNvSpPr>
            <a:spLocks noChangeAspect="1" noChangeArrowheads="1"/>
          </p:cNvSpPr>
          <p:nvPr/>
        </p:nvSpPr>
        <p:spPr bwMode="auto">
          <a:xfrm>
            <a:off x="2742590" y="1471890"/>
            <a:ext cx="13335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q">
            <a:extLst>
              <a:ext uri="{FF2B5EF4-FFF2-40B4-BE49-F238E27FC236}">
                <a16:creationId xmlns:a16="http://schemas.microsoft.com/office/drawing/2014/main" id="{6E14CF82-F24C-42A8-B649-C5BB71F7716B}"/>
              </a:ext>
            </a:extLst>
          </p:cNvPr>
          <p:cNvSpPr>
            <a:spLocks noChangeAspect="1" noChangeArrowheads="1"/>
          </p:cNvSpPr>
          <p:nvPr/>
        </p:nvSpPr>
        <p:spPr bwMode="auto">
          <a:xfrm>
            <a:off x="3296627" y="1471890"/>
            <a:ext cx="1047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E816FC1C-2FF0-4A9F-AD97-75B3EE482205}"/>
              </a:ext>
            </a:extLst>
          </p:cNvPr>
          <p:cNvSpPr txBox="1"/>
          <p:nvPr/>
        </p:nvSpPr>
        <p:spPr>
          <a:xfrm>
            <a:off x="296324" y="4403864"/>
            <a:ext cx="8300051" cy="1569660"/>
          </a:xfrm>
          <a:prstGeom prst="rect">
            <a:avLst/>
          </a:prstGeom>
          <a:noFill/>
        </p:spPr>
        <p:txBody>
          <a:bodyPr wrap="square">
            <a:spAutoFit/>
          </a:bodyPr>
          <a:lstStyle/>
          <a:p>
            <a:r>
              <a:rPr lang="en-US" sz="2400" dirty="0">
                <a:solidFill>
                  <a:schemeClr val="accent1"/>
                </a:solidFill>
              </a:rPr>
              <a:t>Alice decrypts ciphertext </a:t>
            </a:r>
            <a:r>
              <a:rPr lang="en-US" sz="2400" dirty="0"/>
              <a:t>C = 5: </a:t>
            </a:r>
          </a:p>
          <a:p>
            <a:r>
              <a:rPr lang="en-US" sz="2400" dirty="0"/>
              <a:t>• (n, d) = (</a:t>
            </a:r>
            <a:r>
              <a:rPr lang="en-US" sz="2400" dirty="0">
                <a:solidFill>
                  <a:srgbClr val="FF0000"/>
                </a:solidFill>
              </a:rPr>
              <a:t>33, 7</a:t>
            </a:r>
            <a:r>
              <a:rPr lang="en-US" sz="2400" dirty="0"/>
              <a:t>). </a:t>
            </a:r>
          </a:p>
          <a:p>
            <a:r>
              <a:rPr lang="en-US" sz="2400" dirty="0"/>
              <a:t>• When </a:t>
            </a:r>
            <a:r>
              <a:rPr lang="en-US" sz="2400" dirty="0">
                <a:solidFill>
                  <a:srgbClr val="FF0000"/>
                </a:solidFill>
              </a:rPr>
              <a:t>5</a:t>
            </a:r>
            <a:r>
              <a:rPr lang="en-US" sz="2400" baseline="30000" dirty="0">
                <a:solidFill>
                  <a:srgbClr val="FF0000"/>
                </a:solidFill>
              </a:rPr>
              <a:t>7</a:t>
            </a:r>
            <a:r>
              <a:rPr lang="en-US" sz="2400" dirty="0">
                <a:solidFill>
                  <a:srgbClr val="FF0000"/>
                </a:solidFill>
              </a:rPr>
              <a:t> = 78125 </a:t>
            </a:r>
            <a:r>
              <a:rPr lang="en-US" sz="2400" dirty="0"/>
              <a:t>is divided by </a:t>
            </a:r>
            <a:r>
              <a:rPr lang="en-US" sz="2400" dirty="0">
                <a:solidFill>
                  <a:srgbClr val="FF0000"/>
                </a:solidFill>
              </a:rPr>
              <a:t>33</a:t>
            </a:r>
            <a:r>
              <a:rPr lang="en-US" sz="2400" dirty="0"/>
              <a:t>, the remainder is </a:t>
            </a:r>
            <a:r>
              <a:rPr lang="en-US" sz="2400" dirty="0">
                <a:solidFill>
                  <a:srgbClr val="FF0000"/>
                </a:solidFill>
              </a:rPr>
              <a:t>M = 14</a:t>
            </a:r>
            <a:r>
              <a:rPr lang="en-US" sz="2400" dirty="0"/>
              <a:t>. </a:t>
            </a:r>
          </a:p>
          <a:p>
            <a:r>
              <a:rPr lang="en-US" sz="2400" dirty="0"/>
              <a:t>• </a:t>
            </a:r>
            <a:r>
              <a:rPr lang="en-US" sz="2400" dirty="0">
                <a:solidFill>
                  <a:srgbClr val="FF0000"/>
                </a:solidFill>
              </a:rPr>
              <a:t>M = 14 </a:t>
            </a:r>
            <a:r>
              <a:rPr lang="en-US" sz="2400" dirty="0"/>
              <a:t>, the original message from Bob!</a:t>
            </a:r>
          </a:p>
        </p:txBody>
      </p:sp>
      <p:pic>
        <p:nvPicPr>
          <p:cNvPr id="15" name="Picture 14">
            <a:extLst>
              <a:ext uri="{FF2B5EF4-FFF2-40B4-BE49-F238E27FC236}">
                <a16:creationId xmlns:a16="http://schemas.microsoft.com/office/drawing/2014/main" id="{767E7527-2E3C-4ED7-BDE1-DAC990512BD6}"/>
              </a:ext>
            </a:extLst>
          </p:cNvPr>
          <p:cNvPicPr>
            <a:picLocks noChangeAspect="1"/>
          </p:cNvPicPr>
          <p:nvPr/>
        </p:nvPicPr>
        <p:blipFill>
          <a:blip r:embed="rId4"/>
          <a:stretch>
            <a:fillRect/>
          </a:stretch>
        </p:blipFill>
        <p:spPr>
          <a:xfrm>
            <a:off x="8117632" y="4135902"/>
            <a:ext cx="1314450" cy="2201239"/>
          </a:xfrm>
          <a:prstGeom prst="rect">
            <a:avLst/>
          </a:prstGeom>
        </p:spPr>
      </p:pic>
      <p:sp>
        <p:nvSpPr>
          <p:cNvPr id="16" name="TextBox 15">
            <a:extLst>
              <a:ext uri="{FF2B5EF4-FFF2-40B4-BE49-F238E27FC236}">
                <a16:creationId xmlns:a16="http://schemas.microsoft.com/office/drawing/2014/main" id="{CA09C593-D486-4B9A-887B-A7E09412547A}"/>
              </a:ext>
            </a:extLst>
          </p:cNvPr>
          <p:cNvSpPr txBox="1"/>
          <p:nvPr/>
        </p:nvSpPr>
        <p:spPr>
          <a:xfrm>
            <a:off x="8361569" y="6485816"/>
            <a:ext cx="1963357" cy="369332"/>
          </a:xfrm>
          <a:prstGeom prst="rect">
            <a:avLst/>
          </a:prstGeom>
          <a:noFill/>
        </p:spPr>
        <p:txBody>
          <a:bodyPr wrap="square" rtlCol="0">
            <a:spAutoFit/>
          </a:bodyPr>
          <a:lstStyle/>
          <a:p>
            <a:r>
              <a:rPr lang="en-US" dirty="0">
                <a:solidFill>
                  <a:srgbClr val="FF0000"/>
                </a:solidFill>
              </a:rPr>
              <a:t>Alice (</a:t>
            </a:r>
            <a:r>
              <a:rPr lang="en-US" dirty="0" err="1">
                <a:solidFill>
                  <a:srgbClr val="FF0000"/>
                </a:solidFill>
              </a:rPr>
              <a:t>n,d</a:t>
            </a:r>
            <a:r>
              <a:rPr lang="en-US" dirty="0">
                <a:solidFill>
                  <a:srgbClr val="FF0000"/>
                </a:solidFill>
              </a:rPr>
              <a:t>)</a:t>
            </a:r>
          </a:p>
        </p:txBody>
      </p:sp>
      <p:pic>
        <p:nvPicPr>
          <p:cNvPr id="17" name="Picture 16">
            <a:extLst>
              <a:ext uri="{FF2B5EF4-FFF2-40B4-BE49-F238E27FC236}">
                <a16:creationId xmlns:a16="http://schemas.microsoft.com/office/drawing/2014/main" id="{57440270-3F22-4AF8-AC64-03D6716B3AA5}"/>
              </a:ext>
            </a:extLst>
          </p:cNvPr>
          <p:cNvPicPr>
            <a:picLocks noChangeAspect="1"/>
          </p:cNvPicPr>
          <p:nvPr/>
        </p:nvPicPr>
        <p:blipFill>
          <a:blip r:embed="rId5"/>
          <a:stretch>
            <a:fillRect/>
          </a:stretch>
        </p:blipFill>
        <p:spPr>
          <a:xfrm>
            <a:off x="8424363" y="1471890"/>
            <a:ext cx="1352550" cy="1509712"/>
          </a:xfrm>
          <a:prstGeom prst="rect">
            <a:avLst/>
          </a:prstGeom>
        </p:spPr>
      </p:pic>
      <p:sp>
        <p:nvSpPr>
          <p:cNvPr id="18" name="TextBox 17">
            <a:extLst>
              <a:ext uri="{FF2B5EF4-FFF2-40B4-BE49-F238E27FC236}">
                <a16:creationId xmlns:a16="http://schemas.microsoft.com/office/drawing/2014/main" id="{DCC759B9-20C1-4409-BB11-DEBC70AA0D9D}"/>
              </a:ext>
            </a:extLst>
          </p:cNvPr>
          <p:cNvSpPr txBox="1"/>
          <p:nvPr/>
        </p:nvSpPr>
        <p:spPr>
          <a:xfrm>
            <a:off x="8537931" y="3196594"/>
            <a:ext cx="1070512" cy="369332"/>
          </a:xfrm>
          <a:prstGeom prst="rect">
            <a:avLst/>
          </a:prstGeom>
          <a:noFill/>
        </p:spPr>
        <p:txBody>
          <a:bodyPr wrap="square" rtlCol="0">
            <a:spAutoFit/>
          </a:bodyPr>
          <a:lstStyle/>
          <a:p>
            <a:r>
              <a:rPr lang="en-US" dirty="0">
                <a:solidFill>
                  <a:srgbClr val="FF0000"/>
                </a:solidFill>
              </a:rPr>
              <a:t>Bob (</a:t>
            </a:r>
            <a:r>
              <a:rPr lang="en-US" dirty="0" err="1">
                <a:solidFill>
                  <a:srgbClr val="FF0000"/>
                </a:solidFill>
              </a:rPr>
              <a:t>n,e</a:t>
            </a:r>
            <a:r>
              <a:rPr lang="en-US" dirty="0">
                <a:solidFill>
                  <a:srgbClr val="FF0000"/>
                </a:solidFill>
              </a:rPr>
              <a:t>)</a:t>
            </a:r>
          </a:p>
        </p:txBody>
      </p:sp>
    </p:spTree>
    <p:extLst>
      <p:ext uri="{BB962C8B-B14F-4D97-AF65-F5344CB8AC3E}">
        <p14:creationId xmlns:p14="http://schemas.microsoft.com/office/powerpoint/2010/main" val="315970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6">
            <a:extLst>
              <a:ext uri="{FF2B5EF4-FFF2-40B4-BE49-F238E27FC236}">
                <a16:creationId xmlns:a16="http://schemas.microsoft.com/office/drawing/2014/main" id="{98E6E5F6-19C9-465D-A033-C9E95CC758BC}"/>
              </a:ext>
            </a:extLst>
          </p:cNvPr>
          <p:cNvSpPr>
            <a:spLocks noChangeArrowheads="1"/>
          </p:cNvSpPr>
          <p:nvPr/>
        </p:nvSpPr>
        <p:spPr bwMode="auto">
          <a:xfrm>
            <a:off x="243938" y="1747814"/>
            <a:ext cx="6613990" cy="1602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nSpc>
                <a:spcPct val="150000"/>
              </a:lnSpc>
              <a:buFont typeface="Arial" panose="020B0604020202020204" pitchFamily="34" charset="0"/>
              <a:buChar char="•"/>
            </a:pPr>
            <a:r>
              <a:rPr lang="en-US" sz="2400" dirty="0">
                <a:hlinkClick r:id="rId4"/>
              </a:rPr>
              <a:t>https://ieeexplore.ieee.org/document/8643934</a:t>
            </a:r>
            <a:endParaRPr lang="en-US" sz="2400" dirty="0"/>
          </a:p>
          <a:p>
            <a:pPr marL="342900" lvl="0" indent="-342900">
              <a:lnSpc>
                <a:spcPct val="150000"/>
              </a:lnSpc>
              <a:buFont typeface="Arial" panose="020B0604020202020204" pitchFamily="34" charset="0"/>
              <a:buChar char="•"/>
            </a:pPr>
            <a:r>
              <a:rPr lang="en-US" sz="2400" dirty="0">
                <a:hlinkClick r:id="rId5"/>
              </a:rPr>
              <a:t>https://ieeexplore.ieee.org/document/8890452</a:t>
            </a:r>
            <a:endParaRPr lang="en-US" sz="2400" dirty="0"/>
          </a:p>
          <a:p>
            <a:pPr marL="342900" lvl="0" indent="-342900">
              <a:lnSpc>
                <a:spcPct val="150000"/>
              </a:lnSpc>
              <a:buFont typeface="Arial" panose="020B0604020202020204" pitchFamily="34" charset="0"/>
              <a:buChar char="•"/>
            </a:pPr>
            <a:r>
              <a:rPr lang="en-US" sz="2400" dirty="0">
                <a:hlinkClick r:id="rId6"/>
              </a:rPr>
              <a:t>https://ieeexplore.ieee.org/document/8918895</a:t>
            </a:r>
            <a:endParaRPr kumimoji="0" lang="en-US" altLang="en-US" sz="2400" b="0" i="0" u="none" strike="noStrike" cap="none" normalizeH="0" baseline="0" dirty="0">
              <a:ln>
                <a:noFill/>
              </a:ln>
              <a:solidFill>
                <a:schemeClr val="tx1"/>
              </a:solidFill>
              <a:effectLst/>
              <a:latin typeface="+mn-lt"/>
            </a:endParaRPr>
          </a:p>
        </p:txBody>
      </p:sp>
      <p:sp>
        <p:nvSpPr>
          <p:cNvPr id="12" name="AutoShape 7" descr="p">
            <a:extLst>
              <a:ext uri="{FF2B5EF4-FFF2-40B4-BE49-F238E27FC236}">
                <a16:creationId xmlns:a16="http://schemas.microsoft.com/office/drawing/2014/main" id="{2F37D257-094C-416B-9FFE-AEFAC8EB337C}"/>
              </a:ext>
            </a:extLst>
          </p:cNvPr>
          <p:cNvSpPr>
            <a:spLocks noChangeAspect="1" noChangeArrowheads="1"/>
          </p:cNvSpPr>
          <p:nvPr/>
        </p:nvSpPr>
        <p:spPr bwMode="auto">
          <a:xfrm>
            <a:off x="2742590" y="1471890"/>
            <a:ext cx="13335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q">
            <a:extLst>
              <a:ext uri="{FF2B5EF4-FFF2-40B4-BE49-F238E27FC236}">
                <a16:creationId xmlns:a16="http://schemas.microsoft.com/office/drawing/2014/main" id="{6E14CF82-F24C-42A8-B649-C5BB71F7716B}"/>
              </a:ext>
            </a:extLst>
          </p:cNvPr>
          <p:cNvSpPr>
            <a:spLocks noChangeAspect="1" noChangeArrowheads="1"/>
          </p:cNvSpPr>
          <p:nvPr/>
        </p:nvSpPr>
        <p:spPr bwMode="auto">
          <a:xfrm>
            <a:off x="3296627" y="1471890"/>
            <a:ext cx="1047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40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Cryptographic Ciphers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72046" y="2154896"/>
            <a:ext cx="8139344" cy="954107"/>
          </a:xfrm>
          <a:prstGeom prst="rect">
            <a:avLst/>
          </a:prstGeom>
        </p:spPr>
        <p:txBody>
          <a:bodyPr wrap="square">
            <a:spAutoFit/>
          </a:bodyPr>
          <a:lstStyle/>
          <a:p>
            <a:pPr marL="457200" indent="-457200">
              <a:buFont typeface="Arial" panose="020B0604020202020204" pitchFamily="34" charset="0"/>
              <a:buChar char="•"/>
            </a:pPr>
            <a:r>
              <a:rPr lang="en-US" sz="2800" dirty="0"/>
              <a:t>Learn about the types of Cryptography, few ciphers of each type and examples.</a:t>
            </a:r>
          </a:p>
        </p:txBody>
      </p:sp>
    </p:spTree>
    <p:extLst>
      <p:ext uri="{BB962C8B-B14F-4D97-AF65-F5344CB8AC3E}">
        <p14:creationId xmlns:p14="http://schemas.microsoft.com/office/powerpoint/2010/main" val="7673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Types of Cryptographic ciphers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6" name="TextBox 25">
            <a:extLst>
              <a:ext uri="{FF2B5EF4-FFF2-40B4-BE49-F238E27FC236}">
                <a16:creationId xmlns:a16="http://schemas.microsoft.com/office/drawing/2014/main" id="{417C1533-88AE-48AB-AE83-3D58F0A35CA8}"/>
              </a:ext>
            </a:extLst>
          </p:cNvPr>
          <p:cNvSpPr txBox="1"/>
          <p:nvPr/>
        </p:nvSpPr>
        <p:spPr>
          <a:xfrm>
            <a:off x="604415" y="1868853"/>
            <a:ext cx="7285909" cy="1938992"/>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Single-key or Symmetric- Key </a:t>
            </a:r>
            <a:r>
              <a:rPr lang="en-US" sz="2400" dirty="0">
                <a:solidFill>
                  <a:srgbClr val="006860"/>
                </a:solidFill>
                <a:latin typeface="Arial" panose="020B0604020202020204" pitchFamily="34" charset="0"/>
              </a:rPr>
              <a:t>C</a:t>
            </a:r>
            <a:r>
              <a:rPr lang="en-US" sz="2400" b="0" i="0" dirty="0">
                <a:solidFill>
                  <a:srgbClr val="006860"/>
                </a:solidFill>
                <a:effectLst/>
                <a:latin typeface="Arial" panose="020B0604020202020204" pitchFamily="34" charset="0"/>
              </a:rPr>
              <a:t>ryptography</a:t>
            </a:r>
          </a:p>
          <a:p>
            <a:pPr marL="742950" lvl="1" indent="-285750">
              <a:buFont typeface="Arial" panose="020B0604020202020204" pitchFamily="34" charset="0"/>
              <a:buChar char="•"/>
            </a:pPr>
            <a:r>
              <a:rPr lang="en-US" sz="2400" dirty="0">
                <a:solidFill>
                  <a:srgbClr val="006860"/>
                </a:solidFill>
                <a:latin typeface="Arial" panose="020B0604020202020204" pitchFamily="34" charset="0"/>
              </a:rPr>
              <a:t>Ex: AES, DES		</a:t>
            </a:r>
            <a:endParaRPr lang="en-US" sz="2400" b="0" i="0" dirty="0">
              <a:solidFill>
                <a:srgbClr val="006860"/>
              </a:solidFill>
              <a:effectLst/>
              <a:latin typeface="Arial" panose="020B0604020202020204" pitchFamily="34" charset="0"/>
            </a:endParaRPr>
          </a:p>
          <a:p>
            <a:pPr marL="285750" indent="-285750">
              <a:buFont typeface="Arial" panose="020B0604020202020204" pitchFamily="34" charset="0"/>
              <a:buChar char="•"/>
            </a:pPr>
            <a:endParaRPr lang="en-US" sz="2400" b="0" i="0" dirty="0">
              <a:solidFill>
                <a:srgbClr val="006860"/>
              </a:solidFill>
              <a:effectLst/>
              <a:latin typeface="Arial" panose="020B0604020202020204" pitchFamily="34" charset="0"/>
            </a:endParaRPr>
          </a:p>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Public-key or Asymmetric-Key Cryptography</a:t>
            </a:r>
          </a:p>
          <a:p>
            <a:pPr marL="742950" lvl="1" indent="-285750">
              <a:buFont typeface="Arial" panose="020B0604020202020204" pitchFamily="34" charset="0"/>
              <a:buChar char="•"/>
            </a:pPr>
            <a:r>
              <a:rPr lang="en-US" sz="2400" dirty="0">
                <a:solidFill>
                  <a:srgbClr val="006860"/>
                </a:solidFill>
                <a:latin typeface="Arial" panose="020B0604020202020204" pitchFamily="34" charset="0"/>
              </a:rPr>
              <a:t>Ex: RSA	</a:t>
            </a:r>
            <a:r>
              <a:rPr lang="en-US" sz="2400" b="0" i="0" dirty="0">
                <a:solidFill>
                  <a:srgbClr val="6C6C6C"/>
                </a:solidFill>
                <a:effectLst/>
                <a:latin typeface="Arial" panose="020B0604020202020204" pitchFamily="34" charset="0"/>
              </a:rPr>
              <a:t> </a:t>
            </a:r>
            <a:endParaRPr lang="en-US" sz="2400" dirty="0"/>
          </a:p>
        </p:txBody>
      </p:sp>
    </p:spTree>
    <p:extLst>
      <p:ext uri="{BB962C8B-B14F-4D97-AF65-F5344CB8AC3E}">
        <p14:creationId xmlns:p14="http://schemas.microsoft.com/office/powerpoint/2010/main" val="186830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Symmetric Key Cryptography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descr="symmetric key-what is cryptography-edureka">
            <a:extLst>
              <a:ext uri="{FF2B5EF4-FFF2-40B4-BE49-F238E27FC236}">
                <a16:creationId xmlns:a16="http://schemas.microsoft.com/office/drawing/2014/main" id="{DD73C247-0F40-421B-B2EA-E2183E912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21" y="1654045"/>
            <a:ext cx="8424472" cy="508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9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Symmetric Key Ciphers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10">
            <a:extLst>
              <a:ext uri="{FF2B5EF4-FFF2-40B4-BE49-F238E27FC236}">
                <a16:creationId xmlns:a16="http://schemas.microsoft.com/office/drawing/2014/main" id="{0A3CAAAF-156D-4938-AC1B-9857370E4704}"/>
              </a:ext>
            </a:extLst>
          </p:cNvPr>
          <p:cNvSpPr/>
          <p:nvPr/>
        </p:nvSpPr>
        <p:spPr>
          <a:xfrm>
            <a:off x="72046" y="2154896"/>
            <a:ext cx="8139344" cy="4031873"/>
          </a:xfrm>
          <a:prstGeom prst="rect">
            <a:avLst/>
          </a:prstGeom>
        </p:spPr>
        <p:txBody>
          <a:bodyPr wrap="square">
            <a:spAutoFit/>
          </a:bodyPr>
          <a:lstStyle/>
          <a:p>
            <a:pPr marL="342900" indent="-342900">
              <a:buFont typeface="Arial" panose="020B0604020202020204" pitchFamily="34" charset="0"/>
              <a:buChar char="•"/>
            </a:pPr>
            <a:r>
              <a:rPr lang="en-US" sz="3200" dirty="0"/>
              <a:t>Transposition Cipher</a:t>
            </a:r>
          </a:p>
          <a:p>
            <a:endParaRPr lang="en-US" sz="3200" dirty="0"/>
          </a:p>
          <a:p>
            <a:pPr marL="342900" indent="-342900">
              <a:buFont typeface="Arial" panose="020B0604020202020204" pitchFamily="34" charset="0"/>
              <a:buChar char="•"/>
            </a:pPr>
            <a:r>
              <a:rPr lang="en-US" sz="3200" dirty="0"/>
              <a:t>Substitution Cipher</a:t>
            </a:r>
          </a:p>
          <a:p>
            <a:endParaRPr lang="en-US" sz="3200" dirty="0"/>
          </a:p>
          <a:p>
            <a:pPr marL="342900" indent="-342900">
              <a:buFont typeface="Arial" panose="020B0604020202020204" pitchFamily="34" charset="0"/>
              <a:buChar char="•"/>
            </a:pPr>
            <a:r>
              <a:rPr lang="en-US" sz="3200" dirty="0"/>
              <a:t>Stream Ciphers</a:t>
            </a:r>
          </a:p>
          <a:p>
            <a:endParaRPr lang="en-US" sz="3200" dirty="0"/>
          </a:p>
          <a:p>
            <a:pPr marL="342900" indent="-342900">
              <a:buFont typeface="Arial" panose="020B0604020202020204" pitchFamily="34" charset="0"/>
              <a:buChar char="•"/>
            </a:pPr>
            <a:r>
              <a:rPr lang="en-US" sz="3200" dirty="0"/>
              <a:t>Block Cipher</a:t>
            </a:r>
          </a:p>
          <a:p>
            <a:endParaRPr lang="en-US" sz="3200" dirty="0"/>
          </a:p>
        </p:txBody>
      </p:sp>
    </p:spTree>
    <p:extLst>
      <p:ext uri="{BB962C8B-B14F-4D97-AF65-F5344CB8AC3E}">
        <p14:creationId xmlns:p14="http://schemas.microsoft.com/office/powerpoint/2010/main" val="386391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B7D375E-EEC3-4890-97C7-2AF6D541223F}"/>
              </a:ext>
            </a:extLst>
          </p:cNvPr>
          <p:cNvSpPr/>
          <p:nvPr/>
        </p:nvSpPr>
        <p:spPr>
          <a:xfrm>
            <a:off x="6657032" y="4565355"/>
            <a:ext cx="3468912"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27" name="Rectangle 26">
            <a:extLst>
              <a:ext uri="{FF2B5EF4-FFF2-40B4-BE49-F238E27FC236}">
                <a16:creationId xmlns:a16="http://schemas.microsoft.com/office/drawing/2014/main" id="{E2092319-9373-4952-8A10-A8336DC71E47}"/>
              </a:ext>
            </a:extLst>
          </p:cNvPr>
          <p:cNvSpPr/>
          <p:nvPr/>
        </p:nvSpPr>
        <p:spPr>
          <a:xfrm>
            <a:off x="6657031" y="4103698"/>
            <a:ext cx="3444911"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
        <p:nvSpPr>
          <p:cNvPr id="25" name="Rectangle 24">
            <a:extLst>
              <a:ext uri="{FF2B5EF4-FFF2-40B4-BE49-F238E27FC236}">
                <a16:creationId xmlns:a16="http://schemas.microsoft.com/office/drawing/2014/main" id="{5A0A2417-42EB-4C09-98FC-0444B18A6916}"/>
              </a:ext>
            </a:extLst>
          </p:cNvPr>
          <p:cNvSpPr/>
          <p:nvPr/>
        </p:nvSpPr>
        <p:spPr>
          <a:xfrm>
            <a:off x="6633029" y="3657600"/>
            <a:ext cx="3468913"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
        <p:nvSpPr>
          <p:cNvPr id="32" name="Rectangle 31">
            <a:extLst>
              <a:ext uri="{FF2B5EF4-FFF2-40B4-BE49-F238E27FC236}">
                <a16:creationId xmlns:a16="http://schemas.microsoft.com/office/drawing/2014/main" id="{E5A04C3F-8373-4ABB-B6F3-C57FB4CB5915}"/>
              </a:ext>
            </a:extLst>
          </p:cNvPr>
          <p:cNvSpPr/>
          <p:nvPr/>
        </p:nvSpPr>
        <p:spPr>
          <a:xfrm>
            <a:off x="6633029" y="3146626"/>
            <a:ext cx="3468914"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
        <p:nvSpPr>
          <p:cNvPr id="31" name="Rectangle 30">
            <a:extLst>
              <a:ext uri="{FF2B5EF4-FFF2-40B4-BE49-F238E27FC236}">
                <a16:creationId xmlns:a16="http://schemas.microsoft.com/office/drawing/2014/main" id="{4BCAEEDC-8A23-4072-8751-D59055878265}"/>
              </a:ext>
            </a:extLst>
          </p:cNvPr>
          <p:cNvSpPr/>
          <p:nvPr/>
        </p:nvSpPr>
        <p:spPr>
          <a:xfrm>
            <a:off x="11189" y="4580833"/>
            <a:ext cx="3624634"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30" name="Rectangle 29">
            <a:extLst>
              <a:ext uri="{FF2B5EF4-FFF2-40B4-BE49-F238E27FC236}">
                <a16:creationId xmlns:a16="http://schemas.microsoft.com/office/drawing/2014/main" id="{33D76FFE-F232-4DFD-AA3F-F97B8923C13E}"/>
              </a:ext>
            </a:extLst>
          </p:cNvPr>
          <p:cNvSpPr/>
          <p:nvPr/>
        </p:nvSpPr>
        <p:spPr>
          <a:xfrm>
            <a:off x="11188" y="4134039"/>
            <a:ext cx="3624635"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
        <p:nvSpPr>
          <p:cNvPr id="26" name="Rectangle 25">
            <a:extLst>
              <a:ext uri="{FF2B5EF4-FFF2-40B4-BE49-F238E27FC236}">
                <a16:creationId xmlns:a16="http://schemas.microsoft.com/office/drawing/2014/main" id="{B4303D66-EC75-4C4D-AD11-8938F72B9121}"/>
              </a:ext>
            </a:extLst>
          </p:cNvPr>
          <p:cNvSpPr/>
          <p:nvPr/>
        </p:nvSpPr>
        <p:spPr>
          <a:xfrm>
            <a:off x="-1" y="3657600"/>
            <a:ext cx="3635825" cy="461657"/>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33" name="Rectangle 32">
            <a:extLst>
              <a:ext uri="{FF2B5EF4-FFF2-40B4-BE49-F238E27FC236}">
                <a16:creationId xmlns:a16="http://schemas.microsoft.com/office/drawing/2014/main" id="{F0E79DCA-7611-468D-944F-713B14F8AFF9}"/>
              </a:ext>
            </a:extLst>
          </p:cNvPr>
          <p:cNvSpPr/>
          <p:nvPr/>
        </p:nvSpPr>
        <p:spPr>
          <a:xfrm>
            <a:off x="1308295" y="2032421"/>
            <a:ext cx="1378633" cy="767430"/>
          </a:xfrm>
          <a:prstGeom prst="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Transposition Cipher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13F94B1B-FA0B-4096-A7DE-158F95A2EAD8}"/>
              </a:ext>
            </a:extLst>
          </p:cNvPr>
          <p:cNvSpPr txBox="1"/>
          <p:nvPr/>
        </p:nvSpPr>
        <p:spPr>
          <a:xfrm>
            <a:off x="317565" y="1576700"/>
            <a:ext cx="6105378"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Plain Text:  MEET ME AFTER PARTY</a:t>
            </a:r>
          </a:p>
        </p:txBody>
      </p:sp>
      <p:sp>
        <p:nvSpPr>
          <p:cNvPr id="12" name="TextBox 11">
            <a:extLst>
              <a:ext uri="{FF2B5EF4-FFF2-40B4-BE49-F238E27FC236}">
                <a16:creationId xmlns:a16="http://schemas.microsoft.com/office/drawing/2014/main" id="{369AB5A3-6D18-4B60-8EFF-D675A2599066}"/>
              </a:ext>
            </a:extLst>
          </p:cNvPr>
          <p:cNvSpPr txBox="1"/>
          <p:nvPr/>
        </p:nvSpPr>
        <p:spPr>
          <a:xfrm>
            <a:off x="317565" y="2184833"/>
            <a:ext cx="6105378"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Key: 421635 </a:t>
            </a:r>
          </a:p>
        </p:txBody>
      </p:sp>
      <p:graphicFrame>
        <p:nvGraphicFramePr>
          <p:cNvPr id="2" name="Table 2">
            <a:extLst>
              <a:ext uri="{FF2B5EF4-FFF2-40B4-BE49-F238E27FC236}">
                <a16:creationId xmlns:a16="http://schemas.microsoft.com/office/drawing/2014/main" id="{00775303-17E8-4392-BC70-655F9F0DBB27}"/>
              </a:ext>
            </a:extLst>
          </p:cNvPr>
          <p:cNvGraphicFramePr>
            <a:graphicFrameLocks noGrp="1"/>
          </p:cNvGraphicFramePr>
          <p:nvPr>
            <p:extLst>
              <p:ext uri="{D42A27DB-BD31-4B8C-83A1-F6EECF244321}">
                <p14:modId xmlns:p14="http://schemas.microsoft.com/office/powerpoint/2010/main" val="2043221207"/>
              </p:ext>
            </p:extLst>
          </p:nvPr>
        </p:nvGraphicFramePr>
        <p:xfrm>
          <a:off x="207526" y="3172324"/>
          <a:ext cx="3215964" cy="2199640"/>
        </p:xfrm>
        <a:graphic>
          <a:graphicData uri="http://schemas.openxmlformats.org/drawingml/2006/table">
            <a:tbl>
              <a:tblPr firstRow="1" bandRow="1">
                <a:tableStyleId>{5C22544A-7EE6-4342-B048-85BDC9FD1C3A}</a:tableStyleId>
              </a:tblPr>
              <a:tblGrid>
                <a:gridCol w="535994">
                  <a:extLst>
                    <a:ext uri="{9D8B030D-6E8A-4147-A177-3AD203B41FA5}">
                      <a16:colId xmlns:a16="http://schemas.microsoft.com/office/drawing/2014/main" val="338653026"/>
                    </a:ext>
                  </a:extLst>
                </a:gridCol>
                <a:gridCol w="535994">
                  <a:extLst>
                    <a:ext uri="{9D8B030D-6E8A-4147-A177-3AD203B41FA5}">
                      <a16:colId xmlns:a16="http://schemas.microsoft.com/office/drawing/2014/main" val="3708429571"/>
                    </a:ext>
                  </a:extLst>
                </a:gridCol>
                <a:gridCol w="535994">
                  <a:extLst>
                    <a:ext uri="{9D8B030D-6E8A-4147-A177-3AD203B41FA5}">
                      <a16:colId xmlns:a16="http://schemas.microsoft.com/office/drawing/2014/main" val="1099852499"/>
                    </a:ext>
                  </a:extLst>
                </a:gridCol>
                <a:gridCol w="535994">
                  <a:extLst>
                    <a:ext uri="{9D8B030D-6E8A-4147-A177-3AD203B41FA5}">
                      <a16:colId xmlns:a16="http://schemas.microsoft.com/office/drawing/2014/main" val="851871436"/>
                    </a:ext>
                  </a:extLst>
                </a:gridCol>
                <a:gridCol w="535994">
                  <a:extLst>
                    <a:ext uri="{9D8B030D-6E8A-4147-A177-3AD203B41FA5}">
                      <a16:colId xmlns:a16="http://schemas.microsoft.com/office/drawing/2014/main" val="1405365630"/>
                    </a:ext>
                  </a:extLst>
                </a:gridCol>
                <a:gridCol w="535994">
                  <a:extLst>
                    <a:ext uri="{9D8B030D-6E8A-4147-A177-3AD203B41FA5}">
                      <a16:colId xmlns:a16="http://schemas.microsoft.com/office/drawing/2014/main" val="858002695"/>
                    </a:ext>
                  </a:extLst>
                </a:gridCol>
              </a:tblGrid>
              <a:tr h="455187">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tc>
                  <a:txBody>
                    <a:bodyPr/>
                    <a:lstStyle/>
                    <a:p>
                      <a:pPr algn="ctr"/>
                      <a:r>
                        <a:rPr lang="en-US" sz="2400" dirty="0"/>
                        <a:t>5</a:t>
                      </a:r>
                    </a:p>
                  </a:txBody>
                  <a:tcPr/>
                </a:tc>
                <a:tc>
                  <a:txBody>
                    <a:bodyPr/>
                    <a:lstStyle/>
                    <a:p>
                      <a:pPr algn="ctr"/>
                      <a:r>
                        <a:rPr lang="en-US" sz="2400" dirty="0"/>
                        <a:t>6</a:t>
                      </a:r>
                    </a:p>
                  </a:txBody>
                  <a:tcPr/>
                </a:tc>
                <a:extLst>
                  <a:ext uri="{0D108BD9-81ED-4DB2-BD59-A6C34878D82A}">
                    <a16:rowId xmlns:a16="http://schemas.microsoft.com/office/drawing/2014/main" val="2325718445"/>
                  </a:ext>
                </a:extLst>
              </a:tr>
              <a:tr h="370840">
                <a:tc>
                  <a:txBody>
                    <a:bodyPr/>
                    <a:lstStyle/>
                    <a:p>
                      <a:pPr algn="ctr"/>
                      <a:r>
                        <a:rPr lang="en-US" sz="2400" dirty="0"/>
                        <a:t>M</a:t>
                      </a:r>
                    </a:p>
                  </a:txBody>
                  <a:tcPr/>
                </a:tc>
                <a:tc>
                  <a:txBody>
                    <a:bodyPr/>
                    <a:lstStyle/>
                    <a:p>
                      <a:pPr algn="ctr"/>
                      <a:r>
                        <a:rPr lang="en-US" sz="2400" dirty="0"/>
                        <a:t>E</a:t>
                      </a:r>
                    </a:p>
                  </a:txBody>
                  <a:tcPr/>
                </a:tc>
                <a:tc>
                  <a:txBody>
                    <a:bodyPr/>
                    <a:lstStyle/>
                    <a:p>
                      <a:pPr algn="ctr"/>
                      <a:r>
                        <a:rPr lang="en-US" sz="2400" dirty="0"/>
                        <a:t>E</a:t>
                      </a:r>
                    </a:p>
                  </a:txBody>
                  <a:tcPr/>
                </a:tc>
                <a:tc>
                  <a:txBody>
                    <a:bodyPr/>
                    <a:lstStyle/>
                    <a:p>
                      <a:pPr algn="ctr"/>
                      <a:r>
                        <a:rPr lang="en-US" sz="2400" dirty="0"/>
                        <a:t>T </a:t>
                      </a:r>
                    </a:p>
                  </a:txBody>
                  <a:tcPr/>
                </a:tc>
                <a:tc>
                  <a:txBody>
                    <a:bodyPr/>
                    <a:lstStyle/>
                    <a:p>
                      <a:pPr algn="ctr"/>
                      <a:r>
                        <a:rPr lang="en-US" sz="2400" dirty="0"/>
                        <a:t>M</a:t>
                      </a:r>
                    </a:p>
                  </a:txBody>
                  <a:tcPr/>
                </a:tc>
                <a:tc>
                  <a:txBody>
                    <a:bodyPr/>
                    <a:lstStyle/>
                    <a:p>
                      <a:pPr algn="ctr"/>
                      <a:r>
                        <a:rPr lang="en-US" sz="2400" dirty="0"/>
                        <a:t>E</a:t>
                      </a:r>
                    </a:p>
                  </a:txBody>
                  <a:tcPr/>
                </a:tc>
                <a:extLst>
                  <a:ext uri="{0D108BD9-81ED-4DB2-BD59-A6C34878D82A}">
                    <a16:rowId xmlns:a16="http://schemas.microsoft.com/office/drawing/2014/main" val="77438370"/>
                  </a:ext>
                </a:extLst>
              </a:tr>
              <a:tr h="370840">
                <a:tc>
                  <a:txBody>
                    <a:bodyPr/>
                    <a:lstStyle/>
                    <a:p>
                      <a:pPr algn="ctr"/>
                      <a:r>
                        <a:rPr lang="en-US" sz="2400" dirty="0"/>
                        <a:t>A</a:t>
                      </a:r>
                    </a:p>
                  </a:txBody>
                  <a:tcPr/>
                </a:tc>
                <a:tc>
                  <a:txBody>
                    <a:bodyPr/>
                    <a:lstStyle/>
                    <a:p>
                      <a:pPr algn="ctr"/>
                      <a:r>
                        <a:rPr lang="en-US" sz="2400" dirty="0"/>
                        <a:t>F</a:t>
                      </a:r>
                    </a:p>
                  </a:txBody>
                  <a:tcPr/>
                </a:tc>
                <a:tc>
                  <a:txBody>
                    <a:bodyPr/>
                    <a:lstStyle/>
                    <a:p>
                      <a:pPr algn="ctr"/>
                      <a:r>
                        <a:rPr lang="en-US" sz="2400" dirty="0"/>
                        <a:t>T</a:t>
                      </a:r>
                    </a:p>
                  </a:txBody>
                  <a:tcPr/>
                </a:tc>
                <a:tc>
                  <a:txBody>
                    <a:bodyPr/>
                    <a:lstStyle/>
                    <a:p>
                      <a:pPr algn="ctr"/>
                      <a:r>
                        <a:rPr lang="en-US" sz="2400" dirty="0"/>
                        <a:t>E</a:t>
                      </a:r>
                    </a:p>
                  </a:txBody>
                  <a:tcPr/>
                </a:tc>
                <a:tc>
                  <a:txBody>
                    <a:bodyPr/>
                    <a:lstStyle/>
                    <a:p>
                      <a:pPr algn="ctr"/>
                      <a:r>
                        <a:rPr lang="en-US" sz="2400" dirty="0"/>
                        <a:t>R</a:t>
                      </a:r>
                    </a:p>
                  </a:txBody>
                  <a:tcPr/>
                </a:tc>
                <a:tc>
                  <a:txBody>
                    <a:bodyPr/>
                    <a:lstStyle/>
                    <a:p>
                      <a:pPr algn="ctr"/>
                      <a:r>
                        <a:rPr lang="en-US" sz="2400" dirty="0"/>
                        <a:t>P</a:t>
                      </a:r>
                    </a:p>
                  </a:txBody>
                  <a:tcPr/>
                </a:tc>
                <a:extLst>
                  <a:ext uri="{0D108BD9-81ED-4DB2-BD59-A6C34878D82A}">
                    <a16:rowId xmlns:a16="http://schemas.microsoft.com/office/drawing/2014/main" val="1488547739"/>
                  </a:ext>
                </a:extLst>
              </a:tr>
              <a:tr h="370840">
                <a:tc>
                  <a:txBody>
                    <a:bodyPr/>
                    <a:lstStyle/>
                    <a:p>
                      <a:pPr algn="ctr"/>
                      <a:r>
                        <a:rPr lang="en-US" sz="2400" dirty="0"/>
                        <a:t>A</a:t>
                      </a:r>
                    </a:p>
                  </a:txBody>
                  <a:tcPr/>
                </a:tc>
                <a:tc>
                  <a:txBody>
                    <a:bodyPr/>
                    <a:lstStyle/>
                    <a:p>
                      <a:pPr algn="ctr"/>
                      <a:r>
                        <a:rPr lang="en-US" sz="2400" dirty="0"/>
                        <a:t>R</a:t>
                      </a:r>
                    </a:p>
                  </a:txBody>
                  <a:tcPr/>
                </a:tc>
                <a:tc>
                  <a:txBody>
                    <a:bodyPr/>
                    <a:lstStyle/>
                    <a:p>
                      <a:pPr algn="ctr"/>
                      <a:r>
                        <a:rPr lang="en-US" sz="2400" dirty="0"/>
                        <a:t>T</a:t>
                      </a:r>
                    </a:p>
                  </a:txBody>
                  <a:tcPr/>
                </a:tc>
                <a:tc>
                  <a:txBody>
                    <a:bodyPr/>
                    <a:lstStyle/>
                    <a:p>
                      <a:pPr algn="ctr"/>
                      <a:r>
                        <a:rPr lang="en-US" sz="2400" dirty="0"/>
                        <a:t>Y</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60529772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0900838"/>
                  </a:ext>
                </a:extLst>
              </a:tr>
            </a:tbl>
          </a:graphicData>
        </a:graphic>
      </p:graphicFrame>
      <p:sp>
        <p:nvSpPr>
          <p:cNvPr id="3" name="Arrow: Right 2">
            <a:extLst>
              <a:ext uri="{FF2B5EF4-FFF2-40B4-BE49-F238E27FC236}">
                <a16:creationId xmlns:a16="http://schemas.microsoft.com/office/drawing/2014/main" id="{FB37A0A2-EC8B-4372-9407-7BFB4058C6BA}"/>
              </a:ext>
            </a:extLst>
          </p:cNvPr>
          <p:cNvSpPr/>
          <p:nvPr/>
        </p:nvSpPr>
        <p:spPr>
          <a:xfrm>
            <a:off x="4174176" y="3878878"/>
            <a:ext cx="164011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C6F69-E6EF-44B0-BFD6-DF68A1E021A8}"/>
              </a:ext>
            </a:extLst>
          </p:cNvPr>
          <p:cNvSpPr txBox="1"/>
          <p:nvPr/>
        </p:nvSpPr>
        <p:spPr>
          <a:xfrm>
            <a:off x="242698" y="5744437"/>
            <a:ext cx="6105378"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 Cipher Text= TEMEEMEFAPTRYRAT</a:t>
            </a:r>
          </a:p>
        </p:txBody>
      </p:sp>
      <p:pic>
        <p:nvPicPr>
          <p:cNvPr id="5" name="Picture 4">
            <a:extLst>
              <a:ext uri="{FF2B5EF4-FFF2-40B4-BE49-F238E27FC236}">
                <a16:creationId xmlns:a16="http://schemas.microsoft.com/office/drawing/2014/main" id="{E324DA70-8F06-49FD-9AAB-339A8120DC84}"/>
              </a:ext>
            </a:extLst>
          </p:cNvPr>
          <p:cNvPicPr>
            <a:picLocks noChangeAspect="1"/>
          </p:cNvPicPr>
          <p:nvPr/>
        </p:nvPicPr>
        <p:blipFill>
          <a:blip r:embed="rId4"/>
          <a:stretch>
            <a:fillRect/>
          </a:stretch>
        </p:blipFill>
        <p:spPr>
          <a:xfrm>
            <a:off x="6818676" y="3179418"/>
            <a:ext cx="533400" cy="1828800"/>
          </a:xfrm>
          <a:prstGeom prst="rect">
            <a:avLst/>
          </a:prstGeom>
        </p:spPr>
      </p:pic>
      <p:pic>
        <p:nvPicPr>
          <p:cNvPr id="15" name="Picture 14">
            <a:extLst>
              <a:ext uri="{FF2B5EF4-FFF2-40B4-BE49-F238E27FC236}">
                <a16:creationId xmlns:a16="http://schemas.microsoft.com/office/drawing/2014/main" id="{AA503199-AB2D-48EF-8B79-DB12F2A52295}"/>
              </a:ext>
            </a:extLst>
          </p:cNvPr>
          <p:cNvPicPr>
            <a:picLocks noChangeAspect="1"/>
          </p:cNvPicPr>
          <p:nvPr/>
        </p:nvPicPr>
        <p:blipFill>
          <a:blip r:embed="rId5"/>
          <a:stretch>
            <a:fillRect/>
          </a:stretch>
        </p:blipFill>
        <p:spPr>
          <a:xfrm>
            <a:off x="7362214" y="3165420"/>
            <a:ext cx="533400" cy="1825502"/>
          </a:xfrm>
          <a:prstGeom prst="rect">
            <a:avLst/>
          </a:prstGeom>
        </p:spPr>
      </p:pic>
      <p:pic>
        <p:nvPicPr>
          <p:cNvPr id="17" name="Picture 16">
            <a:extLst>
              <a:ext uri="{FF2B5EF4-FFF2-40B4-BE49-F238E27FC236}">
                <a16:creationId xmlns:a16="http://schemas.microsoft.com/office/drawing/2014/main" id="{EDE23B3D-0A6F-4D46-A42B-856641242EC2}"/>
              </a:ext>
            </a:extLst>
          </p:cNvPr>
          <p:cNvPicPr>
            <a:picLocks noChangeAspect="1"/>
          </p:cNvPicPr>
          <p:nvPr/>
        </p:nvPicPr>
        <p:blipFill>
          <a:blip r:embed="rId6"/>
          <a:stretch>
            <a:fillRect/>
          </a:stretch>
        </p:blipFill>
        <p:spPr>
          <a:xfrm>
            <a:off x="7860423" y="3179418"/>
            <a:ext cx="552450" cy="1828800"/>
          </a:xfrm>
          <a:prstGeom prst="rect">
            <a:avLst/>
          </a:prstGeom>
        </p:spPr>
      </p:pic>
      <p:pic>
        <p:nvPicPr>
          <p:cNvPr id="19" name="Picture 18">
            <a:extLst>
              <a:ext uri="{FF2B5EF4-FFF2-40B4-BE49-F238E27FC236}">
                <a16:creationId xmlns:a16="http://schemas.microsoft.com/office/drawing/2014/main" id="{F59F0F19-142A-4B24-80BB-6BCB96CDFAF6}"/>
              </a:ext>
            </a:extLst>
          </p:cNvPr>
          <p:cNvPicPr>
            <a:picLocks noChangeAspect="1"/>
          </p:cNvPicPr>
          <p:nvPr/>
        </p:nvPicPr>
        <p:blipFill>
          <a:blip r:embed="rId7"/>
          <a:stretch>
            <a:fillRect/>
          </a:stretch>
        </p:blipFill>
        <p:spPr>
          <a:xfrm>
            <a:off x="8393823" y="3179418"/>
            <a:ext cx="523875" cy="1847850"/>
          </a:xfrm>
          <a:prstGeom prst="rect">
            <a:avLst/>
          </a:prstGeom>
        </p:spPr>
      </p:pic>
      <p:pic>
        <p:nvPicPr>
          <p:cNvPr id="21" name="Picture 20">
            <a:extLst>
              <a:ext uri="{FF2B5EF4-FFF2-40B4-BE49-F238E27FC236}">
                <a16:creationId xmlns:a16="http://schemas.microsoft.com/office/drawing/2014/main" id="{4032A7D5-F317-40F1-BE44-3456C418667B}"/>
              </a:ext>
            </a:extLst>
          </p:cNvPr>
          <p:cNvPicPr>
            <a:picLocks noChangeAspect="1"/>
          </p:cNvPicPr>
          <p:nvPr/>
        </p:nvPicPr>
        <p:blipFill>
          <a:blip r:embed="rId8"/>
          <a:stretch>
            <a:fillRect/>
          </a:stretch>
        </p:blipFill>
        <p:spPr>
          <a:xfrm>
            <a:off x="8892880" y="3172324"/>
            <a:ext cx="523875" cy="1838325"/>
          </a:xfrm>
          <a:prstGeom prst="rect">
            <a:avLst/>
          </a:prstGeom>
        </p:spPr>
      </p:pic>
      <p:pic>
        <p:nvPicPr>
          <p:cNvPr id="24" name="Picture 23">
            <a:extLst>
              <a:ext uri="{FF2B5EF4-FFF2-40B4-BE49-F238E27FC236}">
                <a16:creationId xmlns:a16="http://schemas.microsoft.com/office/drawing/2014/main" id="{7369C3BA-86D4-4CE9-8C4A-8804A79E830F}"/>
              </a:ext>
            </a:extLst>
          </p:cNvPr>
          <p:cNvPicPr>
            <a:picLocks noChangeAspect="1"/>
          </p:cNvPicPr>
          <p:nvPr/>
        </p:nvPicPr>
        <p:blipFill>
          <a:blip r:embed="rId9"/>
          <a:stretch>
            <a:fillRect/>
          </a:stretch>
        </p:blipFill>
        <p:spPr>
          <a:xfrm>
            <a:off x="9397705" y="3181022"/>
            <a:ext cx="533400" cy="1857375"/>
          </a:xfrm>
          <a:prstGeom prst="rect">
            <a:avLst/>
          </a:prstGeom>
        </p:spPr>
      </p:pic>
    </p:spTree>
    <p:extLst>
      <p:ext uri="{BB962C8B-B14F-4D97-AF65-F5344CB8AC3E}">
        <p14:creationId xmlns:p14="http://schemas.microsoft.com/office/powerpoint/2010/main" val="18648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5" grpId="0" animBg="1"/>
      <p:bldP spid="32" grpId="0" animBg="1"/>
      <p:bldP spid="31" grpId="0" animBg="1"/>
      <p:bldP spid="30" grpId="0" animBg="1"/>
      <p:bldP spid="26" grpId="0" animBg="1"/>
      <p:bldP spid="33" grpId="0" animBg="1"/>
      <p:bldP spid="11" grpId="0"/>
      <p:bldP spid="12" grpId="0"/>
      <p:bldP spid="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Substitution Cipher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97A23EE0-B18F-43F6-9ED7-5E1C1E9205AF}"/>
              </a:ext>
            </a:extLst>
          </p:cNvPr>
          <p:cNvSpPr txBox="1"/>
          <p:nvPr/>
        </p:nvSpPr>
        <p:spPr>
          <a:xfrm>
            <a:off x="49430" y="1462815"/>
            <a:ext cx="7215349"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Plain Text : </a:t>
            </a:r>
            <a:r>
              <a:rPr kumimoji="0" lang="en-US" altLang="en-US" sz="2400" b="0" i="0" u="none" strike="noStrike" cap="none" normalizeH="0" baseline="0" dirty="0">
                <a:ln>
                  <a:noFill/>
                </a:ln>
                <a:solidFill>
                  <a:schemeClr val="tx1"/>
                </a:solidFill>
                <a:effectLst/>
                <a:latin typeface="Consolas" panose="020B0609020204030204" pitchFamily="49" charset="0"/>
              </a:rPr>
              <a:t>Data Encryption</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F2D4A93-A61A-44CA-8160-C2763443FC9C}"/>
              </a:ext>
            </a:extLst>
          </p:cNvPr>
          <p:cNvSpPr txBox="1"/>
          <p:nvPr/>
        </p:nvSpPr>
        <p:spPr>
          <a:xfrm>
            <a:off x="317565" y="2184833"/>
            <a:ext cx="6105378"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Key word : 4 </a:t>
            </a:r>
          </a:p>
        </p:txBody>
      </p:sp>
      <p:sp>
        <p:nvSpPr>
          <p:cNvPr id="13" name="TextBox 12">
            <a:extLst>
              <a:ext uri="{FF2B5EF4-FFF2-40B4-BE49-F238E27FC236}">
                <a16:creationId xmlns:a16="http://schemas.microsoft.com/office/drawing/2014/main" id="{B0CA4AE5-D9C2-4739-B291-FF42E1F7383D}"/>
              </a:ext>
            </a:extLst>
          </p:cNvPr>
          <p:cNvSpPr txBox="1"/>
          <p:nvPr/>
        </p:nvSpPr>
        <p:spPr>
          <a:xfrm>
            <a:off x="303726" y="6232173"/>
            <a:ext cx="9307702"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 Cipher Text : </a:t>
            </a:r>
            <a:r>
              <a:rPr kumimoji="0" lang="en-US" altLang="en-US" sz="2400" b="0" i="0" u="none" strike="noStrike" cap="none" normalizeH="0" baseline="0" dirty="0">
                <a:ln>
                  <a:noFill/>
                </a:ln>
                <a:solidFill>
                  <a:schemeClr val="tx1"/>
                </a:solidFill>
                <a:effectLst/>
                <a:latin typeface="Consolas" panose="020B0609020204030204" pitchFamily="49" charset="0"/>
              </a:rPr>
              <a:t>Hexe </a:t>
            </a:r>
            <a:r>
              <a:rPr kumimoji="0" lang="en-US" altLang="en-US" sz="2400" b="0" i="0" u="none" strike="noStrike" cap="none" normalizeH="0" baseline="0" dirty="0" err="1">
                <a:ln>
                  <a:noFill/>
                </a:ln>
                <a:solidFill>
                  <a:schemeClr val="tx1"/>
                </a:solidFill>
                <a:effectLst/>
                <a:latin typeface="Consolas" panose="020B0609020204030204" pitchFamily="49" charset="0"/>
              </a:rPr>
              <a:t>Irgvctxmsr</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F13B5B4A-D2E8-4740-A49F-2B199D3A98BC}"/>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7B5FB82-B0F2-4434-B907-E2BED98D5FEF}"/>
              </a:ext>
            </a:extLst>
          </p:cNvPr>
          <p:cNvSpPr>
            <a:spLocks noChangeArrowheads="1"/>
          </p:cNvSpPr>
          <p:nvPr/>
        </p:nvSpPr>
        <p:spPr bwMode="auto">
          <a:xfrm>
            <a:off x="-145143"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06E9F09B-9173-4538-95D6-977BD1FF68B4}"/>
              </a:ext>
            </a:extLst>
          </p:cNvPr>
          <p:cNvGraphicFramePr>
            <a:graphicFrameLocks noGrp="1"/>
          </p:cNvGraphicFramePr>
          <p:nvPr>
            <p:extLst>
              <p:ext uri="{D42A27DB-BD31-4B8C-83A1-F6EECF244321}">
                <p14:modId xmlns:p14="http://schemas.microsoft.com/office/powerpoint/2010/main" val="1599389830"/>
              </p:ext>
            </p:extLst>
          </p:nvPr>
        </p:nvGraphicFramePr>
        <p:xfrm>
          <a:off x="303726" y="3429000"/>
          <a:ext cx="11682176" cy="1085061"/>
        </p:xfrm>
        <a:graphic>
          <a:graphicData uri="http://schemas.openxmlformats.org/drawingml/2006/table">
            <a:tbl>
              <a:tblPr firstRow="1" firstCol="1" bandRow="1">
                <a:tableStyleId>{B301B821-A1FF-4177-AEE7-76D212191A09}</a:tableStyleId>
              </a:tblPr>
              <a:tblGrid>
                <a:gridCol w="392816">
                  <a:extLst>
                    <a:ext uri="{9D8B030D-6E8A-4147-A177-3AD203B41FA5}">
                      <a16:colId xmlns:a16="http://schemas.microsoft.com/office/drawing/2014/main" val="2194301256"/>
                    </a:ext>
                  </a:extLst>
                </a:gridCol>
                <a:gridCol w="384584">
                  <a:extLst>
                    <a:ext uri="{9D8B030D-6E8A-4147-A177-3AD203B41FA5}">
                      <a16:colId xmlns:a16="http://schemas.microsoft.com/office/drawing/2014/main" val="1493515637"/>
                    </a:ext>
                  </a:extLst>
                </a:gridCol>
                <a:gridCol w="376351">
                  <a:extLst>
                    <a:ext uri="{9D8B030D-6E8A-4147-A177-3AD203B41FA5}">
                      <a16:colId xmlns:a16="http://schemas.microsoft.com/office/drawing/2014/main" val="3583987004"/>
                    </a:ext>
                  </a:extLst>
                </a:gridCol>
                <a:gridCol w="398697">
                  <a:extLst>
                    <a:ext uri="{9D8B030D-6E8A-4147-A177-3AD203B41FA5}">
                      <a16:colId xmlns:a16="http://schemas.microsoft.com/office/drawing/2014/main" val="185636472"/>
                    </a:ext>
                  </a:extLst>
                </a:gridCol>
                <a:gridCol w="376351">
                  <a:extLst>
                    <a:ext uri="{9D8B030D-6E8A-4147-A177-3AD203B41FA5}">
                      <a16:colId xmlns:a16="http://schemas.microsoft.com/office/drawing/2014/main" val="3871125110"/>
                    </a:ext>
                  </a:extLst>
                </a:gridCol>
                <a:gridCol w="376351">
                  <a:extLst>
                    <a:ext uri="{9D8B030D-6E8A-4147-A177-3AD203B41FA5}">
                      <a16:colId xmlns:a16="http://schemas.microsoft.com/office/drawing/2014/main" val="1435988540"/>
                    </a:ext>
                  </a:extLst>
                </a:gridCol>
                <a:gridCol w="402225">
                  <a:extLst>
                    <a:ext uri="{9D8B030D-6E8A-4147-A177-3AD203B41FA5}">
                      <a16:colId xmlns:a16="http://schemas.microsoft.com/office/drawing/2014/main" val="1091923737"/>
                    </a:ext>
                  </a:extLst>
                </a:gridCol>
                <a:gridCol w="401050">
                  <a:extLst>
                    <a:ext uri="{9D8B030D-6E8A-4147-A177-3AD203B41FA5}">
                      <a16:colId xmlns:a16="http://schemas.microsoft.com/office/drawing/2014/main" val="668889561"/>
                    </a:ext>
                  </a:extLst>
                </a:gridCol>
                <a:gridCol w="376351">
                  <a:extLst>
                    <a:ext uri="{9D8B030D-6E8A-4147-A177-3AD203B41FA5}">
                      <a16:colId xmlns:a16="http://schemas.microsoft.com/office/drawing/2014/main" val="3696390763"/>
                    </a:ext>
                  </a:extLst>
                </a:gridCol>
                <a:gridCol w="482200">
                  <a:extLst>
                    <a:ext uri="{9D8B030D-6E8A-4147-A177-3AD203B41FA5}">
                      <a16:colId xmlns:a16="http://schemas.microsoft.com/office/drawing/2014/main" val="3682128421"/>
                    </a:ext>
                  </a:extLst>
                </a:gridCol>
                <a:gridCol w="482200">
                  <a:extLst>
                    <a:ext uri="{9D8B030D-6E8A-4147-A177-3AD203B41FA5}">
                      <a16:colId xmlns:a16="http://schemas.microsoft.com/office/drawing/2014/main" val="971377252"/>
                    </a:ext>
                  </a:extLst>
                </a:gridCol>
                <a:gridCol w="482200">
                  <a:extLst>
                    <a:ext uri="{9D8B030D-6E8A-4147-A177-3AD203B41FA5}">
                      <a16:colId xmlns:a16="http://schemas.microsoft.com/office/drawing/2014/main" val="2225769843"/>
                    </a:ext>
                  </a:extLst>
                </a:gridCol>
                <a:gridCol w="482200">
                  <a:extLst>
                    <a:ext uri="{9D8B030D-6E8A-4147-A177-3AD203B41FA5}">
                      <a16:colId xmlns:a16="http://schemas.microsoft.com/office/drawing/2014/main" val="3636034171"/>
                    </a:ext>
                  </a:extLst>
                </a:gridCol>
                <a:gridCol w="482200">
                  <a:extLst>
                    <a:ext uri="{9D8B030D-6E8A-4147-A177-3AD203B41FA5}">
                      <a16:colId xmlns:a16="http://schemas.microsoft.com/office/drawing/2014/main" val="907229662"/>
                    </a:ext>
                  </a:extLst>
                </a:gridCol>
                <a:gridCol w="482200">
                  <a:extLst>
                    <a:ext uri="{9D8B030D-6E8A-4147-A177-3AD203B41FA5}">
                      <a16:colId xmlns:a16="http://schemas.microsoft.com/office/drawing/2014/main" val="4292025591"/>
                    </a:ext>
                  </a:extLst>
                </a:gridCol>
                <a:gridCol w="482200">
                  <a:extLst>
                    <a:ext uri="{9D8B030D-6E8A-4147-A177-3AD203B41FA5}">
                      <a16:colId xmlns:a16="http://schemas.microsoft.com/office/drawing/2014/main" val="1254275240"/>
                    </a:ext>
                  </a:extLst>
                </a:gridCol>
                <a:gridCol w="482200">
                  <a:extLst>
                    <a:ext uri="{9D8B030D-6E8A-4147-A177-3AD203B41FA5}">
                      <a16:colId xmlns:a16="http://schemas.microsoft.com/office/drawing/2014/main" val="2730969009"/>
                    </a:ext>
                  </a:extLst>
                </a:gridCol>
                <a:gridCol w="482200">
                  <a:extLst>
                    <a:ext uri="{9D8B030D-6E8A-4147-A177-3AD203B41FA5}">
                      <a16:colId xmlns:a16="http://schemas.microsoft.com/office/drawing/2014/main" val="2167460776"/>
                    </a:ext>
                  </a:extLst>
                </a:gridCol>
                <a:gridCol w="482200">
                  <a:extLst>
                    <a:ext uri="{9D8B030D-6E8A-4147-A177-3AD203B41FA5}">
                      <a16:colId xmlns:a16="http://schemas.microsoft.com/office/drawing/2014/main" val="385716805"/>
                    </a:ext>
                  </a:extLst>
                </a:gridCol>
                <a:gridCol w="482200">
                  <a:extLst>
                    <a:ext uri="{9D8B030D-6E8A-4147-A177-3AD203B41FA5}">
                      <a16:colId xmlns:a16="http://schemas.microsoft.com/office/drawing/2014/main" val="797088537"/>
                    </a:ext>
                  </a:extLst>
                </a:gridCol>
                <a:gridCol w="482200">
                  <a:extLst>
                    <a:ext uri="{9D8B030D-6E8A-4147-A177-3AD203B41FA5}">
                      <a16:colId xmlns:a16="http://schemas.microsoft.com/office/drawing/2014/main" val="206418079"/>
                    </a:ext>
                  </a:extLst>
                </a:gridCol>
                <a:gridCol w="482200">
                  <a:extLst>
                    <a:ext uri="{9D8B030D-6E8A-4147-A177-3AD203B41FA5}">
                      <a16:colId xmlns:a16="http://schemas.microsoft.com/office/drawing/2014/main" val="2508692472"/>
                    </a:ext>
                  </a:extLst>
                </a:gridCol>
                <a:gridCol w="482200">
                  <a:extLst>
                    <a:ext uri="{9D8B030D-6E8A-4147-A177-3AD203B41FA5}">
                      <a16:colId xmlns:a16="http://schemas.microsoft.com/office/drawing/2014/main" val="4092552884"/>
                    </a:ext>
                  </a:extLst>
                </a:gridCol>
                <a:gridCol w="482200">
                  <a:extLst>
                    <a:ext uri="{9D8B030D-6E8A-4147-A177-3AD203B41FA5}">
                      <a16:colId xmlns:a16="http://schemas.microsoft.com/office/drawing/2014/main" val="3304083327"/>
                    </a:ext>
                  </a:extLst>
                </a:gridCol>
                <a:gridCol w="482200">
                  <a:extLst>
                    <a:ext uri="{9D8B030D-6E8A-4147-A177-3AD203B41FA5}">
                      <a16:colId xmlns:a16="http://schemas.microsoft.com/office/drawing/2014/main" val="4164650657"/>
                    </a:ext>
                  </a:extLst>
                </a:gridCol>
                <a:gridCol w="482200">
                  <a:extLst>
                    <a:ext uri="{9D8B030D-6E8A-4147-A177-3AD203B41FA5}">
                      <a16:colId xmlns:a16="http://schemas.microsoft.com/office/drawing/2014/main" val="4013818038"/>
                    </a:ext>
                  </a:extLst>
                </a:gridCol>
              </a:tblGrid>
              <a:tr h="607139">
                <a:tc>
                  <a:txBody>
                    <a:bodyPr/>
                    <a:lstStyle/>
                    <a:p>
                      <a:pPr marL="0" marR="0">
                        <a:lnSpc>
                          <a:spcPct val="107000"/>
                        </a:lnSpc>
                        <a:spcBef>
                          <a:spcPts val="0"/>
                        </a:spcBef>
                        <a:spcAft>
                          <a:spcPts val="0"/>
                        </a:spcAft>
                      </a:pPr>
                      <a:r>
                        <a:rPr lang="en-US" sz="2400" dirty="0">
                          <a:effectLst/>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rPr>
                        <a:t>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rPr>
                        <a:t>13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19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26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997173"/>
                  </a:ext>
                </a:extLst>
              </a:tr>
              <a:tr h="477922">
                <a:tc>
                  <a:txBody>
                    <a:bodyPr/>
                    <a:lstStyle/>
                    <a:p>
                      <a:pPr marL="0" marR="0">
                        <a:lnSpc>
                          <a:spcPct val="107000"/>
                        </a:lnSpc>
                        <a:spcBef>
                          <a:spcPts val="0"/>
                        </a:spcBef>
                        <a:spcAft>
                          <a:spcPts val="0"/>
                        </a:spcAft>
                      </a:pPr>
                      <a:r>
                        <a:rPr lang="en-US" sz="2400" dirty="0">
                          <a:effectLst/>
                        </a:rPr>
                        <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rPr>
                        <a:t>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rPr>
                        <a:t>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F</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rPr>
                        <a:t>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Q</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V</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X</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rPr>
                        <a: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rPr>
                        <a:t>Z</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2651603"/>
                  </a:ext>
                </a:extLst>
              </a:tr>
            </a:tbl>
          </a:graphicData>
        </a:graphic>
      </p:graphicFrame>
      <p:sp>
        <p:nvSpPr>
          <p:cNvPr id="25" name="Speech Bubble: Rectangle with Corners Rounded 24">
            <a:extLst>
              <a:ext uri="{FF2B5EF4-FFF2-40B4-BE49-F238E27FC236}">
                <a16:creationId xmlns:a16="http://schemas.microsoft.com/office/drawing/2014/main" id="{5D4536A5-17FB-4C3B-A249-DCD75DA77CAA}"/>
              </a:ext>
            </a:extLst>
          </p:cNvPr>
          <p:cNvSpPr/>
          <p:nvPr/>
        </p:nvSpPr>
        <p:spPr>
          <a:xfrm>
            <a:off x="3353927" y="4759038"/>
            <a:ext cx="1949593" cy="1447063"/>
          </a:xfrm>
          <a:prstGeom prst="wedgeRoundRectCallout">
            <a:avLst>
              <a:gd name="adj1" fmla="val -129408"/>
              <a:gd name="adj2" fmla="val -74940"/>
              <a:gd name="adj3" fmla="val 16667"/>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“D” will be replaced with the next 4</a:t>
            </a:r>
            <a:r>
              <a:rPr lang="en-US" baseline="30000" dirty="0">
                <a:solidFill>
                  <a:srgbClr val="FF0000"/>
                </a:solidFill>
              </a:rPr>
              <a:t>th</a:t>
            </a:r>
            <a:r>
              <a:rPr lang="en-US" dirty="0">
                <a:solidFill>
                  <a:srgbClr val="FF0000"/>
                </a:solidFill>
              </a:rPr>
              <a:t> alphabet “H” in cipher text</a:t>
            </a:r>
          </a:p>
        </p:txBody>
      </p:sp>
      <p:sp>
        <p:nvSpPr>
          <p:cNvPr id="26" name="TextBox 25">
            <a:extLst>
              <a:ext uri="{FF2B5EF4-FFF2-40B4-BE49-F238E27FC236}">
                <a16:creationId xmlns:a16="http://schemas.microsoft.com/office/drawing/2014/main" id="{8AFCBAFF-AA00-4B0B-BA1C-D5BC6899C911}"/>
              </a:ext>
            </a:extLst>
          </p:cNvPr>
          <p:cNvSpPr txBox="1"/>
          <p:nvPr/>
        </p:nvSpPr>
        <p:spPr>
          <a:xfrm>
            <a:off x="2532185" y="6296371"/>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27" name="TextBox 26">
            <a:extLst>
              <a:ext uri="{FF2B5EF4-FFF2-40B4-BE49-F238E27FC236}">
                <a16:creationId xmlns:a16="http://schemas.microsoft.com/office/drawing/2014/main" id="{ED31C8FC-E747-4D5D-A081-2331EF050E80}"/>
              </a:ext>
            </a:extLst>
          </p:cNvPr>
          <p:cNvSpPr txBox="1"/>
          <p:nvPr/>
        </p:nvSpPr>
        <p:spPr>
          <a:xfrm>
            <a:off x="1519311" y="4082552"/>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29" name="TextBox 28">
            <a:extLst>
              <a:ext uri="{FF2B5EF4-FFF2-40B4-BE49-F238E27FC236}">
                <a16:creationId xmlns:a16="http://schemas.microsoft.com/office/drawing/2014/main" id="{202A2328-EDEB-4C57-BBDC-05CCD4F688F8}"/>
              </a:ext>
            </a:extLst>
          </p:cNvPr>
          <p:cNvSpPr txBox="1"/>
          <p:nvPr/>
        </p:nvSpPr>
        <p:spPr>
          <a:xfrm>
            <a:off x="3086641" y="4055796"/>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30" name="TextBox 29">
            <a:extLst>
              <a:ext uri="{FF2B5EF4-FFF2-40B4-BE49-F238E27FC236}">
                <a16:creationId xmlns:a16="http://schemas.microsoft.com/office/drawing/2014/main" id="{FABCDEBD-AD8B-4ADD-B88B-4D1BF35E7631}"/>
              </a:ext>
            </a:extLst>
          </p:cNvPr>
          <p:cNvSpPr txBox="1"/>
          <p:nvPr/>
        </p:nvSpPr>
        <p:spPr>
          <a:xfrm>
            <a:off x="336840" y="4066329"/>
            <a:ext cx="211015" cy="369332"/>
          </a:xfrm>
          <a:prstGeom prst="rect">
            <a:avLst/>
          </a:prstGeom>
          <a:noFill/>
          <a:ln w="28575">
            <a:solidFill>
              <a:srgbClr val="FF0000"/>
            </a:solidFill>
          </a:ln>
        </p:spPr>
        <p:txBody>
          <a:bodyPr wrap="square" rtlCol="0">
            <a:spAutoFit/>
          </a:bodyPr>
          <a:lstStyle/>
          <a:p>
            <a:endParaRPr lang="en-US" dirty="0"/>
          </a:p>
        </p:txBody>
      </p:sp>
      <p:sp>
        <p:nvSpPr>
          <p:cNvPr id="31" name="TextBox 30">
            <a:extLst>
              <a:ext uri="{FF2B5EF4-FFF2-40B4-BE49-F238E27FC236}">
                <a16:creationId xmlns:a16="http://schemas.microsoft.com/office/drawing/2014/main" id="{FB2FFF58-67D7-4056-B440-1B37AA451375}"/>
              </a:ext>
            </a:extLst>
          </p:cNvPr>
          <p:cNvSpPr txBox="1"/>
          <p:nvPr/>
        </p:nvSpPr>
        <p:spPr>
          <a:xfrm>
            <a:off x="1884683" y="4055796"/>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32" name="TextBox 31">
            <a:extLst>
              <a:ext uri="{FF2B5EF4-FFF2-40B4-BE49-F238E27FC236}">
                <a16:creationId xmlns:a16="http://schemas.microsoft.com/office/drawing/2014/main" id="{6D7F2827-2283-4DE4-8841-12F5895F97D0}"/>
              </a:ext>
            </a:extLst>
          </p:cNvPr>
          <p:cNvSpPr txBox="1"/>
          <p:nvPr/>
        </p:nvSpPr>
        <p:spPr>
          <a:xfrm>
            <a:off x="8649286" y="4042133"/>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33" name="TextBox 32">
            <a:extLst>
              <a:ext uri="{FF2B5EF4-FFF2-40B4-BE49-F238E27FC236}">
                <a16:creationId xmlns:a16="http://schemas.microsoft.com/office/drawing/2014/main" id="{8B12BF03-F42B-4894-9EFD-5298BCA34E13}"/>
              </a:ext>
            </a:extLst>
          </p:cNvPr>
          <p:cNvSpPr txBox="1"/>
          <p:nvPr/>
        </p:nvSpPr>
        <p:spPr>
          <a:xfrm>
            <a:off x="10575111" y="4082552"/>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34" name="TextBox 33">
            <a:extLst>
              <a:ext uri="{FF2B5EF4-FFF2-40B4-BE49-F238E27FC236}">
                <a16:creationId xmlns:a16="http://schemas.microsoft.com/office/drawing/2014/main" id="{399F9394-7A77-40A2-85C9-9035C86DA540}"/>
              </a:ext>
            </a:extLst>
          </p:cNvPr>
          <p:cNvSpPr txBox="1"/>
          <p:nvPr/>
        </p:nvSpPr>
        <p:spPr>
          <a:xfrm>
            <a:off x="2703472" y="6322443"/>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35" name="TextBox 34">
            <a:extLst>
              <a:ext uri="{FF2B5EF4-FFF2-40B4-BE49-F238E27FC236}">
                <a16:creationId xmlns:a16="http://schemas.microsoft.com/office/drawing/2014/main" id="{08133023-06FC-4E0E-A13E-764A7FA16554}"/>
              </a:ext>
            </a:extLst>
          </p:cNvPr>
          <p:cNvSpPr txBox="1"/>
          <p:nvPr/>
        </p:nvSpPr>
        <p:spPr>
          <a:xfrm>
            <a:off x="2867366" y="6305224"/>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
        <p:nvSpPr>
          <p:cNvPr id="36" name="TextBox 35">
            <a:extLst>
              <a:ext uri="{FF2B5EF4-FFF2-40B4-BE49-F238E27FC236}">
                <a16:creationId xmlns:a16="http://schemas.microsoft.com/office/drawing/2014/main" id="{8DD1E47D-C2D2-4400-BB7F-68B60D915708}"/>
              </a:ext>
            </a:extLst>
          </p:cNvPr>
          <p:cNvSpPr txBox="1"/>
          <p:nvPr/>
        </p:nvSpPr>
        <p:spPr>
          <a:xfrm>
            <a:off x="3063926" y="6305224"/>
            <a:ext cx="211015" cy="369332"/>
          </a:xfrm>
          <a:prstGeom prst="rect">
            <a:avLst/>
          </a:prstGeom>
          <a:noFill/>
          <a:ln w="28575">
            <a:solidFill>
              <a:srgbClr val="FF0000"/>
            </a:solidFill>
          </a:ln>
        </p:spPr>
        <p:txBody>
          <a:bodyPr wrap="square" rtlCol="0">
            <a:spAutoFit/>
          </a:bodyPr>
          <a:lstStyle>
            <a:defPPr>
              <a:defRPr lang="en-US"/>
            </a:defPPr>
          </a:lstStyle>
          <a:p>
            <a:endParaRPr lang="en-US" dirty="0"/>
          </a:p>
        </p:txBody>
      </p:sp>
    </p:spTree>
    <p:extLst>
      <p:ext uri="{BB962C8B-B14F-4D97-AF65-F5344CB8AC3E}">
        <p14:creationId xmlns:p14="http://schemas.microsoft.com/office/powerpoint/2010/main" val="350954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5" grpId="0" animBg="1"/>
      <p:bldP spid="26" grpId="0" animBg="1"/>
      <p:bldP spid="27"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Stream Cipher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6148" name="Picture 4" descr="Stream cipher-what is cryptography-edureka">
            <a:extLst>
              <a:ext uri="{FF2B5EF4-FFF2-40B4-BE49-F238E27FC236}">
                <a16:creationId xmlns:a16="http://schemas.microsoft.com/office/drawing/2014/main" id="{687A283A-216A-495E-9824-E2F7F2514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32469"/>
            <a:ext cx="10424159" cy="46419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F8A70C8-39A0-4104-95FA-2F966F10721D}"/>
              </a:ext>
            </a:extLst>
          </p:cNvPr>
          <p:cNvSpPr txBox="1"/>
          <p:nvPr/>
        </p:nvSpPr>
        <p:spPr>
          <a:xfrm>
            <a:off x="9193932" y="6274446"/>
            <a:ext cx="2998068" cy="400110"/>
          </a:xfrm>
          <a:prstGeom prst="rect">
            <a:avLst/>
          </a:prstGeom>
          <a:noFill/>
        </p:spPr>
        <p:txBody>
          <a:bodyPr wrap="square">
            <a:spAutoFit/>
          </a:bodyPr>
          <a:lstStyle/>
          <a:p>
            <a:r>
              <a:rPr lang="en-US" sz="2000" i="0" dirty="0">
                <a:solidFill>
                  <a:srgbClr val="222222"/>
                </a:solidFill>
                <a:effectLst/>
                <a:latin typeface="Verdana" panose="020B0604030504040204" pitchFamily="34" charset="0"/>
              </a:rPr>
              <a:t>Ex: </a:t>
            </a:r>
            <a:r>
              <a:rPr lang="en-US" sz="2000" i="0" dirty="0" err="1">
                <a:solidFill>
                  <a:srgbClr val="222222"/>
                </a:solidFill>
                <a:effectLst/>
                <a:latin typeface="Verdana" panose="020B0604030504040204" pitchFamily="34" charset="0"/>
              </a:rPr>
              <a:t>Vernam</a:t>
            </a:r>
            <a:r>
              <a:rPr lang="en-US" sz="2000" i="0" dirty="0">
                <a:solidFill>
                  <a:srgbClr val="222222"/>
                </a:solidFill>
                <a:effectLst/>
                <a:latin typeface="Verdana" panose="020B0604030504040204" pitchFamily="34" charset="0"/>
              </a:rPr>
              <a:t> Cipher</a:t>
            </a:r>
            <a:endParaRPr lang="en-US" sz="2000" dirty="0"/>
          </a:p>
        </p:txBody>
      </p:sp>
    </p:spTree>
    <p:extLst>
      <p:ext uri="{BB962C8B-B14F-4D97-AF65-F5344CB8AC3E}">
        <p14:creationId xmlns:p14="http://schemas.microsoft.com/office/powerpoint/2010/main" val="377423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TotalTime>
  <Words>581</Words>
  <Application>Microsoft Office PowerPoint</Application>
  <PresentationFormat>Widescreen</PresentationFormat>
  <Paragraphs>182</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67</cp:revision>
  <dcterms:created xsi:type="dcterms:W3CDTF">2020-06-03T14:19:11Z</dcterms:created>
  <dcterms:modified xsi:type="dcterms:W3CDTF">2020-08-28T07:16:20Z</dcterms:modified>
</cp:coreProperties>
</file>