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57" r:id="rId2"/>
    <p:sldId id="358" r:id="rId3"/>
    <p:sldId id="388" r:id="rId4"/>
    <p:sldId id="1174" r:id="rId5"/>
    <p:sldId id="1177" r:id="rId6"/>
    <p:sldId id="1178" r:id="rId7"/>
    <p:sldId id="1175" r:id="rId8"/>
    <p:sldId id="1169" r:id="rId9"/>
    <p:sldId id="1171" r:id="rId10"/>
    <p:sldId id="1172" r:id="rId11"/>
    <p:sldId id="1173" r:id="rId12"/>
    <p:sldId id="1181" r:id="rId13"/>
    <p:sldId id="1183" r:id="rId14"/>
    <p:sldId id="1182" r:id="rId15"/>
    <p:sldId id="1184" r:id="rId16"/>
    <p:sldId id="1185" r:id="rId17"/>
    <p:sldId id="1180" r:id="rId18"/>
    <p:sldId id="1176" r:id="rId19"/>
    <p:sldId id="1179" r:id="rId20"/>
    <p:sldId id="34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79" autoAdjust="0"/>
  </p:normalViewPr>
  <p:slideViewPr>
    <p:cSldViewPr snapToGrid="0">
      <p:cViewPr varScale="1">
        <p:scale>
          <a:sx n="63" d="100"/>
          <a:sy n="63" d="100"/>
        </p:scale>
        <p:origin x="93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21-Jul-20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ocusign.com/how-it-works/electronic-signature/digital-signature/digital-signature-faq#pki"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docusign.com/how-it-works/electronic-signature/digital-signature/digital-signature-faq#cer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42672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120445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23301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1503773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171391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just">
              <a:buFont typeface="Arial" panose="020B0604020202020204" pitchFamily="34" charset="0"/>
              <a:buChar char="•"/>
            </a:pPr>
            <a:r>
              <a:rPr lang="en-US" sz="1200" dirty="0">
                <a:solidFill>
                  <a:schemeClr val="tx1"/>
                </a:solidFill>
              </a:rPr>
              <a:t>Confidentiality – The ability to keep data hidden from unauthorized parties.</a:t>
            </a:r>
          </a:p>
          <a:p>
            <a:pPr marL="228600" indent="-228600" algn="just">
              <a:buFont typeface="Arial" panose="020B0604020202020204" pitchFamily="34" charset="0"/>
              <a:buChar char="•"/>
            </a:pPr>
            <a:endParaRPr lang="en-US" sz="1200" dirty="0">
              <a:solidFill>
                <a:schemeClr val="tx1"/>
              </a:solidFill>
            </a:endParaRPr>
          </a:p>
          <a:p>
            <a:pPr marL="228600" indent="-228600" algn="just">
              <a:buFont typeface="Arial" panose="020B0604020202020204" pitchFamily="34" charset="0"/>
              <a:buChar char="•"/>
            </a:pPr>
            <a:r>
              <a:rPr lang="en-US" sz="1200" dirty="0">
                <a:solidFill>
                  <a:schemeClr val="tx1"/>
                </a:solidFill>
              </a:rPr>
              <a:t>Authentication – This property involves being able to verify that the other party is really who they say they are, and not some impostor or spy.</a:t>
            </a:r>
          </a:p>
          <a:p>
            <a:pPr marL="228600" indent="-228600" algn="just">
              <a:buFont typeface="Arial" panose="020B0604020202020204" pitchFamily="34" charset="0"/>
              <a:buChar char="•"/>
            </a:pPr>
            <a:endParaRPr lang="en-US" sz="1200" dirty="0">
              <a:solidFill>
                <a:schemeClr val="tx1"/>
              </a:solidFill>
            </a:endParaRPr>
          </a:p>
          <a:p>
            <a:pPr marL="228600" indent="-228600" algn="just">
              <a:buFont typeface="Arial" panose="020B0604020202020204" pitchFamily="34" charset="0"/>
              <a:buChar char="•"/>
            </a:pPr>
            <a:r>
              <a:rPr lang="en-US" sz="1200" dirty="0">
                <a:solidFill>
                  <a:schemeClr val="tx1"/>
                </a:solidFill>
              </a:rPr>
              <a:t>Integrity – If data retains its integrity, it means that it hasn’t been altered or tampered with by anyone else.</a:t>
            </a:r>
          </a:p>
          <a:p>
            <a:pPr marL="228600" indent="-228600" algn="just">
              <a:buFont typeface="Arial" panose="020B0604020202020204" pitchFamily="34" charset="0"/>
              <a:buChar char="•"/>
            </a:pPr>
            <a:endParaRPr lang="en-US" sz="1200" dirty="0">
              <a:solidFill>
                <a:schemeClr val="tx1"/>
              </a:solidFill>
            </a:endParaRPr>
          </a:p>
          <a:p>
            <a:pPr marL="228600" indent="-228600" algn="just">
              <a:buFont typeface="Arial" panose="020B0604020202020204" pitchFamily="34" charset="0"/>
              <a:buChar char="•"/>
            </a:pPr>
            <a:r>
              <a:rPr lang="en-US" sz="1200" dirty="0">
                <a:solidFill>
                  <a:schemeClr val="tx1"/>
                </a:solidFill>
              </a:rPr>
              <a:t>Non-repudiation – This property essentially means that the individual or entity who was responsible for an action cannot claim that they weren’t involved. </a:t>
            </a:r>
          </a:p>
        </p:txBody>
      </p:sp>
      <p:sp>
        <p:nvSpPr>
          <p:cNvPr id="4" name="Slide Number Placeholder 3"/>
          <p:cNvSpPr>
            <a:spLocks noGrp="1"/>
          </p:cNvSpPr>
          <p:nvPr>
            <p:ph type="sldNum" sz="quarter" idx="5"/>
          </p:nvPr>
        </p:nvSpPr>
        <p:spPr/>
        <p:txBody>
          <a:bodyPr/>
          <a:lstStyle/>
          <a:p>
            <a:fld id="{CDA64997-5B82-48AA-B863-B5828182F366}" type="slidenum">
              <a:rPr lang="en-US" smtClean="0"/>
              <a:t>17</a:t>
            </a:fld>
            <a:endParaRPr lang="en-US"/>
          </a:p>
        </p:txBody>
      </p:sp>
    </p:spTree>
    <p:extLst>
      <p:ext uri="{BB962C8B-B14F-4D97-AF65-F5344CB8AC3E}">
        <p14:creationId xmlns:p14="http://schemas.microsoft.com/office/powerpoint/2010/main" val="285644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CDA64997-5B82-48AA-B863-B5828182F366}" type="slidenum">
              <a:rPr lang="en-US" smtClean="0"/>
              <a:t>18</a:t>
            </a:fld>
            <a:endParaRPr lang="en-US"/>
          </a:p>
        </p:txBody>
      </p:sp>
    </p:spTree>
    <p:extLst>
      <p:ext uri="{BB962C8B-B14F-4D97-AF65-F5344CB8AC3E}">
        <p14:creationId xmlns:p14="http://schemas.microsoft.com/office/powerpoint/2010/main" val="286598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19</a:t>
            </a:fld>
            <a:endParaRPr lang="en-US"/>
          </a:p>
        </p:txBody>
      </p:sp>
    </p:spTree>
    <p:extLst>
      <p:ext uri="{BB962C8B-B14F-4D97-AF65-F5344CB8AC3E}">
        <p14:creationId xmlns:p14="http://schemas.microsoft.com/office/powerpoint/2010/main" val="396790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23038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91777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127503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70938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420657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33333"/>
                </a:solidFill>
                <a:effectLst/>
                <a:latin typeface="maven_proregular"/>
              </a:rPr>
              <a:t> </a:t>
            </a:r>
          </a:p>
          <a:p>
            <a:pPr algn="l" fontAlgn="base"/>
            <a:r>
              <a:rPr lang="en-US" b="0" i="0" dirty="0">
                <a:solidFill>
                  <a:srgbClr val="333333"/>
                </a:solidFill>
                <a:effectLst/>
                <a:latin typeface="maven_promedium"/>
              </a:rPr>
              <a:t>How do digital signatures work?</a:t>
            </a:r>
          </a:p>
          <a:p>
            <a:pPr algn="l" fontAlgn="base"/>
            <a:r>
              <a:rPr lang="en-US" b="0" i="0" dirty="0">
                <a:solidFill>
                  <a:srgbClr val="666666"/>
                </a:solidFill>
                <a:effectLst/>
                <a:latin typeface="maven_proregular"/>
              </a:rPr>
              <a:t>Digital signatures, like handwritten signatures, are unique to each signer. Digital signature solution providers, such as DocuSign, follow a specific protocol, called </a:t>
            </a:r>
            <a:r>
              <a:rPr lang="en-US" b="0" i="0" u="none" strike="noStrike" dirty="0">
                <a:solidFill>
                  <a:srgbClr val="357EEB"/>
                </a:solidFill>
                <a:effectLst/>
                <a:latin typeface="maven_promedium"/>
                <a:hlinkClick r:id="rId3"/>
              </a:rPr>
              <a:t>PKI</a:t>
            </a:r>
            <a:r>
              <a:rPr lang="en-US" b="0" i="0" dirty="0">
                <a:solidFill>
                  <a:srgbClr val="666666"/>
                </a:solidFill>
                <a:effectLst/>
                <a:latin typeface="maven_proregular"/>
              </a:rPr>
              <a:t>. PKI requires the provider to use a mathematical algorithm to generate two long numbers, called keys. One key is public, and one key is private.</a:t>
            </a:r>
          </a:p>
          <a:p>
            <a:pPr algn="l" fontAlgn="base"/>
            <a:r>
              <a:rPr lang="en-US" b="0" i="0" dirty="0">
                <a:solidFill>
                  <a:srgbClr val="666666"/>
                </a:solidFill>
                <a:effectLst/>
                <a:latin typeface="maven_proregular"/>
              </a:rPr>
              <a:t>When a signer electronically signs a document, the signature is created using the signer’s private key, which is always securely kept by the signer. The mathematical algorithm acts like a cipher, creating data matching the signed document, called a hash, and encrypting that data. The resulting encrypted data is the digital signature. The signature is also marked with the time that the document was signed. If the document changes after signing, the digital signature is invalidated.</a:t>
            </a:r>
          </a:p>
          <a:p>
            <a:pPr algn="l" fontAlgn="base"/>
            <a:r>
              <a:rPr lang="en-US" b="0" i="0" dirty="0">
                <a:solidFill>
                  <a:srgbClr val="666666"/>
                </a:solidFill>
                <a:effectLst/>
                <a:latin typeface="maven_proregular"/>
              </a:rPr>
              <a:t>As an example, Jane signs an agreement to sell a timeshare using her private key. The buyer receives the document. The buyer who receives the document also receives a copy of Jane’s public key. If the public key can’t decrypt the signature (via the cipher from which the keys were created), it means the signature isn’t Jane’s, or has been changed since it was signed. The signature is then considered invalid.</a:t>
            </a:r>
          </a:p>
          <a:p>
            <a:pPr algn="l" fontAlgn="base"/>
            <a:r>
              <a:rPr lang="en-US" b="0" i="0" dirty="0">
                <a:solidFill>
                  <a:srgbClr val="666666"/>
                </a:solidFill>
                <a:effectLst/>
                <a:latin typeface="maven_proregular"/>
              </a:rPr>
              <a:t>To protect the integrity of the signature, PKI requires that the keys be created, conducted, and saved in a secure manner, and often requires the services of a reliable </a:t>
            </a:r>
            <a:r>
              <a:rPr lang="en-US" b="0" i="0" u="none" strike="noStrike" dirty="0">
                <a:solidFill>
                  <a:srgbClr val="357EEB"/>
                </a:solidFill>
                <a:effectLst/>
                <a:latin typeface="maven_promedium"/>
                <a:hlinkClick r:id="rId4"/>
              </a:rPr>
              <a:t>Certificate Authority (CA)</a:t>
            </a:r>
            <a:r>
              <a:rPr lang="en-US" b="0" i="0" dirty="0">
                <a:solidFill>
                  <a:srgbClr val="666666"/>
                </a:solidFill>
                <a:effectLst/>
                <a:latin typeface="maven_proregular"/>
              </a:rPr>
              <a:t>. Digital signature providers, like DocuSign, meet PKI requirements for safe digital signing.</a:t>
            </a:r>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180704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ource Sans Pro" panose="020B0503030403020204" pitchFamily="34" charset="0"/>
              </a:rPr>
              <a:t>A digital signature is a widely used security technique for assuring the integrity of data and authentication of its signer.</a:t>
            </a:r>
          </a:p>
          <a:p>
            <a:pPr algn="l"/>
            <a:r>
              <a:rPr lang="en-US" b="0" i="0" dirty="0">
                <a:solidFill>
                  <a:srgbClr val="000000"/>
                </a:solidFill>
                <a:effectLst/>
                <a:latin typeface="Source Sans Pro" panose="020B0503030403020204" pitchFamily="34" charset="0"/>
              </a:rPr>
              <a:t>The first step in creating a digital signature is to use asymmetric cryptography (also known as public-key cryptography) to generate a pair of keys:</a:t>
            </a:r>
          </a:p>
          <a:p>
            <a:pPr marL="203200" algn="l">
              <a:buFont typeface="Arial" panose="020B0604020202020204" pitchFamily="34" charset="0"/>
              <a:buChar char="•"/>
            </a:pPr>
            <a:r>
              <a:rPr lang="en-US" b="1" i="0" dirty="0">
                <a:solidFill>
                  <a:srgbClr val="000000"/>
                </a:solidFill>
                <a:effectLst/>
                <a:latin typeface="Source Sans Pro" panose="020B0503030403020204" pitchFamily="34" charset="0"/>
              </a:rPr>
              <a:t>Public key</a:t>
            </a:r>
            <a:r>
              <a:rPr lang="en-US" b="0" i="0" dirty="0">
                <a:solidFill>
                  <a:srgbClr val="000000"/>
                </a:solidFill>
                <a:effectLst/>
                <a:latin typeface="Source Sans Pro" panose="020B0503030403020204" pitchFamily="34" charset="0"/>
              </a:rPr>
              <a:t>: available to anyone. It is used during the authentication process.</a:t>
            </a:r>
          </a:p>
          <a:p>
            <a:pPr marL="203200" algn="l">
              <a:buFont typeface="Arial" panose="020B0604020202020204" pitchFamily="34" charset="0"/>
              <a:buChar char="•"/>
            </a:pPr>
            <a:r>
              <a:rPr lang="en-US" b="1" i="0" dirty="0">
                <a:solidFill>
                  <a:srgbClr val="000000"/>
                </a:solidFill>
                <a:effectLst/>
                <a:latin typeface="Source Sans Pro" panose="020B0503030403020204" pitchFamily="34" charset="0"/>
              </a:rPr>
              <a:t>Private key</a:t>
            </a:r>
            <a:r>
              <a:rPr lang="en-US" b="0" i="0" dirty="0">
                <a:solidFill>
                  <a:srgbClr val="000000"/>
                </a:solidFill>
                <a:effectLst/>
                <a:latin typeface="Source Sans Pro" panose="020B0503030403020204" pitchFamily="34" charset="0"/>
              </a:rPr>
              <a:t>: only known by the signer. It is used in the signing process.</a:t>
            </a:r>
          </a:p>
          <a:p>
            <a:pPr algn="l"/>
            <a:r>
              <a:rPr lang="en-US" b="0" i="0" dirty="0">
                <a:solidFill>
                  <a:srgbClr val="000000"/>
                </a:solidFill>
                <a:effectLst/>
                <a:latin typeface="Source Sans Pro" panose="020B0503030403020204" pitchFamily="34" charset="0"/>
              </a:rPr>
              <a:t>These keys are complementary: if data is encrypted with the private key, then the public key is required to decrypt the data. In a similar way, if the public key is used to encrypt the data, the private key should be used in the decryption.</a:t>
            </a:r>
          </a:p>
          <a:p>
            <a:pPr algn="l"/>
            <a:r>
              <a:rPr lang="en-US" b="0" i="0" dirty="0">
                <a:solidFill>
                  <a:srgbClr val="000000"/>
                </a:solidFill>
                <a:effectLst/>
                <a:latin typeface="Source Sans Pro" panose="020B0503030403020204" pitchFamily="34" charset="0"/>
              </a:rPr>
              <a:t>To generate the signature of a document, encrypt it with the private key, which only the signer has. Note that this does not provide any confidentiality: the public key is known to anyone, so anyone can decrypt the document. However, decrypting the signature with the public signer key and obtaining the same document guarantees that:</a:t>
            </a:r>
          </a:p>
          <a:p>
            <a:pPr marL="203200" algn="l">
              <a:buFont typeface="Arial" panose="020B0604020202020204" pitchFamily="34" charset="0"/>
              <a:buChar char="•"/>
            </a:pPr>
            <a:r>
              <a:rPr lang="en-US" b="0" i="0" dirty="0">
                <a:solidFill>
                  <a:srgbClr val="000000"/>
                </a:solidFill>
                <a:effectLst/>
                <a:latin typeface="Source Sans Pro" panose="020B0503030403020204" pitchFamily="34" charset="0"/>
              </a:rPr>
              <a:t>The signature was generated by the private key. (Otherwise, the decryption procedure would fail.) And since only the signer has access to the private key, the signature was generated by the signer.</a:t>
            </a:r>
          </a:p>
          <a:p>
            <a:pPr marL="2032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(Otherwise, the document would not match the document obtained with the signature.)</a:t>
            </a:r>
          </a:p>
          <a:p>
            <a:pPr algn="l"/>
            <a:r>
              <a:rPr lang="en-US" b="0" i="0" dirty="0">
                <a:solidFill>
                  <a:srgbClr val="000000"/>
                </a:solidFill>
                <a:effectLst/>
                <a:latin typeface="Source Sans Pro" panose="020B0503030403020204" pitchFamily="34" charset="0"/>
              </a:rPr>
              <a:t>Since the signature is the same size as the document, the signed document ends up to be twice the document size. To solve this problem, a cryptographic hash is introduced.</a:t>
            </a:r>
          </a:p>
          <a:p>
            <a:pPr algn="l"/>
            <a:r>
              <a:rPr lang="en-US" b="0" i="0" dirty="0">
                <a:solidFill>
                  <a:srgbClr val="000000"/>
                </a:solidFill>
                <a:effectLst/>
                <a:latin typeface="Source Sans Pro" panose="020B0503030403020204" pitchFamily="34" charset="0"/>
              </a:rPr>
              <a:t>A cryptographic hash (also know as digest) is a function that maps data of any size to data of a fixed size and which is designed to be a one-way function. A cryptographic hash is impossible to invert. Several properties of the hash allows the function to be used in this context without introducing weakness in the scheme:</a:t>
            </a:r>
          </a:p>
          <a:p>
            <a:pPr marL="203200" algn="l">
              <a:buFont typeface="Arial" panose="020B0604020202020204" pitchFamily="34" charset="0"/>
              <a:buChar char="•"/>
            </a:pPr>
            <a:r>
              <a:rPr lang="en-US" b="0" i="0" dirty="0">
                <a:solidFill>
                  <a:srgbClr val="000000"/>
                </a:solidFill>
                <a:effectLst/>
                <a:latin typeface="Source Sans Pro" panose="020B0503030403020204" pitchFamily="34" charset="0"/>
              </a:rPr>
              <a:t>Changes in the data produce changes in the hash of the data in an untraceable way.</a:t>
            </a:r>
          </a:p>
          <a:p>
            <a:pPr marL="203200" algn="l">
              <a:buFont typeface="Arial" panose="020B0604020202020204" pitchFamily="34" charset="0"/>
              <a:buChar char="•"/>
            </a:pPr>
            <a:r>
              <a:rPr lang="en-US" b="0" i="0" dirty="0">
                <a:solidFill>
                  <a:srgbClr val="000000"/>
                </a:solidFill>
                <a:effectLst/>
                <a:latin typeface="Source Sans Pro" panose="020B0503030403020204" pitchFamily="34" charset="0"/>
              </a:rPr>
              <a:t>Given the hash of some data, it is infeasible to generate other data that has the same hash.</a:t>
            </a:r>
          </a:p>
          <a:p>
            <a:pPr algn="l"/>
            <a:r>
              <a:rPr lang="en-US" b="0" i="0" dirty="0">
                <a:solidFill>
                  <a:srgbClr val="000000"/>
                </a:solidFill>
                <a:effectLst/>
                <a:latin typeface="Source Sans Pro" panose="020B0503030403020204" pitchFamily="34" charset="0"/>
              </a:rPr>
              <a:t>Instead of encrypting the entire document to generate the signature, the signature is generated from just the hash of the document. This keeps the size of the signature relatively small. The image below shows the complete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165544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C361"/>
                </a:solidFill>
                <a:effectLst/>
                <a:latin typeface="Source Sans Pro" panose="020B0503030403020204" pitchFamily="34" charset="0"/>
              </a:rPr>
              <a:t>Authenticating a signed document</a:t>
            </a:r>
          </a:p>
          <a:p>
            <a:pPr algn="l"/>
            <a:r>
              <a:rPr lang="en-US" b="0" i="0" dirty="0">
                <a:solidFill>
                  <a:srgbClr val="000000"/>
                </a:solidFill>
                <a:effectLst/>
                <a:latin typeface="Source Sans Pro" panose="020B0503030403020204" pitchFamily="34" charset="0"/>
              </a:rPr>
              <a:t>To authenticate a signed document, follow this procedure:</a:t>
            </a:r>
          </a:p>
          <a:p>
            <a:pPr marL="203200" algn="l">
              <a:buFont typeface="+mj-lt"/>
              <a:buAutoNum type="arabicPeriod"/>
            </a:pPr>
            <a:r>
              <a:rPr lang="en-US" b="0" i="0" dirty="0">
                <a:solidFill>
                  <a:srgbClr val="000000"/>
                </a:solidFill>
                <a:effectLst/>
                <a:latin typeface="Source Sans Pro" panose="020B0503030403020204" pitchFamily="34" charset="0"/>
              </a:rPr>
              <a:t>Decrypt the signature to obtain the hash of the original document.</a:t>
            </a:r>
          </a:p>
          <a:p>
            <a:pPr marL="203200" algn="l">
              <a:buFont typeface="+mj-lt"/>
              <a:buAutoNum type="arabicPeriod" startAt="2"/>
            </a:pPr>
            <a:r>
              <a:rPr lang="en-US" b="0" i="0" dirty="0">
                <a:solidFill>
                  <a:srgbClr val="000000"/>
                </a:solidFill>
                <a:effectLst/>
                <a:latin typeface="Source Sans Pro" panose="020B0503030403020204" pitchFamily="34" charset="0"/>
              </a:rPr>
              <a:t>Compute the hash of the document.</a:t>
            </a:r>
          </a:p>
          <a:p>
            <a:pPr marL="203200" algn="l">
              <a:buFont typeface="+mj-lt"/>
              <a:buAutoNum type="arabicPeriod" startAt="3"/>
            </a:pPr>
            <a:r>
              <a:rPr lang="en-US" b="0" i="0" dirty="0">
                <a:solidFill>
                  <a:srgbClr val="000000"/>
                </a:solidFill>
                <a:effectLst/>
                <a:latin typeface="Source Sans Pro" panose="020B0503030403020204" pitchFamily="34" charset="0"/>
              </a:rPr>
              <a:t>Compare the hashes. For them to match, the following conditions must be met: </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document has not been modified. This provides the integrity guarantee.</a:t>
            </a:r>
          </a:p>
          <a:p>
            <a:pPr marL="660400" algn="l">
              <a:buFont typeface="Arial" panose="020B0604020202020204" pitchFamily="34" charset="0"/>
              <a:buChar char="•"/>
            </a:pPr>
            <a:r>
              <a:rPr lang="en-US" b="0" i="0" dirty="0">
                <a:solidFill>
                  <a:srgbClr val="000000"/>
                </a:solidFill>
                <a:effectLst/>
                <a:latin typeface="Source Sans Pro" panose="020B0503030403020204" pitchFamily="34" charset="0"/>
              </a:rPr>
              <a:t>The key that was used to generate the signature is the private key associated to the public key that you used. This provides the authentication guarantee.</a:t>
            </a:r>
          </a:p>
          <a:p>
            <a:pPr algn="l"/>
            <a:r>
              <a:rPr lang="en-US" b="0" i="0" dirty="0">
                <a:solidFill>
                  <a:srgbClr val="000000"/>
                </a:solidFill>
                <a:effectLst/>
                <a:latin typeface="Source Sans Pro" panose="020B0503030403020204" pitchFamily="34" charset="0"/>
              </a:rPr>
              <a:t>If the hashes match, the signature is correct and the document is valid. The following diagram illustrates the authentication process:</a:t>
            </a:r>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91999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21-07-2020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21-07-2020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emf"/><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emudhradigital.com/" TargetMode="External"/><Relationship Id="rId4" Type="http://schemas.openxmlformats.org/officeDocument/2006/relationships/hyperlink" Target="http://www.mca.gov.in/MinistryV2/digitalsignaturecertificat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634023" y="2569730"/>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296733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233826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Creation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a:extLst>
              <a:ext uri="{FF2B5EF4-FFF2-40B4-BE49-F238E27FC236}">
                <a16:creationId xmlns:a16="http://schemas.microsoft.com/office/drawing/2014/main" id="{539AAB01-69CE-43FD-9077-771A56AB3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4" y="1479275"/>
            <a:ext cx="7789545"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6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Verification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098" name="Picture 2">
            <a:extLst>
              <a:ext uri="{FF2B5EF4-FFF2-40B4-BE49-F238E27FC236}">
                <a16:creationId xmlns:a16="http://schemas.microsoft.com/office/drawing/2014/main" id="{EA4C828E-851C-4459-B90B-2D88969C7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74776"/>
            <a:ext cx="8063144"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2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in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4" name="TextBox 13">
            <a:extLst>
              <a:ext uri="{FF2B5EF4-FFF2-40B4-BE49-F238E27FC236}">
                <a16:creationId xmlns:a16="http://schemas.microsoft.com/office/drawing/2014/main" id="{80337F6E-293B-443E-A59D-E91557F6B669}"/>
              </a:ext>
            </a:extLst>
          </p:cNvPr>
          <p:cNvSpPr txBox="1"/>
          <p:nvPr/>
        </p:nvSpPr>
        <p:spPr>
          <a:xfrm>
            <a:off x="186287" y="1868853"/>
            <a:ext cx="7860433" cy="2308324"/>
          </a:xfrm>
          <a:prstGeom prst="rect">
            <a:avLst/>
          </a:prstGeom>
          <a:noFill/>
        </p:spPr>
        <p:txBody>
          <a:bodyPr wrap="square">
            <a:spAutoFit/>
          </a:bodyPr>
          <a:lstStyle/>
          <a:p>
            <a:pPr algn="l"/>
            <a:endParaRPr lang="en-US" sz="2400" u="none" strike="noStrike" baseline="0" dirty="0">
              <a:solidFill>
                <a:srgbClr val="000000"/>
              </a:solidFill>
            </a:endParaRPr>
          </a:p>
          <a:p>
            <a:endParaRPr lang="en-US" sz="2400" u="none" strike="noStrike" baseline="0" dirty="0"/>
          </a:p>
          <a:p>
            <a:pPr marL="342900" marR="0" indent="-342900" algn="l">
              <a:buFont typeface="Arial" panose="020B0604020202020204" pitchFamily="34" charset="0"/>
              <a:buChar char="•"/>
            </a:pPr>
            <a:r>
              <a:rPr lang="en-US" sz="2400" u="none" strike="noStrike" baseline="0" dirty="0"/>
              <a:t>Bitcoin uses Elliptic Curve Digital Signature Algorithm (ECDSA) Based on elliptic curve cryptography Supports good randomness in key generation </a:t>
            </a:r>
          </a:p>
          <a:p>
            <a:pPr marR="0" algn="l"/>
            <a:endParaRPr lang="en-US" sz="2400" u="none" strike="noStrike" baseline="0" dirty="0"/>
          </a:p>
        </p:txBody>
      </p:sp>
    </p:spTree>
    <p:extLst>
      <p:ext uri="{BB962C8B-B14F-4D97-AF65-F5344CB8AC3E}">
        <p14:creationId xmlns:p14="http://schemas.microsoft.com/office/powerpoint/2010/main" val="64152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in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8AF34730-D3C9-4B25-A3FC-BFD77D2FB6D7}"/>
              </a:ext>
            </a:extLst>
          </p:cNvPr>
          <p:cNvPicPr>
            <a:picLocks noChangeAspect="1"/>
          </p:cNvPicPr>
          <p:nvPr/>
        </p:nvPicPr>
        <p:blipFill>
          <a:blip r:embed="rId4"/>
          <a:stretch>
            <a:fillRect/>
          </a:stretch>
        </p:blipFill>
        <p:spPr>
          <a:xfrm>
            <a:off x="1199886" y="1868853"/>
            <a:ext cx="1013988" cy="1548143"/>
          </a:xfrm>
          <a:prstGeom prst="rect">
            <a:avLst/>
          </a:prstGeom>
        </p:spPr>
      </p:pic>
      <p:sp>
        <p:nvSpPr>
          <p:cNvPr id="7" name="Rectangle 6">
            <a:extLst>
              <a:ext uri="{FF2B5EF4-FFF2-40B4-BE49-F238E27FC236}">
                <a16:creationId xmlns:a16="http://schemas.microsoft.com/office/drawing/2014/main" id="{FF8C8C63-1737-40C3-B693-0C5E3B7F9777}"/>
              </a:ext>
            </a:extLst>
          </p:cNvPr>
          <p:cNvSpPr/>
          <p:nvPr/>
        </p:nvSpPr>
        <p:spPr>
          <a:xfrm>
            <a:off x="2971800" y="2499360"/>
            <a:ext cx="2468880" cy="929640"/>
          </a:xfrm>
          <a:prstGeom prst="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A:10, Sig(A)</a:t>
            </a:r>
          </a:p>
        </p:txBody>
      </p:sp>
      <p:sp>
        <p:nvSpPr>
          <p:cNvPr id="14" name="TextBox 13">
            <a:extLst>
              <a:ext uri="{FF2B5EF4-FFF2-40B4-BE49-F238E27FC236}">
                <a16:creationId xmlns:a16="http://schemas.microsoft.com/office/drawing/2014/main" id="{80337F6E-293B-443E-A59D-E91557F6B669}"/>
              </a:ext>
            </a:extLst>
          </p:cNvPr>
          <p:cNvSpPr txBox="1"/>
          <p:nvPr/>
        </p:nvSpPr>
        <p:spPr>
          <a:xfrm>
            <a:off x="575046" y="4178017"/>
            <a:ext cx="6941635" cy="1815882"/>
          </a:xfrm>
          <a:prstGeom prst="rect">
            <a:avLst/>
          </a:prstGeom>
          <a:noFill/>
        </p:spPr>
        <p:txBody>
          <a:bodyPr wrap="square">
            <a:spAutoFit/>
          </a:bodyPr>
          <a:lstStyle/>
          <a:p>
            <a:pPr algn="l"/>
            <a:endParaRPr lang="en-US" sz="2800" b="0" i="0" u="none" strike="noStrike" baseline="0" dirty="0">
              <a:solidFill>
                <a:srgbClr val="000000"/>
              </a:solidFill>
            </a:endParaRPr>
          </a:p>
          <a:p>
            <a:pPr marL="457200" marR="0" indent="-457200" algn="l">
              <a:buFont typeface="Arial" panose="020B0604020202020204" pitchFamily="34" charset="0"/>
              <a:buChar char="•"/>
            </a:pPr>
            <a:r>
              <a:rPr lang="en-US" sz="2800" b="0" i="0" u="none" strike="noStrike" baseline="0" dirty="0"/>
              <a:t>Alice generates 10 coins </a:t>
            </a:r>
          </a:p>
          <a:p>
            <a:pPr marL="457200" marR="0" indent="-457200" algn="l">
              <a:buFont typeface="Arial" panose="020B0604020202020204" pitchFamily="34" charset="0"/>
              <a:buChar char="•"/>
            </a:pPr>
            <a:r>
              <a:rPr lang="en-US" sz="2800" b="0" i="0" u="none" strike="noStrike" baseline="0" dirty="0"/>
              <a:t>Sign the transaction A:10 using Alice’s private key and put that in the blockchain </a:t>
            </a:r>
          </a:p>
        </p:txBody>
      </p:sp>
    </p:spTree>
    <p:extLst>
      <p:ext uri="{BB962C8B-B14F-4D97-AF65-F5344CB8AC3E}">
        <p14:creationId xmlns:p14="http://schemas.microsoft.com/office/powerpoint/2010/main" val="407107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in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8AF34730-D3C9-4B25-A3FC-BFD77D2FB6D7}"/>
              </a:ext>
            </a:extLst>
          </p:cNvPr>
          <p:cNvPicPr>
            <a:picLocks noChangeAspect="1"/>
          </p:cNvPicPr>
          <p:nvPr/>
        </p:nvPicPr>
        <p:blipFill>
          <a:blip r:embed="rId4"/>
          <a:stretch>
            <a:fillRect/>
          </a:stretch>
        </p:blipFill>
        <p:spPr>
          <a:xfrm>
            <a:off x="180734" y="1484733"/>
            <a:ext cx="1013988" cy="1548143"/>
          </a:xfrm>
          <a:prstGeom prst="rect">
            <a:avLst/>
          </a:prstGeom>
        </p:spPr>
      </p:pic>
      <p:sp>
        <p:nvSpPr>
          <p:cNvPr id="7" name="Rectangle 6">
            <a:extLst>
              <a:ext uri="{FF2B5EF4-FFF2-40B4-BE49-F238E27FC236}">
                <a16:creationId xmlns:a16="http://schemas.microsoft.com/office/drawing/2014/main" id="{FF8C8C63-1737-40C3-B693-0C5E3B7F9777}"/>
              </a:ext>
            </a:extLst>
          </p:cNvPr>
          <p:cNvSpPr/>
          <p:nvPr/>
        </p:nvSpPr>
        <p:spPr>
          <a:xfrm>
            <a:off x="4797183" y="2360594"/>
            <a:ext cx="2468880" cy="7208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solidFill>
                  <a:schemeClr val="tx1"/>
                </a:solidFill>
              </a:rPr>
              <a:t>H(0)</a:t>
            </a:r>
          </a:p>
        </p:txBody>
      </p:sp>
      <p:sp>
        <p:nvSpPr>
          <p:cNvPr id="14" name="TextBox 13">
            <a:extLst>
              <a:ext uri="{FF2B5EF4-FFF2-40B4-BE49-F238E27FC236}">
                <a16:creationId xmlns:a16="http://schemas.microsoft.com/office/drawing/2014/main" id="{80337F6E-293B-443E-A59D-E91557F6B669}"/>
              </a:ext>
            </a:extLst>
          </p:cNvPr>
          <p:cNvSpPr txBox="1"/>
          <p:nvPr/>
        </p:nvSpPr>
        <p:spPr>
          <a:xfrm>
            <a:off x="186287" y="4978698"/>
            <a:ext cx="6941635" cy="1384995"/>
          </a:xfrm>
          <a:prstGeom prst="rect">
            <a:avLst/>
          </a:prstGeom>
          <a:noFill/>
        </p:spPr>
        <p:txBody>
          <a:bodyPr wrap="square">
            <a:spAutoFit/>
          </a:bodyPr>
          <a:lstStyle/>
          <a:p>
            <a:pPr marL="457200" marR="0" indent="-457200" algn="l">
              <a:buFont typeface="Arial" panose="020B0604020202020204" pitchFamily="34" charset="0"/>
              <a:buChar char="•"/>
            </a:pPr>
            <a:r>
              <a:rPr lang="en-US" sz="2800" b="0" i="0" u="none" strike="noStrike" baseline="0" dirty="0"/>
              <a:t>Alice transfers 5 coins to Bob </a:t>
            </a:r>
          </a:p>
          <a:p>
            <a:pPr marL="457200" marR="0" indent="-457200" algn="l">
              <a:buFont typeface="Arial" panose="020B0604020202020204" pitchFamily="34" charset="0"/>
              <a:buChar char="•"/>
            </a:pPr>
            <a:r>
              <a:rPr lang="en-US" sz="2800" b="0" i="0" u="none" strike="noStrike" baseline="0" dirty="0"/>
              <a:t>Sign the transaction A-B:5 using Alice’s private key and put that in the blockchain </a:t>
            </a:r>
          </a:p>
        </p:txBody>
      </p:sp>
      <p:sp>
        <p:nvSpPr>
          <p:cNvPr id="12" name="Rectangle 11">
            <a:extLst>
              <a:ext uri="{FF2B5EF4-FFF2-40B4-BE49-F238E27FC236}">
                <a16:creationId xmlns:a16="http://schemas.microsoft.com/office/drawing/2014/main" id="{B3B6A8B3-0EC4-4400-8F2C-A35C4411AC26}"/>
              </a:ext>
            </a:extLst>
          </p:cNvPr>
          <p:cNvSpPr/>
          <p:nvPr/>
        </p:nvSpPr>
        <p:spPr>
          <a:xfrm>
            <a:off x="4797183" y="3081468"/>
            <a:ext cx="2468880" cy="1126402"/>
          </a:xfrm>
          <a:prstGeom prst="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A:10, Sig(A)</a:t>
            </a:r>
          </a:p>
        </p:txBody>
      </p:sp>
      <p:sp>
        <p:nvSpPr>
          <p:cNvPr id="13" name="Rectangle 12">
            <a:extLst>
              <a:ext uri="{FF2B5EF4-FFF2-40B4-BE49-F238E27FC236}">
                <a16:creationId xmlns:a16="http://schemas.microsoft.com/office/drawing/2014/main" id="{82B1EE75-9657-4057-B1AC-983079376649}"/>
              </a:ext>
            </a:extLst>
          </p:cNvPr>
          <p:cNvSpPr/>
          <p:nvPr/>
        </p:nvSpPr>
        <p:spPr>
          <a:xfrm>
            <a:off x="9425079" y="3113922"/>
            <a:ext cx="2468880" cy="1070992"/>
          </a:xfrm>
          <a:prstGeom prst="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A-&gt;B:5, Sig(A)</a:t>
            </a:r>
          </a:p>
        </p:txBody>
      </p:sp>
      <p:sp>
        <p:nvSpPr>
          <p:cNvPr id="15" name="Rectangle 14">
            <a:extLst>
              <a:ext uri="{FF2B5EF4-FFF2-40B4-BE49-F238E27FC236}">
                <a16:creationId xmlns:a16="http://schemas.microsoft.com/office/drawing/2014/main" id="{49C2B3FB-3633-41D4-B1A5-DEFE0A7000BD}"/>
              </a:ext>
            </a:extLst>
          </p:cNvPr>
          <p:cNvSpPr/>
          <p:nvPr/>
        </p:nvSpPr>
        <p:spPr>
          <a:xfrm>
            <a:off x="9425079" y="2348590"/>
            <a:ext cx="2468880" cy="757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solidFill>
                  <a:schemeClr val="tx1"/>
                </a:solidFill>
              </a:rPr>
              <a:t>H(1)</a:t>
            </a:r>
          </a:p>
        </p:txBody>
      </p:sp>
      <p:cxnSp>
        <p:nvCxnSpPr>
          <p:cNvPr id="11" name="Connector: Elbow 10">
            <a:extLst>
              <a:ext uri="{FF2B5EF4-FFF2-40B4-BE49-F238E27FC236}">
                <a16:creationId xmlns:a16="http://schemas.microsoft.com/office/drawing/2014/main" id="{B5BCE61B-F16E-46BB-BF0E-2938D0800CC7}"/>
              </a:ext>
            </a:extLst>
          </p:cNvPr>
          <p:cNvCxnSpPr>
            <a:endCxn id="12" idx="3"/>
          </p:cNvCxnSpPr>
          <p:nvPr/>
        </p:nvCxnSpPr>
        <p:spPr>
          <a:xfrm rot="10800000" flipV="1">
            <a:off x="7266063" y="2583177"/>
            <a:ext cx="2159016" cy="1061491"/>
          </a:xfrm>
          <a:prstGeom prst="bentConnector3">
            <a:avLst/>
          </a:prstGeom>
          <a:ln w="38100">
            <a:tailEnd type="triangle"/>
          </a:ln>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372AF434-666F-47B7-938F-DF8FB2EF1B5A}"/>
              </a:ext>
            </a:extLst>
          </p:cNvPr>
          <p:cNvPicPr>
            <a:picLocks noChangeAspect="1"/>
          </p:cNvPicPr>
          <p:nvPr/>
        </p:nvPicPr>
        <p:blipFill>
          <a:blip r:embed="rId5"/>
          <a:stretch>
            <a:fillRect/>
          </a:stretch>
        </p:blipFill>
        <p:spPr>
          <a:xfrm>
            <a:off x="2846744" y="1595852"/>
            <a:ext cx="1013988" cy="1398958"/>
          </a:xfrm>
          <a:prstGeom prst="rect">
            <a:avLst/>
          </a:prstGeom>
        </p:spPr>
      </p:pic>
      <p:sp>
        <p:nvSpPr>
          <p:cNvPr id="18" name="Arrow: Right 17">
            <a:extLst>
              <a:ext uri="{FF2B5EF4-FFF2-40B4-BE49-F238E27FC236}">
                <a16:creationId xmlns:a16="http://schemas.microsoft.com/office/drawing/2014/main" id="{D465CF6E-DEB2-4DA8-AF63-B3A274048767}"/>
              </a:ext>
            </a:extLst>
          </p:cNvPr>
          <p:cNvSpPr/>
          <p:nvPr/>
        </p:nvSpPr>
        <p:spPr>
          <a:xfrm>
            <a:off x="1341120" y="1945945"/>
            <a:ext cx="1356360" cy="637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0893244-9F01-4B65-BFE3-67B672E29E5F}"/>
              </a:ext>
            </a:extLst>
          </p:cNvPr>
          <p:cNvSpPr/>
          <p:nvPr/>
        </p:nvSpPr>
        <p:spPr>
          <a:xfrm>
            <a:off x="1255096" y="2645800"/>
            <a:ext cx="1511116" cy="72087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solidFill>
                  <a:schemeClr val="tx1"/>
                </a:solidFill>
              </a:rPr>
              <a:t>A-&gt;B:5</a:t>
            </a:r>
          </a:p>
        </p:txBody>
      </p:sp>
    </p:spTree>
    <p:extLst>
      <p:ext uri="{BB962C8B-B14F-4D97-AF65-F5344CB8AC3E}">
        <p14:creationId xmlns:p14="http://schemas.microsoft.com/office/powerpoint/2010/main" val="176482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2" grpId="0" animBg="1"/>
      <p:bldP spid="13" grpId="0" animBg="1"/>
      <p:bldP spid="15" grpId="0" animBg="1"/>
      <p:bldP spid="1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Digital Signature using Public Key Cryptography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21" name="Picture 20">
            <a:extLst>
              <a:ext uri="{FF2B5EF4-FFF2-40B4-BE49-F238E27FC236}">
                <a16:creationId xmlns:a16="http://schemas.microsoft.com/office/drawing/2014/main" id="{BA0B3244-EFAB-4473-BA53-3728E5E140F8}"/>
              </a:ext>
            </a:extLst>
          </p:cNvPr>
          <p:cNvPicPr>
            <a:picLocks noChangeAspect="1"/>
          </p:cNvPicPr>
          <p:nvPr/>
        </p:nvPicPr>
        <p:blipFill>
          <a:blip r:embed="rId4"/>
          <a:stretch>
            <a:fillRect/>
          </a:stretch>
        </p:blipFill>
        <p:spPr>
          <a:xfrm>
            <a:off x="508107" y="2237335"/>
            <a:ext cx="1487501" cy="2271096"/>
          </a:xfrm>
          <a:prstGeom prst="rect">
            <a:avLst/>
          </a:prstGeom>
        </p:spPr>
      </p:pic>
      <p:pic>
        <p:nvPicPr>
          <p:cNvPr id="23" name="Picture 22">
            <a:extLst>
              <a:ext uri="{FF2B5EF4-FFF2-40B4-BE49-F238E27FC236}">
                <a16:creationId xmlns:a16="http://schemas.microsoft.com/office/drawing/2014/main" id="{CBDC761A-F99C-4284-A160-C56896F1A218}"/>
              </a:ext>
            </a:extLst>
          </p:cNvPr>
          <p:cNvPicPr>
            <a:picLocks noChangeAspect="1"/>
          </p:cNvPicPr>
          <p:nvPr/>
        </p:nvPicPr>
        <p:blipFill>
          <a:blip r:embed="rId5"/>
          <a:stretch>
            <a:fillRect/>
          </a:stretch>
        </p:blipFill>
        <p:spPr>
          <a:xfrm>
            <a:off x="6473111" y="2301405"/>
            <a:ext cx="1791929" cy="2472252"/>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FD7D6E6-639E-44A1-A000-2B59FD2A8326}"/>
                  </a:ext>
                </a:extLst>
              </p:cNvPr>
              <p:cNvSpPr txBox="1"/>
              <p:nvPr/>
            </p:nvSpPr>
            <p:spPr>
              <a:xfrm>
                <a:off x="-44889" y="4700034"/>
                <a:ext cx="2865121" cy="2087816"/>
              </a:xfrm>
              <a:prstGeom prst="rect">
                <a:avLst/>
              </a:prstGeom>
              <a:noFill/>
            </p:spPr>
            <p:txBody>
              <a:bodyPr wrap="square">
                <a:spAutoFit/>
              </a:bodyPr>
              <a:lstStyle/>
              <a:p>
                <a:pPr algn="ctr"/>
                <a:endParaRPr lang="en-US" sz="1600" b="0" i="0" u="none" strike="noStrike" baseline="0" dirty="0">
                  <a:solidFill>
                    <a:srgbClr val="000000"/>
                  </a:solidFill>
                  <a:latin typeface="Calibri" panose="020F0502020204030204" pitchFamily="34" charset="0"/>
                </a:endParaRPr>
              </a:p>
              <a:p>
                <a:pPr marR="88850" algn="ctr"/>
                <a:r>
                  <a:rPr lang="en-US" sz="2800" b="1" i="0" u="none" strike="noStrike" baseline="0" dirty="0">
                    <a:latin typeface="Calibri" panose="020F0502020204030204" pitchFamily="34" charset="0"/>
                  </a:rPr>
                  <a:t>Sign the message with her private key </a:t>
                </a:r>
                <a:r>
                  <a:rPr lang="en-US" sz="2800" b="0" i="0" u="none" strike="noStrike" baseline="0" dirty="0">
                    <a:latin typeface="Cambria Math" panose="02040503050406030204" pitchFamily="18" charset="0"/>
                  </a:rPr>
                  <a:t>𝑴</a:t>
                </a:r>
                <a:r>
                  <a:rPr lang="en-US" b="0" i="0" u="none" strike="noStrike" baseline="0" dirty="0">
                    <a:latin typeface="Cambria Math" panose="02040503050406030204" pitchFamily="18" charset="0"/>
                  </a:rPr>
                  <a:t>′</a:t>
                </a:r>
                <a:r>
                  <a:rPr lang="en-US" sz="2800" b="0" i="0" u="none" strike="noStrike" baseline="0" dirty="0">
                    <a:latin typeface="Cambria Math" panose="02040503050406030204" pitchFamily="18" charset="0"/>
                  </a:rPr>
                  <a:t>=𝑬(𝑴,</a:t>
                </a:r>
                <a14:m>
                  <m:oMath xmlns:m="http://schemas.openxmlformats.org/officeDocument/2006/math">
                    <m:sSubSup>
                      <m:sSubSupPr>
                        <m:ctrlPr>
                          <a:rPr lang="en-US" sz="2800" b="0" i="1" u="none" strike="noStrike" baseline="0" dirty="0" smtClean="0">
                            <a:latin typeface="Cambria Math" panose="02040503050406030204" pitchFamily="18" charset="0"/>
                          </a:rPr>
                        </m:ctrlPr>
                      </m:sSubSupPr>
                      <m:e>
                        <m:r>
                          <a:rPr lang="en-US" sz="2800" b="0" i="1" u="none" strike="noStrike" baseline="0" dirty="0" smtClean="0">
                            <a:latin typeface="Cambria Math" panose="02040503050406030204" pitchFamily="18" charset="0"/>
                          </a:rPr>
                          <m:t>𝐾</m:t>
                        </m:r>
                      </m:e>
                      <m:sub>
                        <m:r>
                          <a:rPr lang="en-US" sz="2800" b="0" i="1" u="none" strike="noStrike" baseline="0" dirty="0" smtClean="0">
                            <a:latin typeface="Cambria Math" panose="02040503050406030204" pitchFamily="18" charset="0"/>
                          </a:rPr>
                          <m:t>𝑃𝑟𝑖</m:t>
                        </m:r>
                      </m:sub>
                      <m:sup>
                        <m:r>
                          <a:rPr lang="en-US" sz="2800" b="0" i="1" u="none" strike="noStrike" baseline="0" dirty="0" smtClean="0">
                            <a:latin typeface="Cambria Math" panose="02040503050406030204" pitchFamily="18" charset="0"/>
                          </a:rPr>
                          <m:t>𝐴</m:t>
                        </m:r>
                      </m:sup>
                    </m:sSubSup>
                  </m:oMath>
                </a14:m>
                <a:r>
                  <a:rPr lang="en-US" sz="2800" b="0" i="0" u="none" strike="noStrike" baseline="0" dirty="0">
                    <a:latin typeface="Cambria Math" panose="02040503050406030204" pitchFamily="18" charset="0"/>
                  </a:rPr>
                  <a:t>) </a:t>
                </a:r>
                <a:endParaRPr lang="en-US" sz="2800" dirty="0"/>
              </a:p>
            </p:txBody>
          </p:sp>
        </mc:Choice>
        <mc:Fallback xmlns="">
          <p:sp>
            <p:nvSpPr>
              <p:cNvPr id="24" name="TextBox 23">
                <a:extLst>
                  <a:ext uri="{FF2B5EF4-FFF2-40B4-BE49-F238E27FC236}">
                    <a16:creationId xmlns:a16="http://schemas.microsoft.com/office/drawing/2014/main" id="{BFD7D6E6-639E-44A1-A000-2B59FD2A8326}"/>
                  </a:ext>
                </a:extLst>
              </p:cNvPr>
              <p:cNvSpPr txBox="1">
                <a:spLocks noRot="1" noChangeAspect="1" noMove="1" noResize="1" noEditPoints="1" noAdjustHandles="1" noChangeArrowheads="1" noChangeShapeType="1" noTextEdit="1"/>
              </p:cNvSpPr>
              <p:nvPr/>
            </p:nvSpPr>
            <p:spPr>
              <a:xfrm>
                <a:off x="-44889" y="4700034"/>
                <a:ext cx="2865121" cy="2087816"/>
              </a:xfrm>
              <a:prstGeom prst="rect">
                <a:avLst/>
              </a:prstGeom>
              <a:blipFill>
                <a:blip r:embed="rId6"/>
                <a:stretch>
                  <a:fillRect l="-3404" r="-3191" b="-6725"/>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0B262C46-1D81-478E-BE4D-6A7B6F70A753}"/>
              </a:ext>
            </a:extLst>
          </p:cNvPr>
          <p:cNvSpPr/>
          <p:nvPr/>
        </p:nvSpPr>
        <p:spPr>
          <a:xfrm>
            <a:off x="2386289" y="3009860"/>
            <a:ext cx="3876434" cy="637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ADA6BC9-CBB4-4634-ADEA-8B57F1968DC6}"/>
                  </a:ext>
                </a:extLst>
              </p:cNvPr>
              <p:cNvSpPr txBox="1"/>
              <p:nvPr/>
            </p:nvSpPr>
            <p:spPr>
              <a:xfrm>
                <a:off x="6284354" y="4773659"/>
                <a:ext cx="2865120" cy="1835374"/>
              </a:xfrm>
              <a:prstGeom prst="rect">
                <a:avLst/>
              </a:prstGeom>
              <a:noFill/>
            </p:spPr>
            <p:txBody>
              <a:bodyPr wrap="square">
                <a:spAutoFit/>
              </a:bodyPr>
              <a:lstStyle/>
              <a:p>
                <a:pPr algn="ctr"/>
                <a:r>
                  <a:rPr lang="en-US" sz="2800" b="1" i="0" u="none" strike="noStrike" baseline="0" dirty="0">
                    <a:latin typeface="Calibri" panose="020F0502020204030204" pitchFamily="34" charset="0"/>
                  </a:rPr>
                  <a:t>Verify the signature using Alice’s public key</a:t>
                </a:r>
                <a:r>
                  <a:rPr lang="en-US" sz="2800" b="0" i="0" u="none" strike="noStrike" baseline="0" dirty="0">
                    <a:latin typeface="Cambria Math" panose="02040503050406030204" pitchFamily="18" charset="0"/>
                  </a:rPr>
                  <a:t> 𝑴=𝑬(𝑴’,</a:t>
                </a:r>
                <a14:m>
                  <m:oMath xmlns:m="http://schemas.openxmlformats.org/officeDocument/2006/math">
                    <m:sSubSup>
                      <m:sSubSupPr>
                        <m:ctrlPr>
                          <a:rPr lang="en-US" sz="2800" b="0" i="1" u="none" strike="noStrike" baseline="0" dirty="0" smtClean="0">
                            <a:latin typeface="Cambria Math" panose="02040503050406030204" pitchFamily="18" charset="0"/>
                          </a:rPr>
                        </m:ctrlPr>
                      </m:sSubSupPr>
                      <m:e>
                        <m:r>
                          <a:rPr lang="en-US" sz="2800" b="0" i="1" u="none" strike="noStrike" baseline="0" dirty="0" smtClean="0">
                            <a:latin typeface="Cambria Math" panose="02040503050406030204" pitchFamily="18" charset="0"/>
                          </a:rPr>
                          <m:t>𝐾</m:t>
                        </m:r>
                      </m:e>
                      <m:sub>
                        <m:r>
                          <a:rPr lang="en-US" sz="2800" b="0" i="1" u="none" strike="noStrike" baseline="0" dirty="0" smtClean="0">
                            <a:latin typeface="Cambria Math" panose="02040503050406030204" pitchFamily="18" charset="0"/>
                          </a:rPr>
                          <m:t>𝑃𝑢𝑏</m:t>
                        </m:r>
                      </m:sub>
                      <m:sup>
                        <m:r>
                          <a:rPr lang="en-US" sz="2800" b="0" i="1" u="none" strike="noStrike" baseline="0" dirty="0" smtClean="0">
                            <a:latin typeface="Cambria Math" panose="02040503050406030204" pitchFamily="18" charset="0"/>
                          </a:rPr>
                          <m:t>𝐴</m:t>
                        </m:r>
                      </m:sup>
                    </m:sSubSup>
                  </m:oMath>
                </a14:m>
                <a:r>
                  <a:rPr lang="en-US" sz="2800" b="0" i="0" u="none" strike="noStrike" baseline="0" dirty="0">
                    <a:latin typeface="Cambria Math" panose="02040503050406030204" pitchFamily="18" charset="0"/>
                  </a:rPr>
                  <a:t>)</a:t>
                </a:r>
                <a:endParaRPr lang="en-US" sz="2800" dirty="0"/>
              </a:p>
            </p:txBody>
          </p:sp>
        </mc:Choice>
        <mc:Fallback xmlns="">
          <p:sp>
            <p:nvSpPr>
              <p:cNvPr id="26" name="TextBox 25">
                <a:extLst>
                  <a:ext uri="{FF2B5EF4-FFF2-40B4-BE49-F238E27FC236}">
                    <a16:creationId xmlns:a16="http://schemas.microsoft.com/office/drawing/2014/main" id="{7ADA6BC9-CBB4-4634-ADEA-8B57F1968DC6}"/>
                  </a:ext>
                </a:extLst>
              </p:cNvPr>
              <p:cNvSpPr txBox="1">
                <a:spLocks noRot="1" noChangeAspect="1" noMove="1" noResize="1" noEditPoints="1" noAdjustHandles="1" noChangeArrowheads="1" noChangeShapeType="1" noTextEdit="1"/>
              </p:cNvSpPr>
              <p:nvPr/>
            </p:nvSpPr>
            <p:spPr>
              <a:xfrm>
                <a:off x="6284354" y="4773659"/>
                <a:ext cx="2865120" cy="1835374"/>
              </a:xfrm>
              <a:prstGeom prst="rect">
                <a:avLst/>
              </a:prstGeom>
              <a:blipFill>
                <a:blip r:embed="rId7"/>
                <a:stretch>
                  <a:fillRect l="-1064" t="-2990" r="-638" b="-7641"/>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9F6807D5-B608-4547-8A0F-DDFA3EC1CB57}"/>
              </a:ext>
            </a:extLst>
          </p:cNvPr>
          <p:cNvSpPr txBox="1"/>
          <p:nvPr/>
        </p:nvSpPr>
        <p:spPr>
          <a:xfrm>
            <a:off x="3210913" y="3565747"/>
            <a:ext cx="1487501" cy="523220"/>
          </a:xfrm>
          <a:prstGeom prst="rect">
            <a:avLst/>
          </a:prstGeom>
          <a:noFill/>
        </p:spPr>
        <p:txBody>
          <a:bodyPr wrap="square">
            <a:spAutoFit/>
          </a:bodyPr>
          <a:lstStyle/>
          <a:p>
            <a:pPr marR="59590" algn="l"/>
            <a:r>
              <a:rPr lang="en-US" sz="2800" b="1" i="1" u="none" strike="noStrike" baseline="0" dirty="0">
                <a:latin typeface="Calibri" panose="020F0502020204030204" pitchFamily="34" charset="0"/>
              </a:rPr>
              <a:t>M, M’ </a:t>
            </a:r>
            <a:endParaRPr lang="en-US" sz="2800" dirty="0"/>
          </a:p>
        </p:txBody>
      </p:sp>
    </p:spTree>
    <p:extLst>
      <p:ext uri="{BB962C8B-B14F-4D97-AF65-F5344CB8AC3E}">
        <p14:creationId xmlns:p14="http://schemas.microsoft.com/office/powerpoint/2010/main" val="8369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Reduce the Signature Size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21" name="Picture 20">
            <a:extLst>
              <a:ext uri="{FF2B5EF4-FFF2-40B4-BE49-F238E27FC236}">
                <a16:creationId xmlns:a16="http://schemas.microsoft.com/office/drawing/2014/main" id="{BA0B3244-EFAB-4473-BA53-3728E5E140F8}"/>
              </a:ext>
            </a:extLst>
          </p:cNvPr>
          <p:cNvPicPr>
            <a:picLocks noChangeAspect="1"/>
          </p:cNvPicPr>
          <p:nvPr/>
        </p:nvPicPr>
        <p:blipFill>
          <a:blip r:embed="rId4"/>
          <a:stretch>
            <a:fillRect/>
          </a:stretch>
        </p:blipFill>
        <p:spPr>
          <a:xfrm>
            <a:off x="508107" y="2237335"/>
            <a:ext cx="1487501" cy="2271096"/>
          </a:xfrm>
          <a:prstGeom prst="rect">
            <a:avLst/>
          </a:prstGeom>
        </p:spPr>
      </p:pic>
      <p:pic>
        <p:nvPicPr>
          <p:cNvPr id="23" name="Picture 22">
            <a:extLst>
              <a:ext uri="{FF2B5EF4-FFF2-40B4-BE49-F238E27FC236}">
                <a16:creationId xmlns:a16="http://schemas.microsoft.com/office/drawing/2014/main" id="{CBDC761A-F99C-4284-A160-C56896F1A218}"/>
              </a:ext>
            </a:extLst>
          </p:cNvPr>
          <p:cNvPicPr>
            <a:picLocks noChangeAspect="1"/>
          </p:cNvPicPr>
          <p:nvPr/>
        </p:nvPicPr>
        <p:blipFill>
          <a:blip r:embed="rId5"/>
          <a:stretch>
            <a:fillRect/>
          </a:stretch>
        </p:blipFill>
        <p:spPr>
          <a:xfrm>
            <a:off x="6473111" y="2301405"/>
            <a:ext cx="1791929" cy="2472252"/>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FD7D6E6-639E-44A1-A000-2B59FD2A8326}"/>
                  </a:ext>
                </a:extLst>
              </p:cNvPr>
              <p:cNvSpPr txBox="1"/>
              <p:nvPr/>
            </p:nvSpPr>
            <p:spPr>
              <a:xfrm>
                <a:off x="-44889" y="4700034"/>
                <a:ext cx="2865121" cy="2087816"/>
              </a:xfrm>
              <a:prstGeom prst="rect">
                <a:avLst/>
              </a:prstGeom>
              <a:noFill/>
            </p:spPr>
            <p:txBody>
              <a:bodyPr wrap="square">
                <a:spAutoFit/>
              </a:bodyPr>
              <a:lstStyle/>
              <a:p>
                <a:pPr algn="ctr"/>
                <a:endParaRPr lang="en-US" sz="1600" b="1" i="0" u="none" strike="noStrike" baseline="0" dirty="0">
                  <a:solidFill>
                    <a:srgbClr val="000000"/>
                  </a:solidFill>
                  <a:latin typeface="Calibri" panose="020F0502020204030204" pitchFamily="34" charset="0"/>
                </a:endParaRPr>
              </a:p>
              <a:p>
                <a:pPr marR="88850" algn="ctr"/>
                <a:r>
                  <a:rPr lang="en-US" sz="2800" b="1" i="0" u="none" strike="noStrike" baseline="0" dirty="0">
                    <a:latin typeface="Calibri" panose="020F0502020204030204" pitchFamily="34" charset="0"/>
                  </a:rPr>
                  <a:t>Sign the message with her private key S</a:t>
                </a:r>
                <a:r>
                  <a:rPr lang="en-US" sz="2800" b="1" i="0" u="none" strike="noStrike" baseline="0" dirty="0">
                    <a:latin typeface="Cambria Math" panose="02040503050406030204" pitchFamily="18" charset="0"/>
                  </a:rPr>
                  <a:t>=𝑬(H(𝑴),</a:t>
                </a:r>
                <a14:m>
                  <m:oMath xmlns:m="http://schemas.openxmlformats.org/officeDocument/2006/math">
                    <m:sSubSup>
                      <m:sSubSupPr>
                        <m:ctrlPr>
                          <a:rPr lang="en-US" sz="2800" b="1" i="1" u="none" strike="noStrike" baseline="0" dirty="0" smtClean="0">
                            <a:latin typeface="Cambria Math" panose="02040503050406030204" pitchFamily="18" charset="0"/>
                          </a:rPr>
                        </m:ctrlPr>
                      </m:sSubSupPr>
                      <m:e>
                        <m:r>
                          <a:rPr lang="en-US" sz="2800" b="1" i="1" u="none" strike="noStrike" baseline="0" dirty="0" smtClean="0">
                            <a:latin typeface="Cambria Math" panose="02040503050406030204" pitchFamily="18" charset="0"/>
                          </a:rPr>
                          <m:t>𝑲</m:t>
                        </m:r>
                      </m:e>
                      <m:sub>
                        <m:r>
                          <a:rPr lang="en-US" sz="2800" b="1" i="1" u="none" strike="noStrike" baseline="0" dirty="0" smtClean="0">
                            <a:latin typeface="Cambria Math" panose="02040503050406030204" pitchFamily="18" charset="0"/>
                          </a:rPr>
                          <m:t>𝑷𝒓𝒊</m:t>
                        </m:r>
                      </m:sub>
                      <m:sup>
                        <m:r>
                          <a:rPr lang="en-US" sz="2800" b="1" i="1" u="none" strike="noStrike" baseline="0" dirty="0" smtClean="0">
                            <a:latin typeface="Cambria Math" panose="02040503050406030204" pitchFamily="18" charset="0"/>
                          </a:rPr>
                          <m:t>𝑨</m:t>
                        </m:r>
                      </m:sup>
                    </m:sSubSup>
                  </m:oMath>
                </a14:m>
                <a:r>
                  <a:rPr lang="en-US" sz="2800" b="1" i="0" u="none" strike="noStrike" baseline="0" dirty="0">
                    <a:latin typeface="Cambria Math" panose="02040503050406030204" pitchFamily="18" charset="0"/>
                  </a:rPr>
                  <a:t>) </a:t>
                </a:r>
                <a:endParaRPr lang="en-US" sz="2800" b="1" dirty="0"/>
              </a:p>
            </p:txBody>
          </p:sp>
        </mc:Choice>
        <mc:Fallback xmlns="">
          <p:sp>
            <p:nvSpPr>
              <p:cNvPr id="24" name="TextBox 23">
                <a:extLst>
                  <a:ext uri="{FF2B5EF4-FFF2-40B4-BE49-F238E27FC236}">
                    <a16:creationId xmlns:a16="http://schemas.microsoft.com/office/drawing/2014/main" id="{BFD7D6E6-639E-44A1-A000-2B59FD2A8326}"/>
                  </a:ext>
                </a:extLst>
              </p:cNvPr>
              <p:cNvSpPr txBox="1">
                <a:spLocks noRot="1" noChangeAspect="1" noMove="1" noResize="1" noEditPoints="1" noAdjustHandles="1" noChangeArrowheads="1" noChangeShapeType="1" noTextEdit="1"/>
              </p:cNvSpPr>
              <p:nvPr/>
            </p:nvSpPr>
            <p:spPr>
              <a:xfrm>
                <a:off x="-44889" y="4700034"/>
                <a:ext cx="2865121" cy="2087816"/>
              </a:xfrm>
              <a:prstGeom prst="rect">
                <a:avLst/>
              </a:prstGeom>
              <a:blipFill>
                <a:blip r:embed="rId6"/>
                <a:stretch>
                  <a:fillRect l="-4468" r="-3191" b="-7895"/>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0B262C46-1D81-478E-BE4D-6A7B6F70A753}"/>
              </a:ext>
            </a:extLst>
          </p:cNvPr>
          <p:cNvSpPr/>
          <p:nvPr/>
        </p:nvSpPr>
        <p:spPr>
          <a:xfrm>
            <a:off x="2386289" y="3009860"/>
            <a:ext cx="3876434" cy="637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ADA6BC9-CBB4-4634-ADEA-8B57F1968DC6}"/>
                  </a:ext>
                </a:extLst>
              </p:cNvPr>
              <p:cNvSpPr txBox="1"/>
              <p:nvPr/>
            </p:nvSpPr>
            <p:spPr>
              <a:xfrm>
                <a:off x="6284354" y="4773659"/>
                <a:ext cx="2865120" cy="1835374"/>
              </a:xfrm>
              <a:prstGeom prst="rect">
                <a:avLst/>
              </a:prstGeom>
              <a:noFill/>
            </p:spPr>
            <p:txBody>
              <a:bodyPr wrap="square">
                <a:spAutoFit/>
              </a:bodyPr>
              <a:lstStyle/>
              <a:p>
                <a:pPr algn="ctr"/>
                <a:r>
                  <a:rPr lang="en-US" sz="2800" b="1" i="0" u="none" strike="noStrike" baseline="0" dirty="0"/>
                  <a:t>Verify the signature using Alice’s public key H(𝑴)=𝑬(S,</a:t>
                </a:r>
                <a14:m>
                  <m:oMath xmlns:m="http://schemas.openxmlformats.org/officeDocument/2006/math">
                    <m:sSubSup>
                      <m:sSubSupPr>
                        <m:ctrlPr>
                          <a:rPr lang="en-US" sz="2800" b="1" i="1" u="none" strike="noStrike" baseline="0" dirty="0" smtClean="0">
                            <a:latin typeface="Cambria Math" panose="02040503050406030204" pitchFamily="18" charset="0"/>
                          </a:rPr>
                        </m:ctrlPr>
                      </m:sSubSupPr>
                      <m:e>
                        <m:r>
                          <a:rPr lang="en-US" sz="2800" b="1" i="1" u="none" strike="noStrike" baseline="0" dirty="0" smtClean="0">
                            <a:latin typeface="Cambria Math" panose="02040503050406030204" pitchFamily="18" charset="0"/>
                          </a:rPr>
                          <m:t>𝑲</m:t>
                        </m:r>
                      </m:e>
                      <m:sub>
                        <m:r>
                          <a:rPr lang="en-US" sz="2800" b="1" i="1" u="none" strike="noStrike" baseline="0" dirty="0" smtClean="0">
                            <a:latin typeface="Cambria Math" panose="02040503050406030204" pitchFamily="18" charset="0"/>
                          </a:rPr>
                          <m:t>𝑷𝒖𝒃</m:t>
                        </m:r>
                      </m:sub>
                      <m:sup>
                        <m:r>
                          <a:rPr lang="en-US" sz="2800" b="1" i="1" u="none" strike="noStrike" baseline="0" dirty="0" smtClean="0">
                            <a:latin typeface="Cambria Math" panose="02040503050406030204" pitchFamily="18" charset="0"/>
                          </a:rPr>
                          <m:t>𝑨</m:t>
                        </m:r>
                      </m:sup>
                    </m:sSubSup>
                  </m:oMath>
                </a14:m>
                <a:r>
                  <a:rPr lang="en-US" sz="2800" b="1" i="0" u="none" strike="noStrike" baseline="0" dirty="0"/>
                  <a:t>)</a:t>
                </a:r>
                <a:endParaRPr lang="en-US" sz="2800" b="1" dirty="0"/>
              </a:p>
            </p:txBody>
          </p:sp>
        </mc:Choice>
        <mc:Fallback xmlns="">
          <p:sp>
            <p:nvSpPr>
              <p:cNvPr id="26" name="TextBox 25">
                <a:extLst>
                  <a:ext uri="{FF2B5EF4-FFF2-40B4-BE49-F238E27FC236}">
                    <a16:creationId xmlns:a16="http://schemas.microsoft.com/office/drawing/2014/main" id="{7ADA6BC9-CBB4-4634-ADEA-8B57F1968DC6}"/>
                  </a:ext>
                </a:extLst>
              </p:cNvPr>
              <p:cNvSpPr txBox="1">
                <a:spLocks noRot="1" noChangeAspect="1" noMove="1" noResize="1" noEditPoints="1" noAdjustHandles="1" noChangeArrowheads="1" noChangeShapeType="1" noTextEdit="1"/>
              </p:cNvSpPr>
              <p:nvPr/>
            </p:nvSpPr>
            <p:spPr>
              <a:xfrm>
                <a:off x="6284354" y="4773659"/>
                <a:ext cx="2865120" cy="1835374"/>
              </a:xfrm>
              <a:prstGeom prst="rect">
                <a:avLst/>
              </a:prstGeom>
              <a:blipFill>
                <a:blip r:embed="rId7"/>
                <a:stretch>
                  <a:fillRect l="-1064" t="-2990" r="-4043" b="-9302"/>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9F6807D5-B608-4547-8A0F-DDFA3EC1CB57}"/>
              </a:ext>
            </a:extLst>
          </p:cNvPr>
          <p:cNvSpPr txBox="1"/>
          <p:nvPr/>
        </p:nvSpPr>
        <p:spPr>
          <a:xfrm>
            <a:off x="3210913" y="3565747"/>
            <a:ext cx="1487501" cy="523220"/>
          </a:xfrm>
          <a:prstGeom prst="rect">
            <a:avLst/>
          </a:prstGeom>
          <a:noFill/>
        </p:spPr>
        <p:txBody>
          <a:bodyPr wrap="square">
            <a:spAutoFit/>
          </a:bodyPr>
          <a:lstStyle/>
          <a:p>
            <a:pPr marR="59590" algn="l"/>
            <a:r>
              <a:rPr lang="en-US" sz="2800" b="1" i="1" u="none" strike="noStrike" baseline="0" dirty="0">
                <a:latin typeface="Calibri" panose="020F0502020204030204" pitchFamily="34" charset="0"/>
              </a:rPr>
              <a:t>M, S </a:t>
            </a:r>
            <a:endParaRPr lang="en-US" sz="2800" dirty="0"/>
          </a:p>
        </p:txBody>
      </p:sp>
      <p:sp>
        <p:nvSpPr>
          <p:cNvPr id="15" name="TextBox 14">
            <a:extLst>
              <a:ext uri="{FF2B5EF4-FFF2-40B4-BE49-F238E27FC236}">
                <a16:creationId xmlns:a16="http://schemas.microsoft.com/office/drawing/2014/main" id="{113F32EB-77F8-4C5D-8BF0-83EDD91C9DED}"/>
              </a:ext>
            </a:extLst>
          </p:cNvPr>
          <p:cNvSpPr txBox="1"/>
          <p:nvPr/>
        </p:nvSpPr>
        <p:spPr>
          <a:xfrm>
            <a:off x="508107" y="1428423"/>
            <a:ext cx="9810037" cy="684803"/>
          </a:xfrm>
          <a:prstGeom prst="rect">
            <a:avLst/>
          </a:prstGeom>
          <a:noFill/>
        </p:spPr>
        <p:txBody>
          <a:bodyPr wrap="square">
            <a:spAutoFit/>
          </a:bodyPr>
          <a:lstStyle/>
          <a:p>
            <a:endParaRPr lang="en-US" sz="1050" b="0" i="0" u="none" strike="noStrike" baseline="0" dirty="0">
              <a:latin typeface="Arial Narrow" panose="020B0606020202030204" pitchFamily="34" charset="0"/>
            </a:endParaRPr>
          </a:p>
          <a:p>
            <a:pPr marR="0" algn="l"/>
            <a:r>
              <a:rPr lang="en-US" sz="2800" b="0" i="0" u="none" strike="noStrike" baseline="0" dirty="0"/>
              <a:t>Use the message digest to sign, instead of the original message </a:t>
            </a:r>
          </a:p>
        </p:txBody>
      </p:sp>
    </p:spTree>
    <p:extLst>
      <p:ext uri="{BB962C8B-B14F-4D97-AF65-F5344CB8AC3E}">
        <p14:creationId xmlns:p14="http://schemas.microsoft.com/office/powerpoint/2010/main" val="27266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Ensures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 Placeholder 2">
            <a:extLst>
              <a:ext uri="{FF2B5EF4-FFF2-40B4-BE49-F238E27FC236}">
                <a16:creationId xmlns:a16="http://schemas.microsoft.com/office/drawing/2014/main" id="{FA973E28-285B-49D3-9FA0-E13CB16CC955}"/>
              </a:ext>
            </a:extLst>
          </p:cNvPr>
          <p:cNvSpPr txBox="1">
            <a:spLocks/>
          </p:cNvSpPr>
          <p:nvPr/>
        </p:nvSpPr>
        <p:spPr>
          <a:xfrm>
            <a:off x="213360" y="1691640"/>
            <a:ext cx="9052560" cy="439402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buFont typeface="Arial" panose="020B0604020202020204" pitchFamily="34" charset="0"/>
              <a:buChar char="•"/>
            </a:pPr>
            <a:r>
              <a:rPr lang="en-US" sz="2800" b="1" dirty="0">
                <a:solidFill>
                  <a:schemeClr val="tx1"/>
                </a:solidFill>
              </a:rPr>
              <a:t>Confidentiality</a:t>
            </a:r>
          </a:p>
          <a:p>
            <a:pPr algn="just"/>
            <a:r>
              <a:rPr lang="en-US" sz="2800" b="1" dirty="0">
                <a:solidFill>
                  <a:schemeClr val="tx1"/>
                </a:solidFill>
              </a:rPr>
              <a:t> </a:t>
            </a:r>
          </a:p>
          <a:p>
            <a:pPr marL="228600" indent="-228600" algn="just">
              <a:buFont typeface="Arial" panose="020B0604020202020204" pitchFamily="34" charset="0"/>
              <a:buChar char="•"/>
            </a:pPr>
            <a:r>
              <a:rPr lang="en-US" sz="2800" b="1" dirty="0">
                <a:solidFill>
                  <a:schemeClr val="tx1"/>
                </a:solidFill>
              </a:rPr>
              <a:t>Authentication </a:t>
            </a:r>
          </a:p>
          <a:p>
            <a:pPr algn="just"/>
            <a:endParaRPr lang="en-US" sz="2800" b="1" dirty="0">
              <a:solidFill>
                <a:schemeClr val="tx1"/>
              </a:solidFill>
            </a:endParaRPr>
          </a:p>
          <a:p>
            <a:pPr marL="228600" indent="-228600" algn="just">
              <a:buFont typeface="Arial" panose="020B0604020202020204" pitchFamily="34" charset="0"/>
              <a:buChar char="•"/>
            </a:pPr>
            <a:r>
              <a:rPr lang="en-US" sz="2800" b="1" dirty="0">
                <a:solidFill>
                  <a:schemeClr val="tx1"/>
                </a:solidFill>
              </a:rPr>
              <a:t>Integrity </a:t>
            </a:r>
          </a:p>
          <a:p>
            <a:pPr algn="just"/>
            <a:endParaRPr lang="en-US" sz="2800" b="1" dirty="0">
              <a:solidFill>
                <a:schemeClr val="tx1"/>
              </a:solidFill>
            </a:endParaRPr>
          </a:p>
          <a:p>
            <a:pPr marL="228600" indent="-228600" algn="just">
              <a:buFont typeface="Arial" panose="020B0604020202020204" pitchFamily="34" charset="0"/>
              <a:buChar char="•"/>
            </a:pPr>
            <a:r>
              <a:rPr lang="en-US" sz="2800" b="1" dirty="0">
                <a:solidFill>
                  <a:schemeClr val="tx1"/>
                </a:solidFill>
              </a:rPr>
              <a:t>Non-repudiation </a:t>
            </a:r>
          </a:p>
        </p:txBody>
      </p:sp>
    </p:spTree>
    <p:extLst>
      <p:ext uri="{BB962C8B-B14F-4D97-AF65-F5344CB8AC3E}">
        <p14:creationId xmlns:p14="http://schemas.microsoft.com/office/powerpoint/2010/main" val="294846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5" name="TextBox 14">
            <a:extLst>
              <a:ext uri="{FF2B5EF4-FFF2-40B4-BE49-F238E27FC236}">
                <a16:creationId xmlns:a16="http://schemas.microsoft.com/office/drawing/2014/main" id="{ACF3A6E5-C746-480C-A386-A3F12AE83CE3}"/>
              </a:ext>
            </a:extLst>
          </p:cNvPr>
          <p:cNvSpPr txBox="1"/>
          <p:nvPr/>
        </p:nvSpPr>
        <p:spPr>
          <a:xfrm>
            <a:off x="320202" y="1457799"/>
            <a:ext cx="6103620" cy="3970318"/>
          </a:xfrm>
          <a:prstGeom prst="rect">
            <a:avLst/>
          </a:prstGeom>
          <a:noFill/>
        </p:spPr>
        <p:txBody>
          <a:bodyPr wrap="square">
            <a:spAutoFit/>
          </a:bodyPr>
          <a:lstStyle/>
          <a:p>
            <a:pPr marL="285750" indent="-285750" eaLnBrk="1" hangingPunct="1">
              <a:buFont typeface="Arial" panose="020B0604020202020204" pitchFamily="34" charset="0"/>
              <a:buChar char="•"/>
            </a:pPr>
            <a:r>
              <a:rPr lang="hi-IN" sz="2800" b="1" dirty="0"/>
              <a:t>Electronic Mail</a:t>
            </a:r>
            <a:endParaRPr lang="en-US" sz="2800" b="1" dirty="0"/>
          </a:p>
          <a:p>
            <a:pPr eaLnBrk="1" hangingPunct="1"/>
            <a:endParaRPr lang="en-US" sz="2800" b="1" dirty="0"/>
          </a:p>
          <a:p>
            <a:pPr marL="285750" indent="-285750" eaLnBrk="1" hangingPunct="1">
              <a:buFont typeface="Arial" panose="020B0604020202020204" pitchFamily="34" charset="0"/>
              <a:buChar char="•"/>
            </a:pPr>
            <a:r>
              <a:rPr lang="hi-IN" sz="2800" b="1" dirty="0"/>
              <a:t>Data storage</a:t>
            </a:r>
            <a:endParaRPr lang="en-US" sz="2800" b="1" dirty="0"/>
          </a:p>
          <a:p>
            <a:pPr eaLnBrk="1" hangingPunct="1"/>
            <a:endParaRPr lang="en-US" sz="2800" b="1" dirty="0"/>
          </a:p>
          <a:p>
            <a:pPr marL="285750" indent="-285750" eaLnBrk="1" hangingPunct="1">
              <a:buFont typeface="Arial" panose="020B0604020202020204" pitchFamily="34" charset="0"/>
              <a:buChar char="•"/>
            </a:pPr>
            <a:r>
              <a:rPr lang="hi-IN" sz="2800" b="1" dirty="0"/>
              <a:t>Electronic funds transfer</a:t>
            </a:r>
            <a:endParaRPr lang="en-US" sz="2800" b="1" dirty="0"/>
          </a:p>
          <a:p>
            <a:pPr eaLnBrk="1" hangingPunct="1"/>
            <a:endParaRPr lang="en-US" sz="2800" b="1" dirty="0"/>
          </a:p>
          <a:p>
            <a:pPr marL="285750" indent="-285750" eaLnBrk="1" hangingPunct="1">
              <a:buFont typeface="Arial" panose="020B0604020202020204" pitchFamily="34" charset="0"/>
              <a:buChar char="•"/>
            </a:pPr>
            <a:r>
              <a:rPr lang="hi-IN" sz="2800" b="1" dirty="0"/>
              <a:t>Software Distribution</a:t>
            </a:r>
            <a:endParaRPr lang="en-US" sz="2800" b="1" dirty="0"/>
          </a:p>
          <a:p>
            <a:pPr eaLnBrk="1" hangingPunct="1"/>
            <a:endParaRPr lang="en-US" sz="2800" b="1" dirty="0"/>
          </a:p>
          <a:p>
            <a:pPr marL="285750" indent="-285750" eaLnBrk="1" hangingPunct="1">
              <a:buFont typeface="Arial" panose="020B0604020202020204" pitchFamily="34" charset="0"/>
              <a:buChar char="•"/>
            </a:pPr>
            <a:r>
              <a:rPr lang="en-US" sz="2800" b="1" dirty="0" err="1"/>
              <a:t>eGovernance</a:t>
            </a:r>
            <a:r>
              <a:rPr lang="en-US" sz="2800" b="1" dirty="0"/>
              <a:t> Applications</a:t>
            </a:r>
          </a:p>
        </p:txBody>
      </p:sp>
      <p:pic>
        <p:nvPicPr>
          <p:cNvPr id="3" name="Picture 2">
            <a:extLst>
              <a:ext uri="{FF2B5EF4-FFF2-40B4-BE49-F238E27FC236}">
                <a16:creationId xmlns:a16="http://schemas.microsoft.com/office/drawing/2014/main" id="{9F5D3C92-A423-4B0E-BF90-D3658DBD1BE0}"/>
              </a:ext>
            </a:extLst>
          </p:cNvPr>
          <p:cNvPicPr>
            <a:picLocks noChangeAspect="1"/>
          </p:cNvPicPr>
          <p:nvPr/>
        </p:nvPicPr>
        <p:blipFill>
          <a:blip r:embed="rId4"/>
          <a:stretch>
            <a:fillRect/>
          </a:stretch>
        </p:blipFill>
        <p:spPr>
          <a:xfrm>
            <a:off x="227610" y="5624879"/>
            <a:ext cx="6553200" cy="952500"/>
          </a:xfrm>
          <a:prstGeom prst="rect">
            <a:avLst/>
          </a:prstGeom>
        </p:spPr>
      </p:pic>
    </p:spTree>
    <p:extLst>
      <p:ext uri="{BB962C8B-B14F-4D97-AF65-F5344CB8AC3E}">
        <p14:creationId xmlns:p14="http://schemas.microsoft.com/office/powerpoint/2010/main" val="3483583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a:solidFill>
                  <a:schemeClr val="accent2">
                    <a:lumMod val="75000"/>
                  </a:schemeClr>
                </a:solidFill>
              </a:rPr>
              <a:t>Additional links to read</a:t>
            </a:r>
            <a:endParaRPr lang="en-IN" sz="28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EFCDAB52-8D66-40A0-925B-3A7F23343B18}"/>
              </a:ext>
            </a:extLst>
          </p:cNvPr>
          <p:cNvSpPr txBox="1"/>
          <p:nvPr/>
        </p:nvSpPr>
        <p:spPr>
          <a:xfrm>
            <a:off x="320202" y="1559536"/>
            <a:ext cx="6103620" cy="1754326"/>
          </a:xfrm>
          <a:prstGeom prst="rect">
            <a:avLst/>
          </a:prstGeom>
          <a:noFill/>
        </p:spPr>
        <p:txBody>
          <a:bodyPr wrap="square">
            <a:spAutoFit/>
          </a:bodyPr>
          <a:lstStyle/>
          <a:p>
            <a:r>
              <a:rPr lang="en-US" dirty="0">
                <a:hlinkClick r:id="rId4"/>
              </a:rPr>
              <a:t>http://www.mca.gov.in/MinistryV2/digitalsignaturecertificate.html</a:t>
            </a:r>
            <a:endParaRPr lang="en-US" dirty="0"/>
          </a:p>
          <a:p>
            <a:endParaRPr lang="en-US" dirty="0"/>
          </a:p>
          <a:p>
            <a:r>
              <a:rPr lang="en-US" dirty="0">
                <a:hlinkClick r:id="rId5"/>
              </a:rPr>
              <a:t>https://www.emudhradigital.com/</a:t>
            </a:r>
            <a:endParaRPr lang="en-US" dirty="0"/>
          </a:p>
          <a:p>
            <a:endParaRPr lang="en-US" dirty="0"/>
          </a:p>
          <a:p>
            <a:endParaRPr lang="en-US" dirty="0"/>
          </a:p>
        </p:txBody>
      </p:sp>
    </p:spTree>
    <p:extLst>
      <p:ext uri="{BB962C8B-B14F-4D97-AF65-F5344CB8AC3E}">
        <p14:creationId xmlns:p14="http://schemas.microsoft.com/office/powerpoint/2010/main" val="367435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Digital Signature</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72046" y="2154896"/>
            <a:ext cx="8139344" cy="1815882"/>
          </a:xfrm>
          <a:prstGeom prst="rect">
            <a:avLst/>
          </a:prstGeom>
        </p:spPr>
        <p:txBody>
          <a:bodyPr wrap="square">
            <a:spAutoFit/>
          </a:bodyPr>
          <a:lstStyle/>
          <a:p>
            <a:pPr marL="457200" indent="-457200">
              <a:buFont typeface="Arial" panose="020B0604020202020204" pitchFamily="34" charset="0"/>
              <a:buChar char="•"/>
            </a:pPr>
            <a:r>
              <a:rPr lang="en-US" sz="2800" dirty="0"/>
              <a:t>Get the basic idea of digital signature.</a:t>
            </a:r>
          </a:p>
          <a:p>
            <a:endParaRPr lang="en-US" sz="2800" dirty="0"/>
          </a:p>
          <a:p>
            <a:pPr marL="457200" indent="-457200">
              <a:buFont typeface="Arial" panose="020B0604020202020204" pitchFamily="34" charset="0"/>
              <a:buChar char="•"/>
            </a:pPr>
            <a:r>
              <a:rPr lang="en-US" sz="2800" dirty="0"/>
              <a:t>Learn about the implementation and usage of digital signature in blockchain.</a:t>
            </a:r>
          </a:p>
        </p:txBody>
      </p:sp>
    </p:spTree>
    <p:extLst>
      <p:ext uri="{BB962C8B-B14F-4D97-AF65-F5344CB8AC3E}">
        <p14:creationId xmlns:p14="http://schemas.microsoft.com/office/powerpoint/2010/main" val="7673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3539430"/>
          </a:xfrm>
          <a:prstGeom prst="rect">
            <a:avLst/>
          </a:prstGeom>
        </p:spPr>
        <p:txBody>
          <a:bodyPr wrap="square">
            <a:spAutoFit/>
          </a:bodyPr>
          <a:lstStyle/>
          <a:p>
            <a:pPr marL="342900" indent="-342900">
              <a:buFont typeface="Arial" panose="020B0604020202020204" pitchFamily="34" charset="0"/>
              <a:buChar char="•"/>
            </a:pPr>
            <a:r>
              <a:rPr lang="en-US" sz="2800" b="0" i="0" dirty="0">
                <a:effectLst/>
              </a:rPr>
              <a:t>Digital signatures are like electronic “fingerprints”.</a:t>
            </a:r>
          </a:p>
          <a:p>
            <a:endParaRPr lang="en-US" sz="2800" b="0" i="0" dirty="0">
              <a:effectLst/>
            </a:endParaRPr>
          </a:p>
          <a:p>
            <a:pPr marL="342900" indent="-342900">
              <a:buFont typeface="Arial" panose="020B0604020202020204" pitchFamily="34" charset="0"/>
              <a:buChar char="•"/>
            </a:pPr>
            <a:r>
              <a:rPr lang="en-US" sz="2800" b="0" i="0" dirty="0">
                <a:effectLst/>
              </a:rPr>
              <a:t>In the coded message, the digital signature securely associates a signer with a document in a recorded transaction.</a:t>
            </a:r>
          </a:p>
          <a:p>
            <a:endParaRPr lang="en-US" sz="2800" dirty="0"/>
          </a:p>
          <a:p>
            <a:pPr marL="342900" indent="-342900">
              <a:buFont typeface="Arial" panose="020B0604020202020204" pitchFamily="34" charset="0"/>
              <a:buChar char="•"/>
            </a:pPr>
            <a:r>
              <a:rPr lang="en-US" sz="2800" b="0" i="0" dirty="0">
                <a:effectLst/>
              </a:rPr>
              <a:t>Digital signatures use a standard, accepted format, called </a:t>
            </a:r>
            <a:r>
              <a:rPr lang="en-US" sz="2800" b="0" i="0" u="none" strike="noStrike" dirty="0">
                <a:effectLst/>
              </a:rPr>
              <a:t>Public Key Infrastructure (PKI)</a:t>
            </a:r>
            <a:endParaRPr lang="en-US" sz="2800" dirty="0"/>
          </a:p>
        </p:txBody>
      </p:sp>
      <p:pic>
        <p:nvPicPr>
          <p:cNvPr id="11" name="Picture 2" descr="http://www.xeniumsolutions.co.uk/images/content/Pen_Pad_Signature.png">
            <a:extLst>
              <a:ext uri="{FF2B5EF4-FFF2-40B4-BE49-F238E27FC236}">
                <a16:creationId xmlns:a16="http://schemas.microsoft.com/office/drawing/2014/main" id="{A70FB5CE-1C57-4D7C-94C7-0EE189F87CA4}"/>
              </a:ext>
            </a:extLst>
          </p:cNvPr>
          <p:cNvPicPr>
            <a:picLocks noChangeAspect="1" noChangeArrowheads="1"/>
          </p:cNvPicPr>
          <p:nvPr/>
        </p:nvPicPr>
        <p:blipFill>
          <a:blip r:embed="rId4" cstate="print"/>
          <a:srcRect/>
          <a:stretch>
            <a:fillRect/>
          </a:stretch>
        </p:blipFill>
        <p:spPr bwMode="auto">
          <a:xfrm>
            <a:off x="5235436" y="4305848"/>
            <a:ext cx="2895600" cy="2444750"/>
          </a:xfrm>
          <a:prstGeom prst="rect">
            <a:avLst/>
          </a:prstGeom>
          <a:noFill/>
          <a:ln w="9525">
            <a:noFill/>
            <a:miter lim="800000"/>
            <a:headEnd/>
            <a:tailEnd/>
          </a:ln>
        </p:spPr>
      </p:pic>
    </p:spTree>
    <p:extLst>
      <p:ext uri="{BB962C8B-B14F-4D97-AF65-F5344CB8AC3E}">
        <p14:creationId xmlns:p14="http://schemas.microsoft.com/office/powerpoint/2010/main" val="405661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Content Placeholder 2">
            <a:extLst>
              <a:ext uri="{FF2B5EF4-FFF2-40B4-BE49-F238E27FC236}">
                <a16:creationId xmlns:a16="http://schemas.microsoft.com/office/drawing/2014/main" id="{5458A3BC-B28E-4A04-B933-9A6FE7EC34DC}"/>
              </a:ext>
            </a:extLst>
          </p:cNvPr>
          <p:cNvSpPr>
            <a:spLocks noGrp="1"/>
          </p:cNvSpPr>
          <p:nvPr>
            <p:ph idx="1"/>
          </p:nvPr>
        </p:nvSpPr>
        <p:spPr>
          <a:xfrm>
            <a:off x="457200" y="1868853"/>
            <a:ext cx="8392886" cy="4736908"/>
          </a:xfrm>
        </p:spPr>
        <p:txBody>
          <a:bodyPr>
            <a:normAutofit/>
          </a:bodyPr>
          <a:lstStyle/>
          <a:p>
            <a:pPr algn="just" eaLnBrk="1" hangingPunct="1"/>
            <a:r>
              <a:rPr lang="hi-IN" dirty="0">
                <a:solidFill>
                  <a:schemeClr val="tx1"/>
                </a:solidFill>
              </a:rPr>
              <a:t>Use of signatures is recorded in the Talmud (fourth century)</a:t>
            </a:r>
            <a:r>
              <a:rPr lang="en-US" dirty="0">
                <a:solidFill>
                  <a:schemeClr val="tx1"/>
                </a:solidFill>
              </a:rPr>
              <a:t>.</a:t>
            </a:r>
          </a:p>
          <a:p>
            <a:pPr marL="0" indent="0" algn="just" eaLnBrk="1" hangingPunct="1">
              <a:buNone/>
            </a:pPr>
            <a:endParaRPr lang="en-US" dirty="0">
              <a:solidFill>
                <a:schemeClr val="tx1"/>
              </a:solidFill>
            </a:endParaRPr>
          </a:p>
          <a:p>
            <a:pPr algn="just" eaLnBrk="1" hangingPunct="1"/>
            <a:r>
              <a:rPr lang="en-US" dirty="0">
                <a:solidFill>
                  <a:schemeClr val="tx1"/>
                </a:solidFill>
              </a:rPr>
              <a:t>A</a:t>
            </a:r>
            <a:r>
              <a:rPr lang="hi-IN" dirty="0">
                <a:solidFill>
                  <a:schemeClr val="tx1"/>
                </a:solidFill>
              </a:rPr>
              <a:t>ffixing handwritten signatures began to be used within the Roman Empire in the year AD 439, during the rule of Valentinian III. </a:t>
            </a:r>
            <a:endParaRPr lang="en-US" dirty="0">
              <a:solidFill>
                <a:schemeClr val="tx1"/>
              </a:solidFill>
            </a:endParaRPr>
          </a:p>
          <a:p>
            <a:pPr marL="0" indent="0" algn="just" eaLnBrk="1" hangingPunct="1">
              <a:buNone/>
            </a:pPr>
            <a:endParaRPr lang="en-US" dirty="0">
              <a:solidFill>
                <a:schemeClr val="tx1"/>
              </a:solidFill>
            </a:endParaRPr>
          </a:p>
          <a:p>
            <a:pPr algn="just" eaLnBrk="1" hangingPunct="1"/>
            <a:r>
              <a:rPr lang="hi-IN" dirty="0">
                <a:solidFill>
                  <a:schemeClr val="tx1"/>
                </a:solidFill>
              </a:rPr>
              <a:t>It is from this Roman usage of signatures that the practice obtained its significance in Western legal tradition.  </a:t>
            </a:r>
            <a:endParaRPr lang="en-US" dirty="0">
              <a:solidFill>
                <a:schemeClr val="tx1"/>
              </a:solidFill>
            </a:endParaRPr>
          </a:p>
        </p:txBody>
      </p:sp>
    </p:spTree>
    <p:extLst>
      <p:ext uri="{BB962C8B-B14F-4D97-AF65-F5344CB8AC3E}">
        <p14:creationId xmlns:p14="http://schemas.microsoft.com/office/powerpoint/2010/main" val="24969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Why Digital Signature?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2" name="Content Placeholder 2">
            <a:extLst>
              <a:ext uri="{FF2B5EF4-FFF2-40B4-BE49-F238E27FC236}">
                <a16:creationId xmlns:a16="http://schemas.microsoft.com/office/drawing/2014/main" id="{88A6C211-E963-4D91-BEE7-84EBFA6B62DC}"/>
              </a:ext>
            </a:extLst>
          </p:cNvPr>
          <p:cNvSpPr txBox="1">
            <a:spLocks/>
          </p:cNvSpPr>
          <p:nvPr/>
        </p:nvSpPr>
        <p:spPr>
          <a:xfrm>
            <a:off x="393111" y="1868853"/>
            <a:ext cx="8229600" cy="470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Char char="•"/>
            </a:pPr>
            <a:r>
              <a:rPr lang="en-US" dirty="0"/>
              <a:t>To provide Authenticity, Integrity and Non-repudiation to electronic documents</a:t>
            </a:r>
          </a:p>
          <a:p>
            <a:pPr algn="just">
              <a:buFontTx/>
              <a:buChar char="•"/>
            </a:pPr>
            <a:endParaRPr lang="en-US" dirty="0"/>
          </a:p>
          <a:p>
            <a:pPr algn="just">
              <a:buFontTx/>
              <a:buChar char="•"/>
            </a:pPr>
            <a:r>
              <a:rPr lang="en-US" dirty="0"/>
              <a:t>To use the Internet as the safe and secure medium for Banking, e-Commerce and e-Governance with Security of Servers</a:t>
            </a:r>
          </a:p>
        </p:txBody>
      </p:sp>
    </p:spTree>
    <p:extLst>
      <p:ext uri="{BB962C8B-B14F-4D97-AF65-F5344CB8AC3E}">
        <p14:creationId xmlns:p14="http://schemas.microsoft.com/office/powerpoint/2010/main" val="425341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Key Components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Rounded Corners 1">
            <a:extLst>
              <a:ext uri="{FF2B5EF4-FFF2-40B4-BE49-F238E27FC236}">
                <a16:creationId xmlns:a16="http://schemas.microsoft.com/office/drawing/2014/main" id="{41533941-DC33-4799-B8FF-2B5E1A2E001A}"/>
              </a:ext>
            </a:extLst>
          </p:cNvPr>
          <p:cNvSpPr/>
          <p:nvPr/>
        </p:nvSpPr>
        <p:spPr>
          <a:xfrm>
            <a:off x="777240" y="1868852"/>
            <a:ext cx="5318760" cy="984429"/>
          </a:xfrm>
          <a:prstGeom prst="roundRect">
            <a:avLst/>
          </a:prstGeom>
          <a:effectLst>
            <a:glow rad="1397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0" dirty="0">
                <a:solidFill>
                  <a:srgbClr val="333333"/>
                </a:solidFill>
                <a:effectLst/>
              </a:rPr>
              <a:t>Hash function</a:t>
            </a:r>
          </a:p>
        </p:txBody>
      </p:sp>
      <p:sp>
        <p:nvSpPr>
          <p:cNvPr id="11" name="Rectangle: Rounded Corners 10">
            <a:extLst>
              <a:ext uri="{FF2B5EF4-FFF2-40B4-BE49-F238E27FC236}">
                <a16:creationId xmlns:a16="http://schemas.microsoft.com/office/drawing/2014/main" id="{2084B3F9-7548-48E4-AE5A-CD999EC429E5}"/>
              </a:ext>
            </a:extLst>
          </p:cNvPr>
          <p:cNvSpPr/>
          <p:nvPr/>
        </p:nvSpPr>
        <p:spPr>
          <a:xfrm>
            <a:off x="785914" y="2539052"/>
            <a:ext cx="5318760" cy="984429"/>
          </a:xfrm>
          <a:prstGeom prst="roundRect">
            <a:avLst/>
          </a:prstGeom>
          <a:ln/>
          <a:effectLst>
            <a:glow rad="139700">
              <a:schemeClr val="accent1">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solidFill>
                  <a:srgbClr val="333333"/>
                </a:solidFill>
              </a:rPr>
              <a:t>Public key cryptography</a:t>
            </a:r>
          </a:p>
        </p:txBody>
      </p:sp>
      <p:sp>
        <p:nvSpPr>
          <p:cNvPr id="12" name="Rectangle: Rounded Corners 11">
            <a:extLst>
              <a:ext uri="{FF2B5EF4-FFF2-40B4-BE49-F238E27FC236}">
                <a16:creationId xmlns:a16="http://schemas.microsoft.com/office/drawing/2014/main" id="{19C3F7F3-255C-4116-AF58-ACBB5860F8E1}"/>
              </a:ext>
            </a:extLst>
          </p:cNvPr>
          <p:cNvSpPr/>
          <p:nvPr/>
        </p:nvSpPr>
        <p:spPr>
          <a:xfrm>
            <a:off x="770674" y="3331618"/>
            <a:ext cx="5318760" cy="984429"/>
          </a:xfrm>
          <a:prstGeom prst="roundRect">
            <a:avLst/>
          </a:prstGeom>
          <a:ln/>
          <a:effectLst>
            <a:glow rad="1397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333333"/>
                </a:solidFill>
              </a:rPr>
              <a:t>Public key infrastructure (PKI)</a:t>
            </a:r>
          </a:p>
        </p:txBody>
      </p:sp>
      <p:sp>
        <p:nvSpPr>
          <p:cNvPr id="13" name="Rectangle: Rounded Corners 12">
            <a:extLst>
              <a:ext uri="{FF2B5EF4-FFF2-40B4-BE49-F238E27FC236}">
                <a16:creationId xmlns:a16="http://schemas.microsoft.com/office/drawing/2014/main" id="{1BBDE448-ACBA-4031-A225-F042F33B8469}"/>
              </a:ext>
            </a:extLst>
          </p:cNvPr>
          <p:cNvSpPr/>
          <p:nvPr/>
        </p:nvSpPr>
        <p:spPr>
          <a:xfrm>
            <a:off x="777240" y="4081210"/>
            <a:ext cx="5318760" cy="984429"/>
          </a:xfrm>
          <a:prstGeom prst="roundRect">
            <a:avLst/>
          </a:prstGeom>
          <a:ln/>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i="0" dirty="0">
                <a:solidFill>
                  <a:srgbClr val="333333"/>
                </a:solidFill>
                <a:effectLst/>
              </a:rPr>
              <a:t>Certificate authority (CA)</a:t>
            </a:r>
            <a:endParaRPr lang="en-US" sz="2400" b="1" dirty="0">
              <a:solidFill>
                <a:srgbClr val="333333"/>
              </a:solidFill>
            </a:endParaRPr>
          </a:p>
        </p:txBody>
      </p:sp>
      <p:sp>
        <p:nvSpPr>
          <p:cNvPr id="14" name="Rectangle: Rounded Corners 13">
            <a:extLst>
              <a:ext uri="{FF2B5EF4-FFF2-40B4-BE49-F238E27FC236}">
                <a16:creationId xmlns:a16="http://schemas.microsoft.com/office/drawing/2014/main" id="{E1D27551-544C-42F4-BF71-5C682AF14AE0}"/>
              </a:ext>
            </a:extLst>
          </p:cNvPr>
          <p:cNvSpPr/>
          <p:nvPr/>
        </p:nvSpPr>
        <p:spPr>
          <a:xfrm>
            <a:off x="724954" y="4871725"/>
            <a:ext cx="5318760" cy="984429"/>
          </a:xfrm>
          <a:prstGeom prst="roundRect">
            <a:avLst/>
          </a:prstGeom>
          <a:effectLst>
            <a:glow rad="1397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333333"/>
                </a:solidFill>
              </a:rPr>
              <a:t>Digital certificates</a:t>
            </a:r>
          </a:p>
        </p:txBody>
      </p:sp>
      <p:sp>
        <p:nvSpPr>
          <p:cNvPr id="15" name="Rectangle: Rounded Corners 14">
            <a:extLst>
              <a:ext uri="{FF2B5EF4-FFF2-40B4-BE49-F238E27FC236}">
                <a16:creationId xmlns:a16="http://schemas.microsoft.com/office/drawing/2014/main" id="{D8F7D024-5875-420F-B1F2-9855470F2E9E}"/>
              </a:ext>
            </a:extLst>
          </p:cNvPr>
          <p:cNvSpPr/>
          <p:nvPr/>
        </p:nvSpPr>
        <p:spPr>
          <a:xfrm>
            <a:off x="777240" y="5621317"/>
            <a:ext cx="5318760" cy="984429"/>
          </a:xfrm>
          <a:prstGeom prst="roundRec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i="0" dirty="0">
                <a:solidFill>
                  <a:srgbClr val="333333"/>
                </a:solidFill>
                <a:effectLst/>
              </a:rPr>
              <a:t>Pretty Good Privacy (PGP)/</a:t>
            </a:r>
            <a:r>
              <a:rPr lang="en-US" sz="2400" b="1" i="0" dirty="0" err="1">
                <a:solidFill>
                  <a:srgbClr val="333333"/>
                </a:solidFill>
                <a:effectLst/>
              </a:rPr>
              <a:t>OpenPGP</a:t>
            </a:r>
            <a:r>
              <a:rPr lang="en-US" sz="2400" b="0" i="0" dirty="0">
                <a:solidFill>
                  <a:srgbClr val="333333"/>
                </a:solidFill>
                <a:effectLst/>
              </a:rPr>
              <a:t> </a:t>
            </a:r>
            <a:endParaRPr lang="en-US" sz="2400" dirty="0"/>
          </a:p>
        </p:txBody>
      </p:sp>
    </p:spTree>
    <p:extLst>
      <p:ext uri="{BB962C8B-B14F-4D97-AF65-F5344CB8AC3E}">
        <p14:creationId xmlns:p14="http://schemas.microsoft.com/office/powerpoint/2010/main" val="230781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for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3480AE89-9E43-4511-A056-0BAF48BFC5B1}"/>
              </a:ext>
            </a:extLst>
          </p:cNvPr>
          <p:cNvPicPr>
            <a:picLocks noChangeAspect="1"/>
          </p:cNvPicPr>
          <p:nvPr/>
        </p:nvPicPr>
        <p:blipFill>
          <a:blip r:embed="rId4"/>
          <a:stretch>
            <a:fillRect/>
          </a:stretch>
        </p:blipFill>
        <p:spPr>
          <a:xfrm>
            <a:off x="182881" y="1574776"/>
            <a:ext cx="9601200" cy="5093011"/>
          </a:xfrm>
          <a:prstGeom prst="rect">
            <a:avLst/>
          </a:prstGeom>
        </p:spPr>
      </p:pic>
    </p:spTree>
    <p:extLst>
      <p:ext uri="{BB962C8B-B14F-4D97-AF65-F5344CB8AC3E}">
        <p14:creationId xmlns:p14="http://schemas.microsoft.com/office/powerpoint/2010/main" val="408424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Digital Signature for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6" name="Picture 15">
            <a:extLst>
              <a:ext uri="{FF2B5EF4-FFF2-40B4-BE49-F238E27FC236}">
                <a16:creationId xmlns:a16="http://schemas.microsoft.com/office/drawing/2014/main" id="{C2AC65BC-9A68-4EAD-AB41-BDCF7F94FDA5}"/>
              </a:ext>
            </a:extLst>
          </p:cNvPr>
          <p:cNvPicPr>
            <a:picLocks noChangeAspect="1"/>
          </p:cNvPicPr>
          <p:nvPr/>
        </p:nvPicPr>
        <p:blipFill>
          <a:blip r:embed="rId4"/>
          <a:stretch>
            <a:fillRect/>
          </a:stretch>
        </p:blipFill>
        <p:spPr>
          <a:xfrm>
            <a:off x="598883" y="1579843"/>
            <a:ext cx="8300052" cy="5296531"/>
          </a:xfrm>
          <a:prstGeom prst="rect">
            <a:avLst/>
          </a:prstGeom>
        </p:spPr>
      </p:pic>
      <p:sp>
        <p:nvSpPr>
          <p:cNvPr id="2" name="TextBox 1">
            <a:extLst>
              <a:ext uri="{FF2B5EF4-FFF2-40B4-BE49-F238E27FC236}">
                <a16:creationId xmlns:a16="http://schemas.microsoft.com/office/drawing/2014/main" id="{886BB4DF-6F4E-4EE1-99A9-6C4C6CBC7B46}"/>
              </a:ext>
            </a:extLst>
          </p:cNvPr>
          <p:cNvSpPr txBox="1"/>
          <p:nvPr/>
        </p:nvSpPr>
        <p:spPr>
          <a:xfrm>
            <a:off x="598883" y="1614829"/>
            <a:ext cx="1077517" cy="1560147"/>
          </a:xfrm>
          <a:prstGeom prst="rect">
            <a:avLst/>
          </a:prstGeom>
          <a:noFill/>
          <a:ln w="38100">
            <a:solidFill>
              <a:srgbClr val="FF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C91B70EB-F564-4730-A8FF-4CD10D2C14BF}"/>
              </a:ext>
            </a:extLst>
          </p:cNvPr>
          <p:cNvSpPr txBox="1"/>
          <p:nvPr/>
        </p:nvSpPr>
        <p:spPr>
          <a:xfrm>
            <a:off x="2017933" y="1558925"/>
            <a:ext cx="1077517" cy="1560147"/>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8F9D5F2B-43D3-46C4-BC92-EFD4152B54C1}"/>
              </a:ext>
            </a:extLst>
          </p:cNvPr>
          <p:cNvSpPr txBox="1"/>
          <p:nvPr/>
        </p:nvSpPr>
        <p:spPr>
          <a:xfrm>
            <a:off x="3280108" y="1888680"/>
            <a:ext cx="682292" cy="1012443"/>
          </a:xfrm>
          <a:prstGeom prst="rect">
            <a:avLst/>
          </a:prstGeom>
          <a:noFill/>
          <a:ln w="38100">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C6581725-7698-4F73-B2AF-61BA685E036B}"/>
              </a:ext>
            </a:extLst>
          </p:cNvPr>
          <p:cNvSpPr txBox="1"/>
          <p:nvPr/>
        </p:nvSpPr>
        <p:spPr>
          <a:xfrm>
            <a:off x="4445594" y="1868854"/>
            <a:ext cx="842073" cy="1012444"/>
          </a:xfrm>
          <a:prstGeom prst="rect">
            <a:avLst/>
          </a:prstGeom>
          <a:noFill/>
          <a:ln w="3810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03212DB9-0488-4C4D-BA0B-BBAA207BFC9F}"/>
              </a:ext>
            </a:extLst>
          </p:cNvPr>
          <p:cNvSpPr txBox="1"/>
          <p:nvPr/>
        </p:nvSpPr>
        <p:spPr>
          <a:xfrm>
            <a:off x="5703293" y="1888680"/>
            <a:ext cx="1077517" cy="1560147"/>
          </a:xfrm>
          <a:prstGeom prst="rect">
            <a:avLst/>
          </a:prstGeom>
          <a:noFill/>
          <a:ln w="381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843939B0-4D6F-41AD-AEB2-E4E52FC48505}"/>
              </a:ext>
            </a:extLst>
          </p:cNvPr>
          <p:cNvSpPr txBox="1"/>
          <p:nvPr/>
        </p:nvSpPr>
        <p:spPr>
          <a:xfrm>
            <a:off x="7257292" y="1614829"/>
            <a:ext cx="1077517" cy="1560147"/>
          </a:xfrm>
          <a:prstGeom prst="rect">
            <a:avLst/>
          </a:prstGeom>
          <a:noFill/>
          <a:ln w="3810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DC13650D-C8F0-40FB-9286-FC78CEBC50D0}"/>
              </a:ext>
            </a:extLst>
          </p:cNvPr>
          <p:cNvSpPr txBox="1"/>
          <p:nvPr/>
        </p:nvSpPr>
        <p:spPr>
          <a:xfrm>
            <a:off x="1298452" y="5114409"/>
            <a:ext cx="1077517" cy="1560147"/>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533E8C38-286E-42B3-AE60-C4BE725459AC}"/>
              </a:ext>
            </a:extLst>
          </p:cNvPr>
          <p:cNvSpPr txBox="1"/>
          <p:nvPr/>
        </p:nvSpPr>
        <p:spPr>
          <a:xfrm>
            <a:off x="2989443" y="4931332"/>
            <a:ext cx="1325880" cy="1965960"/>
          </a:xfrm>
          <a:prstGeom prst="rect">
            <a:avLst/>
          </a:prstGeom>
          <a:noFill/>
          <a:ln w="38100">
            <a:solidFill>
              <a:srgbClr val="FF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61A1E51F-4116-454B-81EB-9F5CA451C547}"/>
              </a:ext>
            </a:extLst>
          </p:cNvPr>
          <p:cNvSpPr txBox="1"/>
          <p:nvPr/>
        </p:nvSpPr>
        <p:spPr>
          <a:xfrm>
            <a:off x="4974142" y="4899916"/>
            <a:ext cx="1077517" cy="1560147"/>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8183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P spid="14" grpId="0" animBg="1"/>
      <p:bldP spid="15"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2121</Words>
  <Application>Microsoft Office PowerPoint</Application>
  <PresentationFormat>Widescreen</PresentationFormat>
  <Paragraphs>210</Paragraphs>
  <Slides>20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Calibri</vt:lpstr>
      <vt:lpstr>Calibri Light</vt:lpstr>
      <vt:lpstr>Cambria Math</vt:lpstr>
      <vt:lpstr>maven_promedium</vt:lpstr>
      <vt:lpstr>maven_proregular</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61</cp:revision>
  <dcterms:created xsi:type="dcterms:W3CDTF">2020-06-03T14:19:11Z</dcterms:created>
  <dcterms:modified xsi:type="dcterms:W3CDTF">2020-07-21T08:05:26Z</dcterms:modified>
</cp:coreProperties>
</file>